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0077450" cy="75628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6" y="-84"/>
      </p:cViewPr>
      <p:guideLst>
        <p:guide orient="horz" pos="2382"/>
        <p:guide pos="317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1121040" y="2134080"/>
            <a:ext cx="7834320" cy="1712160"/>
          </a:xfrm>
          <a:prstGeom prst="rect">
            <a:avLst/>
          </a:prstGeom>
        </p:spPr>
        <p:txBody>
          <a:bodyPr lIns="0" tIns="0" rIns="0" bIns="0"/>
          <a:lstStyle/>
          <a:p>
            <a:endParaRPr/>
          </a:p>
        </p:txBody>
      </p:sp>
      <p:sp>
        <p:nvSpPr>
          <p:cNvPr id="28" name="PlaceHolder 3"/>
          <p:cNvSpPr>
            <a:spLocks noGrp="1"/>
          </p:cNvSpPr>
          <p:nvPr>
            <p:ph type="body"/>
          </p:nvPr>
        </p:nvSpPr>
        <p:spPr>
          <a:xfrm>
            <a:off x="1121040" y="4009320"/>
            <a:ext cx="7834320" cy="1712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1121040" y="2134080"/>
            <a:ext cx="3822840" cy="1712160"/>
          </a:xfrm>
          <a:prstGeom prst="rect">
            <a:avLst/>
          </a:prstGeom>
        </p:spPr>
        <p:txBody>
          <a:bodyPr lIns="0" tIns="0" rIns="0" bIns="0"/>
          <a:lstStyle/>
          <a:p>
            <a:endParaRPr/>
          </a:p>
        </p:txBody>
      </p:sp>
      <p:sp>
        <p:nvSpPr>
          <p:cNvPr id="31" name="PlaceHolder 3"/>
          <p:cNvSpPr>
            <a:spLocks noGrp="1"/>
          </p:cNvSpPr>
          <p:nvPr>
            <p:ph type="body"/>
          </p:nvPr>
        </p:nvSpPr>
        <p:spPr>
          <a:xfrm>
            <a:off x="5135400" y="2134080"/>
            <a:ext cx="3822840" cy="1712160"/>
          </a:xfrm>
          <a:prstGeom prst="rect">
            <a:avLst/>
          </a:prstGeom>
        </p:spPr>
        <p:txBody>
          <a:bodyPr lIns="0" tIns="0" rIns="0" bIns="0"/>
          <a:lstStyle/>
          <a:p>
            <a:endParaRPr/>
          </a:p>
        </p:txBody>
      </p:sp>
      <p:sp>
        <p:nvSpPr>
          <p:cNvPr id="32" name="PlaceHolder 4"/>
          <p:cNvSpPr>
            <a:spLocks noGrp="1"/>
          </p:cNvSpPr>
          <p:nvPr>
            <p:ph type="body"/>
          </p:nvPr>
        </p:nvSpPr>
        <p:spPr>
          <a:xfrm>
            <a:off x="5135400" y="4009320"/>
            <a:ext cx="3822840" cy="1712160"/>
          </a:xfrm>
          <a:prstGeom prst="rect">
            <a:avLst/>
          </a:prstGeom>
        </p:spPr>
        <p:txBody>
          <a:bodyPr lIns="0" tIns="0" rIns="0" bIns="0"/>
          <a:lstStyle/>
          <a:p>
            <a:endParaRPr/>
          </a:p>
        </p:txBody>
      </p:sp>
      <p:sp>
        <p:nvSpPr>
          <p:cNvPr id="33" name="PlaceHolder 5"/>
          <p:cNvSpPr>
            <a:spLocks noGrp="1"/>
          </p:cNvSpPr>
          <p:nvPr>
            <p:ph type="body"/>
          </p:nvPr>
        </p:nvSpPr>
        <p:spPr>
          <a:xfrm>
            <a:off x="1121040" y="4009320"/>
            <a:ext cx="3822840" cy="1712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1121040" y="2134080"/>
            <a:ext cx="7834320" cy="3589920"/>
          </a:xfrm>
          <a:prstGeom prst="rect">
            <a:avLst/>
          </a:prstGeom>
        </p:spPr>
        <p:txBody>
          <a:bodyPr lIns="0" tIns="0" rIns="0" bIns="0"/>
          <a:lstStyle/>
          <a:p>
            <a:endParaRPr/>
          </a:p>
        </p:txBody>
      </p:sp>
      <p:sp>
        <p:nvSpPr>
          <p:cNvPr id="36" name="PlaceHolder 3"/>
          <p:cNvSpPr>
            <a:spLocks noGrp="1"/>
          </p:cNvSpPr>
          <p:nvPr>
            <p:ph type="body"/>
          </p:nvPr>
        </p:nvSpPr>
        <p:spPr>
          <a:xfrm>
            <a:off x="1121040" y="2134080"/>
            <a:ext cx="7834320" cy="3589920"/>
          </a:xfrm>
          <a:prstGeom prst="rect">
            <a:avLst/>
          </a:prstGeom>
        </p:spPr>
        <p:txBody>
          <a:bodyPr lIns="0" tIns="0" rIns="0" bIns="0"/>
          <a:lstStyle/>
          <a:p>
            <a:endParaRPr/>
          </a:p>
        </p:txBody>
      </p:sp>
      <p:pic>
        <p:nvPicPr>
          <p:cNvPr id="37" name="Picture 36"/>
          <p:cNvPicPr/>
          <p:nvPr/>
        </p:nvPicPr>
        <p:blipFill>
          <a:blip r:embed="rId2" cstate="print"/>
          <a:stretch>
            <a:fillRect/>
          </a:stretch>
        </p:blipFill>
        <p:spPr>
          <a:xfrm>
            <a:off x="2788560" y="2134080"/>
            <a:ext cx="4499280" cy="3589920"/>
          </a:xfrm>
          <a:prstGeom prst="rect">
            <a:avLst/>
          </a:prstGeom>
          <a:ln>
            <a:noFill/>
          </a:ln>
        </p:spPr>
      </p:pic>
      <p:pic>
        <p:nvPicPr>
          <p:cNvPr id="38" name="Picture 37"/>
          <p:cNvPicPr/>
          <p:nvPr/>
        </p:nvPicPr>
        <p:blipFill>
          <a:blip r:embed="rId2" cstate="print"/>
          <a:stretch>
            <a:fillRect/>
          </a:stretch>
        </p:blipFill>
        <p:spPr>
          <a:xfrm>
            <a:off x="2788560" y="2134080"/>
            <a:ext cx="4499280" cy="3589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1121040" y="2134080"/>
            <a:ext cx="7834320" cy="35902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1121040" y="2134080"/>
            <a:ext cx="7834320" cy="3589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1121040" y="2134080"/>
            <a:ext cx="3822840" cy="3589920"/>
          </a:xfrm>
          <a:prstGeom prst="rect">
            <a:avLst/>
          </a:prstGeom>
        </p:spPr>
        <p:txBody>
          <a:bodyPr lIns="0" tIns="0" rIns="0" bIns="0"/>
          <a:lstStyle/>
          <a:p>
            <a:endParaRPr/>
          </a:p>
        </p:txBody>
      </p:sp>
      <p:sp>
        <p:nvSpPr>
          <p:cNvPr id="11" name="PlaceHolder 3"/>
          <p:cNvSpPr>
            <a:spLocks noGrp="1"/>
          </p:cNvSpPr>
          <p:nvPr>
            <p:ph type="body"/>
          </p:nvPr>
        </p:nvSpPr>
        <p:spPr>
          <a:xfrm>
            <a:off x="5135400" y="2134080"/>
            <a:ext cx="3822840" cy="3589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21040" y="932400"/>
            <a:ext cx="7834320" cy="47926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1121040" y="2134080"/>
            <a:ext cx="3822840" cy="1712160"/>
          </a:xfrm>
          <a:prstGeom prst="rect">
            <a:avLst/>
          </a:prstGeom>
        </p:spPr>
        <p:txBody>
          <a:bodyPr lIns="0" tIns="0" rIns="0" bIns="0"/>
          <a:lstStyle/>
          <a:p>
            <a:endParaRPr/>
          </a:p>
        </p:txBody>
      </p:sp>
      <p:sp>
        <p:nvSpPr>
          <p:cNvPr id="16" name="PlaceHolder 3"/>
          <p:cNvSpPr>
            <a:spLocks noGrp="1"/>
          </p:cNvSpPr>
          <p:nvPr>
            <p:ph type="body"/>
          </p:nvPr>
        </p:nvSpPr>
        <p:spPr>
          <a:xfrm>
            <a:off x="1121040" y="4009320"/>
            <a:ext cx="3822840" cy="1712160"/>
          </a:xfrm>
          <a:prstGeom prst="rect">
            <a:avLst/>
          </a:prstGeom>
        </p:spPr>
        <p:txBody>
          <a:bodyPr lIns="0" tIns="0" rIns="0" bIns="0"/>
          <a:lstStyle/>
          <a:p>
            <a:endParaRPr/>
          </a:p>
        </p:txBody>
      </p:sp>
      <p:sp>
        <p:nvSpPr>
          <p:cNvPr id="17" name="PlaceHolder 4"/>
          <p:cNvSpPr>
            <a:spLocks noGrp="1"/>
          </p:cNvSpPr>
          <p:nvPr>
            <p:ph type="body"/>
          </p:nvPr>
        </p:nvSpPr>
        <p:spPr>
          <a:xfrm>
            <a:off x="5135400" y="2134080"/>
            <a:ext cx="3822840" cy="3589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1121040" y="2134080"/>
            <a:ext cx="3822840" cy="3589920"/>
          </a:xfrm>
          <a:prstGeom prst="rect">
            <a:avLst/>
          </a:prstGeom>
        </p:spPr>
        <p:txBody>
          <a:bodyPr lIns="0" tIns="0" rIns="0" bIns="0"/>
          <a:lstStyle/>
          <a:p>
            <a:endParaRPr/>
          </a:p>
        </p:txBody>
      </p:sp>
      <p:sp>
        <p:nvSpPr>
          <p:cNvPr id="20" name="PlaceHolder 3"/>
          <p:cNvSpPr>
            <a:spLocks noGrp="1"/>
          </p:cNvSpPr>
          <p:nvPr>
            <p:ph type="body"/>
          </p:nvPr>
        </p:nvSpPr>
        <p:spPr>
          <a:xfrm>
            <a:off x="5135400" y="2134080"/>
            <a:ext cx="3822840" cy="1712160"/>
          </a:xfrm>
          <a:prstGeom prst="rect">
            <a:avLst/>
          </a:prstGeom>
        </p:spPr>
        <p:txBody>
          <a:bodyPr lIns="0" tIns="0" rIns="0" bIns="0"/>
          <a:lstStyle/>
          <a:p>
            <a:endParaRPr/>
          </a:p>
        </p:txBody>
      </p:sp>
      <p:sp>
        <p:nvSpPr>
          <p:cNvPr id="21" name="PlaceHolder 4"/>
          <p:cNvSpPr>
            <a:spLocks noGrp="1"/>
          </p:cNvSpPr>
          <p:nvPr>
            <p:ph type="body"/>
          </p:nvPr>
        </p:nvSpPr>
        <p:spPr>
          <a:xfrm>
            <a:off x="5135400" y="4009320"/>
            <a:ext cx="3822840" cy="1712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21040" y="932400"/>
            <a:ext cx="7834320" cy="10339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1121040" y="2134080"/>
            <a:ext cx="3822840" cy="1712160"/>
          </a:xfrm>
          <a:prstGeom prst="rect">
            <a:avLst/>
          </a:prstGeom>
        </p:spPr>
        <p:txBody>
          <a:bodyPr lIns="0" tIns="0" rIns="0" bIns="0"/>
          <a:lstStyle/>
          <a:p>
            <a:endParaRPr/>
          </a:p>
        </p:txBody>
      </p:sp>
      <p:sp>
        <p:nvSpPr>
          <p:cNvPr id="24" name="PlaceHolder 3"/>
          <p:cNvSpPr>
            <a:spLocks noGrp="1"/>
          </p:cNvSpPr>
          <p:nvPr>
            <p:ph type="body"/>
          </p:nvPr>
        </p:nvSpPr>
        <p:spPr>
          <a:xfrm>
            <a:off x="5135400" y="2134080"/>
            <a:ext cx="3822840" cy="1712160"/>
          </a:xfrm>
          <a:prstGeom prst="rect">
            <a:avLst/>
          </a:prstGeom>
        </p:spPr>
        <p:txBody>
          <a:bodyPr lIns="0" tIns="0" rIns="0" bIns="0"/>
          <a:lstStyle/>
          <a:p>
            <a:endParaRPr/>
          </a:p>
        </p:txBody>
      </p:sp>
      <p:sp>
        <p:nvSpPr>
          <p:cNvPr id="25" name="PlaceHolder 4"/>
          <p:cNvSpPr>
            <a:spLocks noGrp="1"/>
          </p:cNvSpPr>
          <p:nvPr>
            <p:ph type="body"/>
          </p:nvPr>
        </p:nvSpPr>
        <p:spPr>
          <a:xfrm>
            <a:off x="1121040" y="4009320"/>
            <a:ext cx="7834320" cy="1712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1121040" y="932400"/>
            <a:ext cx="7834320" cy="1033560"/>
          </a:xfrm>
          <a:prstGeom prst="rect">
            <a:avLst/>
          </a:prstGeom>
        </p:spPr>
        <p:txBody>
          <a:bodyPr lIns="0" tIns="0" rIns="0" bIns="0" anchor="ctr"/>
          <a:lstStyle/>
          <a:p>
            <a:pPr algn="ctr"/>
            <a:r>
              <a:rPr lang="en-US" sz="3600">
                <a:latin typeface="Arial"/>
              </a:rPr>
              <a:t>Click to edit the title text format</a:t>
            </a:r>
            <a:endParaRPr/>
          </a:p>
        </p:txBody>
      </p:sp>
      <p:sp>
        <p:nvSpPr>
          <p:cNvPr id="6" name="PlaceHolder 2"/>
          <p:cNvSpPr>
            <a:spLocks noGrp="1"/>
          </p:cNvSpPr>
          <p:nvPr>
            <p:ph type="body"/>
          </p:nvPr>
        </p:nvSpPr>
        <p:spPr>
          <a:xfrm>
            <a:off x="1121040" y="2134080"/>
            <a:ext cx="7834320" cy="3589920"/>
          </a:xfrm>
          <a:prstGeom prst="rect">
            <a:avLst/>
          </a:prstGeom>
        </p:spPr>
        <p:txBody>
          <a:bodyPr lIns="0" tIns="0" rIns="0" bIns="0"/>
          <a:lstStyle/>
          <a:p>
            <a:pPr>
              <a:buSzPct val="45000"/>
              <a:buFont typeface="StarSymbol"/>
              <a:buChar char=""/>
            </a:pPr>
            <a:r>
              <a:rPr lang="en-US" sz="2620">
                <a:latin typeface="Arial"/>
              </a:rPr>
              <a:t>Click to edit the outline text format</a:t>
            </a:r>
            <a:endParaRPr/>
          </a:p>
          <a:p>
            <a:pPr lvl="1">
              <a:buSzPct val="75000"/>
              <a:buFont typeface="StarSymbol"/>
              <a:buChar char=""/>
            </a:pPr>
            <a:r>
              <a:rPr lang="en-US" sz="2289">
                <a:latin typeface="Arial"/>
              </a:rPr>
              <a:t>Second Outline Level</a:t>
            </a:r>
            <a:endParaRPr/>
          </a:p>
          <a:p>
            <a:pPr lvl="2">
              <a:buSzPct val="45000"/>
              <a:buFont typeface="StarSymbol"/>
              <a:buChar char=""/>
            </a:pPr>
            <a:r>
              <a:rPr lang="en-US" sz="1960">
                <a:latin typeface="Arial"/>
              </a:rPr>
              <a:t>Third Outline Level</a:t>
            </a:r>
            <a:endParaRPr/>
          </a:p>
          <a:p>
            <a:pPr lvl="3">
              <a:buSzPct val="75000"/>
              <a:buFont typeface="StarSymbol"/>
              <a:buChar char=""/>
            </a:pPr>
            <a:r>
              <a:rPr lang="en-US" sz="1639">
                <a:latin typeface="Arial"/>
              </a:rPr>
              <a:t>Fourth Outline Level</a:t>
            </a:r>
            <a:endParaRPr/>
          </a:p>
          <a:p>
            <a:pPr lvl="4">
              <a:buSzPct val="45000"/>
              <a:buFont typeface="StarSymbol"/>
              <a:buChar char=""/>
            </a:pPr>
            <a:r>
              <a:rPr lang="en-US" sz="1639">
                <a:latin typeface="Arial"/>
              </a:rPr>
              <a:t>Fifth Outline Level</a:t>
            </a:r>
            <a:endParaRPr/>
          </a:p>
          <a:p>
            <a:pPr lvl="5">
              <a:buSzPct val="45000"/>
              <a:buFont typeface="StarSymbol"/>
              <a:buChar char=""/>
            </a:pPr>
            <a:r>
              <a:rPr lang="en-US" sz="1639">
                <a:latin typeface="Arial"/>
              </a:rPr>
              <a:t>Sixth Outline Level</a:t>
            </a:r>
            <a:endParaRPr/>
          </a:p>
          <a:p>
            <a:pPr lvl="6">
              <a:buSzPct val="45000"/>
              <a:buFont typeface="StarSymbol"/>
              <a:buChar char=""/>
            </a:pPr>
            <a:r>
              <a:rPr lang="en-US" sz="1639">
                <a:latin typeface="Arial"/>
              </a:rPr>
              <a:t>Seventh Outline Level</a:t>
            </a:r>
            <a:endParaRPr/>
          </a:p>
        </p:txBody>
      </p:sp>
      <p:sp>
        <p:nvSpPr>
          <p:cNvPr id="2" name="PlaceHolder 3"/>
          <p:cNvSpPr>
            <a:spLocks noGrp="1"/>
          </p:cNvSpPr>
          <p:nvPr>
            <p:ph type="dt"/>
          </p:nvPr>
        </p:nvSpPr>
        <p:spPr>
          <a:xfrm>
            <a:off x="1121040" y="6325200"/>
            <a:ext cx="2027880" cy="42696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662640" y="6325200"/>
            <a:ext cx="2759400" cy="42696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6926760" y="6325200"/>
            <a:ext cx="2027880" cy="426960"/>
          </a:xfrm>
          <a:prstGeom prst="rect">
            <a:avLst/>
          </a:prstGeom>
        </p:spPr>
        <p:txBody>
          <a:bodyPr lIns="0" tIns="0" rIns="0" bIns="0"/>
          <a:lstStyle/>
          <a:p>
            <a:pPr algn="r"/>
            <a:fld id="{602CC12B-1E88-4B89-A092-1CA840FDF5BA}"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isconnect.me/" TargetMode="External"/><Relationship Id="rId2" Type="http://schemas.openxmlformats.org/officeDocument/2006/relationships/hyperlink" Target="https://www.eff.org/https-everywhere" TargetMode="External"/><Relationship Id="rId1" Type="http://schemas.openxmlformats.org/officeDocument/2006/relationships/slideLayout" Target="../slideLayouts/slideLayout3.xml"/><Relationship Id="rId5" Type="http://schemas.openxmlformats.org/officeDocument/2006/relationships/hyperlink" Target="https://getadblock.com/" TargetMode="External"/><Relationship Id="rId4" Type="http://schemas.openxmlformats.org/officeDocument/2006/relationships/hyperlink" Target="https://addons.mozilla.org/en-US/firefox/addon/adblock-edg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eff.org/privacybadger" TargetMode="External"/><Relationship Id="rId2" Type="http://schemas.openxmlformats.org/officeDocument/2006/relationships/hyperlink" Target="http://duckduckgo.com/" TargetMode="External"/><Relationship Id="rId1" Type="http://schemas.openxmlformats.org/officeDocument/2006/relationships/slideLayout" Target="../slideLayouts/slideLayout3.xml"/><Relationship Id="rId4" Type="http://schemas.openxmlformats.org/officeDocument/2006/relationships/hyperlink" Target="https://openvpn.ne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newamerica.net/publications/policy/joining_the_surveillance_society" TargetMode="External"/><Relationship Id="rId2" Type="http://schemas.openxmlformats.org/officeDocument/2006/relationships/hyperlink" Target="https://webmaker.org/en-US/privacy-makes" TargetMode="External"/><Relationship Id="rId1" Type="http://schemas.openxmlformats.org/officeDocument/2006/relationships/slideLayout" Target="../slideLayouts/slideLayout3.xml"/><Relationship Id="rId4" Type="http://schemas.openxmlformats.org/officeDocument/2006/relationships/hyperlink" Target="https://pack.resetthenet.or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eff.org/nsa-spying/how-it-works" TargetMode="External"/><Relationship Id="rId2" Type="http://schemas.openxmlformats.org/officeDocument/2006/relationships/hyperlink" Target="http://hivenyc.org/2013/06/13/nsa-surveillance-revelations-are-a-teachable-moment/" TargetMode="External"/><Relationship Id="rId1" Type="http://schemas.openxmlformats.org/officeDocument/2006/relationships/slideLayout" Target="../slideLayouts/slideLayout3.xml"/><Relationship Id="rId4" Type="http://schemas.openxmlformats.org/officeDocument/2006/relationships/hyperlink" Target="http://bit.ly/metadata_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1121040" y="932400"/>
            <a:ext cx="7834320" cy="1033560"/>
          </a:xfrm>
          <a:prstGeom prst="rect">
            <a:avLst/>
          </a:prstGeom>
        </p:spPr>
        <p:txBody>
          <a:bodyPr lIns="0" tIns="0" rIns="0" bIns="0" anchor="ctr"/>
          <a:lstStyle/>
          <a:p>
            <a:pPr algn="ctr"/>
            <a:r>
              <a:rPr lang="en-US" sz="4800">
                <a:latin typeface="Arial"/>
              </a:rPr>
              <a:t>Who's Afraid of the Internet?</a:t>
            </a:r>
            <a:endParaRPr/>
          </a:p>
        </p:txBody>
      </p:sp>
      <p:sp>
        <p:nvSpPr>
          <p:cNvPr id="40" name="TextShape 2"/>
          <p:cNvSpPr txBox="1"/>
          <p:nvPr/>
        </p:nvSpPr>
        <p:spPr>
          <a:xfrm>
            <a:off x="1121040" y="2134080"/>
            <a:ext cx="7834320" cy="3589920"/>
          </a:xfrm>
          <a:prstGeom prst="rect">
            <a:avLst/>
          </a:prstGeom>
        </p:spPr>
        <p:txBody>
          <a:bodyPr lIns="0" tIns="0" rIns="0" bIns="0" anchor="ctr"/>
          <a:lstStyle/>
          <a:p>
            <a:pPr algn="ctr"/>
            <a:r>
              <a:rPr lang="en-US" sz="3600" dirty="0">
                <a:latin typeface="Arial"/>
              </a:rPr>
              <a:t>Digital Literacy, Corporate Data-Mining, and Government Surveillance</a:t>
            </a:r>
            <a:endParaRPr dirty="0"/>
          </a:p>
          <a:p>
            <a:pPr algn="ctr"/>
            <a:endParaRPr dirty="0"/>
          </a:p>
          <a:p>
            <a:pPr algn="ctr"/>
            <a:endParaRPr dirty="0"/>
          </a:p>
          <a:p>
            <a:pPr algn="ctr"/>
            <a:r>
              <a:rPr lang="en-US" sz="2620" dirty="0">
                <a:latin typeface="Arial"/>
              </a:rPr>
              <a:t>Scott Pinkelman
Free Library of </a:t>
            </a:r>
            <a:r>
              <a:rPr lang="en-US" sz="2620" dirty="0" smtClean="0">
                <a:latin typeface="Arial"/>
              </a:rPr>
              <a:t>Philadelphia</a:t>
            </a:r>
            <a:br>
              <a:rPr lang="en-US" sz="2620" dirty="0" smtClean="0">
                <a:latin typeface="Arial"/>
              </a:rPr>
            </a:br>
            <a:r>
              <a:rPr lang="en-US" sz="2620" dirty="0" smtClean="0">
                <a:latin typeface="Arial"/>
              </a:rPr>
              <a:t>City of Philadelphia Office of Innovation and Technology</a:t>
            </a:r>
            <a:r>
              <a:rPr lang="en-US" sz="2620" dirty="0">
                <a:latin typeface="Arial"/>
              </a:rPr>
              <a:t>
</a:t>
            </a:r>
            <a:r>
              <a:rPr lang="en-US" sz="2620" dirty="0" err="1">
                <a:latin typeface="Arial"/>
              </a:rPr>
              <a:t>pinkelmans</a:t>
            </a:r>
            <a:r>
              <a:rPr lang="en-US" sz="2620" dirty="0">
                <a:latin typeface="Arial"/>
              </a:rPr>
              <a:t> [at] freelibrary.org</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1121040" y="777240"/>
            <a:ext cx="7834320" cy="2049120"/>
          </a:xfrm>
          <a:prstGeom prst="rect">
            <a:avLst/>
          </a:prstGeom>
        </p:spPr>
        <p:txBody>
          <a:bodyPr lIns="0" tIns="0" rIns="0" bIns="0" anchor="ctr"/>
          <a:lstStyle/>
          <a:p>
            <a:pPr algn="ctr"/>
            <a:r>
              <a:rPr lang="en-US" sz="4800">
                <a:latin typeface="Arial"/>
              </a:rPr>
              <a:t>Educate about Commercial Data Tracking
</a:t>
            </a:r>
            <a:endParaRPr/>
          </a:p>
        </p:txBody>
      </p:sp>
      <p:sp>
        <p:nvSpPr>
          <p:cNvPr id="56" name="TextShape 2"/>
          <p:cNvSpPr txBox="1"/>
          <p:nvPr/>
        </p:nvSpPr>
        <p:spPr>
          <a:xfrm>
            <a:off x="1121040" y="233172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Harmful but easier to mitigate</a:t>
            </a:r>
            <a:endParaRPr dirty="0"/>
          </a:p>
          <a:p>
            <a:pPr marL="742950" indent="-742950">
              <a:buSzPct val="75000"/>
              <a:buFont typeface="Arial" pitchFamily="34" charset="0"/>
              <a:buChar char="•"/>
            </a:pPr>
            <a:r>
              <a:rPr lang="en-US" sz="3600" dirty="0">
                <a:latin typeface="Arial"/>
              </a:rPr>
              <a:t>Focus on advertising and social medial </a:t>
            </a:r>
            <a:endParaRPr dirty="0"/>
          </a:p>
          <a:p>
            <a:pPr marL="742950" indent="-742950">
              <a:buSzPct val="75000"/>
              <a:buFont typeface="Arial" pitchFamily="34" charset="0"/>
              <a:buChar char="•"/>
            </a:pPr>
            <a:r>
              <a:rPr lang="en-US" sz="3600" dirty="0">
                <a:latin typeface="Arial"/>
              </a:rPr>
              <a:t>Educational: Extension of Internet Safety</a:t>
            </a:r>
            <a:endParaRPr dirty="0"/>
          </a:p>
          <a:p>
            <a:pPr marL="742950" indent="-742950">
              <a:buSzPct val="75000"/>
              <a:buFont typeface="Arial" pitchFamily="34" charset="0"/>
              <a:buChar char="•"/>
            </a:pPr>
            <a:r>
              <a:rPr lang="en-US" sz="3600" dirty="0">
                <a:latin typeface="Arial"/>
              </a:rPr>
              <a:t>Technical: Browser Extensions</a:t>
            </a:r>
            <a:endParaRPr dirty="0"/>
          </a:p>
          <a:p>
            <a:pPr marL="342900" indent="-342900">
              <a:buSzPct val="75000"/>
              <a:buFont typeface="Arial" pitchFamily="34" charset="0"/>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081080" y="868680"/>
            <a:ext cx="7834320" cy="1366200"/>
          </a:xfrm>
          <a:prstGeom prst="rect">
            <a:avLst/>
          </a:prstGeom>
        </p:spPr>
        <p:txBody>
          <a:bodyPr lIns="0" tIns="0" rIns="0" bIns="0" anchor="ctr"/>
          <a:lstStyle/>
          <a:p>
            <a:pPr algn="ctr"/>
            <a:r>
              <a:rPr lang="en-US" sz="4800">
                <a:latin typeface="Arial"/>
              </a:rPr>
              <a:t>Educate about The NSA Spying Scandal</a:t>
            </a:r>
            <a:endParaRPr/>
          </a:p>
        </p:txBody>
      </p:sp>
      <p:sp>
        <p:nvSpPr>
          <p:cNvPr id="58" name="TextShape 2"/>
          <p:cNvSpPr txBox="1"/>
          <p:nvPr/>
        </p:nvSpPr>
        <p:spPr>
          <a:xfrm>
            <a:off x="1051560" y="276516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Less apparently harmful, harder to mitigate </a:t>
            </a:r>
            <a:endParaRPr dirty="0"/>
          </a:p>
          <a:p>
            <a:pPr marL="742950" indent="-742950">
              <a:buSzPct val="75000"/>
              <a:buFont typeface="Arial" pitchFamily="34" charset="0"/>
              <a:buChar char="•"/>
            </a:pPr>
            <a:r>
              <a:rPr lang="en-US" sz="3600" dirty="0">
                <a:latin typeface="Arial"/>
              </a:rPr>
              <a:t>The issue exists</a:t>
            </a:r>
            <a:endParaRPr dirty="0"/>
          </a:p>
          <a:p>
            <a:pPr marL="742950" indent="-742950">
              <a:buSzPct val="75000"/>
              <a:buFont typeface="Arial" pitchFamily="34" charset="0"/>
              <a:buChar char="•"/>
            </a:pPr>
            <a:r>
              <a:rPr lang="en-US" sz="3600" dirty="0">
                <a:latin typeface="Arial"/>
              </a:rPr>
              <a:t>Social and political</a:t>
            </a:r>
            <a:endParaRPr dirty="0"/>
          </a:p>
          <a:p>
            <a:pPr marL="742950" indent="-742950">
              <a:buSzPct val="75000"/>
              <a:buFont typeface="Arial" pitchFamily="34" charset="0"/>
              <a:buChar char="•"/>
            </a:pPr>
            <a:r>
              <a:rPr lang="en-US" sz="3600" dirty="0">
                <a:latin typeface="Arial"/>
              </a:rPr>
              <a:t>There are different ideas about what to do about it</a:t>
            </a:r>
            <a:endParaRPr dirty="0"/>
          </a:p>
          <a:p>
            <a:pPr marL="342900" indent="-342900">
              <a:buSzPct val="75000"/>
              <a:buFont typeface="Arial" pitchFamily="34" charset="0"/>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1121040" y="767880"/>
            <a:ext cx="7834320" cy="1366200"/>
          </a:xfrm>
          <a:prstGeom prst="rect">
            <a:avLst/>
          </a:prstGeom>
        </p:spPr>
        <p:txBody>
          <a:bodyPr lIns="0" tIns="0" rIns="0" bIns="0" anchor="ctr"/>
          <a:lstStyle/>
          <a:p>
            <a:pPr algn="ctr"/>
            <a:r>
              <a:rPr lang="en-US" sz="4800">
                <a:latin typeface="Arial"/>
              </a:rPr>
              <a:t>Follow Tech News
</a:t>
            </a:r>
            <a:endParaRPr/>
          </a:p>
        </p:txBody>
      </p:sp>
      <p:sp>
        <p:nvSpPr>
          <p:cNvPr id="60" name="TextShape 2"/>
          <p:cNvSpPr txBox="1"/>
          <p:nvPr/>
        </p:nvSpPr>
        <p:spPr>
          <a:xfrm>
            <a:off x="1121040" y="2134080"/>
            <a:ext cx="7834320" cy="3589920"/>
          </a:xfrm>
          <a:prstGeom prst="rect">
            <a:avLst/>
          </a:prstGeom>
        </p:spPr>
        <p:txBody>
          <a:bodyPr lIns="0" tIns="0" rIns="0" bIns="0"/>
          <a:lstStyle/>
          <a:p>
            <a:pPr marL="742950" indent="-742950">
              <a:buSzPct val="75000"/>
              <a:buFont typeface="Arial" pitchFamily="34" charset="0"/>
              <a:buChar char="•"/>
            </a:pPr>
            <a:r>
              <a:rPr lang="en-US" sz="3600" dirty="0" err="1">
                <a:latin typeface="Arial"/>
              </a:rPr>
              <a:t>Heartbleed</a:t>
            </a:r>
            <a:r>
              <a:rPr lang="en-US" sz="3600" dirty="0">
                <a:latin typeface="Arial"/>
              </a:rPr>
              <a:t> SSL Bug (April 2014</a:t>
            </a:r>
            <a:r>
              <a:rPr lang="en-US" sz="3600" dirty="0" smtClean="0">
                <a:latin typeface="Arial"/>
              </a:rPr>
              <a:t>)</a:t>
            </a:r>
            <a:endParaRPr dirty="0"/>
          </a:p>
          <a:p>
            <a:pPr marL="742950" indent="-742950">
              <a:buSzPct val="75000"/>
              <a:buFont typeface="Arial" pitchFamily="34" charset="0"/>
              <a:buChar char="•"/>
            </a:pPr>
            <a:r>
              <a:rPr lang="en-US" sz="3600" dirty="0" err="1">
                <a:latin typeface="Arial"/>
              </a:rPr>
              <a:t>Facebook</a:t>
            </a:r>
            <a:r>
              <a:rPr lang="en-US" sz="3600" dirty="0">
                <a:latin typeface="Arial"/>
              </a:rPr>
              <a:t> privacy checkup (September 2014)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1121040" y="766080"/>
            <a:ext cx="7834320" cy="1366200"/>
          </a:xfrm>
          <a:prstGeom prst="rect">
            <a:avLst/>
          </a:prstGeom>
        </p:spPr>
        <p:txBody>
          <a:bodyPr lIns="0" tIns="0" rIns="0" bIns="0" anchor="ctr"/>
          <a:lstStyle/>
          <a:p>
            <a:pPr algn="ctr"/>
            <a:r>
              <a:rPr lang="en-US" sz="4800">
                <a:latin typeface="Arial"/>
              </a:rPr>
              <a:t>Understand and Explain Internet Services</a:t>
            </a:r>
            <a:endParaRPr/>
          </a:p>
        </p:txBody>
      </p:sp>
      <p:sp>
        <p:nvSpPr>
          <p:cNvPr id="62" name="TextShape 2"/>
          <p:cNvSpPr txBox="1"/>
          <p:nvPr/>
        </p:nvSpPr>
        <p:spPr>
          <a:xfrm>
            <a:off x="1051560" y="251460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What is free? 
What is non-commercial?</a:t>
            </a:r>
            <a:endParaRPr dirty="0"/>
          </a:p>
          <a:p>
            <a:pPr marL="742950" indent="-742950">
              <a:buSzPct val="75000"/>
              <a:buFont typeface="Arial" pitchFamily="34" charset="0"/>
              <a:buChar char="•"/>
            </a:pPr>
            <a:r>
              <a:rPr lang="en-US" sz="3600" dirty="0">
                <a:latin typeface="Arial"/>
              </a:rPr>
              <a:t>Acknowledge the trade off between convenience and privacy (e.g. Google services)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1121040" y="932400"/>
            <a:ext cx="7834320" cy="1033560"/>
          </a:xfrm>
          <a:prstGeom prst="rect">
            <a:avLst/>
          </a:prstGeom>
        </p:spPr>
        <p:txBody>
          <a:bodyPr lIns="0" tIns="0" rIns="0" bIns="0" anchor="ctr"/>
          <a:lstStyle/>
          <a:p>
            <a:pPr algn="ctr"/>
            <a:r>
              <a:rPr lang="en-US" sz="4800">
                <a:latin typeface="Arial"/>
              </a:rPr>
              <a:t>Provide Privacy Instruction</a:t>
            </a:r>
            <a:endParaRPr/>
          </a:p>
        </p:txBody>
      </p:sp>
      <p:sp>
        <p:nvSpPr>
          <p:cNvPr id="64" name="TextShape 2"/>
          <p:cNvSpPr txBox="1"/>
          <p:nvPr/>
        </p:nvSpPr>
        <p:spPr>
          <a:xfrm>
            <a:off x="1121040" y="213408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Cookie Management</a:t>
            </a:r>
            <a:endParaRPr dirty="0"/>
          </a:p>
          <a:p>
            <a:pPr marL="742950" indent="-742950">
              <a:buSzPct val="75000"/>
              <a:buFont typeface="Arial" pitchFamily="34" charset="0"/>
              <a:buChar char="•"/>
            </a:pPr>
            <a:r>
              <a:rPr lang="en-US" sz="3600" dirty="0">
                <a:latin typeface="Arial"/>
              </a:rPr>
              <a:t>Chrome/Firefox/IE privacy </a:t>
            </a:r>
            <a:r>
              <a:rPr lang="en-US" sz="3600" dirty="0" smtClean="0">
                <a:latin typeface="Arial"/>
              </a:rPr>
              <a:t>settings</a:t>
            </a:r>
          </a:p>
          <a:p>
            <a:pPr marL="742950" indent="-742950">
              <a:buSzPct val="75000"/>
              <a:buFont typeface="Arial" pitchFamily="34" charset="0"/>
              <a:buChar char="•"/>
            </a:pPr>
            <a:r>
              <a:rPr lang="en-US" sz="3600" dirty="0" smtClean="0">
                <a:latin typeface="Arial"/>
              </a:rPr>
              <a:t>Do Not Track</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1121040" y="766080"/>
            <a:ext cx="7834320" cy="1366200"/>
          </a:xfrm>
          <a:prstGeom prst="rect">
            <a:avLst/>
          </a:prstGeom>
        </p:spPr>
        <p:txBody>
          <a:bodyPr lIns="0" tIns="0" rIns="0" bIns="0" anchor="ctr"/>
          <a:lstStyle/>
          <a:p>
            <a:pPr algn="ctr"/>
            <a:r>
              <a:rPr lang="en-US" sz="4800">
                <a:latin typeface="Arial"/>
              </a:rPr>
              <a:t>Offer Technical Tools for Computer Owners</a:t>
            </a:r>
            <a:endParaRPr/>
          </a:p>
        </p:txBody>
      </p:sp>
      <p:sp>
        <p:nvSpPr>
          <p:cNvPr id="66" name="TextShape 2"/>
          <p:cNvSpPr txBox="1"/>
          <p:nvPr/>
        </p:nvSpPr>
        <p:spPr>
          <a:xfrm>
            <a:off x="1121040" y="2134080"/>
            <a:ext cx="7834320" cy="4586760"/>
          </a:xfrm>
          <a:prstGeom prst="rect">
            <a:avLst/>
          </a:prstGeom>
        </p:spPr>
        <p:txBody>
          <a:bodyPr lIns="0" tIns="0" rIns="0" bIns="0"/>
          <a:lstStyle/>
          <a:p>
            <a:pPr marL="514350" indent="-514350">
              <a:buSzPct val="75000"/>
              <a:buFont typeface="Arial" pitchFamily="34" charset="0"/>
              <a:buChar char="•"/>
            </a:pPr>
            <a:r>
              <a:rPr lang="en-US" sz="2600" dirty="0">
                <a:latin typeface="Arial"/>
              </a:rPr>
              <a:t>HTTPS </a:t>
            </a:r>
            <a:r>
              <a:rPr lang="en-US" sz="2600" dirty="0" smtClean="0">
                <a:latin typeface="Arial"/>
              </a:rPr>
              <a:t>everywhere</a:t>
            </a:r>
            <a:br>
              <a:rPr lang="en-US" sz="2600" dirty="0" smtClean="0">
                <a:latin typeface="Arial"/>
              </a:rPr>
            </a:br>
            <a:r>
              <a:rPr lang="en-US" sz="2600" dirty="0" smtClean="0">
                <a:latin typeface="Arial"/>
                <a:hlinkClick r:id="rId2"/>
              </a:rPr>
              <a:t>https</a:t>
            </a:r>
            <a:r>
              <a:rPr lang="en-US" sz="2600" dirty="0">
                <a:latin typeface="Arial"/>
                <a:hlinkClick r:id="rId2"/>
              </a:rPr>
              <a:t>://</a:t>
            </a:r>
            <a:r>
              <a:rPr lang="en-US" sz="2600" dirty="0" smtClean="0">
                <a:latin typeface="Arial"/>
                <a:hlinkClick r:id="rId2"/>
              </a:rPr>
              <a:t>www.eff.org/https-everywhere</a:t>
            </a:r>
            <a:endParaRPr lang="en-US" sz="2600" dirty="0" smtClean="0">
              <a:latin typeface="Arial"/>
            </a:endParaRPr>
          </a:p>
          <a:p>
            <a:pPr marL="514350" indent="-514350">
              <a:buSzPct val="75000"/>
              <a:buFont typeface="Arial" pitchFamily="34" charset="0"/>
              <a:buChar char="•"/>
            </a:pPr>
            <a:endParaRPr lang="en-US" sz="2600" dirty="0" smtClean="0">
              <a:latin typeface="Arial"/>
            </a:endParaRPr>
          </a:p>
          <a:p>
            <a:pPr marL="514350" indent="-514350">
              <a:buSzPct val="75000"/>
              <a:buFont typeface="Arial" pitchFamily="34" charset="0"/>
              <a:buChar char="•"/>
            </a:pPr>
            <a:r>
              <a:rPr lang="en-US" sz="2600" dirty="0" err="1" smtClean="0">
                <a:latin typeface="Arial"/>
              </a:rPr>
              <a:t>Disconnect.me</a:t>
            </a:r>
            <a:r>
              <a:rPr lang="en-US" sz="2600" dirty="0" smtClean="0">
                <a:latin typeface="Arial"/>
              </a:rPr>
              <a:t> </a:t>
            </a:r>
            <a:r>
              <a:rPr lang="en-US" sz="2600" dirty="0">
                <a:latin typeface="Arial"/>
              </a:rPr>
              <a:t/>
            </a:r>
            <a:br>
              <a:rPr lang="en-US" sz="2600" dirty="0">
                <a:latin typeface="Arial"/>
              </a:rPr>
            </a:br>
            <a:r>
              <a:rPr lang="en-US" sz="2600" dirty="0" smtClean="0">
                <a:latin typeface="Arial"/>
                <a:hlinkClick r:id="rId3"/>
              </a:rPr>
              <a:t>https</a:t>
            </a:r>
            <a:r>
              <a:rPr lang="en-US" sz="2600" dirty="0">
                <a:latin typeface="Arial"/>
                <a:hlinkClick r:id="rId3"/>
              </a:rPr>
              <a:t>://</a:t>
            </a:r>
            <a:r>
              <a:rPr lang="en-US" sz="2600" dirty="0" smtClean="0">
                <a:latin typeface="Arial"/>
                <a:hlinkClick r:id="rId3"/>
              </a:rPr>
              <a:t>disconnect.me</a:t>
            </a:r>
            <a:endParaRPr lang="en-US" sz="2600" dirty="0" smtClean="0">
              <a:latin typeface="Arial"/>
            </a:endParaRPr>
          </a:p>
          <a:p>
            <a:pPr marL="514350" indent="-514350">
              <a:buSzPct val="75000"/>
              <a:buFont typeface="Arial" pitchFamily="34" charset="0"/>
              <a:buChar char="•"/>
            </a:pPr>
            <a:endParaRPr dirty="0"/>
          </a:p>
          <a:p>
            <a:pPr marL="514350" indent="-514350">
              <a:buSzPct val="75000"/>
              <a:buFont typeface="Arial" pitchFamily="34" charset="0"/>
              <a:buChar char="•"/>
            </a:pPr>
            <a:r>
              <a:rPr lang="en-US" sz="2600" dirty="0">
                <a:latin typeface="Arial"/>
              </a:rPr>
              <a:t>Ad Block Edge (</a:t>
            </a:r>
            <a:r>
              <a:rPr lang="en-US" sz="2600" dirty="0" smtClean="0">
                <a:latin typeface="Arial"/>
              </a:rPr>
              <a:t>Firefox)</a:t>
            </a:r>
            <a:br>
              <a:rPr lang="en-US" sz="2600" dirty="0" smtClean="0">
                <a:latin typeface="Arial"/>
              </a:rPr>
            </a:br>
            <a:r>
              <a:rPr lang="en-US" sz="2600" dirty="0" smtClean="0">
                <a:latin typeface="Arial"/>
                <a:hlinkClick r:id="rId4"/>
              </a:rPr>
              <a:t>https</a:t>
            </a:r>
            <a:r>
              <a:rPr lang="en-US" sz="2600" dirty="0">
                <a:latin typeface="Arial"/>
                <a:hlinkClick r:id="rId4"/>
              </a:rPr>
              <a:t>://addons.mozilla.org/en-US/firefox/addon/adblock-edge</a:t>
            </a:r>
            <a:r>
              <a:rPr lang="en-US" sz="2600" dirty="0" smtClean="0">
                <a:latin typeface="Arial"/>
                <a:hlinkClick r:id="rId4"/>
              </a:rPr>
              <a:t>/</a:t>
            </a:r>
            <a:endParaRPr lang="en-US" sz="2600" dirty="0" smtClean="0">
              <a:latin typeface="Arial"/>
            </a:endParaRPr>
          </a:p>
          <a:p>
            <a:pPr marL="514350" indent="-514350">
              <a:buSzPct val="75000"/>
              <a:buFont typeface="Arial" pitchFamily="34" charset="0"/>
              <a:buChar char="•"/>
            </a:pPr>
            <a:endParaRPr dirty="0"/>
          </a:p>
          <a:p>
            <a:pPr marL="514350" indent="-514350">
              <a:buSzPct val="75000"/>
              <a:buFont typeface="Arial" pitchFamily="34" charset="0"/>
              <a:buChar char="•"/>
            </a:pPr>
            <a:r>
              <a:rPr lang="en-US" sz="2600" dirty="0">
                <a:latin typeface="Arial"/>
              </a:rPr>
              <a:t>Get </a:t>
            </a:r>
            <a:r>
              <a:rPr lang="en-US" sz="2600" dirty="0" err="1">
                <a:latin typeface="Arial"/>
              </a:rPr>
              <a:t>Adblock</a:t>
            </a:r>
            <a:r>
              <a:rPr lang="en-US" sz="2600" dirty="0">
                <a:latin typeface="Arial"/>
              </a:rPr>
              <a:t> (</a:t>
            </a:r>
            <a:r>
              <a:rPr lang="en-US" sz="2600" dirty="0" smtClean="0">
                <a:latin typeface="Arial"/>
              </a:rPr>
              <a:t>Chrome)</a:t>
            </a:r>
            <a:br>
              <a:rPr lang="en-US" sz="2600" dirty="0" smtClean="0">
                <a:latin typeface="Arial"/>
              </a:rPr>
            </a:br>
            <a:r>
              <a:rPr lang="en-US" sz="2600" dirty="0" smtClean="0">
                <a:latin typeface="Arial"/>
                <a:hlinkClick r:id="rId5"/>
              </a:rPr>
              <a:t>https</a:t>
            </a:r>
            <a:r>
              <a:rPr lang="en-US" sz="2600" dirty="0">
                <a:latin typeface="Arial"/>
                <a:hlinkClick r:id="rId5"/>
              </a:rPr>
              <a:t>://getadblock.com</a:t>
            </a:r>
            <a:r>
              <a:rPr lang="en-US" sz="2600" dirty="0" smtClean="0">
                <a:latin typeface="Arial"/>
                <a:hlinkClick r:id="rId5"/>
              </a:rPr>
              <a:t>/</a:t>
            </a:r>
            <a:endParaRPr dirty="0"/>
          </a:p>
          <a:p>
            <a:pPr marL="342900" indent="-342900">
              <a:buSzPct val="75000"/>
              <a:buFont typeface="Arial" pitchFamily="34" charset="0"/>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1121040" y="766080"/>
            <a:ext cx="7834320" cy="1366200"/>
          </a:xfrm>
          <a:prstGeom prst="rect">
            <a:avLst/>
          </a:prstGeom>
        </p:spPr>
        <p:txBody>
          <a:bodyPr lIns="0" tIns="0" rIns="0" bIns="0" anchor="ctr"/>
          <a:lstStyle/>
          <a:p>
            <a:pPr algn="ctr"/>
            <a:r>
              <a:rPr lang="en-US" sz="4800">
                <a:latin typeface="Arial"/>
              </a:rPr>
              <a:t>Offer Technical Tools for Computer Owners</a:t>
            </a:r>
            <a:endParaRPr/>
          </a:p>
        </p:txBody>
      </p:sp>
      <p:sp>
        <p:nvSpPr>
          <p:cNvPr id="66" name="TextShape 2"/>
          <p:cNvSpPr txBox="1"/>
          <p:nvPr/>
        </p:nvSpPr>
        <p:spPr>
          <a:xfrm>
            <a:off x="1076325" y="2333625"/>
            <a:ext cx="7834320" cy="4586760"/>
          </a:xfrm>
          <a:prstGeom prst="rect">
            <a:avLst/>
          </a:prstGeom>
        </p:spPr>
        <p:txBody>
          <a:bodyPr lIns="0" tIns="0" rIns="0" bIns="0"/>
          <a:lstStyle/>
          <a:p>
            <a:pPr marL="514350" indent="-514350">
              <a:buSzPct val="75000"/>
              <a:buFont typeface="Arial" pitchFamily="34" charset="0"/>
              <a:buChar char="•"/>
            </a:pPr>
            <a:r>
              <a:rPr lang="en-US" sz="2600" dirty="0" smtClean="0">
                <a:latin typeface="Arial"/>
              </a:rPr>
              <a:t>Duck </a:t>
            </a:r>
            <a:r>
              <a:rPr lang="en-US" sz="2600" dirty="0" err="1">
                <a:latin typeface="Arial"/>
              </a:rPr>
              <a:t>Duck</a:t>
            </a:r>
            <a:r>
              <a:rPr lang="en-US" sz="2600" dirty="0">
                <a:latin typeface="Arial"/>
              </a:rPr>
              <a:t> </a:t>
            </a:r>
            <a:r>
              <a:rPr lang="en-US" sz="2600" dirty="0" smtClean="0">
                <a:latin typeface="Arial"/>
              </a:rPr>
              <a:t>Go</a:t>
            </a:r>
            <a:br>
              <a:rPr lang="en-US" sz="2600" dirty="0" smtClean="0">
                <a:latin typeface="Arial"/>
              </a:rPr>
            </a:br>
            <a:r>
              <a:rPr lang="en-US" sz="2600" dirty="0" smtClean="0">
                <a:latin typeface="Arial"/>
                <a:hlinkClick r:id="rId2"/>
              </a:rPr>
              <a:t>http://duckduckgo.com</a:t>
            </a:r>
            <a:endParaRPr lang="en-US" sz="2600" dirty="0" smtClean="0">
              <a:latin typeface="Arial"/>
            </a:endParaRPr>
          </a:p>
          <a:p>
            <a:pPr marL="514350" indent="-514350">
              <a:buSzPct val="75000"/>
              <a:buFont typeface="Arial" pitchFamily="34" charset="0"/>
              <a:buChar char="•"/>
            </a:pPr>
            <a:endParaRPr lang="en-US" sz="2600" b="1" dirty="0" smtClean="0">
              <a:latin typeface="Arial"/>
            </a:endParaRPr>
          </a:p>
          <a:p>
            <a:pPr marL="514350" indent="-514350">
              <a:buSzPct val="75000"/>
              <a:buFont typeface="Arial" pitchFamily="34" charset="0"/>
              <a:buChar char="•"/>
            </a:pPr>
            <a:r>
              <a:rPr lang="en-US" sz="2600" dirty="0" smtClean="0">
                <a:latin typeface="Arial"/>
              </a:rPr>
              <a:t>Privacy Badger</a:t>
            </a:r>
            <a:br>
              <a:rPr lang="en-US" sz="2600" dirty="0" smtClean="0">
                <a:latin typeface="Arial"/>
              </a:rPr>
            </a:br>
            <a:r>
              <a:rPr lang="en-US" sz="2600" dirty="0" smtClean="0">
                <a:hlinkClick r:id="rId3"/>
              </a:rPr>
              <a:t>https</a:t>
            </a:r>
            <a:r>
              <a:rPr lang="en-US" sz="2600" dirty="0">
                <a:hlinkClick r:id="rId3"/>
              </a:rPr>
              <a:t>://</a:t>
            </a:r>
            <a:r>
              <a:rPr lang="en-US" sz="2600" dirty="0" smtClean="0">
                <a:hlinkClick r:id="rId3"/>
              </a:rPr>
              <a:t>www.eff.org/privacybadger</a:t>
            </a:r>
            <a:endParaRPr lang="en-US" sz="2600" dirty="0" smtClean="0"/>
          </a:p>
          <a:p>
            <a:pPr marL="514350" indent="-514350">
              <a:buSzPct val="75000"/>
              <a:buFont typeface="Arial" pitchFamily="34" charset="0"/>
              <a:buChar char="•"/>
            </a:pPr>
            <a:endParaRPr lang="en-US" sz="2600" dirty="0" smtClean="0">
              <a:latin typeface="Arial"/>
            </a:endParaRPr>
          </a:p>
          <a:p>
            <a:pPr marL="514350" indent="-514350">
              <a:buSzPct val="75000"/>
              <a:buFont typeface="Arial" pitchFamily="34" charset="0"/>
              <a:buChar char="•"/>
            </a:pPr>
            <a:r>
              <a:rPr lang="en-US" sz="2600" dirty="0" smtClean="0">
                <a:latin typeface="Arial"/>
              </a:rPr>
              <a:t>Open VPN</a:t>
            </a:r>
            <a:br>
              <a:rPr lang="en-US" sz="2600" dirty="0" smtClean="0">
                <a:latin typeface="Arial"/>
              </a:rPr>
            </a:br>
            <a:r>
              <a:rPr lang="en-US" sz="2600" dirty="0" smtClean="0">
                <a:latin typeface="Arial"/>
                <a:hlinkClick r:id="rId4"/>
              </a:rPr>
              <a:t>https</a:t>
            </a:r>
            <a:r>
              <a:rPr lang="en-US" sz="2600" dirty="0">
                <a:latin typeface="Arial"/>
                <a:hlinkClick r:id="rId4"/>
              </a:rPr>
              <a:t>://</a:t>
            </a:r>
            <a:r>
              <a:rPr lang="en-US" sz="2600" dirty="0" smtClean="0">
                <a:latin typeface="Arial"/>
                <a:hlinkClick r:id="rId4"/>
              </a:rPr>
              <a:t>openvpn.net</a:t>
            </a:r>
            <a:endParaRPr lang="en-US" sz="2600" dirty="0" smtClean="0">
              <a:latin typeface="Arial"/>
            </a:endParaRPr>
          </a:p>
          <a:p>
            <a:pPr marL="514350" indent="-514350">
              <a:buSzPct val="75000"/>
              <a:buFont typeface="Arial" pitchFamily="34" charset="0"/>
              <a:buChar char="•"/>
            </a:pPr>
            <a:endParaRPr lang="en-US" sz="2600" dirty="0" smtClean="0">
              <a:latin typeface="Arial"/>
            </a:endParaRPr>
          </a:p>
          <a:p>
            <a:pPr marL="342900" indent="-342900">
              <a:buSzPct val="75000"/>
              <a:buFont typeface="Arial" pitchFamily="34" charset="0"/>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1121040" y="932400"/>
            <a:ext cx="7834320" cy="1033560"/>
          </a:xfrm>
          <a:prstGeom prst="rect">
            <a:avLst/>
          </a:prstGeom>
        </p:spPr>
        <p:txBody>
          <a:bodyPr lIns="0" tIns="0" rIns="0" bIns="0" anchor="ctr"/>
          <a:lstStyle/>
          <a:p>
            <a:pPr algn="ctr"/>
            <a:r>
              <a:rPr lang="en-US" sz="4800">
                <a:latin typeface="Arial"/>
              </a:rPr>
              <a:t>Resources</a:t>
            </a:r>
            <a:endParaRPr/>
          </a:p>
        </p:txBody>
      </p:sp>
      <p:sp>
        <p:nvSpPr>
          <p:cNvPr id="68" name="TextShape 2"/>
          <p:cNvSpPr txBox="1"/>
          <p:nvPr/>
        </p:nvSpPr>
        <p:spPr>
          <a:xfrm>
            <a:off x="1081080" y="2057400"/>
            <a:ext cx="7834320" cy="4663440"/>
          </a:xfrm>
          <a:prstGeom prst="rect">
            <a:avLst/>
          </a:prstGeom>
        </p:spPr>
        <p:txBody>
          <a:bodyPr lIns="0" tIns="0" rIns="0" bIns="0"/>
          <a:lstStyle/>
          <a:p>
            <a:pPr marL="514350" indent="-514350">
              <a:buSzPct val="75000"/>
              <a:buFont typeface="Arial" pitchFamily="34" charset="0"/>
              <a:buChar char="•"/>
            </a:pPr>
            <a:r>
              <a:rPr lang="en-US" sz="2800" dirty="0">
                <a:latin typeface="Arial"/>
              </a:rPr>
              <a:t>Teaching </a:t>
            </a:r>
            <a:r>
              <a:rPr lang="en-US" sz="2800" dirty="0" smtClean="0">
                <a:latin typeface="Arial"/>
              </a:rPr>
              <a:t>tools</a:t>
            </a:r>
            <a:br>
              <a:rPr lang="en-US" sz="2800" dirty="0" smtClean="0">
                <a:latin typeface="Arial"/>
              </a:rPr>
            </a:br>
            <a:r>
              <a:rPr lang="en-US" sz="2800" dirty="0" smtClean="0">
                <a:latin typeface="Arial"/>
                <a:hlinkClick r:id="rId2"/>
              </a:rPr>
              <a:t>https</a:t>
            </a:r>
            <a:r>
              <a:rPr lang="en-US" sz="2800" dirty="0">
                <a:latin typeface="Arial"/>
                <a:hlinkClick r:id="rId2"/>
              </a:rPr>
              <a:t>://</a:t>
            </a:r>
            <a:r>
              <a:rPr lang="en-US" sz="2800" dirty="0" smtClean="0">
                <a:latin typeface="Arial"/>
                <a:hlinkClick r:id="rId2"/>
              </a:rPr>
              <a:t>webmaker.org/en-US/privacy-makes</a:t>
            </a:r>
            <a:endParaRPr lang="en-US" sz="2800" dirty="0" smtClean="0">
              <a:latin typeface="Arial"/>
            </a:endParaRPr>
          </a:p>
          <a:p>
            <a:pPr marL="514350" indent="-514350">
              <a:buSzPct val="75000"/>
              <a:buFont typeface="Arial" pitchFamily="34" charset="0"/>
              <a:buChar char="•"/>
            </a:pPr>
            <a:endParaRPr sz="2800" dirty="0"/>
          </a:p>
          <a:p>
            <a:pPr marL="514350" indent="-514350">
              <a:buSzPct val="75000"/>
              <a:buFont typeface="Arial" pitchFamily="34" charset="0"/>
              <a:buChar char="•"/>
            </a:pPr>
            <a:r>
              <a:rPr lang="en-US" sz="2800" dirty="0" smtClean="0">
                <a:latin typeface="Arial"/>
              </a:rPr>
              <a:t>Study </a:t>
            </a:r>
            <a:r>
              <a:rPr lang="en-US" sz="2800" dirty="0">
                <a:latin typeface="Arial"/>
              </a:rPr>
              <a:t>on Privacy </a:t>
            </a:r>
            <a:r>
              <a:rPr lang="en-US" sz="2800" dirty="0" smtClean="0">
                <a:latin typeface="Arial"/>
              </a:rPr>
              <a:t>&amp; Digital Literacy</a:t>
            </a:r>
            <a:br>
              <a:rPr lang="en-US" sz="2800" dirty="0" smtClean="0">
                <a:latin typeface="Arial"/>
              </a:rPr>
            </a:br>
            <a:r>
              <a:rPr lang="en-US" sz="2800" dirty="0" smtClean="0">
                <a:latin typeface="Arial"/>
                <a:hlinkClick r:id="rId3"/>
              </a:rPr>
              <a:t>http</a:t>
            </a:r>
            <a:r>
              <a:rPr lang="en-US" sz="2800" dirty="0">
                <a:latin typeface="Arial"/>
                <a:hlinkClick r:id="rId3"/>
              </a:rPr>
              <a:t>://</a:t>
            </a:r>
            <a:r>
              <a:rPr lang="en-US" sz="2800" dirty="0" smtClean="0">
                <a:latin typeface="Arial"/>
                <a:hlinkClick r:id="rId3"/>
              </a:rPr>
              <a:t>www.newamerica.net/publications/policy/joining_the_surveillance_society</a:t>
            </a:r>
            <a:endParaRPr lang="en-US" sz="2800" dirty="0" smtClean="0">
              <a:latin typeface="Arial"/>
            </a:endParaRPr>
          </a:p>
          <a:p>
            <a:pPr marL="514350" indent="-514350">
              <a:buSzPct val="75000"/>
              <a:buFont typeface="Arial" pitchFamily="34" charset="0"/>
              <a:buChar char="•"/>
            </a:pPr>
            <a:endParaRPr lang="en-US" sz="2800" dirty="0" smtClean="0">
              <a:latin typeface="Arial"/>
            </a:endParaRPr>
          </a:p>
          <a:p>
            <a:pPr marL="514350" indent="-514350">
              <a:buSzPct val="75000"/>
              <a:buFont typeface="Arial" pitchFamily="34" charset="0"/>
              <a:buChar char="•"/>
            </a:pPr>
            <a:r>
              <a:rPr lang="en-US" sz="2800" dirty="0" smtClean="0">
                <a:latin typeface="Arial"/>
              </a:rPr>
              <a:t>Technical Tools</a:t>
            </a:r>
            <a:br>
              <a:rPr lang="en-US" sz="2800" dirty="0" smtClean="0">
                <a:latin typeface="Arial"/>
              </a:rPr>
            </a:br>
            <a:r>
              <a:rPr lang="en-US" sz="2800" dirty="0" smtClean="0">
                <a:latin typeface="Arial"/>
                <a:hlinkClick r:id="rId4"/>
              </a:rPr>
              <a:t>https</a:t>
            </a:r>
            <a:r>
              <a:rPr lang="en-US" sz="2800" dirty="0">
                <a:latin typeface="Arial"/>
                <a:hlinkClick r:id="rId4"/>
              </a:rPr>
              <a:t>://pack.resetthenet.org</a:t>
            </a:r>
            <a:r>
              <a:rPr lang="en-US" sz="2800" dirty="0" smtClean="0">
                <a:latin typeface="Arial"/>
                <a:hlinkClick r:id="rId4"/>
              </a:rPr>
              <a:t>/</a:t>
            </a:r>
            <a:endParaRPr lang="en-US" sz="2800" dirty="0" smtClean="0">
              <a:latin typeface="Arial"/>
            </a:endParaRPr>
          </a:p>
          <a:p>
            <a:pPr marL="514350" indent="-514350">
              <a:buSzPct val="75000"/>
              <a:buFont typeface="Arial" pitchFamily="34" charset="0"/>
              <a:buChar char="•"/>
            </a:pP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1121040" y="932400"/>
            <a:ext cx="7834320" cy="1033560"/>
          </a:xfrm>
          <a:prstGeom prst="rect">
            <a:avLst/>
          </a:prstGeom>
        </p:spPr>
        <p:txBody>
          <a:bodyPr lIns="0" tIns="0" rIns="0" bIns="0" anchor="ctr"/>
          <a:lstStyle/>
          <a:p>
            <a:pPr algn="ctr"/>
            <a:r>
              <a:rPr lang="en-US" sz="4800">
                <a:latin typeface="Arial"/>
              </a:rPr>
              <a:t>Resources</a:t>
            </a:r>
            <a:endParaRPr/>
          </a:p>
        </p:txBody>
      </p:sp>
      <p:sp>
        <p:nvSpPr>
          <p:cNvPr id="70" name="TextShape 2"/>
          <p:cNvSpPr txBox="1"/>
          <p:nvPr/>
        </p:nvSpPr>
        <p:spPr>
          <a:xfrm>
            <a:off x="1121040" y="2134080"/>
            <a:ext cx="7834320" cy="3589920"/>
          </a:xfrm>
          <a:prstGeom prst="rect">
            <a:avLst/>
          </a:prstGeom>
        </p:spPr>
        <p:txBody>
          <a:bodyPr lIns="0" tIns="0" rIns="0" bIns="0"/>
          <a:lstStyle/>
          <a:p>
            <a:pPr marL="514350" indent="-514350">
              <a:buSzPct val="45000"/>
            </a:pPr>
            <a:r>
              <a:rPr lang="en-US" sz="2800" dirty="0">
                <a:latin typeface="Arial"/>
              </a:rPr>
              <a:t>Teaching the NSA Scandal</a:t>
            </a:r>
            <a:endParaRPr sz="2800" dirty="0"/>
          </a:p>
          <a:p>
            <a:pPr marL="971550" lvl="1" indent="-514350">
              <a:buSzPct val="75000"/>
              <a:buFont typeface="Arial" pitchFamily="34" charset="0"/>
              <a:buChar char="•"/>
            </a:pPr>
            <a:r>
              <a:rPr lang="en-US" sz="2800" dirty="0">
                <a:latin typeface="Arial"/>
                <a:hlinkClick r:id="rId2"/>
              </a:rPr>
              <a:t>http://hivenyc.org/2013/06/13/nsa-surveillance-revelations-are-a-teachable-moment</a:t>
            </a:r>
            <a:r>
              <a:rPr lang="en-US" sz="2800" dirty="0" smtClean="0">
                <a:latin typeface="Arial"/>
                <a:hlinkClick r:id="rId2"/>
              </a:rPr>
              <a:t>/</a:t>
            </a:r>
            <a:endParaRPr sz="2800" dirty="0"/>
          </a:p>
          <a:p>
            <a:pPr marL="971550" lvl="1" indent="-514350">
              <a:buSzPct val="75000"/>
              <a:buFont typeface="Arial" pitchFamily="34" charset="0"/>
              <a:buChar char="•"/>
            </a:pPr>
            <a:r>
              <a:rPr lang="en-US" sz="2800" dirty="0">
                <a:latin typeface="Arial"/>
                <a:hlinkClick r:id="rId3"/>
              </a:rPr>
              <a:t>https://</a:t>
            </a:r>
            <a:r>
              <a:rPr lang="en-US" sz="2800" dirty="0" smtClean="0">
                <a:latin typeface="Arial"/>
                <a:hlinkClick r:id="rId3"/>
              </a:rPr>
              <a:t>www.eff.org/nsa-spying/how-it-works</a:t>
            </a:r>
            <a:endParaRPr lang="en-US" sz="2800" dirty="0" smtClean="0">
              <a:latin typeface="Arial"/>
            </a:endParaRPr>
          </a:p>
          <a:p>
            <a:pPr marL="971550" lvl="1" indent="-514350">
              <a:buSzPct val="75000"/>
              <a:buFont typeface="Arial" pitchFamily="34" charset="0"/>
              <a:buChar char="•"/>
            </a:pPr>
            <a:r>
              <a:rPr lang="en-US" sz="2800" dirty="0" smtClean="0">
                <a:latin typeface="Arial"/>
                <a:hlinkClick r:id="rId4"/>
              </a:rPr>
              <a:t>http://bit.ly/metadata_guide</a:t>
            </a:r>
            <a:endParaRPr lang="en-US" sz="2800" dirty="0" smtClean="0">
              <a:latin typeface="Arial"/>
            </a:endParaRPr>
          </a:p>
          <a:p>
            <a:pPr marL="971550" lvl="1" indent="-514350">
              <a:buSzPct val="75000"/>
            </a:pPr>
            <a:endParaRPr lang="en-US" sz="2800" dirty="0" smtClean="0">
              <a:latin typeface="Arial"/>
            </a:endParaRPr>
          </a:p>
          <a:p>
            <a:pPr marL="971550" lvl="1" indent="-514350">
              <a:buSzPct val="75000"/>
            </a:pP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121040" y="932400"/>
            <a:ext cx="7834320" cy="1033560"/>
          </a:xfrm>
          <a:prstGeom prst="rect">
            <a:avLst/>
          </a:prstGeom>
        </p:spPr>
        <p:txBody>
          <a:bodyPr lIns="0" tIns="0" rIns="0" bIns="0" anchor="ctr"/>
          <a:lstStyle/>
          <a:p>
            <a:pPr algn="ctr">
              <a:buSzPct val="45000"/>
            </a:pPr>
            <a:r>
              <a:rPr lang="en-US" sz="4800" dirty="0" smtClean="0">
                <a:latin typeface="Arial"/>
              </a:rPr>
              <a:t>Motivation</a:t>
            </a:r>
            <a:endParaRPr dirty="0"/>
          </a:p>
        </p:txBody>
      </p:sp>
      <p:sp>
        <p:nvSpPr>
          <p:cNvPr id="42" name="TextShape 2"/>
          <p:cNvSpPr txBox="1"/>
          <p:nvPr/>
        </p:nvSpPr>
        <p:spPr>
          <a:xfrm>
            <a:off x="1121040" y="213408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Patrons have legitimate fears about security and privacy</a:t>
            </a:r>
            <a:endParaRPr dirty="0"/>
          </a:p>
          <a:p>
            <a:pPr marL="742950" indent="-742950">
              <a:buSzPct val="75000"/>
              <a:buFont typeface="Arial" pitchFamily="34" charset="0"/>
              <a:buChar char="•"/>
            </a:pPr>
            <a:r>
              <a:rPr lang="en-US" sz="3600" dirty="0">
                <a:latin typeface="Arial"/>
              </a:rPr>
              <a:t>Patrons often have incorrect assumptions about </a:t>
            </a:r>
            <a:r>
              <a:rPr lang="en-US" sz="3600" i="1" dirty="0">
                <a:latin typeface="Arial"/>
              </a:rPr>
              <a:t>how</a:t>
            </a:r>
            <a:r>
              <a:rPr lang="en-US" sz="3600" dirty="0">
                <a:latin typeface="Arial"/>
              </a:rPr>
              <a:t> privacy is violated online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1121040" y="932400"/>
            <a:ext cx="7834320" cy="1033560"/>
          </a:xfrm>
          <a:prstGeom prst="rect">
            <a:avLst/>
          </a:prstGeom>
        </p:spPr>
        <p:txBody>
          <a:bodyPr lIns="0" tIns="0" rIns="0" bIns="0" anchor="ctr"/>
          <a:lstStyle/>
          <a:p>
            <a:pPr algn="ctr"/>
            <a:r>
              <a:rPr lang="en-US" sz="4800">
                <a:latin typeface="Arial"/>
              </a:rPr>
              <a:t>Take Home Points</a:t>
            </a:r>
            <a:endParaRPr/>
          </a:p>
        </p:txBody>
      </p:sp>
      <p:sp>
        <p:nvSpPr>
          <p:cNvPr id="44" name="TextShape 2"/>
          <p:cNvSpPr txBox="1"/>
          <p:nvPr/>
        </p:nvSpPr>
        <p:spPr>
          <a:xfrm>
            <a:off x="1121040" y="213408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The Internet is Not Magic</a:t>
            </a:r>
            <a:endParaRPr dirty="0"/>
          </a:p>
          <a:p>
            <a:pPr marL="742950" indent="-742950">
              <a:buSzPct val="75000"/>
              <a:buFont typeface="Arial" pitchFamily="34" charset="0"/>
              <a:buChar char="•"/>
            </a:pPr>
            <a:r>
              <a:rPr lang="en-US" sz="3600" dirty="0">
                <a:latin typeface="Arial"/>
              </a:rPr>
              <a:t>The Internet is not “</a:t>
            </a:r>
            <a:r>
              <a:rPr lang="en-US" sz="3600" i="1" dirty="0">
                <a:latin typeface="Arial"/>
              </a:rPr>
              <a:t>The</a:t>
            </a:r>
            <a:r>
              <a:rPr lang="en-US" sz="3600" dirty="0">
                <a:latin typeface="Arial"/>
              </a:rPr>
              <a:t> Internet”</a:t>
            </a:r>
            <a:endParaRPr dirty="0"/>
          </a:p>
          <a:p>
            <a:pPr marL="742950" indent="-742950">
              <a:buSzPct val="75000"/>
              <a:buFont typeface="Arial" pitchFamily="34" charset="0"/>
              <a:buChar char="•"/>
            </a:pPr>
            <a:r>
              <a:rPr lang="en-US" sz="3600" dirty="0">
                <a:latin typeface="Arial"/>
              </a:rPr>
              <a:t>Privacy education is an ethical and pedagogical imperative of digital literacy</a:t>
            </a:r>
            <a:endParaRPr dirty="0"/>
          </a:p>
          <a:p>
            <a:pPr marL="742950" indent="-742950">
              <a:buSzPct val="75000"/>
              <a:buFont typeface="Arial" pitchFamily="34" charset="0"/>
              <a:buChar char="•"/>
            </a:pPr>
            <a:r>
              <a:rPr lang="en-US" sz="3600" dirty="0">
                <a:latin typeface="Arial"/>
              </a:rPr>
              <a:t>We need to train the trainers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1121040" y="932400"/>
            <a:ext cx="7834320" cy="4792320"/>
          </a:xfrm>
          <a:prstGeom prst="rect">
            <a:avLst/>
          </a:prstGeom>
        </p:spPr>
        <p:txBody>
          <a:bodyPr lIns="0" tIns="0" rIns="0" bIns="0" anchor="ctr"/>
          <a:lstStyle/>
          <a:p>
            <a:pPr algn="ctr"/>
            <a:r>
              <a:rPr lang="en-US" sz="6600">
                <a:latin typeface="Arial"/>
              </a:rPr>
              <a:t>What are the Problems?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1121040" y="766080"/>
            <a:ext cx="7834320" cy="1366200"/>
          </a:xfrm>
          <a:prstGeom prst="rect">
            <a:avLst/>
          </a:prstGeom>
        </p:spPr>
        <p:txBody>
          <a:bodyPr lIns="0" tIns="0" rIns="0" bIns="0" anchor="ctr"/>
          <a:lstStyle/>
          <a:p>
            <a:pPr algn="ctr"/>
            <a:r>
              <a:rPr lang="en-US" sz="4800">
                <a:latin typeface="Arial"/>
              </a:rPr>
              <a:t>“Joining the Surveillance Society”</a:t>
            </a:r>
            <a:endParaRPr/>
          </a:p>
        </p:txBody>
      </p:sp>
      <p:sp>
        <p:nvSpPr>
          <p:cNvPr id="47" name="TextShape 2"/>
          <p:cNvSpPr txBox="1"/>
          <p:nvPr/>
        </p:nvSpPr>
        <p:spPr>
          <a:xfrm>
            <a:off x="1228725" y="2486025"/>
            <a:ext cx="7834320" cy="4114800"/>
          </a:xfrm>
          <a:prstGeom prst="rect">
            <a:avLst/>
          </a:prstGeom>
        </p:spPr>
        <p:txBody>
          <a:bodyPr lIns="0" tIns="0" rIns="0" bIns="0" anchor="ctr"/>
          <a:lstStyle/>
          <a:p>
            <a:pPr algn="ctr"/>
            <a:r>
              <a:rPr lang="en-US" sz="3200" i="1" dirty="0">
                <a:latin typeface="Arial"/>
              </a:rPr>
              <a:t>“Expanding 'digital literacy' to include privacy education requires that privacy protecting tools become easier to use. Until then, the benefits of digital inclusion are at odds with the potential harms wrought by a surveillance society</a:t>
            </a:r>
            <a:r>
              <a:rPr lang="en-US" sz="3200" i="1" dirty="0" smtClean="0">
                <a:latin typeface="Arial"/>
              </a:rPr>
              <a:t>”</a:t>
            </a:r>
            <a:br>
              <a:rPr lang="en-US" sz="3200" i="1" dirty="0" smtClean="0">
                <a:latin typeface="Arial"/>
              </a:rPr>
            </a:br>
            <a:r>
              <a:rPr lang="en-US" sz="3200" i="1" dirty="0" smtClean="0">
                <a:latin typeface="Arial"/>
              </a:rPr>
              <a:t/>
            </a:r>
            <a:br>
              <a:rPr lang="en-US" sz="3200" i="1" dirty="0" smtClean="0">
                <a:latin typeface="Arial"/>
              </a:rPr>
            </a:br>
            <a:r>
              <a:rPr lang="en-US" sz="3200" i="1" dirty="0" smtClean="0">
                <a:latin typeface="Arial"/>
              </a:rPr>
              <a:t>-</a:t>
            </a:r>
            <a:r>
              <a:rPr lang="en-US" sz="3200" dirty="0" err="1" smtClean="0">
                <a:latin typeface="Arial"/>
              </a:rPr>
              <a:t>Seeta</a:t>
            </a:r>
            <a:r>
              <a:rPr lang="en-US" sz="3200" dirty="0" smtClean="0">
                <a:latin typeface="Arial"/>
              </a:rPr>
              <a:t> </a:t>
            </a:r>
            <a:r>
              <a:rPr lang="en-US" sz="3200" dirty="0" err="1" smtClean="0">
                <a:latin typeface="Arial"/>
              </a:rPr>
              <a:t>Peña</a:t>
            </a:r>
            <a:r>
              <a:rPr lang="en-US" sz="3200" dirty="0" smtClean="0">
                <a:latin typeface="Arial"/>
              </a:rPr>
              <a:t> </a:t>
            </a:r>
            <a:r>
              <a:rPr lang="en-US" sz="3200" dirty="0" err="1" smtClean="0">
                <a:latin typeface="Arial"/>
              </a:rPr>
              <a:t>Gangadharan</a:t>
            </a:r>
            <a:r>
              <a:rPr lang="en-US" sz="3200" i="1" dirty="0" smtClean="0">
                <a:latin typeface="Arial"/>
              </a:rPr>
              <a:t/>
            </a:r>
            <a:br>
              <a:rPr lang="en-US" sz="3200" i="1" dirty="0" smtClean="0">
                <a:latin typeface="Arial"/>
              </a:rPr>
            </a:b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1121040" y="932400"/>
            <a:ext cx="7834320" cy="1033560"/>
          </a:xfrm>
          <a:prstGeom prst="rect">
            <a:avLst/>
          </a:prstGeom>
        </p:spPr>
        <p:txBody>
          <a:bodyPr lIns="0" tIns="0" rIns="0" bIns="0" anchor="ctr"/>
          <a:lstStyle/>
          <a:p>
            <a:pPr algn="ctr"/>
            <a:r>
              <a:rPr lang="en-US" sz="4800">
                <a:latin typeface="Arial"/>
              </a:rPr>
              <a:t>Privacy is Hard</a:t>
            </a:r>
            <a:endParaRPr/>
          </a:p>
        </p:txBody>
      </p:sp>
      <p:sp>
        <p:nvSpPr>
          <p:cNvPr id="49" name="TextShape 2"/>
          <p:cNvSpPr txBox="1"/>
          <p:nvPr/>
        </p:nvSpPr>
        <p:spPr>
          <a:xfrm>
            <a:off x="1121040" y="2134080"/>
            <a:ext cx="7834320" cy="3589920"/>
          </a:xfrm>
          <a:prstGeom prst="rect">
            <a:avLst/>
          </a:prstGeom>
        </p:spPr>
        <p:txBody>
          <a:bodyPr lIns="0" tIns="0" rIns="0" bIns="0" anchor="ctr"/>
          <a:lstStyle/>
          <a:p>
            <a:pPr marL="742950" indent="-742950">
              <a:buSzPct val="75000"/>
              <a:buFont typeface="Arial" pitchFamily="34" charset="0"/>
              <a:buChar char="•"/>
            </a:pPr>
            <a:r>
              <a:rPr lang="en-US" sz="3600" dirty="0">
                <a:latin typeface="Arial"/>
              </a:rPr>
              <a:t>Technically confusing</a:t>
            </a:r>
            <a:endParaRPr dirty="0"/>
          </a:p>
          <a:p>
            <a:pPr marL="742950" indent="-742950">
              <a:buSzPct val="75000"/>
              <a:buFont typeface="Arial" pitchFamily="34" charset="0"/>
              <a:buChar char="•"/>
            </a:pPr>
            <a:r>
              <a:rPr lang="en-US" sz="3600" dirty="0">
                <a:latin typeface="Arial"/>
              </a:rPr>
              <a:t>No tangible outcomes</a:t>
            </a:r>
            <a:endParaRPr dirty="0"/>
          </a:p>
          <a:p>
            <a:pPr marL="742950" indent="-742950">
              <a:buSzPct val="75000"/>
              <a:buFont typeface="Arial" pitchFamily="34" charset="0"/>
              <a:buChar char="•"/>
            </a:pPr>
            <a:r>
              <a:rPr lang="en-US" sz="3600" dirty="0">
                <a:latin typeface="Arial"/>
              </a:rPr>
              <a:t>Harm reduction</a:t>
            </a:r>
            <a:endParaRPr dirty="0"/>
          </a:p>
          <a:p>
            <a:pPr marL="742950" indent="-742950">
              <a:buSzPct val="75000"/>
              <a:buFont typeface="Arial" pitchFamily="34" charset="0"/>
              <a:buChar char="•"/>
            </a:pPr>
            <a:r>
              <a:rPr lang="en-US" sz="3600" dirty="0">
                <a:latin typeface="Arial"/>
              </a:rPr>
              <a:t>Who is violating our privacy?</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1152525" y="581025"/>
            <a:ext cx="7834320" cy="2181240"/>
          </a:xfrm>
          <a:prstGeom prst="rect">
            <a:avLst/>
          </a:prstGeom>
        </p:spPr>
        <p:txBody>
          <a:bodyPr lIns="0" tIns="0" rIns="0" bIns="0" anchor="ctr"/>
          <a:lstStyle/>
          <a:p>
            <a:pPr algn="ctr"/>
            <a:r>
              <a:rPr lang="en-US" sz="4800" dirty="0">
                <a:latin typeface="Arial"/>
              </a:rPr>
              <a:t>Internet Services are Numerous and </a:t>
            </a:r>
            <a:r>
              <a:rPr lang="en-US" sz="4800" dirty="0" smtClean="0">
                <a:latin typeface="Arial"/>
              </a:rPr>
              <a:t>Confusing</a:t>
            </a:r>
            <a:endParaRPr dirty="0"/>
          </a:p>
        </p:txBody>
      </p:sp>
      <p:sp>
        <p:nvSpPr>
          <p:cNvPr id="51" name="TextShape 2"/>
          <p:cNvSpPr txBox="1"/>
          <p:nvPr/>
        </p:nvSpPr>
        <p:spPr>
          <a:xfrm>
            <a:off x="1076325" y="2562225"/>
            <a:ext cx="7834320" cy="3801375"/>
          </a:xfrm>
          <a:prstGeom prst="rect">
            <a:avLst/>
          </a:prstGeom>
        </p:spPr>
        <p:txBody>
          <a:bodyPr lIns="0" tIns="0" rIns="0" bIns="0"/>
          <a:lstStyle/>
          <a:p>
            <a:pPr marL="742950" indent="-742950">
              <a:buSzPct val="75000"/>
              <a:buFont typeface="Arial" pitchFamily="34" charset="0"/>
              <a:buChar char="•"/>
            </a:pPr>
            <a:r>
              <a:rPr lang="en-US" sz="3600" dirty="0">
                <a:latin typeface="Arial"/>
              </a:rPr>
              <a:t>Price: free / paid</a:t>
            </a:r>
            <a:endParaRPr sz="3600" dirty="0"/>
          </a:p>
          <a:p>
            <a:pPr marL="742950" indent="-742950">
              <a:buSzPct val="75000"/>
              <a:buFont typeface="Arial" pitchFamily="34" charset="0"/>
              <a:buChar char="•"/>
            </a:pPr>
            <a:r>
              <a:rPr lang="en-US" sz="3600" dirty="0">
                <a:latin typeface="Arial"/>
              </a:rPr>
              <a:t>Software: Open Source / Propriety</a:t>
            </a:r>
            <a:endParaRPr sz="3600" dirty="0"/>
          </a:p>
          <a:p>
            <a:pPr marL="742950" indent="-742950">
              <a:buSzPct val="75000"/>
              <a:buFont typeface="Arial" pitchFamily="34" charset="0"/>
              <a:buChar char="•"/>
            </a:pPr>
            <a:r>
              <a:rPr lang="en-US" sz="3600" dirty="0">
                <a:latin typeface="Arial"/>
              </a:rPr>
              <a:t>Owner / Creator: Commercial and Non-Commercial</a:t>
            </a:r>
            <a:endParaRPr sz="3600" dirty="0"/>
          </a:p>
          <a:p>
            <a:pPr marL="742950" indent="-742950">
              <a:buSzPct val="75000"/>
              <a:buFont typeface="Arial" pitchFamily="34" charset="0"/>
              <a:buChar char="•"/>
            </a:pPr>
            <a:r>
              <a:rPr lang="en-US" sz="3600" dirty="0">
                <a:latin typeface="Arial"/>
              </a:rPr>
              <a:t>When the service is free, you are (probably) the product</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1121040" y="766080"/>
            <a:ext cx="7834320" cy="1366200"/>
          </a:xfrm>
          <a:prstGeom prst="rect">
            <a:avLst/>
          </a:prstGeom>
        </p:spPr>
        <p:txBody>
          <a:bodyPr lIns="0" tIns="0" rIns="0" bIns="0" anchor="ctr"/>
          <a:lstStyle/>
          <a:p>
            <a:pPr algn="ctr"/>
            <a:r>
              <a:rPr lang="en-US" sz="4800" dirty="0">
                <a:latin typeface="Arial"/>
              </a:rPr>
              <a:t>Challenges for Digital Literacy Instructors</a:t>
            </a:r>
            <a:endParaRPr dirty="0"/>
          </a:p>
        </p:txBody>
      </p:sp>
      <p:sp>
        <p:nvSpPr>
          <p:cNvPr id="53" name="TextShape 2"/>
          <p:cNvSpPr txBox="1"/>
          <p:nvPr/>
        </p:nvSpPr>
        <p:spPr>
          <a:xfrm>
            <a:off x="1143000" y="2606040"/>
            <a:ext cx="7834320" cy="3589920"/>
          </a:xfrm>
          <a:prstGeom prst="rect">
            <a:avLst/>
          </a:prstGeom>
        </p:spPr>
        <p:txBody>
          <a:bodyPr lIns="0" tIns="0" rIns="0" bIns="0"/>
          <a:lstStyle/>
          <a:p>
            <a:pPr marL="742950" indent="-742950">
              <a:buSzPct val="75000"/>
              <a:buFont typeface="Arial" pitchFamily="34" charset="0"/>
              <a:buChar char="•"/>
            </a:pPr>
            <a:r>
              <a:rPr lang="en-US" sz="3600" dirty="0">
                <a:latin typeface="Arial"/>
              </a:rPr>
              <a:t>Security / Privacy / Internet Safety</a:t>
            </a:r>
            <a:endParaRPr dirty="0"/>
          </a:p>
          <a:p>
            <a:pPr marL="742950" indent="-742950">
              <a:buSzPct val="75000"/>
              <a:buFont typeface="Arial" pitchFamily="34" charset="0"/>
              <a:buChar char="•"/>
            </a:pPr>
            <a:r>
              <a:rPr lang="en-US" sz="3600" dirty="0">
                <a:latin typeface="Arial"/>
              </a:rPr>
              <a:t>Can we answer:</a:t>
            </a:r>
            <a:endParaRPr dirty="0"/>
          </a:p>
          <a:p>
            <a:pPr marL="1200150" lvl="1" indent="-742950">
              <a:buSzPct val="75000"/>
              <a:buFont typeface="Wingdings" pitchFamily="2" charset="2"/>
              <a:buChar char="q"/>
            </a:pPr>
            <a:r>
              <a:rPr lang="en-US" sz="3600" dirty="0">
                <a:latin typeface="Arial"/>
              </a:rPr>
              <a:t>What is a cookie?</a:t>
            </a:r>
            <a:endParaRPr dirty="0"/>
          </a:p>
          <a:p>
            <a:pPr marL="1200150" lvl="1" indent="-742950">
              <a:buSzPct val="75000"/>
              <a:buFont typeface="Wingdings" pitchFamily="2" charset="2"/>
              <a:buChar char="q"/>
            </a:pPr>
            <a:r>
              <a:rPr lang="en-US" sz="3600" dirty="0">
                <a:latin typeface="Arial"/>
              </a:rPr>
              <a:t>How is your personal information tracked?</a:t>
            </a:r>
            <a:endParaRPr dirty="0"/>
          </a:p>
          <a:p>
            <a:pPr marL="1200150" lvl="1" indent="-742950">
              <a:buSzPct val="75000"/>
              <a:buFont typeface="Wingdings" pitchFamily="2" charset="2"/>
              <a:buChar char="q"/>
            </a:pPr>
            <a:r>
              <a:rPr lang="en-US" sz="3600" dirty="0">
                <a:latin typeface="Arial"/>
              </a:rPr>
              <a:t>What is an algorithm?</a:t>
            </a:r>
            <a:endParaRPr dirty="0"/>
          </a:p>
          <a:p>
            <a:pPr marL="1200150" lvl="1" indent="-742950">
              <a:buSzPct val="75000"/>
              <a:buFont typeface="Wingdings" pitchFamily="2" charset="2"/>
              <a:buChar char="q"/>
            </a:pPr>
            <a:r>
              <a:rPr lang="en-US" sz="3600" dirty="0">
                <a:latin typeface="Arial"/>
              </a:rPr>
              <a:t>Who can read my emails?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1121040" y="932400"/>
            <a:ext cx="7834320" cy="4792320"/>
          </a:xfrm>
          <a:prstGeom prst="rect">
            <a:avLst/>
          </a:prstGeom>
        </p:spPr>
        <p:txBody>
          <a:bodyPr lIns="0" tIns="0" rIns="0" bIns="0" anchor="ctr"/>
          <a:lstStyle/>
          <a:p>
            <a:pPr algn="ctr"/>
            <a:r>
              <a:rPr lang="en-US" sz="6600">
                <a:latin typeface="Arial"/>
              </a:rPr>
              <a:t>What are the Solutions?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344</Words>
  <Application>Microsoft Office PowerPoint</Application>
  <PresentationFormat>Custom</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Pinkelman</dc:creator>
  <cp:lastModifiedBy>Scott Pinkelman</cp:lastModifiedBy>
  <cp:revision>5</cp:revision>
  <dcterms:modified xsi:type="dcterms:W3CDTF">2014-09-08T14:52:32Z</dcterms:modified>
</cp:coreProperties>
</file>