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
      <p:font typeface="Roboto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RobotoLight-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RobotoLight-italic.fntdata"/><Relationship Id="rId14" Type="http://schemas.openxmlformats.org/officeDocument/2006/relationships/slide" Target="slides/slide10.xml"/><Relationship Id="rId36" Type="http://schemas.openxmlformats.org/officeDocument/2006/relationships/font" Target="fonts/RobotoLight-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Roboto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Hi, my name is </a:t>
            </a:r>
            <a:r>
              <a:rPr lang="en"/>
              <a:t>Rune Christensen, I am the CEO &amp; Cofounder of MakerDAO &amp; I would like to share with you how Maker creates an inclusive platform for economic empowerment. I will give you brief introduction to Maker system together with couple applications.</a:t>
            </a:r>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We have a very active community on our chat and subreddit, if any questions materialize in subsequent days - I would invite you to join the discussion there.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Thank you everyone for your time and attention.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If you have any questions all about the Dai Credit System, </a:t>
            </a:r>
            <a:r>
              <a:rPr lang="en"/>
              <a:t>there will be time for these in the Q&amp;A section</a:t>
            </a: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Hard currency - because it’s backed by more locked assets than those that are in circulation</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Permissionless means that anyone anywhere can use it at anytime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Let’s take a quick look at the various forms of stable coin systems that are either planned or are in existence today:</a:t>
            </a:r>
            <a:endParaRPr b="0" i="0" sz="1100" u="none" cap="none" strike="noStrike">
              <a:solidFill>
                <a:srgbClr val="000000"/>
              </a:solidFill>
              <a:latin typeface="Arial"/>
              <a:ea typeface="Arial"/>
              <a:cs typeface="Arial"/>
              <a:sym typeface="Arial"/>
            </a:endParaRPr>
          </a:p>
          <a:p>
            <a:pPr indent="-298450" lvl="2" marL="1371600" marR="0" rtl="0" algn="l">
              <a:lnSpc>
                <a:spcPct val="115000"/>
              </a:lnSpc>
              <a:spcBef>
                <a:spcPts val="0"/>
              </a:spcBef>
              <a:spcAft>
                <a:spcPts val="0"/>
              </a:spcAft>
              <a:buClr>
                <a:srgbClr val="000000"/>
              </a:buClr>
              <a:buSzPts val="1100"/>
              <a:buFont typeface="Arial"/>
              <a:buChar char="■"/>
            </a:pPr>
            <a:r>
              <a:rPr b="1" i="0" lang="en" sz="1100" u="none" cap="none" strike="noStrike">
                <a:solidFill>
                  <a:srgbClr val="000000"/>
                </a:solidFill>
                <a:latin typeface="Arial"/>
                <a:ea typeface="Arial"/>
                <a:cs typeface="Arial"/>
                <a:sym typeface="Arial"/>
              </a:rPr>
              <a:t>Centralized: </a:t>
            </a:r>
            <a:endParaRPr b="1" i="0" sz="1100" u="none" cap="none" strike="noStrike">
              <a:solidFill>
                <a:srgbClr val="000000"/>
              </a:solidFill>
              <a:latin typeface="Arial"/>
              <a:ea typeface="Arial"/>
              <a:cs typeface="Arial"/>
              <a:sym typeface="Arial"/>
            </a:endParaRPr>
          </a:p>
          <a:p>
            <a:pPr indent="-298450" lvl="2" marL="13716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I</a:t>
            </a:r>
            <a:r>
              <a:rPr b="0" i="0" lang="en" sz="1100" u="sng" cap="none" strike="noStrike">
                <a:solidFill>
                  <a:srgbClr val="000000"/>
                </a:solidFill>
                <a:latin typeface="Arial"/>
                <a:ea typeface="Arial"/>
                <a:cs typeface="Arial"/>
                <a:sym typeface="Arial"/>
              </a:rPr>
              <a:t>OU Model:</a:t>
            </a:r>
            <a:r>
              <a:rPr b="0" i="0" lang="en" sz="1100" u="none" cap="none" strike="noStrike">
                <a:solidFill>
                  <a:srgbClr val="000000"/>
                </a:solidFill>
                <a:latin typeface="Arial"/>
                <a:ea typeface="Arial"/>
                <a:cs typeface="Arial"/>
                <a:sym typeface="Arial"/>
              </a:rPr>
              <a:t> (a token which is based on the principle of “when you give me fiat, then i give you a token which signifies that I owe you the redeemable value of that token”) Holders of the token need to trust a traditional, centralized organization or a legal agreement. </a:t>
            </a:r>
            <a:endParaRPr b="0" i="0" sz="1100" u="none" cap="none" strike="noStrike">
              <a:solidFill>
                <a:srgbClr val="000000"/>
              </a:solidFill>
              <a:latin typeface="Arial"/>
              <a:ea typeface="Arial"/>
              <a:cs typeface="Arial"/>
              <a:sym typeface="Arial"/>
            </a:endParaRPr>
          </a:p>
          <a:p>
            <a:pPr indent="-298450" lvl="2" marL="1371600" marR="0" rtl="0" algn="l">
              <a:lnSpc>
                <a:spcPct val="115000"/>
              </a:lnSpc>
              <a:spcBef>
                <a:spcPts val="0"/>
              </a:spcBef>
              <a:spcAft>
                <a:spcPts val="0"/>
              </a:spcAft>
              <a:buClr>
                <a:srgbClr val="000000"/>
              </a:buClr>
              <a:buSzPts val="1100"/>
              <a:buFont typeface="Arial"/>
              <a:buChar char="■"/>
            </a:pPr>
            <a:r>
              <a:rPr b="1" i="0" lang="en" sz="1100" u="none" cap="none" strike="noStrike">
                <a:solidFill>
                  <a:srgbClr val="000000"/>
                </a:solidFill>
                <a:latin typeface="Arial"/>
                <a:ea typeface="Arial"/>
                <a:cs typeface="Arial"/>
                <a:sym typeface="Arial"/>
              </a:rPr>
              <a:t>Decentralized &amp; enabled by smart contracts:</a:t>
            </a:r>
            <a:endParaRPr b="1" i="0" sz="1100" u="none" cap="none" strike="noStrike">
              <a:solidFill>
                <a:srgbClr val="000000"/>
              </a:solidFill>
              <a:latin typeface="Arial"/>
              <a:ea typeface="Arial"/>
              <a:cs typeface="Arial"/>
              <a:sym typeface="Arial"/>
            </a:endParaRPr>
          </a:p>
          <a:p>
            <a:pPr indent="-298450" lvl="2" marL="1371600" marR="0" rtl="0" algn="l">
              <a:lnSpc>
                <a:spcPct val="115000"/>
              </a:lnSpc>
              <a:spcBef>
                <a:spcPts val="0"/>
              </a:spcBef>
              <a:spcAft>
                <a:spcPts val="0"/>
              </a:spcAft>
              <a:buClr>
                <a:srgbClr val="000000"/>
              </a:buClr>
              <a:buSzPts val="1100"/>
              <a:buFont typeface="Arial"/>
              <a:buChar char="■"/>
            </a:pPr>
            <a:r>
              <a:rPr b="0" i="0" lang="en" sz="1100" u="sng" cap="none" strike="noStrike">
                <a:solidFill>
                  <a:srgbClr val="000000"/>
                </a:solidFill>
                <a:latin typeface="Arial"/>
                <a:ea typeface="Arial"/>
                <a:cs typeface="Arial"/>
                <a:sym typeface="Arial"/>
              </a:rPr>
              <a:t>Seigniorage shares model: </a:t>
            </a:r>
            <a:r>
              <a:rPr b="0" i="0" lang="en" sz="1100" u="none" cap="none" strike="noStrike">
                <a:solidFill>
                  <a:srgbClr val="000000"/>
                </a:solidFill>
                <a:latin typeface="Arial"/>
                <a:ea typeface="Arial"/>
                <a:cs typeface="Arial"/>
                <a:sym typeface="Arial"/>
              </a:rPr>
              <a:t>Trust that the future value of the underlying bonds always increases, the economics incentives and structure are sound and that the smart contracts are secure.</a:t>
            </a:r>
            <a:endParaRPr b="0" i="0" sz="1100" u="none" cap="none" strike="noStrike">
              <a:solidFill>
                <a:srgbClr val="000000"/>
              </a:solidFill>
              <a:latin typeface="Arial"/>
              <a:ea typeface="Arial"/>
              <a:cs typeface="Arial"/>
              <a:sym typeface="Arial"/>
            </a:endParaRPr>
          </a:p>
          <a:p>
            <a:pPr indent="-298450" lvl="2" marL="1371600" marR="0" rtl="0" algn="l">
              <a:lnSpc>
                <a:spcPct val="115000"/>
              </a:lnSpc>
              <a:spcBef>
                <a:spcPts val="0"/>
              </a:spcBef>
              <a:spcAft>
                <a:spcPts val="0"/>
              </a:spcAft>
              <a:buClr>
                <a:srgbClr val="000000"/>
              </a:buClr>
              <a:buSzPts val="1100"/>
              <a:buFont typeface="Arial"/>
              <a:buChar char="■"/>
            </a:pPr>
            <a:r>
              <a:rPr b="0" i="0" lang="en" sz="1100" u="sng" cap="none" strike="noStrike">
                <a:solidFill>
                  <a:srgbClr val="000000"/>
                </a:solidFill>
                <a:latin typeface="Arial"/>
                <a:ea typeface="Arial"/>
                <a:cs typeface="Arial"/>
                <a:sym typeface="Arial"/>
              </a:rPr>
              <a:t>Over-collateralized, Globally settleable Model:</a:t>
            </a:r>
            <a:r>
              <a:rPr b="0" i="0" lang="en" sz="1100" u="none" cap="none" strike="noStrike">
                <a:solidFill>
                  <a:srgbClr val="000000"/>
                </a:solidFill>
                <a:latin typeface="Arial"/>
                <a:ea typeface="Arial"/>
                <a:cs typeface="Arial"/>
                <a:sym typeface="Arial"/>
              </a:rPr>
              <a:t> Trust the security of the smart contracts and the economic incentivizes and structure which ensure it’s stability.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The first way to interact with the Dai Credit System is for stability seekers looking to hedge out of more volatile assets or for a safe, secure store of value or unit of account on-chain. These users will hold and use Dai.</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The second and third reasons one would interact with the Dai Credit System is via what we call a Collateralized Debt Position, or CDP for short. Both of these use cases are speculative and are dependent on the creator having faith in the future value increase of the asset they are depositing into the CDP.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So, for example if you hold ethereum or gold via DGX (or in the future virtually any asset that can be tokenized), you can deposit your token into a CDP and take out a loan against that collateral. If the price goes up, you profit from the continued holding of that asset while at the same time you were able to utilize the cash you removed from the CDP so that you could do whatever you needed to do with it. Some CDP owners have already used CDP’s to hold their ETH while paying their bills, buying a new car and even a purchasing a house using the cash drawn from a CDP.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The last use case for CDP’s is low Counterparty risk margin trading. Currently if you want to increase your exposure to an asset like Ethereum it’s necessary to trust the exchange where you deposited your funds to not get hacked or run off with your funds. With CDP’s you never lose custody of your funds and can increase your exposure in excess of 3x today. It’s also important to note here that this is not free money and there is a corresponding risk of liquidation of your CDP in the case that the value of the asset you’ve deposited drops in value to where your stop or liquidation point is. If that is hit, the CDP will be liquidated automatically and a 13 percent liquidation fee will be applied to the ETH deposited into the CDP before being returned to you.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0a6ef3975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40a6ef3975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lang="en"/>
              <a:t>The next phase of the financial revolution will be unlocked when a decentralized, safe, secure stablecoin has achieved scale in the marketplace.</a:t>
            </a:r>
            <a:endParaRPr/>
          </a:p>
          <a:p>
            <a:pPr indent="-298450" lvl="0" marL="457200" rtl="0" algn="l">
              <a:lnSpc>
                <a:spcPct val="115000"/>
              </a:lnSpc>
              <a:spcBef>
                <a:spcPts val="0"/>
              </a:spcBef>
              <a:spcAft>
                <a:spcPts val="0"/>
              </a:spcAft>
              <a:buClr>
                <a:srgbClr val="000000"/>
              </a:buClr>
              <a:buSzPts val="1100"/>
              <a:buFont typeface="Arial"/>
              <a:buChar char="●"/>
            </a:pPr>
            <a:r>
              <a:rPr lang="en"/>
              <a:t>Maker is a decentralized autonomous organization that built the Dai Credit System.</a:t>
            </a:r>
            <a:endParaRPr/>
          </a:p>
          <a:p>
            <a:pPr indent="-298450" lvl="0" marL="457200" rtl="0" algn="l">
              <a:lnSpc>
                <a:spcPct val="115000"/>
              </a:lnSpc>
              <a:spcBef>
                <a:spcPts val="0"/>
              </a:spcBef>
              <a:spcAft>
                <a:spcPts val="0"/>
              </a:spcAft>
              <a:buClr>
                <a:srgbClr val="000000"/>
              </a:buClr>
              <a:buSzPts val="1100"/>
              <a:buFont typeface="Arial"/>
              <a:buChar char="●"/>
            </a:pPr>
            <a:r>
              <a:rPr lang="en"/>
              <a:t>Dai is the essential piece of the puzzle to unlock an empowered financial future.</a:t>
            </a:r>
            <a:endParaRPr/>
          </a:p>
          <a:p>
            <a:pPr indent="0" lvl="0" marL="45720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The current version of Dai in the wild is single collateral which means that if a black swan were to occur and the price of ETH was to drop instantaneously across all exchanges at once to 0, then Dai would fail. The multi collateral version of Dai is due to be released </a:t>
            </a:r>
            <a:r>
              <a:rPr lang="en"/>
              <a:t>soon</a:t>
            </a:r>
            <a:r>
              <a:rPr b="0" i="0" lang="en" sz="1100" u="none" cap="none" strike="noStrike">
                <a:solidFill>
                  <a:srgbClr val="000000"/>
                </a:solidFill>
                <a:latin typeface="Arial"/>
                <a:ea typeface="Arial"/>
                <a:cs typeface="Arial"/>
                <a:sym typeface="Arial"/>
              </a:rPr>
              <a:t> will be resilient even in the face of such an event because the collateral pool will be diversified with non-correlated assets. This means that even if one collateral type fails completely that Dai holders would still be made whole because all CDPs in which the Dai were created are all over-collateralized.</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Overcollateralization ensures that in event of a rapid decrease in asset price that a CDP can be liquidated with extra value to spare. This ensures that Dai holders can sleep well at night knowing that no matter what happens to the price of the asset backing their Dai that they can always receive equivalent value of the assets backing the Dai in circulation.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The last method we use to ensure stability and security of the system is what we call global settlement.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At any point in time if the price of Dai strays too far away from the dollar... the system can be “globally settled”.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This means that the value of the assets which back each Dai can be made available to be redeemed by each Dai holder.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This THREAT ensures that a class of motivated actors called keepers can in good faith provide liquidity on either side of the peg and make a profit doing so as they know that if the price moves far enough away from the peg that the system can and will be settled.</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To summarize, these are the methods that ensure the security and stability of multi collateral Dai:</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Diversifed, uncorrelated collateral pool which is thus reslient in the face of black swans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Over collateralization and the threat of global settlement at any time ensure the stability of Dai.</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Arbitrageurs provide liquidity at the peg because they know that the system can be shut down at any time and have exactly $1 worth of collateral returned to them.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The old instance of Dai is then rendered invalid and the holder is prompted to migrate to the new instance by redeeming the old instance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Quick show of hands, how many of you are familiar with margin trading?</a:t>
            </a:r>
            <a:br>
              <a:rPr b="0" i="0" lang="en" sz="1100" u="none" cap="none" strike="noStrike">
                <a:solidFill>
                  <a:srgbClr val="000000"/>
                </a:solidFill>
                <a:latin typeface="Arial"/>
                <a:ea typeface="Arial"/>
                <a:cs typeface="Arial"/>
                <a:sym typeface="Arial"/>
              </a:rPr>
            </a:br>
            <a:r>
              <a:rPr b="0" i="0" lang="en" sz="1100" u="none" cap="none" strike="noStrike">
                <a:solidFill>
                  <a:srgbClr val="000000"/>
                </a:solidFill>
                <a:latin typeface="Arial"/>
                <a:ea typeface="Arial"/>
                <a:cs typeface="Arial"/>
                <a:sym typeface="Arial"/>
              </a:rPr>
              <a:t>For those of you who don’t know, margin trading is when you take out a loan and bet with borrowed money.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This allows you to multiply your exposure to an asset. For example if you were 3x long on Ethereum, and Ethereum went up +10% you would have +30% returns. Mind you, that this can go the other way around too. If ETH goes 33% you will used up 99% of your initial collateral and the loaning entity will seize your collateral in whats called a margin call (liquidation). However, there are also other ways to get liquidated. Your underlying collateral could drop in value enough for you to get margin called. This is what’s known as counterparty risk. Dai’s unique stability property practically eliminates counterparty risk.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Quick show of hands, how many of you are familiar with margin trading?</a:t>
            </a:r>
            <a:br>
              <a:rPr b="0" i="0" lang="en" sz="1100" u="none" cap="none" strike="noStrike">
                <a:solidFill>
                  <a:srgbClr val="000000"/>
                </a:solidFill>
                <a:latin typeface="Arial"/>
                <a:ea typeface="Arial"/>
                <a:cs typeface="Arial"/>
                <a:sym typeface="Arial"/>
              </a:rPr>
            </a:br>
            <a:r>
              <a:rPr b="0" i="0" lang="en" sz="1100" u="none" cap="none" strike="noStrike">
                <a:solidFill>
                  <a:srgbClr val="000000"/>
                </a:solidFill>
                <a:latin typeface="Arial"/>
                <a:ea typeface="Arial"/>
                <a:cs typeface="Arial"/>
                <a:sym typeface="Arial"/>
              </a:rPr>
              <a:t>For those of you who don’t know, margin trading is when you take out a loan and bet with borrowed money.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This allows you to multiply your exposure to an asset. For example if you were 3x long on Ethereum, and Ethereum went up +10% you would have +30% returns. Mind you, that this can go the other way around too. If ETH goes 33% you will used up 99% of your initial collateral and the loaning entity will seize your collateral in whats called a margin call (liquidation). However, there are also other ways to get liquidated. Your underlying collateral could drop in value enough for you to get margin called. This is what’s known as counterparty risk. Dai’s unique stability property practically eliminates counterparty risk.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Quick show of hands, how many of you are familiar with margin trading?</a:t>
            </a:r>
            <a:br>
              <a:rPr b="0" i="0" lang="en" sz="1100" u="none" cap="none" strike="noStrike">
                <a:solidFill>
                  <a:srgbClr val="000000"/>
                </a:solidFill>
                <a:latin typeface="Arial"/>
                <a:ea typeface="Arial"/>
                <a:cs typeface="Arial"/>
                <a:sym typeface="Arial"/>
              </a:rPr>
            </a:br>
            <a:r>
              <a:rPr b="0" i="0" lang="en" sz="1100" u="none" cap="none" strike="noStrike">
                <a:solidFill>
                  <a:srgbClr val="000000"/>
                </a:solidFill>
                <a:latin typeface="Arial"/>
                <a:ea typeface="Arial"/>
                <a:cs typeface="Arial"/>
                <a:sym typeface="Arial"/>
              </a:rPr>
              <a:t>For those of you who don’t know, margin trading is when you take out a loan and bet with borrowed money.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This allows you to multiply your exposure to an asset. For example if you were 3x long on Ethereum, and Ethereum went up +10% you would have +30% returns. Mind you, that this can go the other way around too. If ETH goes 33% you will used up 99% of your initial collateral and the loaning entity will seize your collateral in whats called a margin call (liquidation). However, there are also other ways to get liquidated. Your underlying collateral could drop in value enough for you to get margin called. This is what’s known as counterparty risk. Dai’s unique stability property practically eliminates counterparty risk.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n"/>
              <a:t>PAINS: </a:t>
            </a:r>
            <a:br>
              <a:rPr lang="en"/>
            </a:br>
            <a:r>
              <a:rPr lang="en"/>
              <a:t>1 - </a:t>
            </a:r>
            <a:r>
              <a:rPr b="1" lang="en"/>
              <a:t>Existing cryptocurrencies are too volatile</a:t>
            </a:r>
            <a:r>
              <a:rPr lang="en"/>
              <a:t> to be a replacement for cash</a:t>
            </a:r>
            <a:endParaRPr/>
          </a:p>
          <a:p>
            <a:pPr indent="-298450" lvl="0" marL="457200" rtl="0" algn="l">
              <a:spcBef>
                <a:spcPts val="0"/>
              </a:spcBef>
              <a:spcAft>
                <a:spcPts val="0"/>
              </a:spcAft>
              <a:buClr>
                <a:srgbClr val="000000"/>
              </a:buClr>
              <a:buSzPts val="1100"/>
              <a:buFont typeface="Arial"/>
              <a:buChar char="●"/>
            </a:pPr>
            <a:r>
              <a:rPr lang="en"/>
              <a:t>2 - </a:t>
            </a:r>
            <a:r>
              <a:rPr b="1" lang="en"/>
              <a:t>Dapps, businesses and individuals</a:t>
            </a:r>
            <a:r>
              <a:rPr lang="en"/>
              <a:t> </a:t>
            </a:r>
            <a:r>
              <a:rPr b="1" lang="en"/>
              <a:t>require a stable medium of exchange</a:t>
            </a:r>
            <a:endParaRPr/>
          </a:p>
          <a:p>
            <a:pPr indent="0" lvl="0" marL="457200" rtl="0" algn="l">
              <a:lnSpc>
                <a:spcPct val="115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MKR is used for voting in new collateral types and it is also used to vote on the risk parameters associated with these collateral types.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It is also a necessary ingredient to close a CDP and is thus the fuel for the Dai Credit System</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To summarize, here is a non-exhaustive list of some examples of the use cases for utilizing the Dai Credit System.</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0a6ef3975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40a6ef3975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rgbClr val="000000"/>
              </a:buClr>
              <a:buSzPts val="1100"/>
              <a:buFont typeface="Arial"/>
              <a:buChar char="●"/>
            </a:pPr>
            <a:r>
              <a:rPr lang="en"/>
              <a:t>“We’re committed to developing partnerships with leaders like MakerDAO </a:t>
            </a:r>
            <a:r>
              <a:rPr b="1" lang="en"/>
              <a:t>to enable the blockchain ecosystem to evolve at a faster pace</a:t>
            </a:r>
            <a:r>
              <a:rPr lang="en"/>
              <a:t>. With our API developers can leverage our experience in banking and compliance with the stability of Dai stablecoin to build and engage their communities, cutting through the red tape, and leaving the off-chain complications to a regulated money services business.” — Michael Dunworth, CEO of Wyre.</a:t>
            </a:r>
            <a:endParaRPr/>
          </a:p>
          <a:p>
            <a:pPr indent="0" lvl="0" marL="457200" marR="0" rtl="0" algn="l">
              <a:lnSpc>
                <a:spcPct val="115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0a6ef3975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40a6ef3975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rgbClr val="000000"/>
              </a:buClr>
              <a:buSzPts val="1100"/>
              <a:buFont typeface="Arial"/>
              <a:buChar char="●"/>
            </a:pPr>
            <a:r>
              <a:rPr lang="en"/>
              <a:t>“Tradeshift has always been about helping businesses transform through technology, ”said Gert Sylvest, co-founder of Tradeshift and GM of Tradeshift Frontiers, the Digital innovation arm of Tradeshift  “By </a:t>
            </a:r>
            <a:r>
              <a:rPr b="1" lang="en"/>
              <a:t>developing a supply chain liquidity marketplace together with MakerDAO</a:t>
            </a:r>
            <a:r>
              <a:rPr lang="en"/>
              <a:t> we’re helping MSME users of Tradeshift Cash leverage the power of the blockchain to solve a critical issue for them: </a:t>
            </a:r>
            <a:r>
              <a:rPr b="1" lang="en"/>
              <a:t>access to capital for managing cash flow.</a:t>
            </a:r>
            <a:r>
              <a:rPr lang="en"/>
              <a:t>”</a:t>
            </a:r>
            <a:endParaRPr/>
          </a:p>
          <a:p>
            <a:pPr indent="0" lvl="0" marL="457200" marR="0" rtl="0" algn="l">
              <a:lnSpc>
                <a:spcPct val="115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0a6ef3975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40a6ef3975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rgbClr val="000000"/>
              </a:buClr>
              <a:buSzPts val="1100"/>
              <a:buFont typeface="Arial"/>
              <a:buChar char="●"/>
            </a:pPr>
            <a:r>
              <a:rPr lang="en"/>
              <a:t>On the search for real world assets and security tokens to act as Dai Collateral (to build the ultimate - very resilient stablecoin), </a:t>
            </a:r>
            <a:r>
              <a:rPr lang="en"/>
              <a:t>we have partnered with Digix to introduce MCD as g</a:t>
            </a:r>
            <a:r>
              <a:rPr lang="en"/>
              <a:t>old backed stablecoin. Digix comes from </a:t>
            </a:r>
            <a:r>
              <a:rPr lang="en"/>
              <a:t>one or more crypto-friendly jurisdictions, Singapore.</a:t>
            </a:r>
            <a:endParaRPr/>
          </a:p>
          <a:p>
            <a:pPr indent="0" lvl="0" marL="457200" marR="0" rtl="0" algn="l">
              <a:lnSpc>
                <a:spcPct val="115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100" u="none" cap="none" strike="noStrike">
                <a:solidFill>
                  <a:srgbClr val="000000"/>
                </a:solidFill>
              </a:rPr>
              <a:t>Mkr.tools</a:t>
            </a:r>
            <a:r>
              <a:rPr b="0" i="0" lang="en" sz="1100" u="none" cap="none" strike="noStrike">
                <a:solidFill>
                  <a:srgbClr val="000000"/>
                </a:solidFill>
                <a:latin typeface="Arial"/>
                <a:ea typeface="Arial"/>
                <a:cs typeface="Arial"/>
                <a:sym typeface="Arial"/>
              </a:rPr>
              <a:t> - is the place to see the current overcollateralization ratio along with many other metrics related to the health of the Dai Credit System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100" u="none" cap="none" strike="noStrike">
                <a:solidFill>
                  <a:srgbClr val="000000"/>
                </a:solidFill>
              </a:rPr>
              <a:t>Dai.makerdao.com</a:t>
            </a:r>
            <a:r>
              <a:rPr b="0" i="0" lang="en" sz="1100" u="none" cap="none" strike="noStrike">
                <a:solidFill>
                  <a:srgbClr val="000000"/>
                </a:solidFill>
                <a:latin typeface="Arial"/>
                <a:ea typeface="Arial"/>
                <a:cs typeface="Arial"/>
                <a:sym typeface="Arial"/>
              </a:rPr>
              <a:t> is where CDPs can be created and managed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100" u="none" cap="none" strike="noStrike">
                <a:solidFill>
                  <a:srgbClr val="000000"/>
                </a:solidFill>
              </a:rPr>
              <a:t>Oasis.direct</a:t>
            </a:r>
            <a:r>
              <a:rPr b="0" i="0" lang="en" sz="1100" u="none" cap="none" strike="noStrike">
                <a:solidFill>
                  <a:srgbClr val="000000"/>
                </a:solidFill>
                <a:latin typeface="Arial"/>
                <a:ea typeface="Arial"/>
                <a:cs typeface="Arial"/>
                <a:sym typeface="Arial"/>
              </a:rPr>
              <a:t> is a decentralized coin swapping service where you can easily purchase small amounts of MKR or Dai using metamask or parity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100" u="none" cap="none" strike="noStrike">
                <a:solidFill>
                  <a:srgbClr val="000000"/>
                </a:solidFill>
              </a:rPr>
              <a:t>Oasisdex.com</a:t>
            </a:r>
            <a:r>
              <a:rPr b="0" i="0" lang="en" sz="1100" u="none" cap="none" strike="noStrike">
                <a:solidFill>
                  <a:srgbClr val="000000"/>
                </a:solidFill>
                <a:latin typeface="Arial"/>
                <a:ea typeface="Arial"/>
                <a:cs typeface="Arial"/>
                <a:sym typeface="Arial"/>
              </a:rPr>
              <a:t> a decentralized exchange where you can purchase larger amounts of Dai, MKR and a number of other tokens using metamask or parity.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9pPr>
          </a:lstStyle>
          <a:p>
            <a:r>
              <a:t>xx%</a:t>
            </a:r>
          </a:p>
        </p:txBody>
      </p:sp>
      <p:sp>
        <p:nvSpPr>
          <p:cNvPr id="56" name="Google Shape;56;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ctr">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57" name="Google Shape;57;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12"/>
          <p:cNvGrpSpPr/>
          <p:nvPr/>
        </p:nvGrpSpPr>
        <p:grpSpPr>
          <a:xfrm>
            <a:off x="449392" y="1191256"/>
            <a:ext cx="745763" cy="45826"/>
            <a:chOff x="4580561" y="2589004"/>
            <a:chExt cx="1064464" cy="25200"/>
          </a:xfrm>
        </p:grpSpPr>
        <p:sp>
          <p:nvSpPr>
            <p:cNvPr id="61" name="Google Shape;61;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1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1pPr>
            <a:lvl2pPr lvl="1"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2pPr>
            <a:lvl3pPr lvl="2"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3pPr>
            <a:lvl4pPr lvl="3"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4pPr>
            <a:lvl5pPr lvl="4"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5pPr>
            <a:lvl6pPr lvl="5"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6pPr>
            <a:lvl7pPr lvl="6"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7pPr>
            <a:lvl8pPr lvl="7"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8pPr>
            <a:lvl9pPr lvl="8"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9pPr>
          </a:lstStyle>
          <a:p/>
        </p:txBody>
      </p:sp>
      <p:sp>
        <p:nvSpPr>
          <p:cNvPr id="64" name="Google Shape;64;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9" name="Google Shape;1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28" name="Shape 28"/>
        <p:cNvGrpSpPr/>
        <p:nvPr/>
      </p:nvGrpSpPr>
      <p:grpSpPr>
        <a:xfrm>
          <a:off x="0" y="0"/>
          <a:ext cx="0" cy="0"/>
          <a:chOff x="0" y="0"/>
          <a:chExt cx="0" cy="0"/>
        </a:xfrm>
      </p:grpSpPr>
      <p:sp>
        <p:nvSpPr>
          <p:cNvPr id="29" name="Google Shape;29;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0" name="Shape 30"/>
        <p:cNvGrpSpPr/>
        <p:nvPr/>
      </p:nvGrpSpPr>
      <p:grpSpPr>
        <a:xfrm>
          <a:off x="0" y="0"/>
          <a:ext cx="0" cy="0"/>
          <a:chOff x="0" y="0"/>
          <a:chExt cx="0" cy="0"/>
        </a:xfrm>
      </p:grpSpPr>
      <p:sp>
        <p:nvSpPr>
          <p:cNvPr id="31" name="Google Shape;31;p6"/>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9pPr>
          </a:lstStyle>
          <a:p/>
        </p:txBody>
      </p:sp>
      <p:sp>
        <p:nvSpPr>
          <p:cNvPr id="32" name="Google Shape;32;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 name="Shape 33"/>
        <p:cNvGrpSpPr/>
        <p:nvPr/>
      </p:nvGrpSpPr>
      <p:grpSpPr>
        <a:xfrm>
          <a:off x="0" y="0"/>
          <a:ext cx="0" cy="0"/>
          <a:chOff x="0" y="0"/>
          <a:chExt cx="0" cy="0"/>
        </a:xfrm>
      </p:grpSpPr>
      <p:sp>
        <p:nvSpPr>
          <p:cNvPr id="34" name="Google Shape;34;p7"/>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9pPr>
          </a:lstStyle>
          <a:p/>
        </p:txBody>
      </p:sp>
      <p:sp>
        <p:nvSpPr>
          <p:cNvPr id="35" name="Google Shape;35;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40" name="Google Shape;40;p8"/>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1"/>
              </a:buClr>
              <a:buSzPts val="1200"/>
              <a:buFont typeface="Roboto"/>
              <a:buChar char="■"/>
              <a:defRPr b="0" i="0" sz="1200" u="none" cap="none" strike="noStrike">
                <a:solidFill>
                  <a:schemeClr val="lt1"/>
                </a:solidFill>
                <a:latin typeface="Roboto"/>
                <a:ea typeface="Roboto"/>
                <a:cs typeface="Roboto"/>
                <a:sym typeface="Roboto"/>
              </a:defRPr>
            </a:lvl9pPr>
          </a:lstStyle>
          <a:p/>
        </p:txBody>
      </p:sp>
      <p:sp>
        <p:nvSpPr>
          <p:cNvPr id="41" name="Google Shape;41;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9pPr>
          </a:lstStyle>
          <a:p/>
        </p:txBody>
      </p:sp>
      <p:sp>
        <p:nvSpPr>
          <p:cNvPr id="46" name="Google Shape;46;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lvl="1"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47" name="Google Shape;47;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48" name="Google Shape;48;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stStyle>
          <a:p/>
        </p:txBody>
      </p:sp>
      <p:sp>
        <p:nvSpPr>
          <p:cNvPr id="53" name="Google Shape;53;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E9E9E">
            <a:alpha val="0"/>
          </a:srgbClr>
        </a:solidFill>
      </p:bgPr>
    </p:bg>
    <p:spTree>
      <p:nvGrpSpPr>
        <p:cNvPr id="68" name="Shape 68"/>
        <p:cNvGrpSpPr/>
        <p:nvPr/>
      </p:nvGrpSpPr>
      <p:grpSpPr>
        <a:xfrm>
          <a:off x="0" y="0"/>
          <a:ext cx="0" cy="0"/>
          <a:chOff x="0" y="0"/>
          <a:chExt cx="0" cy="0"/>
        </a:xfrm>
      </p:grpSpPr>
      <p:pic>
        <p:nvPicPr>
          <p:cNvPr id="69" name="Google Shape;69;p13"/>
          <p:cNvPicPr preferRelativeResize="0"/>
          <p:nvPr/>
        </p:nvPicPr>
        <p:blipFill rotWithShape="1">
          <a:blip r:embed="rId3">
            <a:alphaModFix/>
          </a:blip>
          <a:srcRect b="0" l="0" r="0" t="0"/>
          <a:stretch/>
        </p:blipFill>
        <p:spPr>
          <a:xfrm>
            <a:off x="3705320" y="476500"/>
            <a:ext cx="1834401" cy="1834401"/>
          </a:xfrm>
          <a:prstGeom prst="rect">
            <a:avLst/>
          </a:prstGeom>
          <a:noFill/>
          <a:ln>
            <a:noFill/>
          </a:ln>
        </p:spPr>
      </p:pic>
      <p:pic>
        <p:nvPicPr>
          <p:cNvPr descr="ICON_Maker.png" id="70" name="Google Shape;70;p13"/>
          <p:cNvPicPr preferRelativeResize="0"/>
          <p:nvPr/>
        </p:nvPicPr>
        <p:blipFill rotWithShape="1">
          <a:blip r:embed="rId4">
            <a:alphaModFix/>
          </a:blip>
          <a:srcRect b="0" l="0" r="0" t="0"/>
          <a:stretch/>
        </p:blipFill>
        <p:spPr>
          <a:xfrm>
            <a:off x="8003500" y="0"/>
            <a:ext cx="1140500" cy="1140500"/>
          </a:xfrm>
          <a:prstGeom prst="rect">
            <a:avLst/>
          </a:prstGeom>
          <a:noFill/>
          <a:ln>
            <a:noFill/>
          </a:ln>
        </p:spPr>
      </p:pic>
      <p:sp>
        <p:nvSpPr>
          <p:cNvPr id="71" name="Google Shape;71;p13"/>
          <p:cNvSpPr txBox="1"/>
          <p:nvPr>
            <p:ph idx="4294967295" type="title"/>
          </p:nvPr>
        </p:nvSpPr>
        <p:spPr>
          <a:xfrm>
            <a:off x="479975" y="1723650"/>
            <a:ext cx="8285100" cy="2332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lt1"/>
              </a:buClr>
              <a:buSzPts val="3200"/>
              <a:buFont typeface="Roboto"/>
              <a:buNone/>
            </a:pPr>
            <a:r>
              <a:rPr lang="en" sz="4800">
                <a:solidFill>
                  <a:srgbClr val="000000"/>
                </a:solidFill>
              </a:rPr>
              <a:t>Economic E</a:t>
            </a:r>
            <a:r>
              <a:rPr lang="en" sz="4800">
                <a:solidFill>
                  <a:srgbClr val="000000"/>
                </a:solidFill>
              </a:rPr>
              <a:t>mpowerment</a:t>
            </a:r>
            <a:r>
              <a:rPr lang="en" sz="4800">
                <a:solidFill>
                  <a:srgbClr val="000000"/>
                </a:solidFill>
              </a:rPr>
              <a:t> </a:t>
            </a:r>
            <a:endParaRPr sz="4800">
              <a:solidFill>
                <a:srgbClr val="000000"/>
              </a:solidFill>
            </a:endParaRPr>
          </a:p>
          <a:p>
            <a:pPr indent="0" lvl="0" marL="0" rtl="0" algn="ctr">
              <a:lnSpc>
                <a:spcPct val="115000"/>
              </a:lnSpc>
              <a:spcBef>
                <a:spcPts val="0"/>
              </a:spcBef>
              <a:spcAft>
                <a:spcPts val="0"/>
              </a:spcAft>
              <a:buClr>
                <a:schemeClr val="lt1"/>
              </a:buClr>
              <a:buSzPts val="3200"/>
              <a:buFont typeface="Roboto"/>
              <a:buNone/>
            </a:pPr>
            <a:r>
              <a:rPr lang="en" sz="4800">
                <a:solidFill>
                  <a:srgbClr val="000000"/>
                </a:solidFill>
              </a:rPr>
              <a:t>with Blockchain</a:t>
            </a:r>
            <a:endParaRPr sz="4800">
              <a:solidFill>
                <a:srgbClr val="000000"/>
              </a:solidFill>
            </a:endParaRPr>
          </a:p>
        </p:txBody>
      </p:sp>
      <p:sp>
        <p:nvSpPr>
          <p:cNvPr id="72" name="Google Shape;72;p13"/>
          <p:cNvSpPr txBox="1"/>
          <p:nvPr/>
        </p:nvSpPr>
        <p:spPr>
          <a:xfrm>
            <a:off x="632400" y="4055850"/>
            <a:ext cx="78792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38" name="Shape 138"/>
        <p:cNvGrpSpPr/>
        <p:nvPr/>
      </p:nvGrpSpPr>
      <p:grpSpPr>
        <a:xfrm>
          <a:off x="0" y="0"/>
          <a:ext cx="0" cy="0"/>
          <a:chOff x="0" y="0"/>
          <a:chExt cx="0" cy="0"/>
        </a:xfrm>
      </p:grpSpPr>
      <p:sp>
        <p:nvSpPr>
          <p:cNvPr id="139" name="Google Shape;139;p22"/>
          <p:cNvSpPr txBox="1"/>
          <p:nvPr>
            <p:ph type="title"/>
          </p:nvPr>
        </p:nvSpPr>
        <p:spPr>
          <a:xfrm>
            <a:off x="1674100" y="1505275"/>
            <a:ext cx="6329400" cy="119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lang="en" u="sng"/>
              <a:t>Maker</a:t>
            </a:r>
            <a:r>
              <a:rPr b="0" i="0" lang="en" sz="4200" u="sng" cap="none" strike="noStrike">
                <a:solidFill>
                  <a:schemeClr val="lt1"/>
                </a:solidFill>
                <a:latin typeface="Roboto"/>
                <a:ea typeface="Roboto"/>
                <a:cs typeface="Roboto"/>
                <a:sym typeface="Roboto"/>
              </a:rPr>
              <a:t> Community</a:t>
            </a:r>
            <a:endParaRPr b="0" i="0" sz="4200" u="sng"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chemeClr val="lt1"/>
              </a:buClr>
              <a:buSzPts val="4200"/>
              <a:buFont typeface="Roboto"/>
              <a:buNone/>
            </a:pPr>
            <a:r>
              <a:t/>
            </a:r>
            <a:endParaRPr b="0" i="0" sz="42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chemeClr val="lt1"/>
              </a:buClr>
              <a:buSzPts val="4200"/>
              <a:buFont typeface="Roboto"/>
              <a:buNone/>
            </a:pPr>
            <a:r>
              <a:t/>
            </a:r>
            <a:endParaRPr b="0" i="0" sz="4200" u="none" cap="none" strike="noStrike">
              <a:solidFill>
                <a:srgbClr val="727272"/>
              </a:solidFill>
              <a:latin typeface="Roboto"/>
              <a:ea typeface="Roboto"/>
              <a:cs typeface="Roboto"/>
              <a:sym typeface="Roboto"/>
            </a:endParaRPr>
          </a:p>
        </p:txBody>
      </p:sp>
      <p:sp>
        <p:nvSpPr>
          <p:cNvPr id="140" name="Google Shape;140;p22"/>
          <p:cNvSpPr txBox="1"/>
          <p:nvPr/>
        </p:nvSpPr>
        <p:spPr>
          <a:xfrm>
            <a:off x="1756650" y="1982150"/>
            <a:ext cx="5630700" cy="151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Roboto Light"/>
                <a:ea typeface="Roboto Light"/>
                <a:cs typeface="Roboto Light"/>
                <a:sym typeface="Roboto Light"/>
              </a:rPr>
              <a:t>Website: makerdao.com</a:t>
            </a:r>
            <a:endParaRPr b="0" i="0" sz="2800" u="none" cap="none" strike="noStrike">
              <a:solidFill>
                <a:schemeClr val="lt1"/>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Roboto Light"/>
                <a:ea typeface="Roboto Light"/>
                <a:cs typeface="Roboto Light"/>
                <a:sym typeface="Roboto Light"/>
              </a:rPr>
              <a:t>Reddit: /r/makerdao</a:t>
            </a:r>
            <a:endParaRPr b="0" i="0" sz="2800" u="none" cap="none" strike="noStrike">
              <a:solidFill>
                <a:schemeClr val="lt1"/>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Roboto Light"/>
                <a:ea typeface="Roboto Light"/>
                <a:cs typeface="Roboto Light"/>
                <a:sym typeface="Roboto Light"/>
              </a:rPr>
              <a:t>Chat: chat.makerdao.com</a:t>
            </a:r>
            <a:endParaRPr b="0" i="0" sz="2800" u="none" cap="none" strike="noStrike">
              <a:solidFill>
                <a:schemeClr val="lt1"/>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Roboto Light"/>
                <a:ea typeface="Roboto Light"/>
                <a:cs typeface="Roboto Light"/>
                <a:sym typeface="Roboto Light"/>
              </a:rPr>
              <a:t>Twitter: @MakerDAO</a:t>
            </a:r>
            <a:endParaRPr b="0" i="0" sz="2800" u="none" cap="none" strike="noStrike">
              <a:solidFill>
                <a:schemeClr val="lt1"/>
              </a:solidFill>
              <a:latin typeface="Roboto Light"/>
              <a:ea typeface="Roboto Light"/>
              <a:cs typeface="Roboto Light"/>
              <a:sym typeface="Roboto Light"/>
            </a:endParaRPr>
          </a:p>
        </p:txBody>
      </p:sp>
      <p:pic>
        <p:nvPicPr>
          <p:cNvPr descr="ICON_Maker.png" id="141" name="Google Shape;141;p22"/>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E9E9E">
            <a:alpha val="0"/>
          </a:srgbClr>
        </a:solidFill>
      </p:bgPr>
    </p:bg>
    <p:spTree>
      <p:nvGrpSpPr>
        <p:cNvPr id="145" name="Shape 145"/>
        <p:cNvGrpSpPr/>
        <p:nvPr/>
      </p:nvGrpSpPr>
      <p:grpSpPr>
        <a:xfrm>
          <a:off x="0" y="0"/>
          <a:ext cx="0" cy="0"/>
          <a:chOff x="0" y="0"/>
          <a:chExt cx="0" cy="0"/>
        </a:xfrm>
      </p:grpSpPr>
      <p:pic>
        <p:nvPicPr>
          <p:cNvPr id="146" name="Google Shape;146;p23"/>
          <p:cNvPicPr preferRelativeResize="0"/>
          <p:nvPr/>
        </p:nvPicPr>
        <p:blipFill rotWithShape="1">
          <a:blip r:embed="rId3">
            <a:alphaModFix/>
          </a:blip>
          <a:srcRect b="0" l="0" r="0" t="0"/>
          <a:stretch/>
        </p:blipFill>
        <p:spPr>
          <a:xfrm>
            <a:off x="3212913" y="1593663"/>
            <a:ext cx="2718175" cy="2718175"/>
          </a:xfrm>
          <a:prstGeom prst="rect">
            <a:avLst/>
          </a:prstGeom>
          <a:noFill/>
          <a:ln>
            <a:noFill/>
          </a:ln>
        </p:spPr>
      </p:pic>
      <p:sp>
        <p:nvSpPr>
          <p:cNvPr id="147" name="Google Shape;147;p23"/>
          <p:cNvSpPr txBox="1"/>
          <p:nvPr/>
        </p:nvSpPr>
        <p:spPr>
          <a:xfrm>
            <a:off x="2247000" y="828400"/>
            <a:ext cx="4650000" cy="113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i="0" lang="en" sz="3600" u="none" cap="none" strike="noStrike">
                <a:solidFill>
                  <a:srgbClr val="000000"/>
                </a:solidFill>
                <a:latin typeface="Roboto"/>
                <a:ea typeface="Roboto"/>
                <a:cs typeface="Roboto"/>
                <a:sym typeface="Roboto"/>
              </a:rPr>
              <a:t>Thank you!</a:t>
            </a:r>
            <a:endParaRPr i="0" sz="36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n" sz="4200" u="none" cap="none" strike="noStrike">
                <a:solidFill>
                  <a:schemeClr val="lt1"/>
                </a:solidFill>
                <a:latin typeface="Roboto"/>
                <a:ea typeface="Roboto"/>
                <a:cs typeface="Roboto"/>
                <a:sym typeface="Roboto"/>
              </a:rPr>
              <a:t>APPENDIX</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Why Maker</a:t>
            </a:r>
            <a:endParaRPr b="0" i="0" sz="3200" u="sng" cap="none" strike="noStrike">
              <a:solidFill>
                <a:schemeClr val="lt1"/>
              </a:solidFill>
              <a:latin typeface="Roboto"/>
              <a:ea typeface="Roboto"/>
              <a:cs typeface="Roboto"/>
              <a:sym typeface="Roboto"/>
            </a:endParaRPr>
          </a:p>
        </p:txBody>
      </p:sp>
      <p:sp>
        <p:nvSpPr>
          <p:cNvPr id="158" name="Google Shape;158;p25"/>
          <p:cNvSpPr txBox="1"/>
          <p:nvPr/>
        </p:nvSpPr>
        <p:spPr>
          <a:xfrm>
            <a:off x="471900" y="1961100"/>
            <a:ext cx="5554200" cy="287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sng" cap="none" strike="noStrike">
                <a:solidFill>
                  <a:srgbClr val="000000"/>
                </a:solidFill>
                <a:latin typeface="Roboto"/>
                <a:ea typeface="Roboto"/>
                <a:cs typeface="Roboto"/>
                <a:sym typeface="Roboto"/>
              </a:rPr>
              <a:t>Dai stablecoin - Soft pegged to USD</a:t>
            </a:r>
            <a:endParaRPr b="1" i="0" sz="2400" u="sng" cap="none" strike="noStrike">
              <a:solidFill>
                <a:srgbClr val="000000"/>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2400"/>
              <a:buFont typeface="Arial"/>
              <a:buNone/>
            </a:pPr>
            <a:r>
              <a:rPr b="0" i="0" lang="en" sz="2400" u="none" cap="none" strike="noStrike">
                <a:solidFill>
                  <a:srgbClr val="000000"/>
                </a:solidFill>
                <a:latin typeface="Roboto"/>
                <a:ea typeface="Roboto"/>
                <a:cs typeface="Roboto"/>
                <a:sym typeface="Roboto"/>
              </a:rPr>
              <a:t>	• Asset-backed hard currency</a:t>
            </a:r>
            <a:endParaRPr b="0" i="0" sz="2400" u="none" cap="none" strike="noStrike">
              <a:solidFill>
                <a:srgbClr val="000000"/>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2400"/>
              <a:buFont typeface="Arial"/>
              <a:buNone/>
            </a:pPr>
            <a:r>
              <a:rPr b="0" i="0" lang="en" sz="2400" u="none" cap="none" strike="noStrike">
                <a:solidFill>
                  <a:srgbClr val="000000"/>
                </a:solidFill>
                <a:latin typeface="Roboto"/>
                <a:ea typeface="Roboto"/>
                <a:cs typeface="Roboto"/>
                <a:sym typeface="Roboto"/>
              </a:rPr>
              <a:t>	• Permissionless credit system</a:t>
            </a:r>
            <a:endParaRPr b="0" i="0" sz="2400" u="none" cap="none" strike="noStrike">
              <a:solidFill>
                <a:srgbClr val="000000"/>
              </a:solidFill>
              <a:latin typeface="Roboto"/>
              <a:ea typeface="Roboto"/>
              <a:cs typeface="Roboto"/>
              <a:sym typeface="Roboto"/>
            </a:endParaRPr>
          </a:p>
          <a:p>
            <a:pPr indent="0" lvl="0" marL="0" marR="0" rtl="0" algn="l">
              <a:lnSpc>
                <a:spcPct val="100000"/>
              </a:lnSpc>
              <a:spcBef>
                <a:spcPts val="1600"/>
              </a:spcBef>
              <a:spcAft>
                <a:spcPts val="160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p:txBody>
      </p:sp>
      <p:pic>
        <p:nvPicPr>
          <p:cNvPr descr="ICON_DAI" id="159" name="Google Shape;159;p25"/>
          <p:cNvPicPr preferRelativeResize="0"/>
          <p:nvPr/>
        </p:nvPicPr>
        <p:blipFill rotWithShape="1">
          <a:blip r:embed="rId3">
            <a:alphaModFix/>
          </a:blip>
          <a:srcRect b="0" l="0" r="0" t="0"/>
          <a:stretch/>
        </p:blipFill>
        <p:spPr>
          <a:xfrm>
            <a:off x="6160000" y="1772125"/>
            <a:ext cx="3143600" cy="3143600"/>
          </a:xfrm>
          <a:prstGeom prst="rect">
            <a:avLst/>
          </a:prstGeom>
          <a:noFill/>
          <a:ln>
            <a:noFill/>
          </a:ln>
        </p:spPr>
      </p:pic>
      <p:pic>
        <p:nvPicPr>
          <p:cNvPr descr="ICON_Maker.png" id="160" name="Google Shape;160;p25"/>
          <p:cNvPicPr preferRelativeResize="0"/>
          <p:nvPr/>
        </p:nvPicPr>
        <p:blipFill rotWithShape="1">
          <a:blip r:embed="rId4">
            <a:alphaModFix/>
          </a:blip>
          <a:srcRect b="0" l="0" r="0" t="0"/>
          <a:stretch/>
        </p:blipFill>
        <p:spPr>
          <a:xfrm>
            <a:off x="8003500" y="0"/>
            <a:ext cx="1140500" cy="114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64" name="Shape 164"/>
        <p:cNvGrpSpPr/>
        <p:nvPr/>
      </p:nvGrpSpPr>
      <p:grpSpPr>
        <a:xfrm>
          <a:off x="0" y="0"/>
          <a:ext cx="0" cy="0"/>
          <a:chOff x="0" y="0"/>
          <a:chExt cx="0" cy="0"/>
        </a:xfrm>
      </p:grpSpPr>
      <p:sp>
        <p:nvSpPr>
          <p:cNvPr id="165" name="Google Shape;165;p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But first...</a:t>
            </a:r>
            <a:endParaRPr b="0" i="0" sz="3200" u="sng" cap="none" strike="noStrike">
              <a:solidFill>
                <a:schemeClr val="lt1"/>
              </a:solidFill>
              <a:latin typeface="Roboto"/>
              <a:ea typeface="Roboto"/>
              <a:cs typeface="Roboto"/>
              <a:sym typeface="Roboto"/>
            </a:endParaRPr>
          </a:p>
        </p:txBody>
      </p:sp>
      <p:sp>
        <p:nvSpPr>
          <p:cNvPr id="166" name="Google Shape;166;p26"/>
          <p:cNvSpPr txBox="1"/>
          <p:nvPr/>
        </p:nvSpPr>
        <p:spPr>
          <a:xfrm>
            <a:off x="1868550" y="1832275"/>
            <a:ext cx="5102100" cy="40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 sz="3000" u="none" cap="none" strike="noStrike">
                <a:solidFill>
                  <a:srgbClr val="000000"/>
                </a:solidFill>
                <a:latin typeface="Arial"/>
                <a:ea typeface="Arial"/>
                <a:cs typeface="Arial"/>
                <a:sym typeface="Arial"/>
              </a:rPr>
              <a:t>Not all stablecoins are equal</a:t>
            </a:r>
            <a:endParaRPr b="0" i="0" sz="30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2400"/>
              <a:buFont typeface="Arial"/>
              <a:buNone/>
            </a:pPr>
            <a:r>
              <a:t/>
            </a:r>
            <a:endParaRPr b="0" i="0" sz="2400" u="none" cap="none" strike="noStrike">
              <a:solidFill>
                <a:schemeClr val="lt2"/>
              </a:solidFill>
              <a:latin typeface="Roboto"/>
              <a:ea typeface="Roboto"/>
              <a:cs typeface="Roboto"/>
              <a:sym typeface="Roboto"/>
            </a:endParaRPr>
          </a:p>
        </p:txBody>
      </p:sp>
      <p:pic>
        <p:nvPicPr>
          <p:cNvPr descr="ICON_Maker.png" id="167" name="Google Shape;167;p26"/>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
        <p:nvSpPr>
          <p:cNvPr id="168" name="Google Shape;168;p26"/>
          <p:cNvSpPr txBox="1"/>
          <p:nvPr/>
        </p:nvSpPr>
        <p:spPr>
          <a:xfrm>
            <a:off x="2635300" y="3218650"/>
            <a:ext cx="526200" cy="8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rgbClr val="000000"/>
                </a:solidFill>
                <a:latin typeface="Arial"/>
                <a:ea typeface="Arial"/>
                <a:cs typeface="Arial"/>
                <a:sym typeface="Arial"/>
              </a:rPr>
              <a:t>≠</a:t>
            </a:r>
            <a:endParaRPr b="0" i="0" sz="4800" u="none" cap="none" strike="noStrike">
              <a:solidFill>
                <a:srgbClr val="000000"/>
              </a:solidFill>
              <a:latin typeface="Arial"/>
              <a:ea typeface="Arial"/>
              <a:cs typeface="Arial"/>
              <a:sym typeface="Arial"/>
            </a:endParaRPr>
          </a:p>
        </p:txBody>
      </p:sp>
      <p:sp>
        <p:nvSpPr>
          <p:cNvPr id="169" name="Google Shape;169;p26"/>
          <p:cNvSpPr/>
          <p:nvPr/>
        </p:nvSpPr>
        <p:spPr>
          <a:xfrm>
            <a:off x="276300" y="2565231"/>
            <a:ext cx="2205300" cy="228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Arial"/>
                <a:ea typeface="Arial"/>
                <a:cs typeface="Arial"/>
                <a:sym typeface="Arial"/>
              </a:rPr>
              <a:t>IOU</a:t>
            </a:r>
            <a:endParaRPr b="0" i="0" sz="3000" u="none" cap="none" strike="noStrike">
              <a:solidFill>
                <a:schemeClr val="lt1"/>
              </a:solidFill>
              <a:latin typeface="Arial"/>
              <a:ea typeface="Arial"/>
              <a:cs typeface="Arial"/>
              <a:sym typeface="Arial"/>
            </a:endParaRPr>
          </a:p>
        </p:txBody>
      </p:sp>
      <p:sp>
        <p:nvSpPr>
          <p:cNvPr id="170" name="Google Shape;170;p26"/>
          <p:cNvSpPr txBox="1"/>
          <p:nvPr/>
        </p:nvSpPr>
        <p:spPr>
          <a:xfrm>
            <a:off x="5721538" y="3217925"/>
            <a:ext cx="526200" cy="8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rgbClr val="000000"/>
                </a:solidFill>
                <a:latin typeface="Arial"/>
                <a:ea typeface="Arial"/>
                <a:cs typeface="Arial"/>
                <a:sym typeface="Arial"/>
              </a:rPr>
              <a:t>≠</a:t>
            </a:r>
            <a:endParaRPr b="0" i="0" sz="4800" u="none" cap="none" strike="noStrike">
              <a:solidFill>
                <a:srgbClr val="000000"/>
              </a:solidFill>
              <a:latin typeface="Arial"/>
              <a:ea typeface="Arial"/>
              <a:cs typeface="Arial"/>
              <a:sym typeface="Arial"/>
            </a:endParaRPr>
          </a:p>
        </p:txBody>
      </p:sp>
      <p:sp>
        <p:nvSpPr>
          <p:cNvPr id="171" name="Google Shape;171;p26"/>
          <p:cNvSpPr/>
          <p:nvPr/>
        </p:nvSpPr>
        <p:spPr>
          <a:xfrm>
            <a:off x="3316957" y="2583725"/>
            <a:ext cx="2205300" cy="228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Seigniorage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Share</a:t>
            </a:r>
            <a:endParaRPr b="0" i="0" sz="1800" u="none" cap="none" strike="noStrike">
              <a:solidFill>
                <a:schemeClr val="lt1"/>
              </a:solidFill>
              <a:latin typeface="Arial"/>
              <a:ea typeface="Arial"/>
              <a:cs typeface="Arial"/>
              <a:sym typeface="Arial"/>
            </a:endParaRPr>
          </a:p>
        </p:txBody>
      </p:sp>
      <p:pic>
        <p:nvPicPr>
          <p:cNvPr descr="ICON_DAI" id="172" name="Google Shape;172;p26"/>
          <p:cNvPicPr preferRelativeResize="0"/>
          <p:nvPr/>
        </p:nvPicPr>
        <p:blipFill rotWithShape="1">
          <a:blip r:embed="rId4">
            <a:alphaModFix/>
          </a:blip>
          <a:srcRect b="0" l="0" r="0" t="0"/>
          <a:stretch/>
        </p:blipFill>
        <p:spPr>
          <a:xfrm>
            <a:off x="6160000" y="2076925"/>
            <a:ext cx="3143600" cy="314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76" name="Shape 176"/>
        <p:cNvGrpSpPr/>
        <p:nvPr/>
      </p:nvGrpSpPr>
      <p:grpSpPr>
        <a:xfrm>
          <a:off x="0" y="0"/>
          <a:ext cx="0" cy="0"/>
          <a:chOff x="0" y="0"/>
          <a:chExt cx="0" cy="0"/>
        </a:xfrm>
      </p:grpSpPr>
      <p:sp>
        <p:nvSpPr>
          <p:cNvPr id="177" name="Google Shape;177;p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Timeline</a:t>
            </a:r>
            <a:endParaRPr b="0" i="0" sz="3200" u="sng" cap="none" strike="noStrike">
              <a:solidFill>
                <a:schemeClr val="lt1"/>
              </a:solidFill>
              <a:latin typeface="Roboto"/>
              <a:ea typeface="Roboto"/>
              <a:cs typeface="Roboto"/>
              <a:sym typeface="Roboto"/>
            </a:endParaRPr>
          </a:p>
        </p:txBody>
      </p:sp>
      <p:pic>
        <p:nvPicPr>
          <p:cNvPr descr="ICON_Maker.png" id="178" name="Google Shape;178;p27"/>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cxnSp>
        <p:nvCxnSpPr>
          <p:cNvPr id="179" name="Google Shape;179;p27"/>
          <p:cNvCxnSpPr/>
          <p:nvPr/>
        </p:nvCxnSpPr>
        <p:spPr>
          <a:xfrm>
            <a:off x="749825" y="3794900"/>
            <a:ext cx="7591200" cy="25800"/>
          </a:xfrm>
          <a:prstGeom prst="straightConnector1">
            <a:avLst/>
          </a:prstGeom>
          <a:noFill/>
          <a:ln cap="flat" cmpd="sng" w="76200">
            <a:solidFill>
              <a:schemeClr val="dk2"/>
            </a:solidFill>
            <a:prstDash val="solid"/>
            <a:round/>
            <a:headEnd len="sm" w="sm" type="none"/>
            <a:tailEnd len="sm" w="sm" type="none"/>
          </a:ln>
        </p:spPr>
      </p:cxnSp>
      <p:pic>
        <p:nvPicPr>
          <p:cNvPr descr="ICON_DAI" id="180" name="Google Shape;180;p27"/>
          <p:cNvPicPr preferRelativeResize="0"/>
          <p:nvPr/>
        </p:nvPicPr>
        <p:blipFill rotWithShape="1">
          <a:blip r:embed="rId4">
            <a:alphaModFix/>
          </a:blip>
          <a:srcRect b="0" l="0" r="0" t="0"/>
          <a:stretch/>
        </p:blipFill>
        <p:spPr>
          <a:xfrm>
            <a:off x="815550" y="1955650"/>
            <a:ext cx="1894950" cy="1894950"/>
          </a:xfrm>
          <a:prstGeom prst="rect">
            <a:avLst/>
          </a:prstGeom>
          <a:noFill/>
          <a:ln>
            <a:noFill/>
          </a:ln>
        </p:spPr>
      </p:pic>
      <p:sp>
        <p:nvSpPr>
          <p:cNvPr id="181" name="Google Shape;181;p27"/>
          <p:cNvSpPr txBox="1"/>
          <p:nvPr/>
        </p:nvSpPr>
        <p:spPr>
          <a:xfrm>
            <a:off x="1054875" y="3847900"/>
            <a:ext cx="1416300" cy="57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sng" cap="none" strike="noStrike">
                <a:solidFill>
                  <a:srgbClr val="000000"/>
                </a:solidFill>
                <a:latin typeface="Arial"/>
                <a:ea typeface="Arial"/>
                <a:cs typeface="Arial"/>
                <a:sym typeface="Arial"/>
              </a:rPr>
              <a:t>Sai (Alpha)</a:t>
            </a:r>
            <a:endParaRPr b="1" i="0" sz="18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December 2016</a:t>
            </a:r>
            <a:endParaRPr b="0" i="0" sz="1400" u="none" cap="none" strike="noStrike">
              <a:solidFill>
                <a:srgbClr val="000000"/>
              </a:solidFill>
              <a:latin typeface="Arial"/>
              <a:ea typeface="Arial"/>
              <a:cs typeface="Arial"/>
              <a:sym typeface="Arial"/>
            </a:endParaRPr>
          </a:p>
        </p:txBody>
      </p:sp>
      <p:sp>
        <p:nvSpPr>
          <p:cNvPr id="182" name="Google Shape;182;p27"/>
          <p:cNvSpPr txBox="1"/>
          <p:nvPr/>
        </p:nvSpPr>
        <p:spPr>
          <a:xfrm>
            <a:off x="4559262" y="3847900"/>
            <a:ext cx="1357200" cy="57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sng" cap="none" strike="noStrike">
                <a:solidFill>
                  <a:srgbClr val="000000"/>
                </a:solidFill>
                <a:latin typeface="Arial"/>
                <a:ea typeface="Arial"/>
                <a:cs typeface="Arial"/>
                <a:sym typeface="Arial"/>
              </a:rPr>
              <a:t>Dai (Beta)</a:t>
            </a:r>
            <a:endParaRPr b="1" i="0" sz="18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December 2017</a:t>
            </a:r>
            <a:endParaRPr b="0" i="0" sz="1400" u="none" cap="none" strike="noStrike">
              <a:solidFill>
                <a:srgbClr val="000000"/>
              </a:solidFill>
              <a:latin typeface="Arial"/>
              <a:ea typeface="Arial"/>
              <a:cs typeface="Arial"/>
              <a:sym typeface="Arial"/>
            </a:endParaRPr>
          </a:p>
        </p:txBody>
      </p:sp>
      <p:sp>
        <p:nvSpPr>
          <p:cNvPr id="183" name="Google Shape;183;p27"/>
          <p:cNvSpPr txBox="1"/>
          <p:nvPr/>
        </p:nvSpPr>
        <p:spPr>
          <a:xfrm>
            <a:off x="6130775" y="3847900"/>
            <a:ext cx="2294700" cy="57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sng" cap="none" strike="noStrike">
                <a:solidFill>
                  <a:srgbClr val="000000"/>
                </a:solidFill>
                <a:latin typeface="Arial"/>
                <a:ea typeface="Arial"/>
                <a:cs typeface="Arial"/>
                <a:sym typeface="Arial"/>
              </a:rPr>
              <a:t>Multi-Collateral Dai</a:t>
            </a:r>
            <a:endParaRPr b="1" i="0" sz="18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lang="en"/>
              <a:t>Q4</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2018</a:t>
            </a:r>
            <a:endParaRPr b="0" i="0" sz="1400" u="none" cap="none" strike="noStrike">
              <a:solidFill>
                <a:srgbClr val="000000"/>
              </a:solidFill>
              <a:latin typeface="Arial"/>
              <a:ea typeface="Arial"/>
              <a:cs typeface="Arial"/>
              <a:sym typeface="Arial"/>
            </a:endParaRPr>
          </a:p>
        </p:txBody>
      </p:sp>
      <p:pic>
        <p:nvPicPr>
          <p:cNvPr descr="ICON_DAI" id="184" name="Google Shape;184;p27"/>
          <p:cNvPicPr preferRelativeResize="0"/>
          <p:nvPr/>
        </p:nvPicPr>
        <p:blipFill rotWithShape="1">
          <a:blip r:embed="rId4">
            <a:alphaModFix/>
          </a:blip>
          <a:srcRect b="0" l="0" r="0" t="0"/>
          <a:stretch/>
        </p:blipFill>
        <p:spPr>
          <a:xfrm>
            <a:off x="4290387" y="1899950"/>
            <a:ext cx="1894950" cy="1894950"/>
          </a:xfrm>
          <a:prstGeom prst="rect">
            <a:avLst/>
          </a:prstGeom>
          <a:noFill/>
          <a:ln>
            <a:noFill/>
          </a:ln>
        </p:spPr>
      </p:pic>
      <p:pic>
        <p:nvPicPr>
          <p:cNvPr descr="ICON_DAI" id="185" name="Google Shape;185;p27"/>
          <p:cNvPicPr preferRelativeResize="0"/>
          <p:nvPr/>
        </p:nvPicPr>
        <p:blipFill rotWithShape="1">
          <a:blip r:embed="rId4">
            <a:alphaModFix/>
          </a:blip>
          <a:srcRect b="0" l="0" r="0" t="0"/>
          <a:stretch/>
        </p:blipFill>
        <p:spPr>
          <a:xfrm>
            <a:off x="6330650" y="1955650"/>
            <a:ext cx="1894950" cy="189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89" name="Shape 189"/>
        <p:cNvGrpSpPr/>
        <p:nvPr/>
      </p:nvGrpSpPr>
      <p:grpSpPr>
        <a:xfrm>
          <a:off x="0" y="0"/>
          <a:ext cx="0" cy="0"/>
          <a:chOff x="0" y="0"/>
          <a:chExt cx="0" cy="0"/>
        </a:xfrm>
      </p:grpSpPr>
      <p:sp>
        <p:nvSpPr>
          <p:cNvPr id="190" name="Google Shape;190;p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Use case #1</a:t>
            </a:r>
            <a:endParaRPr b="0" i="0" sz="3200" u="sng" cap="none" strike="noStrike">
              <a:solidFill>
                <a:schemeClr val="lt1"/>
              </a:solidFill>
              <a:latin typeface="Roboto"/>
              <a:ea typeface="Roboto"/>
              <a:cs typeface="Roboto"/>
              <a:sym typeface="Roboto"/>
            </a:endParaRPr>
          </a:p>
        </p:txBody>
      </p:sp>
      <p:sp>
        <p:nvSpPr>
          <p:cNvPr id="191" name="Google Shape;191;p28"/>
          <p:cNvSpPr txBox="1"/>
          <p:nvPr>
            <p:ph idx="2" type="body"/>
          </p:nvPr>
        </p:nvSpPr>
        <p:spPr>
          <a:xfrm>
            <a:off x="1332875" y="2889225"/>
            <a:ext cx="16437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600"/>
              </a:spcAft>
              <a:buClr>
                <a:schemeClr val="lt2"/>
              </a:buClr>
              <a:buSzPts val="1400"/>
              <a:buFont typeface="Roboto"/>
              <a:buNone/>
            </a:pPr>
            <a:r>
              <a:rPr b="1" i="0" lang="en" sz="3000" u="none" cap="none" strike="noStrike">
                <a:solidFill>
                  <a:srgbClr val="000000"/>
                </a:solidFill>
                <a:latin typeface="Roboto"/>
                <a:ea typeface="Roboto"/>
                <a:cs typeface="Roboto"/>
                <a:sym typeface="Roboto"/>
              </a:rPr>
              <a:t>Stability</a:t>
            </a:r>
            <a:endParaRPr b="1" i="0" sz="3000" u="none" cap="none" strike="noStrike">
              <a:solidFill>
                <a:srgbClr val="000000"/>
              </a:solidFill>
              <a:latin typeface="Roboto"/>
              <a:ea typeface="Roboto"/>
              <a:cs typeface="Roboto"/>
              <a:sym typeface="Roboto"/>
            </a:endParaRPr>
          </a:p>
        </p:txBody>
      </p:sp>
      <p:pic>
        <p:nvPicPr>
          <p:cNvPr descr="ICON_Maker.png" id="192" name="Google Shape;192;p28"/>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
        <p:nvSpPr>
          <p:cNvPr id="193" name="Google Shape;193;p28"/>
          <p:cNvSpPr/>
          <p:nvPr/>
        </p:nvSpPr>
        <p:spPr>
          <a:xfrm>
            <a:off x="6354675" y="3699700"/>
            <a:ext cx="1052700" cy="8724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4" name="Google Shape;194;p28"/>
          <p:cNvCxnSpPr/>
          <p:nvPr/>
        </p:nvCxnSpPr>
        <p:spPr>
          <a:xfrm flipH="1" rot="10800000">
            <a:off x="5121450" y="3695650"/>
            <a:ext cx="3328800" cy="20100"/>
          </a:xfrm>
          <a:prstGeom prst="straightConnector1">
            <a:avLst/>
          </a:prstGeom>
          <a:noFill/>
          <a:ln cap="flat" cmpd="sng" w="38100">
            <a:solidFill>
              <a:schemeClr val="dk2"/>
            </a:solidFill>
            <a:prstDash val="solid"/>
            <a:round/>
            <a:headEnd len="sm" w="sm" type="none"/>
            <a:tailEnd len="sm" w="sm" type="none"/>
          </a:ln>
        </p:spPr>
      </p:cxnSp>
      <p:pic>
        <p:nvPicPr>
          <p:cNvPr descr="ICON_DAI" id="195" name="Google Shape;195;p28"/>
          <p:cNvPicPr preferRelativeResize="0"/>
          <p:nvPr/>
        </p:nvPicPr>
        <p:blipFill rotWithShape="1">
          <a:blip r:embed="rId4">
            <a:alphaModFix/>
          </a:blip>
          <a:srcRect b="0" l="0" r="0" t="0"/>
          <a:stretch/>
        </p:blipFill>
        <p:spPr>
          <a:xfrm>
            <a:off x="5942300" y="2000725"/>
            <a:ext cx="1877450" cy="1877450"/>
          </a:xfrm>
          <a:prstGeom prst="rect">
            <a:avLst/>
          </a:prstGeom>
          <a:noFill/>
          <a:ln>
            <a:noFill/>
          </a:ln>
        </p:spPr>
      </p:pic>
      <p:sp>
        <p:nvSpPr>
          <p:cNvPr id="196" name="Google Shape;196;p28"/>
          <p:cNvSpPr/>
          <p:nvPr/>
        </p:nvSpPr>
        <p:spPr>
          <a:xfrm>
            <a:off x="5412200" y="3017925"/>
            <a:ext cx="481200" cy="479100"/>
          </a:xfrm>
          <a:prstGeom prst="up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8"/>
          <p:cNvSpPr/>
          <p:nvPr/>
        </p:nvSpPr>
        <p:spPr>
          <a:xfrm rot="10800000">
            <a:off x="7799750" y="3028050"/>
            <a:ext cx="481200" cy="4791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01" name="Shape 201"/>
        <p:cNvGrpSpPr/>
        <p:nvPr/>
      </p:nvGrpSpPr>
      <p:grpSpPr>
        <a:xfrm>
          <a:off x="0" y="0"/>
          <a:ext cx="0" cy="0"/>
          <a:chOff x="0" y="0"/>
          <a:chExt cx="0" cy="0"/>
        </a:xfrm>
      </p:grpSpPr>
      <p:sp>
        <p:nvSpPr>
          <p:cNvPr id="202" name="Google Shape;202;p2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t/>
            </a:r>
            <a:endParaRPr b="0" i="0" sz="3200" u="sng" cap="none" strike="noStrike">
              <a:solidFill>
                <a:schemeClr val="lt1"/>
              </a:solidFill>
              <a:latin typeface="Roboto"/>
              <a:ea typeface="Roboto"/>
              <a:cs typeface="Roboto"/>
              <a:sym typeface="Roboto"/>
            </a:endParaRPr>
          </a:p>
        </p:txBody>
      </p:sp>
      <p:sp>
        <p:nvSpPr>
          <p:cNvPr id="203" name="Google Shape;203;p29"/>
          <p:cNvSpPr txBox="1"/>
          <p:nvPr/>
        </p:nvSpPr>
        <p:spPr>
          <a:xfrm>
            <a:off x="582900" y="2601425"/>
            <a:ext cx="3669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Roboto"/>
                <a:ea typeface="Roboto"/>
                <a:cs typeface="Roboto"/>
                <a:sym typeface="Roboto"/>
              </a:rPr>
              <a:t>Collateralized Debt Position (CDP)</a:t>
            </a:r>
            <a:endParaRPr b="1" i="0" sz="3000" u="none" cap="none" strike="noStrike">
              <a:solidFill>
                <a:srgbClr val="000000"/>
              </a:solidFill>
              <a:latin typeface="Roboto"/>
              <a:ea typeface="Roboto"/>
              <a:cs typeface="Roboto"/>
              <a:sym typeface="Roboto"/>
            </a:endParaRPr>
          </a:p>
        </p:txBody>
      </p:sp>
      <p:pic>
        <p:nvPicPr>
          <p:cNvPr descr="ICON_Maker.png" id="204" name="Google Shape;204;p29"/>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
        <p:nvSpPr>
          <p:cNvPr id="205" name="Google Shape;205;p29"/>
          <p:cNvSpPr txBox="1"/>
          <p:nvPr/>
        </p:nvSpPr>
        <p:spPr>
          <a:xfrm>
            <a:off x="2635300" y="3218650"/>
            <a:ext cx="526200" cy="8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Arial"/>
              <a:ea typeface="Arial"/>
              <a:cs typeface="Arial"/>
              <a:sym typeface="Arial"/>
            </a:endParaRPr>
          </a:p>
        </p:txBody>
      </p:sp>
      <p:sp>
        <p:nvSpPr>
          <p:cNvPr id="206" name="Google Shape;206;p29"/>
          <p:cNvSpPr txBox="1"/>
          <p:nvPr/>
        </p:nvSpPr>
        <p:spPr>
          <a:xfrm>
            <a:off x="5721538" y="3370325"/>
            <a:ext cx="526200" cy="8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Arial"/>
              <a:ea typeface="Arial"/>
              <a:cs typeface="Arial"/>
              <a:sym typeface="Arial"/>
            </a:endParaRPr>
          </a:p>
        </p:txBody>
      </p:sp>
      <p:pic>
        <p:nvPicPr>
          <p:cNvPr id="207" name="Google Shape;207;p29"/>
          <p:cNvPicPr preferRelativeResize="0"/>
          <p:nvPr/>
        </p:nvPicPr>
        <p:blipFill rotWithShape="1">
          <a:blip r:embed="rId4">
            <a:alphaModFix/>
          </a:blip>
          <a:srcRect b="0" l="0" r="0" t="0"/>
          <a:stretch/>
        </p:blipFill>
        <p:spPr>
          <a:xfrm>
            <a:off x="6600263" y="2371625"/>
            <a:ext cx="1905000" cy="1905000"/>
          </a:xfrm>
          <a:prstGeom prst="rect">
            <a:avLst/>
          </a:prstGeom>
          <a:noFill/>
          <a:ln>
            <a:noFill/>
          </a:ln>
        </p:spPr>
      </p:pic>
      <p:pic>
        <p:nvPicPr>
          <p:cNvPr id="208" name="Google Shape;208;p29"/>
          <p:cNvPicPr preferRelativeResize="0"/>
          <p:nvPr/>
        </p:nvPicPr>
        <p:blipFill rotWithShape="1">
          <a:blip r:embed="rId5">
            <a:alphaModFix/>
          </a:blip>
          <a:srcRect b="0" l="0" r="0" t="0"/>
          <a:stretch/>
        </p:blipFill>
        <p:spPr>
          <a:xfrm>
            <a:off x="6004076" y="2521700"/>
            <a:ext cx="966000" cy="966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12" name="Shape 212"/>
        <p:cNvGrpSpPr/>
        <p:nvPr/>
      </p:nvGrpSpPr>
      <p:grpSpPr>
        <a:xfrm>
          <a:off x="0" y="0"/>
          <a:ext cx="0" cy="0"/>
          <a:chOff x="0" y="0"/>
          <a:chExt cx="0" cy="0"/>
        </a:xfrm>
      </p:grpSpPr>
      <p:sp>
        <p:nvSpPr>
          <p:cNvPr id="213" name="Google Shape;213;p3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Use case #2</a:t>
            </a:r>
            <a:endParaRPr b="0" i="0" sz="3200" u="sng" cap="none" strike="noStrike">
              <a:solidFill>
                <a:schemeClr val="lt1"/>
              </a:solidFill>
              <a:latin typeface="Roboto"/>
              <a:ea typeface="Roboto"/>
              <a:cs typeface="Roboto"/>
              <a:sym typeface="Roboto"/>
            </a:endParaRPr>
          </a:p>
        </p:txBody>
      </p:sp>
      <p:sp>
        <p:nvSpPr>
          <p:cNvPr id="214" name="Google Shape;214;p30"/>
          <p:cNvSpPr txBox="1"/>
          <p:nvPr>
            <p:ph idx="2" type="body"/>
          </p:nvPr>
        </p:nvSpPr>
        <p:spPr>
          <a:xfrm>
            <a:off x="561950" y="2730425"/>
            <a:ext cx="3407400" cy="10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lt2"/>
              </a:buClr>
              <a:buSzPts val="1400"/>
              <a:buFont typeface="Roboto"/>
              <a:buNone/>
            </a:pPr>
            <a:r>
              <a:rPr b="1" i="0" lang="en" sz="3000" u="none" cap="none" strike="noStrike">
                <a:solidFill>
                  <a:srgbClr val="000000"/>
                </a:solidFill>
                <a:latin typeface="Roboto"/>
                <a:ea typeface="Roboto"/>
                <a:cs typeface="Roboto"/>
                <a:sym typeface="Roboto"/>
              </a:rPr>
              <a:t>Accessible, asset backed loans</a:t>
            </a:r>
            <a:endParaRPr b="1" i="0" sz="3000" u="none" cap="none" strike="noStrike">
              <a:solidFill>
                <a:srgbClr val="000000"/>
              </a:solidFill>
              <a:latin typeface="Roboto"/>
              <a:ea typeface="Roboto"/>
              <a:cs typeface="Roboto"/>
              <a:sym typeface="Roboto"/>
            </a:endParaRPr>
          </a:p>
        </p:txBody>
      </p:sp>
      <p:pic>
        <p:nvPicPr>
          <p:cNvPr descr="ICON_Maker.png" id="215" name="Google Shape;215;p30"/>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pic>
        <p:nvPicPr>
          <p:cNvPr descr="ICON_DAI" id="216" name="Google Shape;216;p30"/>
          <p:cNvPicPr preferRelativeResize="0"/>
          <p:nvPr/>
        </p:nvPicPr>
        <p:blipFill rotWithShape="1">
          <a:blip r:embed="rId4">
            <a:alphaModFix/>
          </a:blip>
          <a:srcRect b="0" l="0" r="0" t="0"/>
          <a:stretch/>
        </p:blipFill>
        <p:spPr>
          <a:xfrm>
            <a:off x="6824000" y="2193675"/>
            <a:ext cx="2415850" cy="2415850"/>
          </a:xfrm>
          <a:prstGeom prst="rect">
            <a:avLst/>
          </a:prstGeom>
          <a:noFill/>
          <a:ln>
            <a:noFill/>
          </a:ln>
        </p:spPr>
      </p:pic>
      <p:pic>
        <p:nvPicPr>
          <p:cNvPr id="217" name="Google Shape;217;p30"/>
          <p:cNvPicPr preferRelativeResize="0"/>
          <p:nvPr/>
        </p:nvPicPr>
        <p:blipFill rotWithShape="1">
          <a:blip r:embed="rId5">
            <a:alphaModFix/>
          </a:blip>
          <a:srcRect b="0" l="0" r="0" t="0"/>
          <a:stretch/>
        </p:blipFill>
        <p:spPr>
          <a:xfrm>
            <a:off x="4490475" y="2166925"/>
            <a:ext cx="1570600" cy="1570600"/>
          </a:xfrm>
          <a:prstGeom prst="rect">
            <a:avLst/>
          </a:prstGeom>
          <a:noFill/>
          <a:ln>
            <a:noFill/>
          </a:ln>
        </p:spPr>
      </p:pic>
      <p:pic>
        <p:nvPicPr>
          <p:cNvPr id="218" name="Google Shape;218;p30"/>
          <p:cNvPicPr preferRelativeResize="0"/>
          <p:nvPr/>
        </p:nvPicPr>
        <p:blipFill rotWithShape="1">
          <a:blip r:embed="rId6">
            <a:alphaModFix/>
          </a:blip>
          <a:srcRect b="0" l="0" r="0" t="0"/>
          <a:stretch/>
        </p:blipFill>
        <p:spPr>
          <a:xfrm>
            <a:off x="5411125" y="3224125"/>
            <a:ext cx="1265472" cy="1265478"/>
          </a:xfrm>
          <a:prstGeom prst="rect">
            <a:avLst/>
          </a:prstGeom>
          <a:noFill/>
          <a:ln>
            <a:noFill/>
          </a:ln>
        </p:spPr>
      </p:pic>
      <p:pic>
        <p:nvPicPr>
          <p:cNvPr id="219" name="Google Shape;219;p30"/>
          <p:cNvPicPr preferRelativeResize="0"/>
          <p:nvPr/>
        </p:nvPicPr>
        <p:blipFill rotWithShape="1">
          <a:blip r:embed="rId7">
            <a:alphaModFix/>
          </a:blip>
          <a:srcRect b="0" l="0" r="0" t="0"/>
          <a:stretch/>
        </p:blipFill>
        <p:spPr>
          <a:xfrm>
            <a:off x="4319825" y="3616425"/>
            <a:ext cx="1140500" cy="1140500"/>
          </a:xfrm>
          <a:prstGeom prst="rect">
            <a:avLst/>
          </a:prstGeom>
          <a:noFill/>
          <a:ln>
            <a:noFill/>
          </a:ln>
        </p:spPr>
      </p:pic>
      <p:sp>
        <p:nvSpPr>
          <p:cNvPr id="220" name="Google Shape;220;p30"/>
          <p:cNvSpPr/>
          <p:nvPr/>
        </p:nvSpPr>
        <p:spPr>
          <a:xfrm>
            <a:off x="6440900" y="3198650"/>
            <a:ext cx="638700" cy="4059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24" name="Shape 224"/>
        <p:cNvGrpSpPr/>
        <p:nvPr/>
      </p:nvGrpSpPr>
      <p:grpSpPr>
        <a:xfrm>
          <a:off x="0" y="0"/>
          <a:ext cx="0" cy="0"/>
          <a:chOff x="0" y="0"/>
          <a:chExt cx="0" cy="0"/>
        </a:xfrm>
      </p:grpSpPr>
      <p:pic>
        <p:nvPicPr>
          <p:cNvPr id="225" name="Google Shape;225;p31"/>
          <p:cNvPicPr preferRelativeResize="0"/>
          <p:nvPr/>
        </p:nvPicPr>
        <p:blipFill rotWithShape="1">
          <a:blip r:embed="rId3">
            <a:alphaModFix/>
          </a:blip>
          <a:srcRect b="0" l="0" r="0" t="0"/>
          <a:stretch/>
        </p:blipFill>
        <p:spPr>
          <a:xfrm>
            <a:off x="6077379" y="3563248"/>
            <a:ext cx="1594371" cy="1062900"/>
          </a:xfrm>
          <a:prstGeom prst="rect">
            <a:avLst/>
          </a:prstGeom>
          <a:noFill/>
          <a:ln>
            <a:noFill/>
          </a:ln>
        </p:spPr>
      </p:pic>
      <p:sp>
        <p:nvSpPr>
          <p:cNvPr id="226" name="Google Shape;226;p3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Use case #3</a:t>
            </a:r>
            <a:endParaRPr b="0" i="0" sz="3200" u="sng" cap="none" strike="noStrike">
              <a:solidFill>
                <a:schemeClr val="lt1"/>
              </a:solidFill>
              <a:latin typeface="Roboto"/>
              <a:ea typeface="Roboto"/>
              <a:cs typeface="Roboto"/>
              <a:sym typeface="Roboto"/>
            </a:endParaRPr>
          </a:p>
        </p:txBody>
      </p:sp>
      <p:sp>
        <p:nvSpPr>
          <p:cNvPr id="227" name="Google Shape;227;p31"/>
          <p:cNvSpPr txBox="1"/>
          <p:nvPr>
            <p:ph idx="2" type="body"/>
          </p:nvPr>
        </p:nvSpPr>
        <p:spPr>
          <a:xfrm>
            <a:off x="624300" y="2798250"/>
            <a:ext cx="4044300" cy="10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lt2"/>
              </a:buClr>
              <a:buSzPts val="1400"/>
              <a:buFont typeface="Roboto"/>
              <a:buNone/>
            </a:pPr>
            <a:r>
              <a:rPr b="1" i="0" lang="en" sz="3000" u="none" cap="none" strike="noStrike">
                <a:solidFill>
                  <a:srgbClr val="000000"/>
                </a:solidFill>
                <a:latin typeface="Roboto"/>
                <a:ea typeface="Roboto"/>
                <a:cs typeface="Roboto"/>
                <a:sym typeface="Roboto"/>
              </a:rPr>
              <a:t>Low counterparty risk &amp; margin trading </a:t>
            </a:r>
            <a:endParaRPr b="1" i="0" sz="3000" u="none" cap="none" strike="noStrike">
              <a:solidFill>
                <a:srgbClr val="000000"/>
              </a:solidFill>
              <a:latin typeface="Roboto"/>
              <a:ea typeface="Roboto"/>
              <a:cs typeface="Roboto"/>
              <a:sym typeface="Roboto"/>
            </a:endParaRPr>
          </a:p>
        </p:txBody>
      </p:sp>
      <p:pic>
        <p:nvPicPr>
          <p:cNvPr descr="ICON_Maker.png" id="228" name="Google Shape;228;p31"/>
          <p:cNvPicPr preferRelativeResize="0"/>
          <p:nvPr/>
        </p:nvPicPr>
        <p:blipFill rotWithShape="1">
          <a:blip r:embed="rId4">
            <a:alphaModFix/>
          </a:blip>
          <a:srcRect b="0" l="0" r="0" t="0"/>
          <a:stretch/>
        </p:blipFill>
        <p:spPr>
          <a:xfrm>
            <a:off x="8003500" y="0"/>
            <a:ext cx="1140500" cy="1140500"/>
          </a:xfrm>
          <a:prstGeom prst="rect">
            <a:avLst/>
          </a:prstGeom>
          <a:noFill/>
          <a:ln>
            <a:noFill/>
          </a:ln>
        </p:spPr>
      </p:pic>
      <p:pic>
        <p:nvPicPr>
          <p:cNvPr id="229" name="Google Shape;229;p31"/>
          <p:cNvPicPr preferRelativeResize="0"/>
          <p:nvPr/>
        </p:nvPicPr>
        <p:blipFill rotWithShape="1">
          <a:blip r:embed="rId5">
            <a:alphaModFix/>
          </a:blip>
          <a:srcRect b="0" l="0" r="0" t="0"/>
          <a:stretch/>
        </p:blipFill>
        <p:spPr>
          <a:xfrm>
            <a:off x="6318250" y="2052175"/>
            <a:ext cx="1674075" cy="1674075"/>
          </a:xfrm>
          <a:prstGeom prst="rect">
            <a:avLst/>
          </a:prstGeom>
          <a:noFill/>
          <a:ln>
            <a:noFill/>
          </a:ln>
        </p:spPr>
      </p:pic>
      <p:pic>
        <p:nvPicPr>
          <p:cNvPr id="230" name="Google Shape;230;p31"/>
          <p:cNvPicPr preferRelativeResize="0"/>
          <p:nvPr/>
        </p:nvPicPr>
        <p:blipFill rotWithShape="1">
          <a:blip r:embed="rId6">
            <a:alphaModFix/>
          </a:blip>
          <a:srcRect b="0" l="0" r="0" t="0"/>
          <a:stretch/>
        </p:blipFill>
        <p:spPr>
          <a:xfrm>
            <a:off x="7138479" y="3856724"/>
            <a:ext cx="978021" cy="978001"/>
          </a:xfrm>
          <a:prstGeom prst="rect">
            <a:avLst/>
          </a:prstGeom>
          <a:noFill/>
          <a:ln>
            <a:noFill/>
          </a:ln>
        </p:spPr>
      </p:pic>
      <p:sp>
        <p:nvSpPr>
          <p:cNvPr id="231" name="Google Shape;231;p31"/>
          <p:cNvSpPr/>
          <p:nvPr/>
        </p:nvSpPr>
        <p:spPr>
          <a:xfrm>
            <a:off x="6005900" y="2400213"/>
            <a:ext cx="407700" cy="978000"/>
          </a:xfrm>
          <a:prstGeom prst="up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1"/>
          <p:cNvSpPr/>
          <p:nvPr/>
        </p:nvSpPr>
        <p:spPr>
          <a:xfrm rot="10800000">
            <a:off x="6001175" y="3758088"/>
            <a:ext cx="407700" cy="9780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76" name="Shape 76"/>
        <p:cNvGrpSpPr/>
        <p:nvPr/>
      </p:nvGrpSpPr>
      <p:grpSpPr>
        <a:xfrm>
          <a:off x="0" y="0"/>
          <a:ext cx="0" cy="0"/>
          <a:chOff x="0" y="0"/>
          <a:chExt cx="0" cy="0"/>
        </a:xfrm>
      </p:grpSpPr>
      <p:sp>
        <p:nvSpPr>
          <p:cNvPr id="77" name="Google Shape;77;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Meet Maker</a:t>
            </a:r>
            <a:endParaRPr b="0" i="0" sz="3200" u="sng" cap="none" strike="noStrike">
              <a:solidFill>
                <a:schemeClr val="lt1"/>
              </a:solidFill>
              <a:latin typeface="Roboto"/>
              <a:ea typeface="Roboto"/>
              <a:cs typeface="Roboto"/>
              <a:sym typeface="Roboto"/>
            </a:endParaRPr>
          </a:p>
        </p:txBody>
      </p:sp>
      <p:pic>
        <p:nvPicPr>
          <p:cNvPr descr="ICON_Maker.png" id="78" name="Google Shape;78;p14"/>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
        <p:nvSpPr>
          <p:cNvPr id="79" name="Google Shape;79;p14"/>
          <p:cNvSpPr txBox="1"/>
          <p:nvPr/>
        </p:nvSpPr>
        <p:spPr>
          <a:xfrm>
            <a:off x="1230275" y="2175772"/>
            <a:ext cx="6997800" cy="2219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b="1" lang="en" sz="3600">
                <a:latin typeface="Roboto"/>
                <a:ea typeface="Roboto"/>
                <a:cs typeface="Roboto"/>
                <a:sym typeface="Roboto"/>
              </a:rPr>
              <a:t>An inclusive platform</a:t>
            </a:r>
            <a:br>
              <a:rPr lang="en" sz="3600">
                <a:latin typeface="Roboto"/>
                <a:ea typeface="Roboto"/>
                <a:cs typeface="Roboto"/>
                <a:sym typeface="Roboto"/>
              </a:rPr>
            </a:br>
            <a:r>
              <a:rPr lang="en" sz="3600">
                <a:latin typeface="Roboto"/>
                <a:ea typeface="Roboto"/>
                <a:cs typeface="Roboto"/>
                <a:sym typeface="Roboto"/>
              </a:rPr>
              <a:t>allowing anyone e</a:t>
            </a:r>
            <a:r>
              <a:rPr i="0" lang="en" sz="3600" u="none" cap="none" strike="noStrike">
                <a:solidFill>
                  <a:srgbClr val="000000"/>
                </a:solidFill>
                <a:latin typeface="Roboto"/>
                <a:ea typeface="Roboto"/>
                <a:cs typeface="Roboto"/>
                <a:sym typeface="Roboto"/>
              </a:rPr>
              <a:t>qual access to the global financial marketplace</a:t>
            </a:r>
            <a:endParaRPr i="0" sz="3600" u="none" cap="none" strike="noStrike">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36" name="Shape 236"/>
        <p:cNvGrpSpPr/>
        <p:nvPr/>
      </p:nvGrpSpPr>
      <p:grpSpPr>
        <a:xfrm>
          <a:off x="0" y="0"/>
          <a:ext cx="0" cy="0"/>
          <a:chOff x="0" y="0"/>
          <a:chExt cx="0" cy="0"/>
        </a:xfrm>
      </p:grpSpPr>
      <p:sp>
        <p:nvSpPr>
          <p:cNvPr id="237" name="Google Shape;237;p3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Properties of a durable stablecoin</a:t>
            </a:r>
            <a:endParaRPr b="0" i="0" sz="3200" u="sng" cap="none" strike="noStrike">
              <a:solidFill>
                <a:schemeClr val="lt1"/>
              </a:solidFill>
              <a:latin typeface="Roboto"/>
              <a:ea typeface="Roboto"/>
              <a:cs typeface="Roboto"/>
              <a:sym typeface="Roboto"/>
            </a:endParaRPr>
          </a:p>
        </p:txBody>
      </p:sp>
      <p:sp>
        <p:nvSpPr>
          <p:cNvPr id="238" name="Google Shape;238;p32"/>
          <p:cNvSpPr txBox="1"/>
          <p:nvPr/>
        </p:nvSpPr>
        <p:spPr>
          <a:xfrm>
            <a:off x="178175" y="2838813"/>
            <a:ext cx="54606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i="0" lang="en" sz="3000" u="sng" cap="none" strike="noStrike">
                <a:solidFill>
                  <a:srgbClr val="000000"/>
                </a:solidFill>
                <a:latin typeface="Arial"/>
                <a:ea typeface="Arial"/>
                <a:cs typeface="Arial"/>
                <a:sym typeface="Arial"/>
              </a:rPr>
              <a:t>Multi-collateral:</a:t>
            </a:r>
            <a:r>
              <a:rPr b="1" i="0" lang="en" sz="3000" u="none" cap="none" strike="noStrike">
                <a:solidFill>
                  <a:srgbClr val="000000"/>
                </a:solidFill>
                <a:latin typeface="Arial"/>
                <a:ea typeface="Arial"/>
                <a:cs typeface="Arial"/>
                <a:sym typeface="Arial"/>
              </a:rPr>
              <a:t> </a:t>
            </a:r>
            <a:endParaRPr b="1" i="0" sz="3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Resilience in the face of black swans.</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lt2"/>
              </a:solidFill>
              <a:latin typeface="Roboto"/>
              <a:ea typeface="Roboto"/>
              <a:cs typeface="Roboto"/>
              <a:sym typeface="Roboto"/>
            </a:endParaRPr>
          </a:p>
        </p:txBody>
      </p:sp>
      <p:pic>
        <p:nvPicPr>
          <p:cNvPr descr="ICON_DAI" id="239" name="Google Shape;239;p32"/>
          <p:cNvPicPr preferRelativeResize="0"/>
          <p:nvPr/>
        </p:nvPicPr>
        <p:blipFill rotWithShape="1">
          <a:blip r:embed="rId3">
            <a:alphaModFix/>
          </a:blip>
          <a:srcRect b="0" l="0" r="0" t="0"/>
          <a:stretch/>
        </p:blipFill>
        <p:spPr>
          <a:xfrm>
            <a:off x="5299775" y="1521500"/>
            <a:ext cx="3775225" cy="3775225"/>
          </a:xfrm>
          <a:prstGeom prst="rect">
            <a:avLst/>
          </a:prstGeom>
          <a:noFill/>
          <a:ln>
            <a:noFill/>
          </a:ln>
        </p:spPr>
      </p:pic>
      <p:pic>
        <p:nvPicPr>
          <p:cNvPr descr="ICON_Maker.png" id="240" name="Google Shape;240;p32"/>
          <p:cNvPicPr preferRelativeResize="0"/>
          <p:nvPr/>
        </p:nvPicPr>
        <p:blipFill rotWithShape="1">
          <a:blip r:embed="rId4">
            <a:alphaModFix/>
          </a:blip>
          <a:srcRect b="0" l="0" r="0" t="0"/>
          <a:stretch/>
        </p:blipFill>
        <p:spPr>
          <a:xfrm>
            <a:off x="8003500" y="0"/>
            <a:ext cx="1140500" cy="114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44" name="Shape 244"/>
        <p:cNvGrpSpPr/>
        <p:nvPr/>
      </p:nvGrpSpPr>
      <p:grpSpPr>
        <a:xfrm>
          <a:off x="0" y="0"/>
          <a:ext cx="0" cy="0"/>
          <a:chOff x="0" y="0"/>
          <a:chExt cx="0" cy="0"/>
        </a:xfrm>
      </p:grpSpPr>
      <p:sp>
        <p:nvSpPr>
          <p:cNvPr id="245" name="Google Shape;245;p3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Properties of a durable stablecoin</a:t>
            </a:r>
            <a:endParaRPr b="0" i="0" sz="3200" u="sng" cap="none" strike="noStrike">
              <a:solidFill>
                <a:schemeClr val="lt1"/>
              </a:solidFill>
              <a:latin typeface="Roboto"/>
              <a:ea typeface="Roboto"/>
              <a:cs typeface="Roboto"/>
              <a:sym typeface="Roboto"/>
            </a:endParaRPr>
          </a:p>
        </p:txBody>
      </p:sp>
      <p:sp>
        <p:nvSpPr>
          <p:cNvPr id="246" name="Google Shape;246;p33"/>
          <p:cNvSpPr txBox="1"/>
          <p:nvPr/>
        </p:nvSpPr>
        <p:spPr>
          <a:xfrm>
            <a:off x="194225" y="2478675"/>
            <a:ext cx="4268700" cy="1860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i="0" lang="en" sz="3000" u="sng" cap="none" strike="noStrike">
                <a:solidFill>
                  <a:srgbClr val="000000"/>
                </a:solidFill>
                <a:latin typeface="Arial"/>
                <a:ea typeface="Arial"/>
                <a:cs typeface="Arial"/>
                <a:sym typeface="Arial"/>
              </a:rPr>
              <a:t>Over collateralized:</a:t>
            </a:r>
            <a:r>
              <a:rPr b="1" i="0" lang="en" sz="3000" u="none" cap="none" strike="noStrike">
                <a:solidFill>
                  <a:srgbClr val="000000"/>
                </a:solidFill>
                <a:latin typeface="Arial"/>
                <a:ea typeface="Arial"/>
                <a:cs typeface="Arial"/>
                <a:sym typeface="Arial"/>
              </a:rPr>
              <a:t> </a:t>
            </a:r>
            <a:endParaRPr b="1" i="0" sz="3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Always a higher value of collateralized assets backing Dai than the Dai in circulation.</a:t>
            </a:r>
            <a:endParaRPr b="0" i="0" sz="2400" u="none" cap="none" strike="noStrike">
              <a:solidFill>
                <a:schemeClr val="lt2"/>
              </a:solidFill>
              <a:latin typeface="Roboto"/>
              <a:ea typeface="Roboto"/>
              <a:cs typeface="Roboto"/>
              <a:sym typeface="Roboto"/>
            </a:endParaRPr>
          </a:p>
        </p:txBody>
      </p:sp>
      <p:pic>
        <p:nvPicPr>
          <p:cNvPr descr="ICON_Maker.png" id="247" name="Google Shape;247;p33"/>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
        <p:nvSpPr>
          <p:cNvPr id="248" name="Google Shape;248;p33"/>
          <p:cNvSpPr/>
          <p:nvPr/>
        </p:nvSpPr>
        <p:spPr>
          <a:xfrm>
            <a:off x="4906200" y="2128075"/>
            <a:ext cx="3864000" cy="25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3"/>
          <p:cNvSpPr/>
          <p:nvPr/>
        </p:nvSpPr>
        <p:spPr>
          <a:xfrm>
            <a:off x="4906200" y="2128075"/>
            <a:ext cx="3864000" cy="25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0" name="Google Shape;250;p33"/>
          <p:cNvPicPr preferRelativeResize="0"/>
          <p:nvPr/>
        </p:nvPicPr>
        <p:blipFill rotWithShape="1">
          <a:blip r:embed="rId4">
            <a:alphaModFix/>
          </a:blip>
          <a:srcRect b="0" l="0" r="0" t="0"/>
          <a:stretch/>
        </p:blipFill>
        <p:spPr>
          <a:xfrm>
            <a:off x="4938300" y="2165475"/>
            <a:ext cx="3799776" cy="249827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54" name="Shape 254"/>
        <p:cNvGrpSpPr/>
        <p:nvPr/>
      </p:nvGrpSpPr>
      <p:grpSpPr>
        <a:xfrm>
          <a:off x="0" y="0"/>
          <a:ext cx="0" cy="0"/>
          <a:chOff x="0" y="0"/>
          <a:chExt cx="0" cy="0"/>
        </a:xfrm>
      </p:grpSpPr>
      <p:sp>
        <p:nvSpPr>
          <p:cNvPr id="255" name="Google Shape;255;p3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Properties of a durable stablecoin</a:t>
            </a:r>
            <a:endParaRPr b="0" i="0" sz="3200" u="sng" cap="none" strike="noStrike">
              <a:solidFill>
                <a:schemeClr val="lt1"/>
              </a:solidFill>
              <a:latin typeface="Roboto"/>
              <a:ea typeface="Roboto"/>
              <a:cs typeface="Roboto"/>
              <a:sym typeface="Roboto"/>
            </a:endParaRPr>
          </a:p>
        </p:txBody>
      </p:sp>
      <p:sp>
        <p:nvSpPr>
          <p:cNvPr id="256" name="Google Shape;256;p34"/>
          <p:cNvSpPr txBox="1"/>
          <p:nvPr/>
        </p:nvSpPr>
        <p:spPr>
          <a:xfrm>
            <a:off x="194225" y="2443563"/>
            <a:ext cx="5550900" cy="193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i="0" lang="en" sz="3000" u="sng" cap="none" strike="noStrike">
                <a:solidFill>
                  <a:srgbClr val="000000"/>
                </a:solidFill>
                <a:latin typeface="Arial"/>
                <a:ea typeface="Arial"/>
                <a:cs typeface="Arial"/>
                <a:sym typeface="Arial"/>
              </a:rPr>
              <a:t>Global settlement: </a:t>
            </a:r>
            <a:endParaRPr b="1" i="0" sz="3000" u="sng"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The ultimate peg enforcement mechanism. Supported by arbitrageurs banking on overcollateralization.</a:t>
            </a:r>
            <a:endParaRPr b="0" i="0" sz="2400" u="none" cap="none" strike="noStrike">
              <a:solidFill>
                <a:schemeClr val="lt2"/>
              </a:solidFill>
              <a:latin typeface="Roboto"/>
              <a:ea typeface="Roboto"/>
              <a:cs typeface="Roboto"/>
              <a:sym typeface="Roboto"/>
            </a:endParaRPr>
          </a:p>
        </p:txBody>
      </p:sp>
      <p:pic>
        <p:nvPicPr>
          <p:cNvPr descr="ICON_DAI" id="257" name="Google Shape;257;p34"/>
          <p:cNvPicPr preferRelativeResize="0"/>
          <p:nvPr/>
        </p:nvPicPr>
        <p:blipFill rotWithShape="1">
          <a:blip r:embed="rId3">
            <a:alphaModFix/>
          </a:blip>
          <a:srcRect b="0" l="0" r="0" t="0"/>
          <a:stretch/>
        </p:blipFill>
        <p:spPr>
          <a:xfrm>
            <a:off x="5299775" y="1521500"/>
            <a:ext cx="3775225" cy="3775225"/>
          </a:xfrm>
          <a:prstGeom prst="rect">
            <a:avLst/>
          </a:prstGeom>
          <a:noFill/>
          <a:ln>
            <a:noFill/>
          </a:ln>
        </p:spPr>
      </p:pic>
      <p:pic>
        <p:nvPicPr>
          <p:cNvPr descr="ICON_Maker.png" id="258" name="Google Shape;258;p34"/>
          <p:cNvPicPr preferRelativeResize="0"/>
          <p:nvPr/>
        </p:nvPicPr>
        <p:blipFill rotWithShape="1">
          <a:blip r:embed="rId4">
            <a:alphaModFix/>
          </a:blip>
          <a:srcRect b="0" l="0" r="0" t="0"/>
          <a:stretch/>
        </p:blipFill>
        <p:spPr>
          <a:xfrm>
            <a:off x="8003500" y="0"/>
            <a:ext cx="1140500" cy="1140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62" name="Shape 262"/>
        <p:cNvGrpSpPr/>
        <p:nvPr/>
      </p:nvGrpSpPr>
      <p:grpSpPr>
        <a:xfrm>
          <a:off x="0" y="0"/>
          <a:ext cx="0" cy="0"/>
          <a:chOff x="0" y="0"/>
          <a:chExt cx="0" cy="0"/>
        </a:xfrm>
      </p:grpSpPr>
      <p:sp>
        <p:nvSpPr>
          <p:cNvPr id="263" name="Google Shape;263;p3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Properties of a durable stablecoin</a:t>
            </a:r>
            <a:endParaRPr b="0" i="0" sz="3200" u="sng" cap="none" strike="noStrike">
              <a:solidFill>
                <a:schemeClr val="lt1"/>
              </a:solidFill>
              <a:latin typeface="Roboto"/>
              <a:ea typeface="Roboto"/>
              <a:cs typeface="Roboto"/>
              <a:sym typeface="Roboto"/>
            </a:endParaRPr>
          </a:p>
        </p:txBody>
      </p:sp>
      <p:sp>
        <p:nvSpPr>
          <p:cNvPr id="264" name="Google Shape;264;p35"/>
          <p:cNvSpPr txBox="1"/>
          <p:nvPr/>
        </p:nvSpPr>
        <p:spPr>
          <a:xfrm>
            <a:off x="184200" y="1808700"/>
            <a:ext cx="5236500" cy="287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 sz="1800" u="sng" cap="none" strike="noStrike">
                <a:solidFill>
                  <a:srgbClr val="000000"/>
                </a:solidFill>
                <a:latin typeface="Arial"/>
                <a:ea typeface="Arial"/>
                <a:cs typeface="Arial"/>
                <a:sym typeface="Arial"/>
              </a:rPr>
              <a:t>Over collateralized:</a:t>
            </a:r>
            <a:r>
              <a:rPr b="1" i="0" lang="en" sz="1800" u="none" cap="none" strike="noStrike">
                <a:solidFill>
                  <a:srgbClr val="000000"/>
                </a:solidFill>
                <a:latin typeface="Arial"/>
                <a:ea typeface="Arial"/>
                <a:cs typeface="Arial"/>
                <a:sym typeface="Arial"/>
              </a:rPr>
              <a:t> </a:t>
            </a:r>
            <a:endParaRPr/>
          </a:p>
          <a:p>
            <a:pPr indent="0" lvl="0" marL="0" marR="0" rtl="0" algn="l">
              <a:lnSpc>
                <a:spcPct val="115000"/>
              </a:lnSpc>
              <a:spcBef>
                <a:spcPts val="0"/>
              </a:spcBef>
              <a:spcAft>
                <a:spcPts val="0"/>
              </a:spcAft>
              <a:buNone/>
            </a:pPr>
            <a:r>
              <a:rPr b="0" i="0" lang="en" sz="1600" u="none" cap="none" strike="noStrike">
                <a:solidFill>
                  <a:srgbClr val="000000"/>
                </a:solidFill>
                <a:latin typeface="Arial"/>
                <a:ea typeface="Arial"/>
                <a:cs typeface="Arial"/>
                <a:sym typeface="Arial"/>
              </a:rPr>
              <a:t>Always the equivalent of more money backing Dai than the Dai in circulation.</a:t>
            </a:r>
            <a:endParaRPr/>
          </a:p>
          <a:p>
            <a:pPr indent="0" lvl="0" marL="0" marR="0" rtl="0" algn="l">
              <a:lnSpc>
                <a:spcPct val="115000"/>
              </a:lnSpc>
              <a:spcBef>
                <a:spcPts val="0"/>
              </a:spcBef>
              <a:spcAft>
                <a:spcPts val="0"/>
              </a:spcAft>
              <a:buClr>
                <a:srgbClr val="000000"/>
              </a:buClr>
              <a:buSzPts val="1800"/>
              <a:buFont typeface="Arial"/>
              <a:buNone/>
            </a:pPr>
            <a:r>
              <a:t/>
            </a:r>
            <a:endParaRPr b="1" i="0" sz="1800" u="sng"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1" i="0" lang="en" sz="1800" u="sng" cap="none" strike="noStrike">
                <a:solidFill>
                  <a:srgbClr val="000000"/>
                </a:solidFill>
                <a:latin typeface="Arial"/>
                <a:ea typeface="Arial"/>
                <a:cs typeface="Arial"/>
                <a:sym typeface="Arial"/>
              </a:rPr>
              <a:t>Multi-collateral:</a:t>
            </a:r>
            <a:r>
              <a:rPr b="1" i="0" lang="en" sz="1800" u="none" cap="none" strike="noStrike">
                <a:solidFill>
                  <a:srgbClr val="000000"/>
                </a:solidFill>
                <a:latin typeface="Arial"/>
                <a:ea typeface="Arial"/>
                <a:cs typeface="Arial"/>
                <a:sym typeface="Arial"/>
              </a:rPr>
              <a:t> </a:t>
            </a:r>
            <a:endParaRPr b="1"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Resilience in the face of black swans.</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sng"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1" i="0" lang="en" sz="1800" u="sng" cap="none" strike="noStrike">
                <a:solidFill>
                  <a:srgbClr val="000000"/>
                </a:solidFill>
                <a:latin typeface="Arial"/>
                <a:ea typeface="Arial"/>
                <a:cs typeface="Arial"/>
                <a:sym typeface="Arial"/>
              </a:rPr>
              <a:t>Global settlement: </a:t>
            </a:r>
            <a:endParaRPr b="1" i="0" sz="1800" u="sng"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The ultimate peg enforcement mechanism. Supported by arbitrageurs banking on overcollateralization. </a:t>
            </a:r>
            <a:endParaRPr b="0" i="0" sz="1600" u="none" cap="none" strike="noStrike">
              <a:solidFill>
                <a:schemeClr val="lt2"/>
              </a:solidFill>
              <a:latin typeface="Roboto"/>
              <a:ea typeface="Roboto"/>
              <a:cs typeface="Roboto"/>
              <a:sym typeface="Roboto"/>
            </a:endParaRPr>
          </a:p>
        </p:txBody>
      </p:sp>
      <p:pic>
        <p:nvPicPr>
          <p:cNvPr descr="ICON_DAI" id="265" name="Google Shape;265;p35"/>
          <p:cNvPicPr preferRelativeResize="0"/>
          <p:nvPr/>
        </p:nvPicPr>
        <p:blipFill rotWithShape="1">
          <a:blip r:embed="rId3">
            <a:alphaModFix/>
          </a:blip>
          <a:srcRect b="0" l="0" r="0" t="0"/>
          <a:stretch/>
        </p:blipFill>
        <p:spPr>
          <a:xfrm>
            <a:off x="5299775" y="1521500"/>
            <a:ext cx="3775225" cy="3775225"/>
          </a:xfrm>
          <a:prstGeom prst="rect">
            <a:avLst/>
          </a:prstGeom>
          <a:noFill/>
          <a:ln>
            <a:noFill/>
          </a:ln>
        </p:spPr>
      </p:pic>
      <p:pic>
        <p:nvPicPr>
          <p:cNvPr descr="ICON_Maker.png" id="266" name="Google Shape;266;p35"/>
          <p:cNvPicPr preferRelativeResize="0"/>
          <p:nvPr/>
        </p:nvPicPr>
        <p:blipFill rotWithShape="1">
          <a:blip r:embed="rId4">
            <a:alphaModFix/>
          </a:blip>
          <a:srcRect b="0" l="0" r="0" t="0"/>
          <a:stretch/>
        </p:blipFill>
        <p:spPr>
          <a:xfrm>
            <a:off x="8003500" y="0"/>
            <a:ext cx="1140500" cy="1140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70" name="Shape 270"/>
        <p:cNvGrpSpPr/>
        <p:nvPr/>
      </p:nvGrpSpPr>
      <p:grpSpPr>
        <a:xfrm>
          <a:off x="0" y="0"/>
          <a:ext cx="0" cy="0"/>
          <a:chOff x="0" y="0"/>
          <a:chExt cx="0" cy="0"/>
        </a:xfrm>
      </p:grpSpPr>
      <p:sp>
        <p:nvSpPr>
          <p:cNvPr id="271" name="Google Shape;271;p3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Credit System Mechanics</a:t>
            </a:r>
            <a:endParaRPr b="0" i="0" sz="3200" u="sng" cap="none" strike="noStrike">
              <a:solidFill>
                <a:schemeClr val="lt1"/>
              </a:solidFill>
              <a:latin typeface="Roboto"/>
              <a:ea typeface="Roboto"/>
              <a:cs typeface="Roboto"/>
              <a:sym typeface="Roboto"/>
            </a:endParaRPr>
          </a:p>
        </p:txBody>
      </p:sp>
      <p:sp>
        <p:nvSpPr>
          <p:cNvPr id="272" name="Google Shape;272;p36"/>
          <p:cNvSpPr txBox="1"/>
          <p:nvPr>
            <p:ph idx="2" type="body"/>
          </p:nvPr>
        </p:nvSpPr>
        <p:spPr>
          <a:xfrm>
            <a:off x="471900" y="2267850"/>
            <a:ext cx="4044300" cy="607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Purchase assets with issued Dai to achieve more exposure</a:t>
            </a:r>
            <a:endParaRPr b="0" i="0" sz="1800" u="none" cap="none" strike="noStrike">
              <a:solidFill>
                <a:srgbClr val="000000"/>
              </a:solidFill>
              <a:latin typeface="Roboto"/>
              <a:ea typeface="Roboto"/>
              <a:cs typeface="Roboto"/>
              <a:sym typeface="Roboto"/>
            </a:endParaRPr>
          </a:p>
          <a:p>
            <a:pPr indent="-342900" lvl="0" marL="457200" marR="0" rtl="0" algn="l">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Maker reduces counterparty risk and increases transparency</a:t>
            </a:r>
            <a:endParaRPr b="0" i="0" sz="1800" u="none" cap="none" strike="noStrike">
              <a:solidFill>
                <a:srgbClr val="000000"/>
              </a:solidFill>
              <a:latin typeface="Roboto"/>
              <a:ea typeface="Roboto"/>
              <a:cs typeface="Roboto"/>
              <a:sym typeface="Roboto"/>
            </a:endParaRPr>
          </a:p>
        </p:txBody>
      </p:sp>
      <p:pic>
        <p:nvPicPr>
          <p:cNvPr descr="ICON_Maker.png" id="273" name="Google Shape;273;p36"/>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
        <p:nvSpPr>
          <p:cNvPr id="274" name="Google Shape;274;p36"/>
          <p:cNvSpPr/>
          <p:nvPr/>
        </p:nvSpPr>
        <p:spPr>
          <a:xfrm>
            <a:off x="4830000" y="2051875"/>
            <a:ext cx="3864000" cy="25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5" name="Google Shape;275;p36"/>
          <p:cNvPicPr preferRelativeResize="0"/>
          <p:nvPr/>
        </p:nvPicPr>
        <p:blipFill rotWithShape="1">
          <a:blip r:embed="rId4">
            <a:alphaModFix/>
          </a:blip>
          <a:srcRect b="0" l="0" r="0" t="0"/>
          <a:stretch/>
        </p:blipFill>
        <p:spPr>
          <a:xfrm>
            <a:off x="4933437" y="2136175"/>
            <a:ext cx="3657126" cy="2404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79" name="Shape 279"/>
        <p:cNvGrpSpPr/>
        <p:nvPr/>
      </p:nvGrpSpPr>
      <p:grpSpPr>
        <a:xfrm>
          <a:off x="0" y="0"/>
          <a:ext cx="0" cy="0"/>
          <a:chOff x="0" y="0"/>
          <a:chExt cx="0" cy="0"/>
        </a:xfrm>
      </p:grpSpPr>
      <p:sp>
        <p:nvSpPr>
          <p:cNvPr id="280" name="Google Shape;280;p3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Credit System Mechanics</a:t>
            </a:r>
            <a:endParaRPr b="0" i="0" sz="3200" u="sng" cap="none" strike="noStrike">
              <a:solidFill>
                <a:schemeClr val="lt1"/>
              </a:solidFill>
              <a:latin typeface="Roboto"/>
              <a:ea typeface="Roboto"/>
              <a:cs typeface="Roboto"/>
              <a:sym typeface="Roboto"/>
            </a:endParaRPr>
          </a:p>
        </p:txBody>
      </p:sp>
      <p:sp>
        <p:nvSpPr>
          <p:cNvPr id="281" name="Google Shape;281;p37"/>
          <p:cNvSpPr txBox="1"/>
          <p:nvPr>
            <p:ph idx="2" type="body"/>
          </p:nvPr>
        </p:nvSpPr>
        <p:spPr>
          <a:xfrm>
            <a:off x="471900" y="2267850"/>
            <a:ext cx="4044300" cy="607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Issue Dai with a Collaterized Debt Position (CDP)</a:t>
            </a:r>
            <a:endParaRPr b="0" i="0" sz="1800" u="none" cap="none" strike="noStrike">
              <a:solidFill>
                <a:srgbClr val="000000"/>
              </a:solidFill>
              <a:latin typeface="Roboto"/>
              <a:ea typeface="Roboto"/>
              <a:cs typeface="Roboto"/>
              <a:sym typeface="Roboto"/>
            </a:endParaRPr>
          </a:p>
          <a:p>
            <a:pPr indent="-342900" lvl="0" marL="457200" marR="0" rtl="0" algn="l">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Repay Dai + fee to retrieve collateral</a:t>
            </a:r>
            <a:endParaRPr b="0" i="0" sz="1800" u="none" cap="none" strike="noStrike">
              <a:solidFill>
                <a:srgbClr val="000000"/>
              </a:solidFill>
              <a:latin typeface="Roboto"/>
              <a:ea typeface="Roboto"/>
              <a:cs typeface="Roboto"/>
              <a:sym typeface="Roboto"/>
            </a:endParaRPr>
          </a:p>
        </p:txBody>
      </p:sp>
      <p:pic>
        <p:nvPicPr>
          <p:cNvPr descr="ICON_Maker.png" id="282" name="Google Shape;282;p37"/>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
        <p:nvSpPr>
          <p:cNvPr id="283" name="Google Shape;283;p37"/>
          <p:cNvSpPr/>
          <p:nvPr/>
        </p:nvSpPr>
        <p:spPr>
          <a:xfrm>
            <a:off x="4830000" y="2051875"/>
            <a:ext cx="3864000" cy="25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4" name="Google Shape;284;p37"/>
          <p:cNvPicPr preferRelativeResize="0"/>
          <p:nvPr/>
        </p:nvPicPr>
        <p:blipFill rotWithShape="1">
          <a:blip r:embed="rId4">
            <a:alphaModFix/>
          </a:blip>
          <a:srcRect b="0" l="0" r="0" t="0"/>
          <a:stretch/>
        </p:blipFill>
        <p:spPr>
          <a:xfrm>
            <a:off x="4862100" y="2089275"/>
            <a:ext cx="3799776" cy="24982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88" name="Shape 288"/>
        <p:cNvGrpSpPr/>
        <p:nvPr/>
      </p:nvGrpSpPr>
      <p:grpSpPr>
        <a:xfrm>
          <a:off x="0" y="0"/>
          <a:ext cx="0" cy="0"/>
          <a:chOff x="0" y="0"/>
          <a:chExt cx="0" cy="0"/>
        </a:xfrm>
      </p:grpSpPr>
      <p:sp>
        <p:nvSpPr>
          <p:cNvPr id="289" name="Google Shape;289;p3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Credit System Mechanics</a:t>
            </a:r>
            <a:endParaRPr b="0" i="0" sz="3200" u="sng" cap="none" strike="noStrike">
              <a:solidFill>
                <a:schemeClr val="lt1"/>
              </a:solidFill>
              <a:latin typeface="Roboto"/>
              <a:ea typeface="Roboto"/>
              <a:cs typeface="Roboto"/>
              <a:sym typeface="Roboto"/>
            </a:endParaRPr>
          </a:p>
        </p:txBody>
      </p:sp>
      <p:sp>
        <p:nvSpPr>
          <p:cNvPr id="290" name="Google Shape;290;p38"/>
          <p:cNvSpPr txBox="1"/>
          <p:nvPr>
            <p:ph idx="2" type="body"/>
          </p:nvPr>
        </p:nvSpPr>
        <p:spPr>
          <a:xfrm>
            <a:off x="471900" y="2267850"/>
            <a:ext cx="4044300" cy="607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CDP is liquidated and sold for Dai if collateral values falls</a:t>
            </a:r>
            <a:endParaRPr b="0" i="0" sz="1800" u="none" cap="none" strike="noStrike">
              <a:solidFill>
                <a:srgbClr val="000000"/>
              </a:solidFill>
              <a:latin typeface="Roboto"/>
              <a:ea typeface="Roboto"/>
              <a:cs typeface="Roboto"/>
              <a:sym typeface="Roboto"/>
            </a:endParaRPr>
          </a:p>
          <a:p>
            <a:pPr indent="-342900" lvl="0" marL="457200" marR="0" rtl="0" algn="l">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Think of it as a decentralized margin call</a:t>
            </a:r>
            <a:endParaRPr b="0" i="0" sz="1800" u="none" cap="none" strike="noStrike">
              <a:solidFill>
                <a:srgbClr val="000000"/>
              </a:solidFill>
              <a:latin typeface="Roboto"/>
              <a:ea typeface="Roboto"/>
              <a:cs typeface="Roboto"/>
              <a:sym typeface="Roboto"/>
            </a:endParaRPr>
          </a:p>
        </p:txBody>
      </p:sp>
      <p:pic>
        <p:nvPicPr>
          <p:cNvPr descr="ICON_Maker.png" id="291" name="Google Shape;291;p38"/>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
        <p:nvSpPr>
          <p:cNvPr id="292" name="Google Shape;292;p38"/>
          <p:cNvSpPr/>
          <p:nvPr/>
        </p:nvSpPr>
        <p:spPr>
          <a:xfrm>
            <a:off x="4830000" y="2051875"/>
            <a:ext cx="3864000" cy="25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3" name="Google Shape;293;p38"/>
          <p:cNvPicPr preferRelativeResize="0"/>
          <p:nvPr/>
        </p:nvPicPr>
        <p:blipFill rotWithShape="1">
          <a:blip r:embed="rId4">
            <a:alphaModFix/>
          </a:blip>
          <a:srcRect b="0" l="0" r="0" t="0"/>
          <a:stretch/>
        </p:blipFill>
        <p:spPr>
          <a:xfrm>
            <a:off x="4830000" y="2108750"/>
            <a:ext cx="3863999" cy="24593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u="sng"/>
              <a:t>Dai Stablecoin</a:t>
            </a:r>
            <a:endParaRPr b="0" i="0" sz="3200" u="sng" cap="none" strike="noStrike">
              <a:solidFill>
                <a:schemeClr val="lt1"/>
              </a:solidFill>
              <a:latin typeface="Roboto"/>
              <a:ea typeface="Roboto"/>
              <a:cs typeface="Roboto"/>
              <a:sym typeface="Roboto"/>
            </a:endParaRPr>
          </a:p>
        </p:txBody>
      </p:sp>
      <p:pic>
        <p:nvPicPr>
          <p:cNvPr descr="ICON_DAI" id="85" name="Google Shape;85;p15"/>
          <p:cNvPicPr preferRelativeResize="0"/>
          <p:nvPr/>
        </p:nvPicPr>
        <p:blipFill rotWithShape="1">
          <a:blip r:embed="rId3">
            <a:alphaModFix/>
          </a:blip>
          <a:srcRect b="0" l="0" r="0" t="0"/>
          <a:stretch/>
        </p:blipFill>
        <p:spPr>
          <a:xfrm>
            <a:off x="2886113" y="3285063"/>
            <a:ext cx="1489075" cy="1383475"/>
          </a:xfrm>
          <a:prstGeom prst="rect">
            <a:avLst/>
          </a:prstGeom>
          <a:noFill/>
          <a:ln>
            <a:noFill/>
          </a:ln>
        </p:spPr>
      </p:pic>
      <p:pic>
        <p:nvPicPr>
          <p:cNvPr descr="ICON_Maker.png" id="86" name="Google Shape;86;p15"/>
          <p:cNvPicPr preferRelativeResize="0"/>
          <p:nvPr/>
        </p:nvPicPr>
        <p:blipFill rotWithShape="1">
          <a:blip r:embed="rId4">
            <a:alphaModFix/>
          </a:blip>
          <a:srcRect b="0" l="0" r="0" t="0"/>
          <a:stretch/>
        </p:blipFill>
        <p:spPr>
          <a:xfrm>
            <a:off x="8003500" y="0"/>
            <a:ext cx="1140500" cy="1140500"/>
          </a:xfrm>
          <a:prstGeom prst="rect">
            <a:avLst/>
          </a:prstGeom>
          <a:noFill/>
          <a:ln>
            <a:noFill/>
          </a:ln>
        </p:spPr>
      </p:pic>
      <p:sp>
        <p:nvSpPr>
          <p:cNvPr id="87" name="Google Shape;87;p15"/>
          <p:cNvSpPr txBox="1"/>
          <p:nvPr/>
        </p:nvSpPr>
        <p:spPr>
          <a:xfrm>
            <a:off x="4391587" y="3552900"/>
            <a:ext cx="1713900" cy="113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9600"/>
              <a:buFont typeface="Arial"/>
              <a:buNone/>
            </a:pPr>
            <a:r>
              <a:rPr b="1" i="0" lang="en" sz="4800" u="none" cap="none" strike="noStrike">
                <a:solidFill>
                  <a:srgbClr val="000000"/>
                </a:solidFill>
                <a:latin typeface="Arial"/>
                <a:ea typeface="Arial"/>
                <a:cs typeface="Arial"/>
                <a:sym typeface="Arial"/>
              </a:rPr>
              <a:t>= $1</a:t>
            </a:r>
            <a:endParaRPr b="1" i="0" sz="4800" u="none" cap="none" strike="noStrike">
              <a:solidFill>
                <a:srgbClr val="000000"/>
              </a:solidFill>
              <a:latin typeface="Arial"/>
              <a:ea typeface="Arial"/>
              <a:cs typeface="Arial"/>
              <a:sym typeface="Arial"/>
            </a:endParaRPr>
          </a:p>
        </p:txBody>
      </p:sp>
      <p:sp>
        <p:nvSpPr>
          <p:cNvPr id="88" name="Google Shape;88;p15"/>
          <p:cNvSpPr txBox="1"/>
          <p:nvPr/>
        </p:nvSpPr>
        <p:spPr>
          <a:xfrm>
            <a:off x="115650" y="1958400"/>
            <a:ext cx="8760300" cy="166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The world’s first decentralized stablecoin </a:t>
            </a:r>
            <a:endParaRPr sz="3000">
              <a:latin typeface="Roboto"/>
              <a:ea typeface="Roboto"/>
              <a:cs typeface="Roboto"/>
              <a:sym typeface="Roboto"/>
            </a:endParaRPr>
          </a:p>
          <a:p>
            <a:pPr indent="0" lvl="0" marL="0" rtl="0" algn="ctr">
              <a:spcBef>
                <a:spcPts val="0"/>
              </a:spcBef>
              <a:spcAft>
                <a:spcPts val="0"/>
              </a:spcAft>
              <a:buNone/>
            </a:pPr>
            <a:r>
              <a:rPr lang="en" sz="3000">
                <a:latin typeface="Roboto"/>
                <a:ea typeface="Roboto"/>
                <a:cs typeface="Roboto"/>
                <a:sym typeface="Roboto"/>
              </a:rPr>
              <a:t>based on the Ethereum blockchain</a:t>
            </a:r>
            <a:endParaRPr sz="3000">
              <a:solidFill>
                <a:srgbClr val="3C3C3C"/>
              </a:solidFill>
              <a:highlight>
                <a:srgbClr val="FFFFFF"/>
              </a:highlight>
              <a:latin typeface="Roboto"/>
              <a:ea typeface="Roboto"/>
              <a:cs typeface="Roboto"/>
              <a:sym typeface="Roboto"/>
            </a:endParaRPr>
          </a:p>
          <a:p>
            <a:pPr indent="0" lvl="0" marL="45720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u="sng"/>
              <a:t>MKR Governance Token</a:t>
            </a:r>
            <a:endParaRPr b="0" i="0" sz="3200" u="sng" cap="none" strike="noStrike">
              <a:solidFill>
                <a:schemeClr val="lt1"/>
              </a:solidFill>
              <a:latin typeface="Roboto"/>
              <a:ea typeface="Roboto"/>
              <a:cs typeface="Roboto"/>
              <a:sym typeface="Roboto"/>
            </a:endParaRPr>
          </a:p>
        </p:txBody>
      </p:sp>
      <p:sp>
        <p:nvSpPr>
          <p:cNvPr id="94" name="Google Shape;94;p16"/>
          <p:cNvSpPr txBox="1"/>
          <p:nvPr/>
        </p:nvSpPr>
        <p:spPr>
          <a:xfrm>
            <a:off x="530875" y="1877075"/>
            <a:ext cx="7719000" cy="1603800"/>
          </a:xfrm>
          <a:prstGeom prst="rect">
            <a:avLst/>
          </a:prstGeom>
          <a:noFill/>
          <a:ln>
            <a:noFill/>
          </a:ln>
        </p:spPr>
        <p:txBody>
          <a:bodyPr anchorCtr="0" anchor="t" bIns="91425" lIns="91425" spcFirstLastPara="1" rIns="91425" wrap="square" tIns="91425">
            <a:noAutofit/>
          </a:bodyPr>
          <a:lstStyle/>
          <a:p>
            <a:pPr indent="0" lvl="0" marL="342900" marR="0" rtl="0" algn="ctr">
              <a:lnSpc>
                <a:spcPct val="100000"/>
              </a:lnSpc>
              <a:spcBef>
                <a:spcPts val="0"/>
              </a:spcBef>
              <a:spcAft>
                <a:spcPts val="0"/>
              </a:spcAft>
              <a:buNone/>
            </a:pPr>
            <a:r>
              <a:rPr b="1" i="0" lang="en" sz="3000" u="none" cap="none" strike="noStrike">
                <a:solidFill>
                  <a:srgbClr val="000000"/>
                </a:solidFill>
                <a:latin typeface="Roboto"/>
                <a:ea typeface="Roboto"/>
                <a:cs typeface="Roboto"/>
                <a:sym typeface="Roboto"/>
              </a:rPr>
              <a:t>Fuel for the credit system</a:t>
            </a:r>
            <a:endParaRPr b="1" sz="3000">
              <a:latin typeface="Roboto"/>
              <a:ea typeface="Roboto"/>
              <a:cs typeface="Roboto"/>
              <a:sym typeface="Roboto"/>
            </a:endParaRPr>
          </a:p>
          <a:p>
            <a:pPr indent="0" lvl="0" marL="342900" marR="0" rtl="0" algn="ctr">
              <a:lnSpc>
                <a:spcPct val="100000"/>
              </a:lnSpc>
              <a:spcBef>
                <a:spcPts val="0"/>
              </a:spcBef>
              <a:spcAft>
                <a:spcPts val="0"/>
              </a:spcAft>
              <a:buNone/>
            </a:pPr>
            <a:r>
              <a:rPr i="0" lang="en" sz="3000" u="none" cap="none" strike="noStrike">
                <a:solidFill>
                  <a:srgbClr val="000000"/>
                </a:solidFill>
                <a:latin typeface="Roboto"/>
                <a:ea typeface="Roboto"/>
                <a:cs typeface="Roboto"/>
                <a:sym typeface="Roboto"/>
              </a:rPr>
              <a:t>A high risk, high reward volatile asset</a:t>
            </a:r>
            <a:r>
              <a:rPr lang="en" sz="3000">
                <a:latin typeface="Roboto"/>
                <a:ea typeface="Roboto"/>
                <a:cs typeface="Roboto"/>
                <a:sym typeface="Roboto"/>
              </a:rPr>
              <a:t> used by the decentralized regulator community</a:t>
            </a:r>
            <a:endParaRPr sz="3000">
              <a:latin typeface="Roboto"/>
              <a:ea typeface="Roboto"/>
              <a:cs typeface="Roboto"/>
              <a:sym typeface="Roboto"/>
            </a:endParaRPr>
          </a:p>
        </p:txBody>
      </p:sp>
      <p:pic>
        <p:nvPicPr>
          <p:cNvPr descr="ICON_Maker.png" id="95" name="Google Shape;95;p16"/>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pic>
        <p:nvPicPr>
          <p:cNvPr id="96" name="Google Shape;96;p16"/>
          <p:cNvPicPr preferRelativeResize="0"/>
          <p:nvPr/>
        </p:nvPicPr>
        <p:blipFill rotWithShape="1">
          <a:blip r:embed="rId4">
            <a:alphaModFix/>
          </a:blip>
          <a:srcRect b="0" l="0" r="0" t="0"/>
          <a:stretch/>
        </p:blipFill>
        <p:spPr>
          <a:xfrm>
            <a:off x="3793913" y="3604551"/>
            <a:ext cx="1192925" cy="119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00" name="Shape 100"/>
        <p:cNvGrpSpPr/>
        <p:nvPr/>
      </p:nvGrpSpPr>
      <p:grpSpPr>
        <a:xfrm>
          <a:off x="0" y="0"/>
          <a:ext cx="0" cy="0"/>
          <a:chOff x="0" y="0"/>
          <a:chExt cx="0" cy="0"/>
        </a:xfrm>
      </p:grpSpPr>
      <p:sp>
        <p:nvSpPr>
          <p:cNvPr id="101" name="Google Shape;10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chemeClr val="lt1"/>
                </a:solidFill>
                <a:latin typeface="Roboto"/>
                <a:ea typeface="Roboto"/>
                <a:cs typeface="Roboto"/>
                <a:sym typeface="Roboto"/>
              </a:rPr>
              <a:t>Maker as a stable platform</a:t>
            </a:r>
            <a:endParaRPr b="0" i="0" sz="3200" u="sng" cap="none" strike="noStrike">
              <a:solidFill>
                <a:schemeClr val="lt1"/>
              </a:solidFill>
              <a:latin typeface="Roboto"/>
              <a:ea typeface="Roboto"/>
              <a:cs typeface="Roboto"/>
              <a:sym typeface="Roboto"/>
            </a:endParaRPr>
          </a:p>
        </p:txBody>
      </p:sp>
      <p:sp>
        <p:nvSpPr>
          <p:cNvPr id="102" name="Google Shape;102;p17"/>
          <p:cNvSpPr txBox="1"/>
          <p:nvPr>
            <p:ph idx="2" type="body"/>
          </p:nvPr>
        </p:nvSpPr>
        <p:spPr>
          <a:xfrm>
            <a:off x="3128900" y="2140325"/>
            <a:ext cx="5565000" cy="23370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000000"/>
              </a:buClr>
              <a:buSzPts val="3000"/>
              <a:buChar char="●"/>
            </a:pPr>
            <a:r>
              <a:rPr i="0" lang="en" sz="3000" u="none" cap="none" strike="noStrike">
                <a:solidFill>
                  <a:srgbClr val="000000"/>
                </a:solidFill>
              </a:rPr>
              <a:t>International Remittances</a:t>
            </a:r>
            <a:endParaRPr i="0" sz="3000" u="none" cap="none" strike="noStrike">
              <a:solidFill>
                <a:srgbClr val="000000"/>
              </a:solidFill>
            </a:endParaRPr>
          </a:p>
          <a:p>
            <a:pPr indent="-419100" lvl="0" marL="457200" marR="0" rtl="0" algn="l">
              <a:lnSpc>
                <a:spcPct val="100000"/>
              </a:lnSpc>
              <a:spcBef>
                <a:spcPts val="0"/>
              </a:spcBef>
              <a:spcAft>
                <a:spcPts val="0"/>
              </a:spcAft>
              <a:buClr>
                <a:srgbClr val="000000"/>
              </a:buClr>
              <a:buSzPts val="3000"/>
              <a:buChar char="●"/>
            </a:pPr>
            <a:r>
              <a:rPr i="0" lang="en" sz="3000" u="none" cap="none" strike="noStrike">
                <a:solidFill>
                  <a:srgbClr val="000000"/>
                </a:solidFill>
              </a:rPr>
              <a:t>Supply Chain Financing</a:t>
            </a:r>
            <a:endParaRPr i="0" sz="3000" u="none" cap="none" strike="noStrike">
              <a:solidFill>
                <a:srgbClr val="000000"/>
              </a:solidFill>
            </a:endParaRPr>
          </a:p>
          <a:p>
            <a:pPr indent="-419100" lvl="0" marL="457200" marR="0" rtl="0" algn="l">
              <a:lnSpc>
                <a:spcPct val="100000"/>
              </a:lnSpc>
              <a:spcBef>
                <a:spcPts val="0"/>
              </a:spcBef>
              <a:spcAft>
                <a:spcPts val="0"/>
              </a:spcAft>
              <a:buClr>
                <a:srgbClr val="000000"/>
              </a:buClr>
              <a:buSzPts val="3000"/>
              <a:buChar char="●"/>
            </a:pPr>
            <a:r>
              <a:rPr i="0" lang="en" sz="3000" u="none" cap="none" strike="noStrike">
                <a:solidFill>
                  <a:srgbClr val="000000"/>
                </a:solidFill>
              </a:rPr>
              <a:t>Consumer Credit</a:t>
            </a:r>
            <a:endParaRPr i="0" sz="3000" u="none" cap="none" strike="noStrike">
              <a:solidFill>
                <a:srgbClr val="000000"/>
              </a:solidFill>
            </a:endParaRPr>
          </a:p>
          <a:p>
            <a:pPr indent="-419100" lvl="0" marL="457200" marR="0" rtl="0" algn="l">
              <a:lnSpc>
                <a:spcPct val="100000"/>
              </a:lnSpc>
              <a:spcBef>
                <a:spcPts val="0"/>
              </a:spcBef>
              <a:spcAft>
                <a:spcPts val="0"/>
              </a:spcAft>
              <a:buClr>
                <a:srgbClr val="000000"/>
              </a:buClr>
              <a:buSzPts val="3000"/>
              <a:buChar char="●"/>
            </a:pPr>
            <a:r>
              <a:rPr i="0" lang="en" sz="3000" u="none" cap="none" strike="noStrike">
                <a:solidFill>
                  <a:srgbClr val="000000"/>
                </a:solidFill>
              </a:rPr>
              <a:t>Reduced Counterparty Risk</a:t>
            </a:r>
            <a:endParaRPr i="0" sz="3000" u="none" cap="none" strike="noStrike">
              <a:solidFill>
                <a:srgbClr val="000000"/>
              </a:solidFill>
            </a:endParaRPr>
          </a:p>
          <a:p>
            <a:pPr indent="-419100" lvl="0" marL="457200" marR="0" rtl="0" algn="l">
              <a:lnSpc>
                <a:spcPct val="100000"/>
              </a:lnSpc>
              <a:spcBef>
                <a:spcPts val="0"/>
              </a:spcBef>
              <a:spcAft>
                <a:spcPts val="0"/>
              </a:spcAft>
              <a:buClr>
                <a:srgbClr val="000000"/>
              </a:buClr>
              <a:buSzPts val="3000"/>
              <a:buChar char="●"/>
            </a:pPr>
            <a:r>
              <a:rPr i="0" lang="en" sz="3000" u="none" cap="none" strike="noStrike">
                <a:solidFill>
                  <a:srgbClr val="000000"/>
                </a:solidFill>
              </a:rPr>
              <a:t>Transparent Accounting</a:t>
            </a:r>
            <a:endParaRPr i="0" sz="3000" u="none" cap="none" strike="noStrike">
              <a:solidFill>
                <a:srgbClr val="000000"/>
              </a:solidFill>
            </a:endParaRPr>
          </a:p>
        </p:txBody>
      </p:sp>
      <p:pic>
        <p:nvPicPr>
          <p:cNvPr descr="ICON_Maker.png" id="103" name="Google Shape;103;p17"/>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pic>
        <p:nvPicPr>
          <p:cNvPr id="104" name="Google Shape;104;p17"/>
          <p:cNvPicPr preferRelativeResize="0"/>
          <p:nvPr/>
        </p:nvPicPr>
        <p:blipFill rotWithShape="1">
          <a:blip r:embed="rId4">
            <a:alphaModFix/>
          </a:blip>
          <a:srcRect b="0" l="0" r="0" t="0"/>
          <a:stretch/>
        </p:blipFill>
        <p:spPr>
          <a:xfrm>
            <a:off x="664045" y="2391625"/>
            <a:ext cx="1834401" cy="1834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08" name="Shape 108"/>
        <p:cNvGrpSpPr/>
        <p:nvPr/>
      </p:nvGrpSpPr>
      <p:grpSpPr>
        <a:xfrm>
          <a:off x="0" y="0"/>
          <a:ext cx="0" cy="0"/>
          <a:chOff x="0" y="0"/>
          <a:chExt cx="0" cy="0"/>
        </a:xfrm>
      </p:grpSpPr>
      <p:sp>
        <p:nvSpPr>
          <p:cNvPr id="109" name="Google Shape;109;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u="sng"/>
              <a:t>International Remittance:</a:t>
            </a:r>
            <a:r>
              <a:rPr lang="en"/>
              <a:t> MakerDAO x Wyre</a:t>
            </a:r>
            <a:endParaRPr/>
          </a:p>
        </p:txBody>
      </p:sp>
      <p:pic>
        <p:nvPicPr>
          <p:cNvPr descr="ICON_Maker.png" id="110" name="Google Shape;110;p18"/>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
        <p:nvSpPr>
          <p:cNvPr id="111" name="Google Shape;111;p18"/>
          <p:cNvSpPr txBox="1"/>
          <p:nvPr/>
        </p:nvSpPr>
        <p:spPr>
          <a:xfrm>
            <a:off x="3308975" y="1909713"/>
            <a:ext cx="5548800" cy="2899800"/>
          </a:xfrm>
          <a:prstGeom prst="rect">
            <a:avLst/>
          </a:prstGeom>
          <a:noFill/>
          <a:ln>
            <a:noFill/>
          </a:ln>
        </p:spPr>
        <p:txBody>
          <a:bodyPr anchorCtr="0" anchor="ctr" bIns="91425" lIns="91425" spcFirstLastPara="1" rIns="91425" wrap="square" tIns="91425">
            <a:noAutofit/>
          </a:bodyPr>
          <a:lstStyle/>
          <a:p>
            <a:pPr indent="-419100" lvl="0" marL="457200" rtl="0" algn="l">
              <a:spcBef>
                <a:spcPts val="1600"/>
              </a:spcBef>
              <a:spcAft>
                <a:spcPts val="0"/>
              </a:spcAft>
              <a:buSzPts val="3000"/>
              <a:buFont typeface="Roboto"/>
              <a:buChar char="●"/>
            </a:pPr>
            <a:r>
              <a:rPr lang="en" sz="3000">
                <a:latin typeface="Roboto"/>
                <a:ea typeface="Roboto"/>
                <a:cs typeface="Roboto"/>
                <a:sym typeface="Roboto"/>
              </a:rPr>
              <a:t>Easy on &amp; off-ramp between fiat and crypto</a:t>
            </a:r>
            <a:endParaRPr sz="3000">
              <a:latin typeface="Roboto"/>
              <a:ea typeface="Roboto"/>
              <a:cs typeface="Roboto"/>
              <a:sym typeface="Roboto"/>
            </a:endParaRPr>
          </a:p>
          <a:p>
            <a:pPr indent="-381000" lvl="0" marL="457200" rtl="0" algn="l">
              <a:spcBef>
                <a:spcPts val="1600"/>
              </a:spcBef>
              <a:spcAft>
                <a:spcPts val="0"/>
              </a:spcAft>
              <a:buSzPts val="2400"/>
              <a:buFont typeface="Helvetica Neue"/>
              <a:buChar char="●"/>
            </a:pPr>
            <a:r>
              <a:rPr lang="en" sz="2400">
                <a:latin typeface="Roboto"/>
                <a:ea typeface="Roboto"/>
                <a:cs typeface="Roboto"/>
                <a:sym typeface="Roboto"/>
              </a:rPr>
              <a:t>Access to Dai Stablecoin for Businesses in 30+ Countries </a:t>
            </a:r>
            <a:endParaRPr sz="2400">
              <a:latin typeface="Roboto"/>
              <a:ea typeface="Roboto"/>
              <a:cs typeface="Roboto"/>
              <a:sym typeface="Roboto"/>
            </a:endParaRPr>
          </a:p>
          <a:p>
            <a:pPr indent="0" lvl="0" marL="457200" rtl="0" algn="l">
              <a:spcBef>
                <a:spcPts val="0"/>
              </a:spcBef>
              <a:spcAft>
                <a:spcPts val="0"/>
              </a:spcAft>
              <a:buNone/>
            </a:pPr>
            <a:r>
              <a:t/>
            </a:r>
            <a:endParaRPr/>
          </a:p>
        </p:txBody>
      </p:sp>
      <p:pic>
        <p:nvPicPr>
          <p:cNvPr id="112" name="Google Shape;112;p18"/>
          <p:cNvPicPr preferRelativeResize="0"/>
          <p:nvPr/>
        </p:nvPicPr>
        <p:blipFill>
          <a:blip r:embed="rId4">
            <a:alphaModFix/>
          </a:blip>
          <a:stretch>
            <a:fillRect/>
          </a:stretch>
        </p:blipFill>
        <p:spPr>
          <a:xfrm>
            <a:off x="122225" y="2675936"/>
            <a:ext cx="3125450" cy="136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16" name="Shape 116"/>
        <p:cNvGrpSpPr/>
        <p:nvPr/>
      </p:nvGrpSpPr>
      <p:grpSpPr>
        <a:xfrm>
          <a:off x="0" y="0"/>
          <a:ext cx="0" cy="0"/>
          <a:chOff x="0" y="0"/>
          <a:chExt cx="0" cy="0"/>
        </a:xfrm>
      </p:grpSpPr>
      <p:sp>
        <p:nvSpPr>
          <p:cNvPr id="117" name="Google Shape;117;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u="sng"/>
              <a:t>Supply Chain</a:t>
            </a:r>
            <a:r>
              <a:rPr lang="en" u="sng"/>
              <a:t>:</a:t>
            </a:r>
            <a:r>
              <a:rPr lang="en"/>
              <a:t> MakerDAO x Tradeshift</a:t>
            </a:r>
            <a:endParaRPr/>
          </a:p>
        </p:txBody>
      </p:sp>
      <p:pic>
        <p:nvPicPr>
          <p:cNvPr descr="ICON_Maker.png" id="118" name="Google Shape;118;p19"/>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
        <p:nvSpPr>
          <p:cNvPr id="119" name="Google Shape;119;p19"/>
          <p:cNvSpPr txBox="1"/>
          <p:nvPr/>
        </p:nvSpPr>
        <p:spPr>
          <a:xfrm>
            <a:off x="3072625" y="1952650"/>
            <a:ext cx="5621400" cy="2821200"/>
          </a:xfrm>
          <a:prstGeom prst="rect">
            <a:avLst/>
          </a:prstGeom>
          <a:noFill/>
          <a:ln>
            <a:noFill/>
          </a:ln>
        </p:spPr>
        <p:txBody>
          <a:bodyPr anchorCtr="0" anchor="ctr" bIns="91425" lIns="91425" spcFirstLastPara="1" rIns="91425" wrap="square" tIns="91425">
            <a:noAutofit/>
          </a:bodyPr>
          <a:lstStyle/>
          <a:p>
            <a:pPr indent="-419100" lvl="0" marL="457200" rtl="0" algn="l">
              <a:spcBef>
                <a:spcPts val="0"/>
              </a:spcBef>
              <a:spcAft>
                <a:spcPts val="0"/>
              </a:spcAft>
              <a:buSzPts val="3000"/>
              <a:buFont typeface="Roboto"/>
              <a:buChar char="●"/>
            </a:pPr>
            <a:r>
              <a:rPr lang="en" sz="3000">
                <a:latin typeface="Roboto"/>
                <a:ea typeface="Roboto"/>
                <a:cs typeface="Roboto"/>
                <a:sym typeface="Roboto"/>
              </a:rPr>
              <a:t>Unlocking Liquidity across the Supply Chain</a:t>
            </a:r>
            <a:endParaRPr sz="3000">
              <a:latin typeface="Roboto"/>
              <a:ea typeface="Roboto"/>
              <a:cs typeface="Roboto"/>
              <a:sym typeface="Roboto"/>
            </a:endParaRPr>
          </a:p>
          <a:p>
            <a:pPr indent="0" lvl="0" marL="457200" rtl="0" algn="l">
              <a:spcBef>
                <a:spcPts val="0"/>
              </a:spcBef>
              <a:spcAft>
                <a:spcPts val="0"/>
              </a:spcAft>
              <a:buNone/>
            </a:pPr>
            <a:r>
              <a:t/>
            </a:r>
            <a:endParaRPr b="1"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Access to capital for managing cash flow</a:t>
            </a:r>
            <a:endParaRPr b="1" sz="2400">
              <a:latin typeface="Roboto"/>
              <a:ea typeface="Roboto"/>
              <a:cs typeface="Roboto"/>
              <a:sym typeface="Roboto"/>
            </a:endParaRPr>
          </a:p>
        </p:txBody>
      </p:sp>
      <p:pic>
        <p:nvPicPr>
          <p:cNvPr id="120" name="Google Shape;120;p19"/>
          <p:cNvPicPr preferRelativeResize="0"/>
          <p:nvPr/>
        </p:nvPicPr>
        <p:blipFill>
          <a:blip r:embed="rId4">
            <a:alphaModFix/>
          </a:blip>
          <a:stretch>
            <a:fillRect/>
          </a:stretch>
        </p:blipFill>
        <p:spPr>
          <a:xfrm>
            <a:off x="789625" y="2554125"/>
            <a:ext cx="1618275" cy="161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u="sng"/>
              <a:t>Multi Collateral</a:t>
            </a:r>
            <a:r>
              <a:rPr lang="en" u="sng"/>
              <a:t>:</a:t>
            </a:r>
            <a:r>
              <a:rPr lang="en"/>
              <a:t> MakerDAO x Digix</a:t>
            </a:r>
            <a:endParaRPr/>
          </a:p>
        </p:txBody>
      </p:sp>
      <p:pic>
        <p:nvPicPr>
          <p:cNvPr descr="ICON_Maker.png" id="126" name="Google Shape;126;p20"/>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
        <p:nvSpPr>
          <p:cNvPr id="127" name="Google Shape;127;p20"/>
          <p:cNvSpPr txBox="1"/>
          <p:nvPr/>
        </p:nvSpPr>
        <p:spPr>
          <a:xfrm>
            <a:off x="3166275" y="1930150"/>
            <a:ext cx="5527500" cy="2843700"/>
          </a:xfrm>
          <a:prstGeom prst="rect">
            <a:avLst/>
          </a:prstGeom>
          <a:noFill/>
          <a:ln>
            <a:noFill/>
          </a:ln>
        </p:spPr>
        <p:txBody>
          <a:bodyPr anchorCtr="0" anchor="ctr" bIns="91425" lIns="91425" spcFirstLastPara="1" rIns="91425" wrap="square" tIns="91425">
            <a:noAutofit/>
          </a:bodyPr>
          <a:lstStyle/>
          <a:p>
            <a:pPr indent="-419100" lvl="0" marL="457200" rtl="0" algn="l">
              <a:spcBef>
                <a:spcPts val="0"/>
              </a:spcBef>
              <a:spcAft>
                <a:spcPts val="0"/>
              </a:spcAft>
              <a:buSzPts val="3000"/>
              <a:buFont typeface="Roboto"/>
              <a:buChar char="●"/>
            </a:pPr>
            <a:r>
              <a:rPr lang="en" sz="3000">
                <a:latin typeface="Roboto"/>
                <a:ea typeface="Roboto"/>
                <a:cs typeface="Roboto"/>
                <a:sym typeface="Roboto"/>
              </a:rPr>
              <a:t>DGX gold tokens as Dai collateral</a:t>
            </a:r>
            <a:endParaRPr sz="3000">
              <a:latin typeface="Roboto"/>
              <a:ea typeface="Roboto"/>
              <a:cs typeface="Roboto"/>
              <a:sym typeface="Roboto"/>
            </a:endParaRPr>
          </a:p>
          <a:p>
            <a:pPr indent="0" lvl="0" marL="457200" rtl="0" algn="l">
              <a:spcBef>
                <a:spcPts val="0"/>
              </a:spcBef>
              <a:spcAft>
                <a:spcPts val="0"/>
              </a:spcAft>
              <a:buNone/>
            </a:pPr>
            <a:r>
              <a:t/>
            </a:r>
            <a:endParaRPr b="1"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Delivering resilient stablecoin to the blockchain ecosystem</a:t>
            </a:r>
            <a:endParaRPr b="1" sz="2400">
              <a:latin typeface="Roboto"/>
              <a:ea typeface="Roboto"/>
              <a:cs typeface="Roboto"/>
              <a:sym typeface="Roboto"/>
            </a:endParaRPr>
          </a:p>
        </p:txBody>
      </p:sp>
      <p:pic>
        <p:nvPicPr>
          <p:cNvPr id="128" name="Google Shape;128;p20"/>
          <p:cNvPicPr preferRelativeResize="0"/>
          <p:nvPr/>
        </p:nvPicPr>
        <p:blipFill>
          <a:blip r:embed="rId4">
            <a:alphaModFix/>
          </a:blip>
          <a:stretch>
            <a:fillRect/>
          </a:stretch>
        </p:blipFill>
        <p:spPr>
          <a:xfrm>
            <a:off x="135050" y="2639838"/>
            <a:ext cx="2892000" cy="142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32" name="Shape 132"/>
        <p:cNvGrpSpPr/>
        <p:nvPr/>
      </p:nvGrpSpPr>
      <p:grpSpPr>
        <a:xfrm>
          <a:off x="0" y="0"/>
          <a:ext cx="0" cy="0"/>
          <a:chOff x="0" y="0"/>
          <a:chExt cx="0" cy="0"/>
        </a:xfrm>
      </p:grpSpPr>
      <p:sp>
        <p:nvSpPr>
          <p:cNvPr id="133" name="Google Shape;133;p21"/>
          <p:cNvSpPr txBox="1"/>
          <p:nvPr>
            <p:ph type="title"/>
          </p:nvPr>
        </p:nvSpPr>
        <p:spPr>
          <a:xfrm>
            <a:off x="1407300" y="572800"/>
            <a:ext cx="6329400" cy="239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4200"/>
              <a:buFont typeface="Roboto"/>
              <a:buNone/>
            </a:pPr>
            <a:r>
              <a:t/>
            </a:r>
            <a:endParaRPr b="0" i="0" sz="4200" u="sng"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lt1"/>
              </a:buClr>
              <a:buSzPts val="4200"/>
              <a:buFont typeface="Roboto"/>
              <a:buNone/>
            </a:pPr>
            <a:r>
              <a:t/>
            </a:r>
            <a:endParaRPr b="0" i="0" sz="4200" u="none" cap="none" strike="noStrike">
              <a:solidFill>
                <a:schemeClr val="lt1"/>
              </a:solidFill>
              <a:latin typeface="Roboto"/>
              <a:ea typeface="Roboto"/>
              <a:cs typeface="Roboto"/>
              <a:sym typeface="Roboto"/>
            </a:endParaRPr>
          </a:p>
          <a:p>
            <a:pPr indent="0" lvl="0" marL="0" rtl="0" algn="ctr">
              <a:spcBef>
                <a:spcPts val="0"/>
              </a:spcBef>
              <a:spcAft>
                <a:spcPts val="0"/>
              </a:spcAft>
              <a:buClr>
                <a:schemeClr val="lt1"/>
              </a:buClr>
              <a:buSzPts val="4200"/>
              <a:buFont typeface="Roboto"/>
              <a:buNone/>
            </a:pPr>
            <a:r>
              <a:rPr lang="en" u="sng"/>
              <a:t>Maker elements</a:t>
            </a:r>
            <a:r>
              <a:rPr b="0" i="0" lang="en" sz="4200" u="none" cap="none" strike="noStrike">
                <a:solidFill>
                  <a:schemeClr val="lt1"/>
                </a:solidFill>
                <a:latin typeface="Roboto Light"/>
                <a:ea typeface="Roboto Light"/>
                <a:cs typeface="Roboto Light"/>
                <a:sym typeface="Roboto Light"/>
              </a:rPr>
              <a:t> </a:t>
            </a:r>
            <a:br>
              <a:rPr lang="en">
                <a:latin typeface="Roboto Light"/>
                <a:ea typeface="Roboto Light"/>
                <a:cs typeface="Roboto Light"/>
                <a:sym typeface="Roboto Light"/>
              </a:rPr>
            </a:br>
            <a:endParaRPr b="0" i="0" sz="2400" u="none" cap="none" strike="noStrike">
              <a:solidFill>
                <a:schemeClr val="lt1"/>
              </a:solidFill>
              <a:latin typeface="Roboto Light"/>
              <a:ea typeface="Roboto Light"/>
              <a:cs typeface="Roboto Light"/>
              <a:sym typeface="Roboto Light"/>
            </a:endParaRPr>
          </a:p>
          <a:p>
            <a:pPr indent="0" lvl="0" marL="0" marR="0" rtl="0" algn="ctr">
              <a:lnSpc>
                <a:spcPct val="100000"/>
              </a:lnSpc>
              <a:spcBef>
                <a:spcPts val="0"/>
              </a:spcBef>
              <a:spcAft>
                <a:spcPts val="0"/>
              </a:spcAft>
              <a:buClr>
                <a:schemeClr val="lt1"/>
              </a:buClr>
              <a:buSzPts val="4200"/>
              <a:buFont typeface="Roboto"/>
              <a:buNone/>
            </a:pPr>
            <a:r>
              <a:rPr b="0" i="0" lang="en" sz="4200" u="none" cap="none" strike="noStrike">
                <a:solidFill>
                  <a:schemeClr val="lt1"/>
                </a:solidFill>
                <a:latin typeface="Roboto Light"/>
                <a:ea typeface="Roboto Light"/>
                <a:cs typeface="Roboto Light"/>
                <a:sym typeface="Roboto Light"/>
              </a:rPr>
              <a:t>mkr.tools</a:t>
            </a:r>
            <a:endParaRPr b="0" i="0" sz="4200" u="none" cap="none" strike="noStrike">
              <a:solidFill>
                <a:schemeClr val="lt1"/>
              </a:solidFill>
              <a:latin typeface="Roboto Light"/>
              <a:ea typeface="Roboto Light"/>
              <a:cs typeface="Roboto Light"/>
              <a:sym typeface="Roboto Light"/>
            </a:endParaRPr>
          </a:p>
          <a:p>
            <a:pPr indent="0" lvl="0" marL="0" marR="0" rtl="0" algn="ctr">
              <a:lnSpc>
                <a:spcPct val="100000"/>
              </a:lnSpc>
              <a:spcBef>
                <a:spcPts val="0"/>
              </a:spcBef>
              <a:spcAft>
                <a:spcPts val="0"/>
              </a:spcAft>
              <a:buClr>
                <a:schemeClr val="lt1"/>
              </a:buClr>
              <a:buSzPts val="4200"/>
              <a:buFont typeface="Roboto"/>
              <a:buNone/>
            </a:pPr>
            <a:r>
              <a:rPr b="0" i="0" lang="en" sz="4200" u="none" cap="none" strike="noStrike">
                <a:solidFill>
                  <a:schemeClr val="lt1"/>
                </a:solidFill>
                <a:latin typeface="Roboto Light"/>
                <a:ea typeface="Roboto Light"/>
                <a:cs typeface="Roboto Light"/>
                <a:sym typeface="Roboto Light"/>
              </a:rPr>
              <a:t>dai.makerdao.com </a:t>
            </a:r>
            <a:endParaRPr b="0" i="0" sz="4200" u="none" cap="none" strike="noStrike">
              <a:solidFill>
                <a:schemeClr val="lt1"/>
              </a:solidFill>
              <a:latin typeface="Roboto Light"/>
              <a:ea typeface="Roboto Light"/>
              <a:cs typeface="Roboto Light"/>
              <a:sym typeface="Roboto Light"/>
            </a:endParaRPr>
          </a:p>
          <a:p>
            <a:pPr indent="0" lvl="0" marL="0" marR="0" rtl="0" algn="ctr">
              <a:lnSpc>
                <a:spcPct val="100000"/>
              </a:lnSpc>
              <a:spcBef>
                <a:spcPts val="0"/>
              </a:spcBef>
              <a:spcAft>
                <a:spcPts val="0"/>
              </a:spcAft>
              <a:buClr>
                <a:schemeClr val="lt1"/>
              </a:buClr>
              <a:buSzPts val="4200"/>
              <a:buFont typeface="Roboto"/>
              <a:buNone/>
            </a:pPr>
            <a:r>
              <a:rPr b="0" i="0" lang="en" sz="4200" u="none" cap="none" strike="noStrike">
                <a:solidFill>
                  <a:schemeClr val="lt1"/>
                </a:solidFill>
                <a:latin typeface="Roboto Light"/>
                <a:ea typeface="Roboto Light"/>
                <a:cs typeface="Roboto Light"/>
                <a:sym typeface="Roboto Light"/>
              </a:rPr>
              <a:t>Oasis.direct</a:t>
            </a:r>
            <a:endParaRPr b="0" i="0" sz="4200" u="none" cap="none" strike="noStrike">
              <a:solidFill>
                <a:schemeClr val="lt1"/>
              </a:solidFill>
              <a:latin typeface="Roboto Light"/>
              <a:ea typeface="Roboto Light"/>
              <a:cs typeface="Roboto Light"/>
              <a:sym typeface="Roboto Light"/>
            </a:endParaRPr>
          </a:p>
          <a:p>
            <a:pPr indent="0" lvl="0" marL="0" marR="0" rtl="0" algn="ctr">
              <a:lnSpc>
                <a:spcPct val="100000"/>
              </a:lnSpc>
              <a:spcBef>
                <a:spcPts val="0"/>
              </a:spcBef>
              <a:spcAft>
                <a:spcPts val="0"/>
              </a:spcAft>
              <a:buClr>
                <a:schemeClr val="lt1"/>
              </a:buClr>
              <a:buSzPts val="4200"/>
              <a:buFont typeface="Roboto"/>
              <a:buNone/>
            </a:pPr>
            <a:r>
              <a:rPr b="0" i="0" lang="en" sz="4200" u="none" cap="none" strike="noStrike">
                <a:solidFill>
                  <a:schemeClr val="lt1"/>
                </a:solidFill>
                <a:latin typeface="Roboto Light"/>
                <a:ea typeface="Roboto Light"/>
                <a:cs typeface="Roboto Light"/>
                <a:sym typeface="Roboto Light"/>
              </a:rPr>
              <a:t>oasisdex.com</a:t>
            </a:r>
            <a:endParaRPr b="0" i="0" sz="4200" u="none" cap="none" strike="noStrike">
              <a:solidFill>
                <a:schemeClr val="lt1"/>
              </a:solidFill>
              <a:latin typeface="Roboto Light"/>
              <a:ea typeface="Roboto Light"/>
              <a:cs typeface="Roboto Light"/>
              <a:sym typeface="Roboto Light"/>
            </a:endParaRPr>
          </a:p>
        </p:txBody>
      </p:sp>
      <p:pic>
        <p:nvPicPr>
          <p:cNvPr descr="ICON_Maker.png" id="134" name="Google Shape;134;p21"/>
          <p:cNvPicPr preferRelativeResize="0"/>
          <p:nvPr/>
        </p:nvPicPr>
        <p:blipFill rotWithShape="1">
          <a:blip r:embed="rId3">
            <a:alphaModFix/>
          </a:blip>
          <a:srcRect b="0" l="0" r="0" t="0"/>
          <a:stretch/>
        </p:blipFill>
        <p:spPr>
          <a:xfrm>
            <a:off x="8003500" y="0"/>
            <a:ext cx="1140500" cy="114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