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"/>
  </p:notesMasterIdLst>
  <p:sldIdLst>
    <p:sldId id="256" r:id="rId2"/>
    <p:sldId id="285" r:id="rId3"/>
    <p:sldId id="257" r:id="rId4"/>
    <p:sldId id="259" r:id="rId5"/>
    <p:sldId id="260" r:id="rId6"/>
    <p:sldId id="262" r:id="rId7"/>
    <p:sldId id="264" r:id="rId8"/>
    <p:sldId id="288" r:id="rId9"/>
    <p:sldId id="263" r:id="rId10"/>
    <p:sldId id="271" r:id="rId11"/>
    <p:sldId id="266" r:id="rId12"/>
    <p:sldId id="286" r:id="rId13"/>
    <p:sldId id="272" r:id="rId14"/>
    <p:sldId id="273" r:id="rId15"/>
    <p:sldId id="275" r:id="rId16"/>
    <p:sldId id="274" r:id="rId17"/>
    <p:sldId id="276" r:id="rId18"/>
    <p:sldId id="278" r:id="rId19"/>
    <p:sldId id="270" r:id="rId20"/>
    <p:sldId id="283" r:id="rId21"/>
    <p:sldId id="287" r:id="rId22"/>
    <p:sldId id="284" r:id="rId23"/>
    <p:sldId id="269" r:id="rId24"/>
    <p:sldId id="289" r:id="rId25"/>
    <p:sldId id="265" r:id="rId26"/>
    <p:sldId id="279" r:id="rId27"/>
    <p:sldId id="258" r:id="rId28"/>
    <p:sldId id="281" r:id="rId29"/>
    <p:sldId id="290" r:id="rId30"/>
    <p:sldId id="28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0" autoAdjust="0"/>
    <p:restoredTop sz="79720" autoAdjust="0"/>
  </p:normalViewPr>
  <p:slideViewPr>
    <p:cSldViewPr snapToGrid="0">
      <p:cViewPr>
        <p:scale>
          <a:sx n="72" d="100"/>
          <a:sy n="72" d="100"/>
        </p:scale>
        <p:origin x="3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EA860-EBAC-4EEA-83E7-657F1B7E4F7C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7EC6A-F5A4-441D-B3C5-D1EF8312A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8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14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37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76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37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0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8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38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6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97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74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41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379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015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79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081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664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335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94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38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14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03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89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85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55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99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58C7-E1E3-44BD-8DCF-37B8355642A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B4B7-44CC-4B21-B850-B31360F1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4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58C7-E1E3-44BD-8DCF-37B8355642A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B4B7-44CC-4B21-B850-B31360F1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8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58C7-E1E3-44BD-8DCF-37B8355642A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B4B7-44CC-4B21-B850-B31360F1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4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58C7-E1E3-44BD-8DCF-37B8355642A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B4B7-44CC-4B21-B850-B31360F1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1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58C7-E1E3-44BD-8DCF-37B8355642A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B4B7-44CC-4B21-B850-B31360F1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8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58C7-E1E3-44BD-8DCF-37B8355642A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B4B7-44CC-4B21-B850-B31360F1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4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58C7-E1E3-44BD-8DCF-37B8355642A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B4B7-44CC-4B21-B850-B31360F1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8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58C7-E1E3-44BD-8DCF-37B8355642A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B4B7-44CC-4B21-B850-B31360F1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9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58C7-E1E3-44BD-8DCF-37B8355642A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B4B7-44CC-4B21-B850-B31360F1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1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58C7-E1E3-44BD-8DCF-37B8355642A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B4B7-44CC-4B21-B850-B31360F1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7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58C7-E1E3-44BD-8DCF-37B8355642A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B4B7-44CC-4B21-B850-B31360F1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3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758C7-E1E3-44BD-8DCF-37B8355642A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6B4B7-44CC-4B21-B850-B31360F1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6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uget.org/20160811/Announcing-NuGet-3.5-RC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t.net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jfuDD9_BTw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s.msdn.microsoft.com/dotnet/2016/10/19/net-core-tooling-in-visual-studio-15/" TargetMode="External"/><Relationship Id="rId4" Type="http://schemas.openxmlformats.org/officeDocument/2006/relationships/hyperlink" Target="https://blogs.msdn.microsoft.com/dotnet/2016/07/15/net-core-roadmap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log.west-wind.com/posts/2016/Jun/06/Publishing-and-Running-ASPNET-Core-Applications-with-II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AiTWhb6qCWA?t=28m54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vimeo.com/172009499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ben_a_adams" TargetMode="External"/><Relationship Id="rId5" Type="http://schemas.openxmlformats.org/officeDocument/2006/relationships/hyperlink" Target="https://github.com/aspnet/KestrelHttpServer/graphs/contributors" TargetMode="External"/><Relationship Id="rId4" Type="http://schemas.openxmlformats.org/officeDocument/2006/relationships/hyperlink" Target="https://www.techempower.com/benchmarks/#section=data-r9&amp;hw=peak&amp;test=plaintext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Home/wiki/Roadmap" TargetMode="External"/><Relationship Id="rId2" Type="http://schemas.openxmlformats.org/officeDocument/2006/relationships/hyperlink" Target="https://blogs.msdn.microsoft.com/dotnet/2016/07/26/net-support-and-versionin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ot.net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f.readthedocs.io/en/latest/efcore-vs-ef6/features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spnet/EntityFramework/issues/5816#issuecomment-228167444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s.msdn.microsoft.com/dotnet/2016/07/15/net-core-roadmap/" TargetMode="External"/><Relationship Id="rId3" Type="http://schemas.openxmlformats.org/officeDocument/2006/relationships/hyperlink" Target="http://www.dot.net/" TargetMode="External"/><Relationship Id="rId7" Type="http://schemas.openxmlformats.org/officeDocument/2006/relationships/hyperlink" Target="https://github.com/aspnet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sp.net/" TargetMode="External"/><Relationship Id="rId5" Type="http://schemas.openxmlformats.org/officeDocument/2006/relationships/hyperlink" Target="https://channel9.msdn.com/Series/aspnetmonsters" TargetMode="External"/><Relationship Id="rId4" Type="http://schemas.openxmlformats.org/officeDocument/2006/relationships/hyperlink" Target="http://live.asp.net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rairiecode.amegala.com/evals" TargetMode="External"/><Relationship Id="rId2" Type="http://schemas.openxmlformats.org/officeDocument/2006/relationships/hyperlink" Target="https://github.com/scottsauber/prairiecode16corefundamental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prairiecode.amegala.com/eva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ckagesearch.azurewebsites.ne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mBobSquarePants/ImageProcesso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canhasdot.net/" TargetMode="External"/><Relationship Id="rId4" Type="http://schemas.openxmlformats.org/officeDocument/2006/relationships/hyperlink" Target="http://github.com/dotnet/corefx/issues/2089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Scott Sauber</a:t>
            </a:r>
          </a:p>
          <a:p>
            <a:r>
              <a:rPr lang="en-US" dirty="0"/>
              <a:t>@</a:t>
            </a:r>
            <a:r>
              <a:rPr lang="en-US" dirty="0" err="1"/>
              <a:t>scottsauber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98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is RTM, the Tooling is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Core and ASP.NET Core are RTM</a:t>
            </a:r>
          </a:p>
          <a:p>
            <a:r>
              <a:rPr lang="en-US" dirty="0"/>
              <a:t>The Tooling is still in “Preview 2”</a:t>
            </a:r>
          </a:p>
          <a:p>
            <a:pPr lvl="1"/>
            <a:r>
              <a:rPr lang="en-US" dirty="0"/>
              <a:t>.NET Core SDK installs a local cache of </a:t>
            </a:r>
            <a:r>
              <a:rPr lang="en-US" dirty="0" err="1"/>
              <a:t>NuGet</a:t>
            </a:r>
            <a:r>
              <a:rPr lang="en-US" dirty="0"/>
              <a:t> packages.</a:t>
            </a:r>
          </a:p>
          <a:p>
            <a:pPr lvl="1"/>
            <a:r>
              <a:rPr lang="en-US" dirty="0" err="1"/>
              <a:t>NuGet</a:t>
            </a:r>
            <a:r>
              <a:rPr lang="en-US" dirty="0"/>
              <a:t> restore from the Internet is slow</a:t>
            </a:r>
          </a:p>
          <a:p>
            <a:pPr lvl="2"/>
            <a:r>
              <a:rPr lang="en-US" dirty="0"/>
              <a:t>Fix coming in </a:t>
            </a:r>
            <a:r>
              <a:rPr lang="en-US" dirty="0" err="1"/>
              <a:t>NuGet</a:t>
            </a:r>
            <a:r>
              <a:rPr lang="en-US" dirty="0"/>
              <a:t> 3.5 (</a:t>
            </a:r>
            <a:r>
              <a:rPr lang="en-US" dirty="0">
                <a:hlinkClick r:id="rId3"/>
              </a:rPr>
              <a:t>currently in RC</a:t>
            </a:r>
            <a:r>
              <a:rPr lang="en-US" dirty="0"/>
              <a:t>)</a:t>
            </a:r>
          </a:p>
          <a:p>
            <a:r>
              <a:rPr lang="en-US" dirty="0"/>
              <a:t>Why ship Tooling before it’s ready?</a:t>
            </a:r>
          </a:p>
          <a:p>
            <a:pPr lvl="1"/>
            <a:r>
              <a:rPr lang="en-US" dirty="0"/>
              <a:t>Why should frameworks wait when Tooling is good enough?</a:t>
            </a:r>
          </a:p>
        </p:txBody>
      </p:sp>
    </p:spTree>
    <p:extLst>
      <p:ext uri="{BB962C8B-B14F-4D97-AF65-F5344CB8AC3E}">
        <p14:creationId xmlns:p14="http://schemas.microsoft.com/office/powerpoint/2010/main" val="78025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7830"/>
            <a:ext cx="10515600" cy="1325563"/>
          </a:xfrm>
        </p:spPr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CLI?</a:t>
            </a:r>
          </a:p>
          <a:p>
            <a:r>
              <a:rPr lang="en-US" dirty="0"/>
              <a:t>Restore, Build, Run, Publish all from the command line</a:t>
            </a:r>
          </a:p>
          <a:p>
            <a:pPr lvl="1"/>
            <a:r>
              <a:rPr lang="en-US" dirty="0" err="1"/>
              <a:t>dotnet</a:t>
            </a:r>
            <a:r>
              <a:rPr lang="en-US" dirty="0"/>
              <a:t> restore</a:t>
            </a:r>
          </a:p>
          <a:p>
            <a:pPr lvl="1"/>
            <a:r>
              <a:rPr lang="en-US" dirty="0" err="1"/>
              <a:t>dotnet</a:t>
            </a:r>
            <a:r>
              <a:rPr lang="en-US" dirty="0"/>
              <a:t> run</a:t>
            </a:r>
          </a:p>
          <a:p>
            <a:r>
              <a:rPr lang="en-US" dirty="0"/>
              <a:t>Installed with the .NET Core SDK (download at </a:t>
            </a:r>
            <a:r>
              <a:rPr lang="en-US" dirty="0">
                <a:hlinkClick r:id="rId3"/>
              </a:rPr>
              <a:t>http://dot.net</a:t>
            </a:r>
            <a:r>
              <a:rPr lang="en-US" dirty="0"/>
              <a:t>) </a:t>
            </a:r>
          </a:p>
          <a:p>
            <a:r>
              <a:rPr lang="en-US" dirty="0"/>
              <a:t>Cross platform with any editor</a:t>
            </a:r>
          </a:p>
          <a:p>
            <a:r>
              <a:rPr lang="en-US" dirty="0"/>
              <a:t>Works for any .NET Core app, not just ASP.NET Core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6829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02" y="246824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If you use Visual Studio… you don’t have to worry about the </a:t>
            </a:r>
            <a:r>
              <a:rPr lang="en-US" b="1" u="sng" dirty="0" err="1"/>
              <a:t>dotnet</a:t>
            </a:r>
            <a:r>
              <a:rPr lang="en-US" b="1" u="sng" dirty="0"/>
              <a:t> CLI</a:t>
            </a:r>
            <a:br>
              <a:rPr lang="en-US" b="1" u="sng" dirty="0"/>
            </a:br>
            <a:r>
              <a:rPr lang="en-US" dirty="0"/>
              <a:t>… it’s used by Visual Studio behind the scenes</a:t>
            </a:r>
          </a:p>
        </p:txBody>
      </p:sp>
    </p:spTree>
    <p:extLst>
      <p:ext uri="{BB962C8B-B14F-4D97-AF65-F5344CB8AC3E}">
        <p14:creationId xmlns:p14="http://schemas.microsoft.com/office/powerpoint/2010/main" val="49461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xproj</a:t>
            </a:r>
            <a:r>
              <a:rPr lang="en-US" dirty="0"/>
              <a:t> and </a:t>
            </a:r>
            <a:r>
              <a:rPr lang="en-US" dirty="0" err="1"/>
              <a:t>project.json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xproj</a:t>
            </a:r>
            <a:r>
              <a:rPr lang="en-US" dirty="0"/>
              <a:t> is a new project system for ASP.NET Core… for now</a:t>
            </a:r>
            <a:endParaRPr lang="en-US" b="1" u="sng" dirty="0"/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In the folder, in the project, no more Include sections</a:t>
            </a:r>
          </a:p>
          <a:p>
            <a:r>
              <a:rPr lang="en-US" dirty="0" err="1"/>
              <a:t>Project.json</a:t>
            </a:r>
            <a:endParaRPr lang="en-US" dirty="0"/>
          </a:p>
          <a:p>
            <a:pPr lvl="1"/>
            <a:r>
              <a:rPr lang="en-US" dirty="0"/>
              <a:t>Manage your </a:t>
            </a:r>
            <a:r>
              <a:rPr lang="en-US" dirty="0" err="1"/>
              <a:t>NuGet</a:t>
            </a:r>
            <a:r>
              <a:rPr lang="en-US" dirty="0"/>
              <a:t> dependencies</a:t>
            </a:r>
          </a:p>
          <a:p>
            <a:r>
              <a:rPr lang="en-US" dirty="0"/>
              <a:t>This is changing in the name of consistency and re-use</a:t>
            </a:r>
          </a:p>
          <a:p>
            <a:pPr lvl="1"/>
            <a:r>
              <a:rPr lang="en-US" dirty="0" err="1"/>
              <a:t>Csproj</a:t>
            </a:r>
            <a:r>
              <a:rPr lang="en-US" dirty="0"/>
              <a:t>/</a:t>
            </a:r>
            <a:r>
              <a:rPr lang="en-US" dirty="0" err="1"/>
              <a:t>msbuild</a:t>
            </a:r>
            <a:r>
              <a:rPr lang="en-US" dirty="0"/>
              <a:t> is back, but is going to incorporate benefits of </a:t>
            </a:r>
            <a:r>
              <a:rPr lang="en-US" dirty="0" err="1"/>
              <a:t>xproj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5 min lightning talk previewing the changes</a:t>
            </a:r>
            <a:endParaRPr lang="en-US" dirty="0"/>
          </a:p>
          <a:p>
            <a:pPr lvl="3"/>
            <a:r>
              <a:rPr lang="en-US" dirty="0"/>
              <a:t>Less XML</a:t>
            </a:r>
          </a:p>
          <a:p>
            <a:pPr lvl="3"/>
            <a:r>
              <a:rPr lang="en-US" dirty="0"/>
              <a:t>No “reloading” the project when changes happen externally (editing </a:t>
            </a:r>
            <a:r>
              <a:rPr lang="en-US" dirty="0" err="1"/>
              <a:t>csproj</a:t>
            </a:r>
            <a:r>
              <a:rPr lang="en-US" dirty="0"/>
              <a:t> file via hand, </a:t>
            </a:r>
            <a:r>
              <a:rPr lang="en-US" dirty="0" err="1"/>
              <a:t>git</a:t>
            </a:r>
            <a:r>
              <a:rPr lang="en-US" dirty="0"/>
              <a:t> reset, etc.)</a:t>
            </a:r>
          </a:p>
          <a:p>
            <a:r>
              <a:rPr lang="en-US" dirty="0"/>
              <a:t>Migration to </a:t>
            </a:r>
            <a:r>
              <a:rPr lang="en-US" dirty="0" err="1"/>
              <a:t>csproj</a:t>
            </a:r>
            <a:r>
              <a:rPr lang="en-US" dirty="0"/>
              <a:t> will be easy, open project, click yes, and it just happens</a:t>
            </a:r>
          </a:p>
          <a:p>
            <a:pPr lvl="1"/>
            <a:r>
              <a:rPr lang="en-US" dirty="0" err="1"/>
              <a:t>dotnet</a:t>
            </a:r>
            <a:r>
              <a:rPr lang="en-US" dirty="0"/>
              <a:t> migrate from command line</a:t>
            </a:r>
          </a:p>
          <a:p>
            <a:r>
              <a:rPr lang="en-US" dirty="0">
                <a:hlinkClick r:id="rId4"/>
              </a:rPr>
              <a:t>Anticipated to be complete Q4 2016 or Q1 2017</a:t>
            </a:r>
            <a:endParaRPr lang="en-US" dirty="0"/>
          </a:p>
          <a:p>
            <a:r>
              <a:rPr lang="en-US" dirty="0">
                <a:hlinkClick r:id="rId5"/>
              </a:rPr>
              <a:t>More info released last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5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ytimg.com/vi/7EswDwY-944/hqdefa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793" y="822325"/>
            <a:ext cx="6415290" cy="481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961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– What’s the same?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MVC Concepts are the same</a:t>
            </a:r>
          </a:p>
          <a:p>
            <a:pPr lvl="1"/>
            <a:r>
              <a:rPr lang="en-US" dirty="0"/>
              <a:t>Still have Controllers</a:t>
            </a:r>
          </a:p>
          <a:p>
            <a:pPr lvl="1"/>
            <a:r>
              <a:rPr lang="en-US" dirty="0"/>
              <a:t>Controllers still have Actions</a:t>
            </a:r>
          </a:p>
          <a:p>
            <a:pPr lvl="1"/>
            <a:r>
              <a:rPr lang="en-US" dirty="0"/>
              <a:t>Still have Views</a:t>
            </a:r>
          </a:p>
          <a:p>
            <a:pPr lvl="1"/>
            <a:r>
              <a:rPr lang="en-US" dirty="0"/>
              <a:t>Still have partial views</a:t>
            </a:r>
          </a:p>
          <a:p>
            <a:r>
              <a:rPr lang="en-US" dirty="0"/>
              <a:t>HTML Helpers still exist</a:t>
            </a:r>
          </a:p>
          <a:p>
            <a:pPr lvl="1"/>
            <a:r>
              <a:rPr lang="en-US" dirty="0"/>
              <a:t>But you should use Tag Helpers</a:t>
            </a:r>
          </a:p>
        </p:txBody>
      </p:sp>
    </p:spTree>
    <p:extLst>
      <p:ext uri="{BB962C8B-B14F-4D97-AF65-F5344CB8AC3E}">
        <p14:creationId xmlns:p14="http://schemas.microsoft.com/office/powerpoint/2010/main" val="47358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44" y="365125"/>
            <a:ext cx="10515600" cy="1325563"/>
          </a:xfrm>
        </p:spPr>
        <p:txBody>
          <a:bodyPr/>
          <a:lstStyle/>
          <a:p>
            <a:r>
              <a:rPr lang="en-US" dirty="0"/>
              <a:t>ASP.NET Core – what’s different</a:t>
            </a:r>
          </a:p>
        </p:txBody>
      </p:sp>
      <p:pic>
        <p:nvPicPr>
          <p:cNvPr id="1026" name="Picture 2" descr="../_images/request-delegate-pipe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748" y="2153774"/>
            <a:ext cx="5182807" cy="331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92" y="1741960"/>
            <a:ext cx="10515600" cy="4823299"/>
          </a:xfrm>
        </p:spPr>
        <p:txBody>
          <a:bodyPr>
            <a:normAutofit/>
          </a:bodyPr>
          <a:lstStyle/>
          <a:p>
            <a:r>
              <a:rPr lang="en-US" dirty="0"/>
              <a:t>ASP.NET Core is simply a console app.</a:t>
            </a:r>
          </a:p>
          <a:p>
            <a:r>
              <a:rPr lang="en-US" dirty="0"/>
              <a:t>Web Forms is gone</a:t>
            </a:r>
          </a:p>
          <a:p>
            <a:r>
              <a:rPr lang="en-US" dirty="0"/>
              <a:t>WCF server is gone</a:t>
            </a:r>
          </a:p>
          <a:p>
            <a:r>
              <a:rPr lang="en-US" dirty="0"/>
              <a:t>Client side package management</a:t>
            </a:r>
          </a:p>
          <a:p>
            <a:r>
              <a:rPr lang="en-US" dirty="0" err="1"/>
              <a:t>web.config</a:t>
            </a:r>
            <a:r>
              <a:rPr lang="en-US" dirty="0"/>
              <a:t> is only around for IIS compatibility</a:t>
            </a:r>
          </a:p>
          <a:p>
            <a:r>
              <a:rPr lang="en-US" dirty="0" err="1"/>
              <a:t>Global.asax</a:t>
            </a:r>
            <a:r>
              <a:rPr lang="en-US" dirty="0"/>
              <a:t> is gone</a:t>
            </a:r>
          </a:p>
          <a:p>
            <a:r>
              <a:rPr lang="en-US" dirty="0" err="1"/>
              <a:t>Startup.cs</a:t>
            </a:r>
            <a:endParaRPr lang="en-US" dirty="0"/>
          </a:p>
          <a:p>
            <a:r>
              <a:rPr lang="en-US" dirty="0"/>
              <a:t>Middleware all the things, even MVC</a:t>
            </a:r>
          </a:p>
          <a:p>
            <a:pPr lvl="1"/>
            <a:r>
              <a:rPr lang="en-US" dirty="0"/>
              <a:t>Order matters</a:t>
            </a:r>
          </a:p>
        </p:txBody>
      </p:sp>
    </p:spTree>
    <p:extLst>
      <p:ext uri="{BB962C8B-B14F-4D97-AF65-F5344CB8AC3E}">
        <p14:creationId xmlns:p14="http://schemas.microsoft.com/office/powerpoint/2010/main" val="363912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– Where’s my cheese?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 and Web API Controllers have been unified</a:t>
            </a:r>
          </a:p>
          <a:p>
            <a:pPr lvl="1"/>
            <a:r>
              <a:rPr lang="en-US" dirty="0"/>
              <a:t>No more </a:t>
            </a:r>
            <a:r>
              <a:rPr lang="en-US" dirty="0" err="1"/>
              <a:t>ApiController</a:t>
            </a:r>
            <a:r>
              <a:rPr lang="en-US" dirty="0"/>
              <a:t>, just inherit from Controller</a:t>
            </a:r>
          </a:p>
          <a:p>
            <a:r>
              <a:rPr lang="en-US" dirty="0"/>
              <a:t>Child actions gone in favor of View Components</a:t>
            </a:r>
          </a:p>
          <a:p>
            <a:r>
              <a:rPr lang="en-US" dirty="0"/>
              <a:t>/Views/_</a:t>
            </a:r>
            <a:r>
              <a:rPr lang="en-US" dirty="0" err="1"/>
              <a:t>ViewImports.cshtml</a:t>
            </a:r>
            <a:r>
              <a:rPr lang="en-US" dirty="0"/>
              <a:t> is your new /Views/</a:t>
            </a:r>
            <a:r>
              <a:rPr lang="en-US" dirty="0" err="1"/>
              <a:t>web.config</a:t>
            </a:r>
            <a:endParaRPr lang="en-US" dirty="0"/>
          </a:p>
          <a:p>
            <a:pPr lvl="1"/>
            <a:r>
              <a:rPr lang="en-US" dirty="0"/>
              <a:t>Instead of &lt;add namespace=“</a:t>
            </a:r>
            <a:r>
              <a:rPr lang="en-US" dirty="0" err="1"/>
              <a:t>MyNamespace.Something</a:t>
            </a:r>
            <a:r>
              <a:rPr lang="en-US" dirty="0"/>
              <a:t>”/&gt;</a:t>
            </a:r>
          </a:p>
          <a:p>
            <a:pPr lvl="1"/>
            <a:r>
              <a:rPr lang="en-US" dirty="0"/>
              <a:t>Just @using </a:t>
            </a:r>
            <a:r>
              <a:rPr lang="en-US" dirty="0" err="1"/>
              <a:t>MyNamespace.Something</a:t>
            </a:r>
            <a:endParaRPr lang="en-US" dirty="0"/>
          </a:p>
          <a:p>
            <a:r>
              <a:rPr lang="en-US" dirty="0"/>
              <a:t>Static files now served by folder called </a:t>
            </a:r>
            <a:r>
              <a:rPr lang="en-US" dirty="0" err="1"/>
              <a:t>wwwroot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9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 New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89235" cy="4351338"/>
          </a:xfrm>
        </p:spPr>
        <p:txBody>
          <a:bodyPr>
            <a:normAutofit/>
          </a:bodyPr>
          <a:lstStyle/>
          <a:p>
            <a:r>
              <a:rPr lang="en-US" dirty="0"/>
              <a:t>Save and reload, no more building</a:t>
            </a:r>
          </a:p>
          <a:p>
            <a:r>
              <a:rPr lang="en-US" dirty="0"/>
              <a:t>Dependency Injection built-in</a:t>
            </a:r>
          </a:p>
          <a:p>
            <a:r>
              <a:rPr lang="en-US" dirty="0"/>
              <a:t>Ship the framework with the app, side-by-side on the same server as other apps with different versions of .NET</a:t>
            </a:r>
          </a:p>
          <a:p>
            <a:r>
              <a:rPr lang="en-US" dirty="0"/>
              <a:t>Environments are a first class citizen</a:t>
            </a:r>
          </a:p>
          <a:p>
            <a:r>
              <a:rPr lang="en-US" dirty="0" err="1"/>
              <a:t>TagHelpers</a:t>
            </a:r>
            <a:r>
              <a:rPr lang="en-US" dirty="0"/>
              <a:t> &gt; Html Helpers</a:t>
            </a:r>
          </a:p>
          <a:p>
            <a:pPr lvl="1"/>
            <a:r>
              <a:rPr lang="en-US" dirty="0" err="1"/>
              <a:t>HtmlHelper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TagHelper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39192" y="5117697"/>
            <a:ext cx="886112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-primary"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asp-controller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="Home"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asp-action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="Index"&gt;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124509" y="4711675"/>
            <a:ext cx="489749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Html.ActionLink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"Home"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"Index"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"Home"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60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Kestrel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Brand new web (“application”) server</a:t>
            </a:r>
          </a:p>
          <a:p>
            <a:r>
              <a:rPr lang="en-US" dirty="0"/>
              <a:t>Built on </a:t>
            </a:r>
            <a:r>
              <a:rPr lang="en-US" dirty="0" err="1"/>
              <a:t>libuv</a:t>
            </a:r>
            <a:endParaRPr lang="en-US" dirty="0"/>
          </a:p>
          <a:p>
            <a:r>
              <a:rPr lang="en-US" dirty="0"/>
              <a:t>Cross platform</a:t>
            </a:r>
          </a:p>
        </p:txBody>
      </p:sp>
    </p:spTree>
    <p:extLst>
      <p:ext uri="{BB962C8B-B14F-4D97-AF65-F5344CB8AC3E}">
        <p14:creationId xmlns:p14="http://schemas.microsoft.com/office/powerpoint/2010/main" val="188584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ASP.NET developers</a:t>
            </a:r>
          </a:p>
          <a:p>
            <a:r>
              <a:rPr lang="en-US" dirty="0"/>
              <a:t>People interested in the new ASP.NET Core stack</a:t>
            </a:r>
          </a:p>
        </p:txBody>
      </p:sp>
    </p:spTree>
    <p:extLst>
      <p:ext uri="{BB962C8B-B14F-4D97-AF65-F5344CB8AC3E}">
        <p14:creationId xmlns:p14="http://schemas.microsoft.com/office/powerpoint/2010/main" val="2764105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Kestrel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put this directly on the </a:t>
            </a:r>
            <a:r>
              <a:rPr lang="en-US" dirty="0" err="1"/>
              <a:t>Interwebs</a:t>
            </a:r>
            <a:endParaRPr lang="en-US" dirty="0"/>
          </a:p>
          <a:p>
            <a:pPr lvl="1"/>
            <a:r>
              <a:rPr lang="en-US" dirty="0"/>
              <a:t>Server in front acting as a reverse proxy</a:t>
            </a:r>
          </a:p>
          <a:p>
            <a:pPr lvl="2"/>
            <a:r>
              <a:rPr lang="en-US" dirty="0"/>
              <a:t>IIS on Windows</a:t>
            </a:r>
          </a:p>
          <a:p>
            <a:pPr lvl="2"/>
            <a:r>
              <a:rPr lang="en-US" dirty="0" err="1"/>
              <a:t>nginx</a:t>
            </a:r>
            <a:r>
              <a:rPr lang="en-US" dirty="0"/>
              <a:t> or Apache on Linux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533" y="2776036"/>
            <a:ext cx="7523325" cy="4081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91122" y="2339236"/>
            <a:ext cx="201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Image: </a:t>
            </a:r>
            <a:r>
              <a:rPr lang="en-US" dirty="0">
                <a:hlinkClick r:id="rId4"/>
              </a:rPr>
              <a:t>Rick </a:t>
            </a:r>
            <a:r>
              <a:rPr lang="en-US" dirty="0" err="1">
                <a:hlinkClick r:id="rId4"/>
              </a:rPr>
              <a:t>Strahl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44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Kestrel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is happening now to harden Kestrel and add features to make it Internet ready.</a:t>
            </a:r>
          </a:p>
          <a:p>
            <a:pPr lvl="1"/>
            <a:r>
              <a:rPr lang="en-US" dirty="0">
                <a:hlinkClick r:id="rId2"/>
              </a:rPr>
              <a:t>Source </a:t>
            </a:r>
            <a:r>
              <a:rPr lang="en-US" dirty="0"/>
              <a:t>(from Community Standup)</a:t>
            </a:r>
          </a:p>
        </p:txBody>
      </p:sp>
    </p:spTree>
    <p:extLst>
      <p:ext uri="{BB962C8B-B14F-4D97-AF65-F5344CB8AC3E}">
        <p14:creationId xmlns:p14="http://schemas.microsoft.com/office/powerpoint/2010/main" val="199053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Kestrel (continued again)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performance</a:t>
            </a:r>
          </a:p>
          <a:p>
            <a:r>
              <a:rPr lang="en-US" dirty="0"/>
              <a:t>The stuff they do is crazy in the name of perf</a:t>
            </a:r>
          </a:p>
          <a:p>
            <a:pPr lvl="1"/>
            <a:r>
              <a:rPr lang="en-US" dirty="0"/>
              <a:t>More details: </a:t>
            </a:r>
            <a:r>
              <a:rPr lang="en-US" dirty="0">
                <a:hlinkClick r:id="rId3"/>
              </a:rPr>
              <a:t>https://vimeo.com/172009499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090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TechEmpower</a:t>
            </a:r>
            <a:r>
              <a:rPr lang="en-US" dirty="0"/>
              <a:t> Benchmarks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are the </a:t>
            </a:r>
            <a:r>
              <a:rPr lang="en-US" dirty="0" err="1"/>
              <a:t>TechEmpower</a:t>
            </a:r>
            <a:r>
              <a:rPr lang="en-US" dirty="0"/>
              <a:t> Benchmarks?</a:t>
            </a:r>
          </a:p>
          <a:p>
            <a:r>
              <a:rPr lang="en-US" dirty="0">
                <a:hlinkClick r:id="rId3"/>
              </a:rPr>
              <a:t>https://www.techempower.com/benchmarks/</a:t>
            </a:r>
            <a:endParaRPr lang="en-US" dirty="0"/>
          </a:p>
          <a:p>
            <a:r>
              <a:rPr lang="en-US" dirty="0"/>
              <a:t>ASP.NET Core 5M requests per second</a:t>
            </a:r>
          </a:p>
          <a:p>
            <a:pPr lvl="1"/>
            <a:r>
              <a:rPr lang="en-US" dirty="0">
                <a:hlinkClick r:id="rId4"/>
              </a:rPr>
              <a:t>ASP.NET 4.x is 71K requests per second</a:t>
            </a:r>
            <a:endParaRPr lang="en-US" dirty="0"/>
          </a:p>
          <a:p>
            <a:pPr lvl="1"/>
            <a:r>
              <a:rPr lang="en-US" dirty="0"/>
              <a:t>PHP: 195K</a:t>
            </a:r>
          </a:p>
          <a:p>
            <a:pPr lvl="1"/>
            <a:r>
              <a:rPr lang="en-US" dirty="0"/>
              <a:t>Node: 289K</a:t>
            </a:r>
          </a:p>
          <a:p>
            <a:pPr lvl="1"/>
            <a:r>
              <a:rPr lang="en-US" dirty="0"/>
              <a:t>Go: 490K</a:t>
            </a:r>
            <a:endParaRPr lang="en-US" dirty="0"/>
          </a:p>
          <a:p>
            <a:r>
              <a:rPr lang="en-US" dirty="0"/>
              <a:t>This is a plain text – this is essentially hello world</a:t>
            </a:r>
            <a:endParaRPr lang="en-US" dirty="0"/>
          </a:p>
          <a:p>
            <a:r>
              <a:rPr lang="en-US" dirty="0"/>
              <a:t>Power of Open Source</a:t>
            </a:r>
          </a:p>
          <a:p>
            <a:pPr lvl="1"/>
            <a:r>
              <a:rPr lang="en-US" dirty="0">
                <a:hlinkClick r:id="rId5"/>
              </a:rPr>
              <a:t>#2 contributor to Kestrel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Ben Adams</a:t>
            </a:r>
            <a:r>
              <a:rPr lang="en-US" dirty="0"/>
              <a:t>, is a non-Microsoft Employee</a:t>
            </a:r>
          </a:p>
          <a:p>
            <a:r>
              <a:rPr lang="en-US" dirty="0"/>
              <a:t>This is where modularity is crucial</a:t>
            </a:r>
          </a:p>
        </p:txBody>
      </p:sp>
    </p:spTree>
    <p:extLst>
      <p:ext uri="{BB962C8B-B14F-4D97-AF65-F5344CB8AC3E}">
        <p14:creationId xmlns:p14="http://schemas.microsoft.com/office/powerpoint/2010/main" val="13167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still coming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9344"/>
            <a:ext cx="10515600" cy="524255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1.1.0 – currently in Preview 1 – RTM in </a:t>
            </a:r>
            <a:r>
              <a:rPr lang="en-US" dirty="0"/>
              <a:t>Q4 2016 or Q1 2017 </a:t>
            </a:r>
            <a:endParaRPr lang="en-US" dirty="0"/>
          </a:p>
          <a:p>
            <a:pPr lvl="1"/>
            <a:r>
              <a:rPr lang="en-US" dirty="0"/>
              <a:t>URL Rewriting Middleware (GG IIS URL Rewrite Module)</a:t>
            </a:r>
          </a:p>
          <a:p>
            <a:pPr lvl="1"/>
            <a:r>
              <a:rPr lang="en-US" dirty="0"/>
              <a:t>Response Caching Middleware</a:t>
            </a:r>
          </a:p>
          <a:p>
            <a:pPr lvl="1"/>
            <a:r>
              <a:rPr lang="en-US" dirty="0"/>
              <a:t>View Components as Tag Helpers</a:t>
            </a:r>
          </a:p>
          <a:p>
            <a:pPr lvl="1"/>
            <a:r>
              <a:rPr lang="en-US" dirty="0"/>
              <a:t>View pre-compilation</a:t>
            </a:r>
          </a:p>
          <a:p>
            <a:r>
              <a:rPr lang="en-US" dirty="0"/>
              <a:t>1.2 – Q1 or Q2 2017</a:t>
            </a:r>
          </a:p>
          <a:p>
            <a:pPr lvl="1"/>
            <a:r>
              <a:rPr lang="en-US" dirty="0" err="1"/>
              <a:t>WebSockets</a:t>
            </a:r>
            <a:endParaRPr lang="en-US" dirty="0"/>
          </a:p>
          <a:p>
            <a:pPr lvl="1"/>
            <a:r>
              <a:rPr lang="en-US" dirty="0" err="1"/>
              <a:t>SignalR</a:t>
            </a:r>
            <a:endParaRPr lang="en-US" dirty="0"/>
          </a:p>
          <a:p>
            <a:pPr lvl="1"/>
            <a:r>
              <a:rPr lang="en-US" dirty="0"/>
              <a:t>Razor Pages (Views w/out Controllers, formerly called Web Pages)</a:t>
            </a:r>
          </a:p>
          <a:p>
            <a:r>
              <a:rPr lang="en-US" dirty="0"/>
              <a:t>Down the road</a:t>
            </a:r>
          </a:p>
          <a:p>
            <a:pPr lvl="1"/>
            <a:r>
              <a:rPr lang="en-US" dirty="0"/>
              <a:t>VB support</a:t>
            </a:r>
          </a:p>
          <a:p>
            <a:endParaRPr lang="en-US" dirty="0"/>
          </a:p>
          <a:p>
            <a:r>
              <a:rPr lang="en-US" dirty="0"/>
              <a:t>They are tentatively planning on doing releases twice a year</a:t>
            </a:r>
          </a:p>
          <a:p>
            <a:pPr lvl="1"/>
            <a:r>
              <a:rPr lang="en-US" dirty="0">
                <a:hlinkClick r:id="rId2"/>
              </a:rPr>
              <a:t>https://blogs.msdn.microsoft.com/dotnet/2016/07/26/net-support-and-versioning/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Roadmap for more </a:t>
            </a:r>
            <a:r>
              <a:rPr lang="en-US" dirty="0" err="1"/>
              <a:t>deets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https://github.com/aspnet/Home/wiki/Roadmap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240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get started?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3"/>
              </a:rPr>
              <a:t>http://dot.net</a:t>
            </a:r>
            <a:r>
              <a:rPr lang="en-US" dirty="0"/>
              <a:t> </a:t>
            </a:r>
          </a:p>
          <a:p>
            <a:r>
              <a:rPr lang="en-US" dirty="0"/>
              <a:t>Click on the big Download .NET Core 1.0 button</a:t>
            </a:r>
          </a:p>
          <a:p>
            <a:r>
              <a:rPr lang="en-US" dirty="0"/>
              <a:t>Follow instructions for your OS of choice</a:t>
            </a:r>
          </a:p>
        </p:txBody>
      </p:sp>
    </p:spTree>
    <p:extLst>
      <p:ext uri="{BB962C8B-B14F-4D97-AF65-F5344CB8AC3E}">
        <p14:creationId xmlns:p14="http://schemas.microsoft.com/office/powerpoint/2010/main" val="1279250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should I switch to ASP.NET Core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1.0.1 product with Preview Tooling.</a:t>
            </a:r>
          </a:p>
          <a:p>
            <a:r>
              <a:rPr lang="en-US" dirty="0"/>
              <a:t>Missing some features right now (</a:t>
            </a:r>
            <a:r>
              <a:rPr lang="en-US" dirty="0" err="1"/>
              <a:t>SignalR</a:t>
            </a:r>
            <a:r>
              <a:rPr lang="en-US" dirty="0"/>
              <a:t>, Output Caching, etc.)</a:t>
            </a:r>
          </a:p>
          <a:p>
            <a:r>
              <a:rPr lang="en-US" dirty="0"/>
              <a:t>Entity Framework Core 1.0 has some LINQ stabilization issues and missing features compared to EF6 (stored proc support, lazy loading, connection resiliency, and </a:t>
            </a:r>
            <a:r>
              <a:rPr lang="en-US" dirty="0">
                <a:hlinkClick r:id="rId3"/>
              </a:rPr>
              <a:t>others</a:t>
            </a:r>
            <a:r>
              <a:rPr lang="en-US" dirty="0"/>
              <a:t>).</a:t>
            </a:r>
          </a:p>
          <a:p>
            <a:pPr lvl="1"/>
            <a:r>
              <a:rPr lang="en-US" dirty="0">
                <a:hlinkClick r:id="rId4"/>
              </a:rPr>
              <a:t>EF Core 1.0 guidance is to stay away from </a:t>
            </a:r>
            <a:r>
              <a:rPr lang="en-US" dirty="0" err="1">
                <a:hlinkClick r:id="rId4"/>
              </a:rPr>
              <a:t>async</a:t>
            </a:r>
            <a:endParaRPr lang="en-US" dirty="0"/>
          </a:p>
          <a:p>
            <a:pPr lvl="2"/>
            <a:r>
              <a:rPr lang="en-US" dirty="0"/>
              <a:t>Fix coming in 1.1</a:t>
            </a:r>
          </a:p>
          <a:p>
            <a:r>
              <a:rPr lang="en-US" dirty="0"/>
              <a:t>.NET Core is going to expand its API greatly</a:t>
            </a:r>
          </a:p>
          <a:p>
            <a:r>
              <a:rPr lang="en-US" dirty="0"/>
              <a:t>ASP.NET 4.6 is still going to be supported for a long time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2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2075"/>
            <a:ext cx="10515600" cy="49120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to get ASP.NET Core</a:t>
            </a:r>
          </a:p>
          <a:p>
            <a:pPr lvl="1"/>
            <a:r>
              <a:rPr lang="en-US" dirty="0">
                <a:hlinkClick r:id="rId3"/>
              </a:rPr>
              <a:t>http://www.dot.net</a:t>
            </a:r>
            <a:endParaRPr lang="en-US" dirty="0"/>
          </a:p>
          <a:p>
            <a:r>
              <a:rPr lang="en-US" dirty="0"/>
              <a:t>ASP.NET Community Standup</a:t>
            </a:r>
          </a:p>
          <a:p>
            <a:pPr lvl="1"/>
            <a:r>
              <a:rPr lang="en-US" dirty="0">
                <a:hlinkClick r:id="rId4"/>
              </a:rPr>
              <a:t>http://live.asp.net</a:t>
            </a:r>
            <a:endParaRPr lang="en-US" dirty="0"/>
          </a:p>
          <a:p>
            <a:r>
              <a:rPr lang="en-US" dirty="0"/>
              <a:t>ASP.NET Monsters</a:t>
            </a:r>
          </a:p>
          <a:p>
            <a:pPr lvl="1"/>
            <a:r>
              <a:rPr lang="en-US" dirty="0">
                <a:hlinkClick r:id="rId5"/>
              </a:rPr>
              <a:t>https://channel9.msdn.com/Series/aspnetmonsters</a:t>
            </a:r>
            <a:endParaRPr lang="en-US" dirty="0"/>
          </a:p>
          <a:p>
            <a:r>
              <a:rPr lang="en-US" dirty="0"/>
              <a:t>ASP.NET Core Documentation</a:t>
            </a:r>
          </a:p>
          <a:p>
            <a:pPr lvl="1"/>
            <a:r>
              <a:rPr lang="en-US" dirty="0">
                <a:hlinkClick r:id="rId6"/>
              </a:rPr>
              <a:t>https://docs.asp.net/</a:t>
            </a:r>
            <a:endParaRPr lang="en-US" dirty="0"/>
          </a:p>
          <a:p>
            <a:r>
              <a:rPr lang="en-US" dirty="0"/>
              <a:t>ASP.NET Core Source</a:t>
            </a:r>
          </a:p>
          <a:p>
            <a:pPr lvl="1"/>
            <a:r>
              <a:rPr lang="en-US" dirty="0">
                <a:hlinkClick r:id="rId7"/>
              </a:rPr>
              <a:t>https://github.com/aspnet</a:t>
            </a:r>
            <a:endParaRPr lang="en-US" dirty="0"/>
          </a:p>
          <a:p>
            <a:r>
              <a:rPr lang="en-US" dirty="0"/>
              <a:t>.NET Core roadmap</a:t>
            </a:r>
          </a:p>
          <a:p>
            <a:pPr lvl="1"/>
            <a:r>
              <a:rPr lang="en-US" dirty="0">
                <a:hlinkClick r:id="rId8"/>
              </a:rPr>
              <a:t>https://blogs.msdn.microsoft.com/dotnet/2016/07/15/net-core-roadmap/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45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Feel free to reach out on Twitter (@</a:t>
            </a:r>
            <a:r>
              <a:rPr lang="en-US" dirty="0" err="1"/>
              <a:t>scottsauber</a:t>
            </a:r>
            <a:r>
              <a:rPr lang="en-US" dirty="0"/>
              <a:t>) if you remember a question later</a:t>
            </a:r>
          </a:p>
          <a:p>
            <a:endParaRPr lang="en-US" dirty="0"/>
          </a:p>
          <a:p>
            <a:r>
              <a:rPr lang="en-US" dirty="0"/>
              <a:t>Slides and code posted on GitHub</a:t>
            </a:r>
          </a:p>
          <a:p>
            <a:pPr lvl="1"/>
            <a:r>
              <a:rPr lang="en-US" dirty="0">
                <a:hlinkClick r:id="rId2"/>
              </a:rPr>
              <a:t>https://github.com/scottsauber/prairiecode16corefundamentals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Don’t forget to fill out </a:t>
            </a:r>
            <a:r>
              <a:rPr lang="en-US" dirty="0" err="1"/>
              <a:t>evals</a:t>
            </a:r>
            <a:r>
              <a:rPr lang="en-US" dirty="0"/>
              <a:t>, please:</a:t>
            </a:r>
          </a:p>
          <a:p>
            <a:pPr marL="457200" lvl="1" indent="0">
              <a:buNone/>
            </a:pPr>
            <a:r>
              <a:rPr lang="en-US" sz="4800" dirty="0">
                <a:hlinkClick r:id="rId3"/>
              </a:rPr>
              <a:t>http://prairiecode.amegala.com/evals</a:t>
            </a:r>
            <a:r>
              <a:rPr lang="en-US" sz="48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1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forget to fill out </a:t>
            </a:r>
            <a:r>
              <a:rPr lang="en-US" dirty="0" err="1"/>
              <a:t>evals</a:t>
            </a:r>
            <a:r>
              <a:rPr lang="en-US" dirty="0"/>
              <a:t>, please:</a:t>
            </a:r>
          </a:p>
          <a:p>
            <a:pPr marL="457200" lvl="1" indent="0">
              <a:buNone/>
            </a:pPr>
            <a:r>
              <a:rPr lang="en-US" sz="4800" dirty="0">
                <a:hlinkClick r:id="rId2"/>
              </a:rPr>
              <a:t>http://prairiecode.amegala.com/evals</a:t>
            </a: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798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Developer, working primarily with web and ASP.NET</a:t>
            </a:r>
          </a:p>
          <a:p>
            <a:r>
              <a:rPr lang="en-US" dirty="0"/>
              <a:t>Worked with the .NET since 2009</a:t>
            </a:r>
          </a:p>
          <a:p>
            <a:r>
              <a:rPr lang="en-US" dirty="0"/>
              <a:t>Avid learner</a:t>
            </a:r>
          </a:p>
          <a:p>
            <a:r>
              <a:rPr lang="en-US" dirty="0"/>
              <a:t>Following ASP.NET Core since the early days</a:t>
            </a:r>
          </a:p>
        </p:txBody>
      </p:sp>
    </p:spTree>
    <p:extLst>
      <p:ext uri="{BB962C8B-B14F-4D97-AF65-F5344CB8AC3E}">
        <p14:creationId xmlns:p14="http://schemas.microsoft.com/office/powerpoint/2010/main" val="3854819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012" y="291110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39413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416"/>
            <a:ext cx="10515600" cy="4351338"/>
          </a:xfrm>
        </p:spPr>
        <p:txBody>
          <a:bodyPr/>
          <a:lstStyle/>
          <a:p>
            <a:r>
              <a:rPr lang="en-US" dirty="0"/>
              <a:t>This is an Intro talk</a:t>
            </a:r>
          </a:p>
          <a:p>
            <a:r>
              <a:rPr lang="en-US" dirty="0"/>
              <a:t>What is ASP.NET Core?</a:t>
            </a:r>
          </a:p>
          <a:p>
            <a:r>
              <a:rPr lang="en-US" dirty="0"/>
              <a:t>What is .NET Core?</a:t>
            </a:r>
          </a:p>
          <a:p>
            <a:r>
              <a:rPr lang="en-US" dirty="0"/>
              <a:t>What stayed the same?</a:t>
            </a:r>
          </a:p>
          <a:p>
            <a:r>
              <a:rPr lang="en-US" dirty="0"/>
              <a:t>What changed?</a:t>
            </a:r>
          </a:p>
          <a:p>
            <a:r>
              <a:rPr lang="en-US" dirty="0"/>
              <a:t>New Features</a:t>
            </a:r>
          </a:p>
          <a:p>
            <a:r>
              <a:rPr lang="en-US" dirty="0"/>
              <a:t>Demos all throughout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624546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04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1996 – Classic ASP</a:t>
            </a:r>
          </a:p>
          <a:p>
            <a:r>
              <a:rPr lang="en-US" dirty="0"/>
              <a:t>2002 – ASP.NET</a:t>
            </a:r>
          </a:p>
          <a:p>
            <a:r>
              <a:rPr lang="en-US" dirty="0"/>
              <a:t>2008 – ASP.NET MVC</a:t>
            </a:r>
          </a:p>
          <a:p>
            <a:r>
              <a:rPr lang="en-US" dirty="0"/>
              <a:t>2010 – ASP.NET Web Pages</a:t>
            </a:r>
          </a:p>
          <a:p>
            <a:r>
              <a:rPr lang="en-US" dirty="0"/>
              <a:t>2012 – ASP.NET Web API and </a:t>
            </a:r>
            <a:r>
              <a:rPr lang="en-US" dirty="0" err="1"/>
              <a:t>SignalR</a:t>
            </a:r>
            <a:endParaRPr lang="en-US" dirty="0"/>
          </a:p>
          <a:p>
            <a:r>
              <a:rPr lang="en-US" b="1" dirty="0"/>
              <a:t>May 2014 – ASP.NET </a:t>
            </a:r>
            <a:r>
              <a:rPr lang="en-US" b="1" dirty="0" err="1"/>
              <a:t>vNext</a:t>
            </a:r>
            <a:r>
              <a:rPr lang="en-US" b="1" dirty="0"/>
              <a:t> announced</a:t>
            </a:r>
          </a:p>
          <a:p>
            <a:r>
              <a:rPr lang="en-US" b="1" dirty="0"/>
              <a:t>February 2015 – ASP.NET </a:t>
            </a:r>
            <a:r>
              <a:rPr lang="en-US" b="1" dirty="0" err="1"/>
              <a:t>vNext</a:t>
            </a:r>
            <a:r>
              <a:rPr lang="en-US" b="1" dirty="0"/>
              <a:t> named to ASP.NET 5</a:t>
            </a:r>
          </a:p>
          <a:p>
            <a:r>
              <a:rPr lang="en-US" b="1" dirty="0"/>
              <a:t>January 2016 – ASP.NET 5 renamed to ASP.NET Core 1.0</a:t>
            </a:r>
          </a:p>
          <a:p>
            <a:r>
              <a:rPr lang="en-US" b="1" dirty="0"/>
              <a:t>June 27, 2016 – ASP.NET Core 1.0 RTM Released</a:t>
            </a:r>
          </a:p>
          <a:p>
            <a:r>
              <a:rPr lang="en-US" b="1" dirty="0"/>
              <a:t>September 13, 2016 – ASP.NET Core 1.0.1 Released</a:t>
            </a:r>
          </a:p>
          <a:p>
            <a:r>
              <a:rPr lang="en-US" b="1" dirty="0"/>
              <a:t>October 25, 2016 – ASP.NET Core 1.1 </a:t>
            </a:r>
            <a:r>
              <a:rPr lang="en-US" b="1" u="sng" dirty="0"/>
              <a:t>Preview</a:t>
            </a:r>
            <a:r>
              <a:rPr lang="en-US" dirty="0"/>
              <a:t> </a:t>
            </a:r>
            <a:r>
              <a:rPr lang="en-US" b="1" dirty="0"/>
              <a:t>Released</a:t>
            </a:r>
            <a:endParaRPr lang="en-US" b="1" u="sng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512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ASP.NET Core?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/>
              <a:t>Ground up rewrite</a:t>
            </a:r>
          </a:p>
          <a:p>
            <a:r>
              <a:rPr lang="en-US" dirty="0"/>
              <a:t>Modular, pay for play via </a:t>
            </a:r>
            <a:r>
              <a:rPr lang="en-US" dirty="0" err="1"/>
              <a:t>NuGet</a:t>
            </a:r>
            <a:r>
              <a:rPr lang="en-US" dirty="0"/>
              <a:t> packages</a:t>
            </a:r>
          </a:p>
          <a:p>
            <a:pPr lvl="1"/>
            <a:r>
              <a:rPr lang="en-US" dirty="0"/>
              <a:t>Improved performance</a:t>
            </a:r>
          </a:p>
          <a:p>
            <a:pPr lvl="1"/>
            <a:r>
              <a:rPr lang="en-US" dirty="0"/>
              <a:t>Downside – having to wire up everything you need</a:t>
            </a:r>
          </a:p>
          <a:p>
            <a:pPr lvl="2"/>
            <a:r>
              <a:rPr lang="en-US" dirty="0"/>
              <a:t>Templates</a:t>
            </a:r>
          </a:p>
          <a:p>
            <a:pPr lvl="2"/>
            <a:r>
              <a:rPr lang="en-US" dirty="0"/>
              <a:t>Reverse Package Search: </a:t>
            </a:r>
            <a:r>
              <a:rPr lang="en-US" dirty="0">
                <a:hlinkClick r:id="rId3"/>
              </a:rPr>
              <a:t>https://packagesearch.azurewebsites.net/</a:t>
            </a:r>
            <a:endParaRPr lang="en-US" dirty="0"/>
          </a:p>
          <a:p>
            <a:r>
              <a:rPr lang="en-US" dirty="0"/>
              <a:t>Open source</a:t>
            </a:r>
          </a:p>
          <a:p>
            <a:r>
              <a:rPr lang="en-US" dirty="0"/>
              <a:t>Cross platform (Windows, Mac, various flavors of Linux, containers)</a:t>
            </a:r>
          </a:p>
          <a:p>
            <a:r>
              <a:rPr lang="en-US" dirty="0"/>
              <a:t>It’s just a console app</a:t>
            </a:r>
          </a:p>
          <a:p>
            <a:r>
              <a:rPr lang="en-US" dirty="0"/>
              <a:t>Runs on .NET Framework and .NET Core</a:t>
            </a:r>
          </a:p>
        </p:txBody>
      </p:sp>
    </p:spTree>
    <p:extLst>
      <p:ext uri="{BB962C8B-B14F-4D97-AF65-F5344CB8AC3E}">
        <p14:creationId xmlns:p14="http://schemas.microsoft.com/office/powerpoint/2010/main" val="308824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6136"/>
            <a:ext cx="10515600" cy="5236356"/>
          </a:xfrm>
        </p:spPr>
        <p:txBody>
          <a:bodyPr>
            <a:normAutofit/>
          </a:bodyPr>
          <a:lstStyle/>
          <a:p>
            <a:r>
              <a:rPr lang="en-US" dirty="0"/>
              <a:t>Cross platform .NET</a:t>
            </a:r>
          </a:p>
          <a:p>
            <a:r>
              <a:rPr lang="en-US" dirty="0"/>
              <a:t>Trimmed down version of .NET Framework to get it to run cross-platform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5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Trimmed down API</a:t>
            </a:r>
          </a:p>
          <a:p>
            <a:pPr lvl="1"/>
            <a:r>
              <a:rPr lang="en-US" dirty="0"/>
              <a:t>Some things missing (some temporary, some permanent)</a:t>
            </a:r>
          </a:p>
          <a:p>
            <a:pPr lvl="2"/>
            <a:r>
              <a:rPr lang="en-US" dirty="0"/>
              <a:t>Missing permanently: </a:t>
            </a:r>
          </a:p>
          <a:p>
            <a:pPr lvl="3"/>
            <a:r>
              <a:rPr lang="en-US" dirty="0"/>
              <a:t>Registry (Windows thing)</a:t>
            </a:r>
          </a:p>
          <a:p>
            <a:pPr lvl="2"/>
            <a:r>
              <a:rPr lang="en-US" dirty="0"/>
              <a:t>Missing for now</a:t>
            </a:r>
          </a:p>
          <a:p>
            <a:pPr lvl="3"/>
            <a:r>
              <a:rPr lang="en-US" dirty="0" err="1"/>
              <a:t>System.Drawing</a:t>
            </a:r>
            <a:r>
              <a:rPr lang="en-US" dirty="0"/>
              <a:t> </a:t>
            </a:r>
          </a:p>
          <a:p>
            <a:pPr lvl="4"/>
            <a:r>
              <a:rPr lang="en-US" dirty="0"/>
              <a:t>Use </a:t>
            </a:r>
            <a:r>
              <a:rPr lang="en-US" dirty="0">
                <a:hlinkClick r:id="rId3"/>
              </a:rPr>
              <a:t>Image Processor</a:t>
            </a:r>
            <a:endParaRPr lang="en-US" dirty="0"/>
          </a:p>
          <a:p>
            <a:pPr lvl="3"/>
            <a:r>
              <a:rPr lang="en-US" dirty="0" err="1"/>
              <a:t>System.DirectoryServices</a:t>
            </a:r>
            <a:endParaRPr lang="en-US" dirty="0"/>
          </a:p>
          <a:p>
            <a:pPr lvl="4"/>
            <a:r>
              <a:rPr lang="en-US" dirty="0">
                <a:hlinkClick r:id="rId4"/>
              </a:rPr>
              <a:t>Coming in .NET Core 1.1</a:t>
            </a:r>
            <a:r>
              <a:rPr lang="en-US" dirty="0"/>
              <a:t> (Q4 2016, Q1 2017)</a:t>
            </a:r>
          </a:p>
          <a:p>
            <a:r>
              <a:rPr lang="en-US" dirty="0"/>
              <a:t> Upload your </a:t>
            </a:r>
            <a:r>
              <a:rPr lang="en-US" dirty="0" err="1"/>
              <a:t>packages.config</a:t>
            </a:r>
            <a:r>
              <a:rPr lang="en-US" dirty="0"/>
              <a:t> and see if you can run .NET Core</a:t>
            </a:r>
            <a:endParaRPr lang="en-US" dirty="0">
              <a:hlinkClick r:id="rId5"/>
            </a:endParaRPr>
          </a:p>
          <a:p>
            <a:pPr lvl="1"/>
            <a:r>
              <a:rPr lang="en-US" dirty="0">
                <a:hlinkClick r:id="rId5"/>
              </a:rPr>
              <a:t>https://icanhasdot.net/</a:t>
            </a:r>
            <a:endParaRPr lang="en-US" dirty="0"/>
          </a:p>
          <a:p>
            <a:r>
              <a:rPr lang="en-US" dirty="0"/>
              <a:t>ASP.NET Core runs on top of .NET Core (and .NET Framework)</a:t>
            </a:r>
          </a:p>
          <a:p>
            <a:r>
              <a:rPr lang="en-US" dirty="0"/>
              <a:t>API is evolving</a:t>
            </a:r>
          </a:p>
          <a:p>
            <a:pPr lvl="1"/>
            <a:r>
              <a:rPr lang="en-US" dirty="0"/>
              <a:t>Big release coming in Q4 2016 or Q1 2017 to restore a lot of API’s to .NET 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4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02" y="625642"/>
            <a:ext cx="11914183" cy="556287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255828" y="6188514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Microsoft</a:t>
            </a:r>
          </a:p>
        </p:txBody>
      </p:sp>
    </p:spTree>
    <p:extLst>
      <p:ext uri="{BB962C8B-B14F-4D97-AF65-F5344CB8AC3E}">
        <p14:creationId xmlns:p14="http://schemas.microsoft.com/office/powerpoint/2010/main" val="107009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1303</Words>
  <Application>Microsoft Office PowerPoint</Application>
  <PresentationFormat>Widescreen</PresentationFormat>
  <Paragraphs>241</Paragraphs>
  <Slides>30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Office Theme</vt:lpstr>
      <vt:lpstr>ASP.NET Core Fundamentals</vt:lpstr>
      <vt:lpstr>Audience</vt:lpstr>
      <vt:lpstr>Who am I? </vt:lpstr>
      <vt:lpstr>Scope</vt:lpstr>
      <vt:lpstr>History Lesson</vt:lpstr>
      <vt:lpstr>What is ASP.NET Core?</vt:lpstr>
      <vt:lpstr>What is .NET Core</vt:lpstr>
      <vt:lpstr>.NET Core (continued)</vt:lpstr>
      <vt:lpstr>PowerPoint Presentation</vt:lpstr>
      <vt:lpstr>.NET Core is RTM, the Tooling is not</vt:lpstr>
      <vt:lpstr>dotnet CLI</vt:lpstr>
      <vt:lpstr>If you use Visual Studio… you don’t have to worry about the dotnet CLI … it’s used by Visual Studio behind the scenes</vt:lpstr>
      <vt:lpstr>xproj and project.json</vt:lpstr>
      <vt:lpstr>PowerPoint Presentation</vt:lpstr>
      <vt:lpstr>MVC – What’s the same?</vt:lpstr>
      <vt:lpstr>ASP.NET Core – what’s different</vt:lpstr>
      <vt:lpstr>MVC – Where’s my cheese?</vt:lpstr>
      <vt:lpstr>Brand New Features</vt:lpstr>
      <vt:lpstr>Kestrel</vt:lpstr>
      <vt:lpstr>Kestrel (continued)</vt:lpstr>
      <vt:lpstr>Kestrel (continued)</vt:lpstr>
      <vt:lpstr>Kestrel (continued again)</vt:lpstr>
      <vt:lpstr>TechEmpower Benchmarks</vt:lpstr>
      <vt:lpstr>What’s still coming</vt:lpstr>
      <vt:lpstr>How do I get started?</vt:lpstr>
      <vt:lpstr>So should I switch to ASP.NET Core today?</vt:lpstr>
      <vt:lpstr>Resources</vt:lpstr>
      <vt:lpstr>Questions?</vt:lpstr>
      <vt:lpstr>Evals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2016-10-06T00:08:24Z</dcterms:created>
  <dcterms:modified xsi:type="dcterms:W3CDTF">2016-10-27T04:06:40Z</dcterms:modified>
</cp:coreProperties>
</file>