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12" r:id="rId2"/>
    <p:sldId id="285" r:id="rId3"/>
    <p:sldId id="387" r:id="rId4"/>
    <p:sldId id="322" r:id="rId5"/>
    <p:sldId id="257" r:id="rId6"/>
    <p:sldId id="308" r:id="rId7"/>
    <p:sldId id="350" r:id="rId8"/>
    <p:sldId id="324" r:id="rId9"/>
    <p:sldId id="330" r:id="rId10"/>
    <p:sldId id="395" r:id="rId11"/>
    <p:sldId id="402" r:id="rId12"/>
    <p:sldId id="403" r:id="rId13"/>
    <p:sldId id="404" r:id="rId14"/>
    <p:sldId id="405" r:id="rId15"/>
    <p:sldId id="344" r:id="rId16"/>
    <p:sldId id="347" r:id="rId17"/>
    <p:sldId id="342" r:id="rId18"/>
    <p:sldId id="343" r:id="rId19"/>
    <p:sldId id="345" r:id="rId20"/>
    <p:sldId id="352" r:id="rId21"/>
    <p:sldId id="348" r:id="rId22"/>
    <p:sldId id="353" r:id="rId23"/>
    <p:sldId id="354" r:id="rId24"/>
    <p:sldId id="355" r:id="rId25"/>
    <p:sldId id="356" r:id="rId26"/>
    <p:sldId id="357" r:id="rId27"/>
    <p:sldId id="332" r:id="rId28"/>
    <p:sldId id="362" r:id="rId29"/>
    <p:sldId id="363" r:id="rId30"/>
    <p:sldId id="364" r:id="rId31"/>
    <p:sldId id="394" r:id="rId32"/>
    <p:sldId id="366" r:id="rId33"/>
    <p:sldId id="367" r:id="rId34"/>
    <p:sldId id="371" r:id="rId35"/>
    <p:sldId id="370" r:id="rId36"/>
    <p:sldId id="368" r:id="rId37"/>
    <p:sldId id="369" r:id="rId38"/>
    <p:sldId id="373" r:id="rId39"/>
    <p:sldId id="372" r:id="rId40"/>
    <p:sldId id="374" r:id="rId41"/>
    <p:sldId id="375" r:id="rId42"/>
    <p:sldId id="377" r:id="rId43"/>
    <p:sldId id="378" r:id="rId44"/>
    <p:sldId id="384" r:id="rId45"/>
    <p:sldId id="385" r:id="rId46"/>
    <p:sldId id="386" r:id="rId47"/>
    <p:sldId id="379" r:id="rId48"/>
    <p:sldId id="380" r:id="rId49"/>
    <p:sldId id="382" r:id="rId50"/>
    <p:sldId id="383" r:id="rId51"/>
    <p:sldId id="406" r:id="rId52"/>
    <p:sldId id="413" r:id="rId53"/>
    <p:sldId id="415" r:id="rId54"/>
    <p:sldId id="414" r:id="rId55"/>
    <p:sldId id="329" r:id="rId56"/>
    <p:sldId id="411" r:id="rId57"/>
    <p:sldId id="410" r:id="rId58"/>
    <p:sldId id="326" r:id="rId59"/>
    <p:sldId id="328" r:id="rId60"/>
    <p:sldId id="323" r:id="rId61"/>
    <p:sldId id="388" r:id="rId62"/>
    <p:sldId id="318" r:id="rId63"/>
    <p:sldId id="314" r:id="rId64"/>
    <p:sldId id="31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73231" autoAdjust="0"/>
  </p:normalViewPr>
  <p:slideViewPr>
    <p:cSldViewPr snapToGrid="0">
      <p:cViewPr varScale="1">
        <p:scale>
          <a:sx n="84" d="100"/>
          <a:sy n="84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6T13:16:17.38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maaprwncg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nohstssecurityheaderstalk.azurewebsites.net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raw/aJna4paJ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Connect to </a:t>
            </a:r>
            <a:r>
              <a:rPr lang="en-US" dirty="0" err="1"/>
              <a:t>WiFi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localhost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https://nohstssecurityheaderstalk.azurewebsites.net/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https://hstssecurityheaderstalk.azurewebsites.net/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https://www.youtube.com/watch?v=2maaprwncgw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https://gist.githubusercontent.com/clarkio/32c7dba41dfb3418eaf1/raw/a1b8ea15238efa04a019923d4c04dd9294f15171/csp-harlem-shake-test.js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55C74-1B06-4D11-B742-AD179A863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0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31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09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56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2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https://pastebin.com/raw/aJna4paJ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25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3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0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065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5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3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5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2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19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7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0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2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43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6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stssecurityheaderstalk.azurewebsites.ne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labs.net/browsers-dropping-xss-protec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Referrer-Polic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Scott_Helme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sauber/security-headers-talk/blob/master/Security%20Headers%20Explained.pptx" TargetMode="External"/><Relationship Id="rId5" Type="http://schemas.openxmlformats.org/officeDocument/2006/relationships/hyperlink" Target="https://github.com/scottsauber/security-headers-talk" TargetMode="External"/><Relationship Id="rId4" Type="http://schemas.openxmlformats.org/officeDocument/2006/relationships/hyperlink" Target="https://developer.mozilla.org/en-US/docs/Web/HTTP/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3796"/>
            <a:ext cx="12192000" cy="1760537"/>
          </a:xfrm>
        </p:spPr>
        <p:txBody>
          <a:bodyPr>
            <a:noAutofit/>
          </a:bodyPr>
          <a:lstStyle/>
          <a:p>
            <a:r>
              <a:rPr lang="en-US" sz="5700" b="1" dirty="0"/>
              <a:t>HTTP Security Headers You Need To Know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9963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4100" dirty="0">
                <a:solidFill>
                  <a:schemeClr val="bg1">
                    <a:lumMod val="50000"/>
                  </a:schemeClr>
                </a:solidFill>
              </a:rPr>
              <a:t>Scott Sauber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Slides up at https://github.com/scottsauber/security-headers-talk</a:t>
            </a:r>
          </a:p>
        </p:txBody>
      </p:sp>
    </p:spTree>
    <p:extLst>
      <p:ext uri="{BB962C8B-B14F-4D97-AF65-F5344CB8AC3E}">
        <p14:creationId xmlns:p14="http://schemas.microsoft.com/office/powerpoint/2010/main" val="2430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HSTS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9" y="1977260"/>
            <a:ext cx="5571293" cy="3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4" y="1935707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can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88" y="3055007"/>
            <a:ext cx="2232694" cy="13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CA5B5-8E87-40B9-BE34-AD78570F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45" y="3142090"/>
            <a:ext cx="3200105" cy="18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D0AE-BD79-47B0-A3AD-AD5214B0A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145" y="3945632"/>
            <a:ext cx="3200105" cy="1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3A957-5CC4-4202-AFC0-660F9211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9" y="1769585"/>
            <a:ext cx="5107935" cy="276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24" y="1689852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HSTS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678627" y="1593148"/>
            <a:ext cx="2244168" cy="309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0CD06-9B5D-42B4-86C3-A80A7DB4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81" y="2562203"/>
            <a:ext cx="3513667" cy="219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E7BF-FD86-477D-89DE-093DC7E8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759" y="2925660"/>
            <a:ext cx="3483864" cy="42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DF35E-BE05-415C-971F-86DC4D468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760" y="3558221"/>
            <a:ext cx="7912868" cy="21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D2A15-161D-48EB-B5CF-FD88A63F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758" y="3900071"/>
            <a:ext cx="7912868" cy="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max-age</a:t>
            </a:r>
          </a:p>
          <a:p>
            <a:pPr lvl="1"/>
            <a:r>
              <a:rPr lang="en-US" dirty="0"/>
              <a:t>The number of seconds the browser should enforce HSTS. 31,536,000 (1 year) is really common.  Adds your site to its internal list for this # of seconds.</a:t>
            </a:r>
          </a:p>
          <a:p>
            <a:r>
              <a:rPr lang="en-US" dirty="0" err="1"/>
              <a:t>includeSubDomains</a:t>
            </a:r>
            <a:endParaRPr lang="en-US" dirty="0"/>
          </a:p>
          <a:p>
            <a:pPr lvl="1"/>
            <a:r>
              <a:rPr lang="en-US" dirty="0"/>
              <a:t>Apply the HSTS policy to all subdomains. </a:t>
            </a:r>
          </a:p>
          <a:p>
            <a:r>
              <a:rPr lang="en-US" dirty="0"/>
              <a:t>preload</a:t>
            </a:r>
          </a:p>
          <a:p>
            <a:pPr lvl="1"/>
            <a:r>
              <a:rPr lang="en-US" dirty="0"/>
              <a:t>Instructs the browser to be on the preload list… more on that in the next slide.</a:t>
            </a:r>
          </a:p>
          <a:p>
            <a:r>
              <a:rPr lang="en-US" dirty="0"/>
              <a:t>max-age is required.  The other two are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618-156F-4E7F-BBDC-9E150B2C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-4007" r="2904" b="7999"/>
          <a:stretch/>
        </p:blipFill>
        <p:spPr>
          <a:xfrm>
            <a:off x="2300375" y="1794296"/>
            <a:ext cx="9259020" cy="55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8363C-70B0-4302-8D14-6593AF9E913D}"/>
              </a:ext>
            </a:extLst>
          </p:cNvPr>
          <p:cNvSpPr/>
          <p:nvPr/>
        </p:nvSpPr>
        <p:spPr>
          <a:xfrm>
            <a:off x="5325374" y="1897811"/>
            <a:ext cx="23176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CA1D-35C6-46C5-AC68-12A12DF11599}"/>
              </a:ext>
            </a:extLst>
          </p:cNvPr>
          <p:cNvSpPr/>
          <p:nvPr/>
        </p:nvSpPr>
        <p:spPr>
          <a:xfrm>
            <a:off x="7804030" y="1897811"/>
            <a:ext cx="242689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AD8C-1069-4B6A-B44B-1792717B2CD0}"/>
              </a:ext>
            </a:extLst>
          </p:cNvPr>
          <p:cNvSpPr/>
          <p:nvPr/>
        </p:nvSpPr>
        <p:spPr>
          <a:xfrm>
            <a:off x="10391954" y="1900686"/>
            <a:ext cx="11645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Preload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List maintained by Google, but used by all browsers.</a:t>
            </a:r>
          </a:p>
          <a:p>
            <a:r>
              <a:rPr lang="en-US" dirty="0"/>
              <a:t>If you </a:t>
            </a:r>
            <a:r>
              <a:rPr lang="en-US" b="1" u="sng" dirty="0"/>
              <a:t>ARE NOT</a:t>
            </a:r>
            <a:r>
              <a:rPr lang="en-US" dirty="0"/>
              <a:t> on the list, then the first HTTP request will 301 and opens up for chance of MITM</a:t>
            </a:r>
          </a:p>
          <a:p>
            <a:r>
              <a:rPr lang="en-US" dirty="0"/>
              <a:t>If you </a:t>
            </a:r>
            <a:r>
              <a:rPr lang="en-US" b="1" u="sng" dirty="0"/>
              <a:t>ARE</a:t>
            </a:r>
            <a:r>
              <a:rPr lang="en-US" dirty="0"/>
              <a:t> on this list, then the first HTTP request will 307 internal redirect, not 301.</a:t>
            </a:r>
          </a:p>
          <a:p>
            <a:r>
              <a:rPr lang="en-US" dirty="0"/>
              <a:t>Guarantees no chance of basic MITM attack.</a:t>
            </a:r>
          </a:p>
          <a:p>
            <a:r>
              <a:rPr lang="en-US" dirty="0"/>
              <a:t>Submit your domain to the list here: </a:t>
            </a:r>
            <a:r>
              <a:rPr lang="en-US" dirty="0">
                <a:hlinkClick r:id="rId3"/>
              </a:rPr>
              <a:t>https://hstspreload.org/</a:t>
            </a:r>
            <a:endParaRPr lang="en-US" dirty="0"/>
          </a:p>
          <a:p>
            <a:r>
              <a:rPr lang="en-US" dirty="0"/>
              <a:t>Add the preload option to your header to confirm your submission.</a:t>
            </a:r>
          </a:p>
        </p:txBody>
      </p:sp>
    </p:spTree>
    <p:extLst>
      <p:ext uri="{BB962C8B-B14F-4D97-AF65-F5344CB8AC3E}">
        <p14:creationId xmlns:p14="http://schemas.microsoft.com/office/powerpoint/2010/main" val="21457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1376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</p:txBody>
      </p:sp>
    </p:spTree>
    <p:extLst>
      <p:ext uri="{BB962C8B-B14F-4D97-AF65-F5344CB8AC3E}">
        <p14:creationId xmlns:p14="http://schemas.microsoft.com/office/powerpoint/2010/main" val="300965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You probably don’t want this running when running locally on localhost… unless every website you run locally is HTTPS</a:t>
            </a:r>
          </a:p>
          <a:p>
            <a:r>
              <a:rPr lang="en-US" dirty="0"/>
              <a:t>HTTP and HTTPS often listen on different ports like localhost:5000 for HTTP and localhost:5001 for HTTPS.</a:t>
            </a:r>
          </a:p>
          <a:p>
            <a:r>
              <a:rPr lang="en-US" dirty="0"/>
              <a:t>If running for localhost:5000 it will redirect to </a:t>
            </a:r>
            <a:r>
              <a:rPr lang="en-US" dirty="0">
                <a:hlinkClick r:id="rId3"/>
              </a:rPr>
              <a:t>https://localhost:5000</a:t>
            </a:r>
            <a:r>
              <a:rPr lang="en-US" dirty="0"/>
              <a:t> which will not bind</a:t>
            </a:r>
          </a:p>
        </p:txBody>
      </p: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Impact of Retrofitting on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Is everything really HTTPS?</a:t>
            </a:r>
          </a:p>
          <a:p>
            <a:r>
              <a:rPr lang="en-US" dirty="0"/>
              <a:t>Subdomains</a:t>
            </a:r>
          </a:p>
          <a:p>
            <a:r>
              <a:rPr lang="en-US" dirty="0"/>
              <a:t>If you’re planning on going from HTTPS to HTTP in the future for some reason</a:t>
            </a:r>
          </a:p>
        </p:txBody>
      </p:sp>
    </p:spTree>
    <p:extLst>
      <p:ext uri="{BB962C8B-B14F-4D97-AF65-F5344CB8AC3E}">
        <p14:creationId xmlns:p14="http://schemas.microsoft.com/office/powerpoint/2010/main" val="1926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website/</a:t>
            </a:r>
            <a:r>
              <a:rPr lang="en-US" dirty="0" err="1"/>
              <a:t>webapp</a:t>
            </a:r>
            <a:endParaRPr lang="en-US" dirty="0"/>
          </a:p>
        </p:txBody>
      </p:sp>
      <p:pic>
        <p:nvPicPr>
          <p:cNvPr id="1028" name="Picture 4" descr="Image result for thats me gif">
            <a:extLst>
              <a:ext uri="{FF2B5EF4-FFF2-40B4-BE49-F238E27FC236}">
                <a16:creationId xmlns:a16="http://schemas.microsoft.com/office/drawing/2014/main" id="{54834966-BDD2-42F7-97D2-EEBCA81804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2662598"/>
            <a:ext cx="4071789" cy="29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word on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 good idea even if your site is internal</a:t>
            </a:r>
          </a:p>
          <a:p>
            <a:r>
              <a:rPr lang="en-US" dirty="0"/>
              <a:t>Network topology may change</a:t>
            </a:r>
          </a:p>
          <a:p>
            <a:r>
              <a:rPr lang="en-US" dirty="0"/>
              <a:t>Perception to users thanks to Chrome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F624B-A1F6-48FA-896C-DB335C67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54" y="3379520"/>
            <a:ext cx="3726898" cy="6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Questions?</a:t>
            </a:r>
          </a:p>
        </p:txBody>
      </p:sp>
    </p:spTree>
    <p:extLst>
      <p:ext uri="{BB962C8B-B14F-4D97-AF65-F5344CB8AC3E}">
        <p14:creationId xmlns:p14="http://schemas.microsoft.com/office/powerpoint/2010/main" val="35677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Used to tell a browser whether or not a page should be rendered in a frame or iframe.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click-jacking attacks.</a:t>
            </a:r>
          </a:p>
        </p:txBody>
      </p:sp>
    </p:spTree>
    <p:extLst>
      <p:ext uri="{BB962C8B-B14F-4D97-AF65-F5344CB8AC3E}">
        <p14:creationId xmlns:p14="http://schemas.microsoft.com/office/powerpoint/2010/main" val="29524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88D5E-3538-4426-B63B-D8895203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39" y="1778472"/>
            <a:ext cx="4104379" cy="525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Directives to choose from</a:t>
            </a:r>
          </a:p>
          <a:p>
            <a:pPr lvl="1"/>
            <a:r>
              <a:rPr lang="en-US" dirty="0"/>
              <a:t>DENY</a:t>
            </a:r>
          </a:p>
          <a:p>
            <a:pPr lvl="2"/>
            <a:r>
              <a:rPr lang="en-US" dirty="0"/>
              <a:t>Prevents any domain from framing your page.  This is the </a:t>
            </a:r>
            <a:r>
              <a:rPr lang="en-US" b="1" u="sng" dirty="0"/>
              <a:t>most secure.</a:t>
            </a:r>
          </a:p>
          <a:p>
            <a:pPr lvl="1"/>
            <a:r>
              <a:rPr lang="en-US" dirty="0"/>
              <a:t>SAMEORIGIN</a:t>
            </a:r>
          </a:p>
          <a:p>
            <a:pPr lvl="2"/>
            <a:r>
              <a:rPr lang="en-US" dirty="0"/>
              <a:t>Only allows framing from the same domain.</a:t>
            </a:r>
          </a:p>
          <a:p>
            <a:pPr lvl="1"/>
            <a:r>
              <a:rPr lang="en-US" dirty="0"/>
              <a:t>ALLOW-FROM http://site1.com</a:t>
            </a:r>
          </a:p>
          <a:p>
            <a:pPr lvl="2"/>
            <a:r>
              <a:rPr lang="en-US" dirty="0"/>
              <a:t>Let’s you specify a single site that can frame your page.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FDEE3-C4F5-4E5E-A4F2-ADF34EFEAAFC}"/>
              </a:ext>
            </a:extLst>
          </p:cNvPr>
          <p:cNvSpPr/>
          <p:nvPr/>
        </p:nvSpPr>
        <p:spPr>
          <a:xfrm>
            <a:off x="5296619" y="1848190"/>
            <a:ext cx="9719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6371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 you know which sites should be </a:t>
            </a:r>
            <a:r>
              <a:rPr lang="en-US" dirty="0" err="1"/>
              <a:t>iframing</a:t>
            </a:r>
            <a:r>
              <a:rPr lang="en-US" dirty="0"/>
              <a:t> your app?</a:t>
            </a:r>
          </a:p>
          <a:p>
            <a:r>
              <a:rPr lang="en-US" dirty="0"/>
              <a:t>I imagine most could just do DENY or at least SAMEORIGIN</a:t>
            </a:r>
          </a:p>
        </p:txBody>
      </p:sp>
    </p:spTree>
    <p:extLst>
      <p:ext uri="{BB962C8B-B14F-4D97-AF65-F5344CB8AC3E}">
        <p14:creationId xmlns:p14="http://schemas.microsoft.com/office/powerpoint/2010/main" val="3506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Questions?</a:t>
            </a:r>
          </a:p>
        </p:txBody>
      </p:sp>
    </p:spTree>
    <p:extLst>
      <p:ext uri="{BB962C8B-B14F-4D97-AF65-F5344CB8AC3E}">
        <p14:creationId xmlns:p14="http://schemas.microsoft.com/office/powerpoint/2010/main" val="364634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 vulnerability in a trusted website where malicious scripts can be injected.</a:t>
            </a:r>
          </a:p>
          <a:p>
            <a:pPr lvl="1"/>
            <a:r>
              <a:rPr lang="en-US" dirty="0"/>
              <a:t>XSS can be used to harvest cookies, tokens, etc. since the script that is loaded appears to be legit.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it comes from input from the user that is not validated or encoded and then re-displaying that to the user.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Taking input from user, save it in a database and others can see (Twitter, Facebook, etc.)</a:t>
            </a:r>
          </a:p>
          <a:p>
            <a:pPr lvl="2"/>
            <a:r>
              <a:rPr lang="en-US" dirty="0"/>
              <a:t>Taking input from user, save it in a database, and re-displaying it on a “Review” page.</a:t>
            </a:r>
          </a:p>
          <a:p>
            <a:pPr lvl="2"/>
            <a:r>
              <a:rPr lang="en-US" dirty="0"/>
              <a:t>Passing data in from URL and re-displaying it.</a:t>
            </a:r>
          </a:p>
          <a:p>
            <a:pPr lvl="2"/>
            <a:r>
              <a:rPr lang="en-US" dirty="0"/>
              <a:t>“Contact Us” or “Feedback” form on your page…. Can you put in &lt;script&gt;//something malicious here&lt;/script&gt; and does it get loaded by your email client?</a:t>
            </a:r>
          </a:p>
        </p:txBody>
      </p:sp>
    </p:spTree>
    <p:extLst>
      <p:ext uri="{BB962C8B-B14F-4D97-AF65-F5344CB8AC3E}">
        <p14:creationId xmlns:p14="http://schemas.microsoft.com/office/powerpoint/2010/main" val="14909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03853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Most modern frameworks/browsers help you out here.</a:t>
            </a:r>
          </a:p>
          <a:p>
            <a:r>
              <a:rPr lang="en-US" dirty="0"/>
              <a:t>ASP.NET Core for instance, I have to call </a:t>
            </a:r>
            <a:r>
              <a:rPr lang="en-US" dirty="0" err="1"/>
              <a:t>Html.Raw</a:t>
            </a:r>
            <a:r>
              <a:rPr lang="en-US" dirty="0"/>
              <a:t>() since it encodes by default.</a:t>
            </a:r>
          </a:p>
          <a:p>
            <a:r>
              <a:rPr lang="en-US" dirty="0"/>
              <a:t>React escapes non-props characters by default</a:t>
            </a:r>
          </a:p>
          <a:p>
            <a:r>
              <a:rPr lang="en-US" dirty="0"/>
              <a:t>Chrome I had to tell to let XSS happen via X-XSS-Protection: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HTTP Security Headers?</a:t>
            </a:r>
          </a:p>
          <a:p>
            <a:r>
              <a:rPr lang="en-US" dirty="0"/>
              <a:t>Why do they matter?</a:t>
            </a:r>
          </a:p>
          <a:p>
            <a:r>
              <a:rPr lang="en-US" dirty="0"/>
              <a:t>HSTS, XFO, XSS, CSP, CTO, RH, FP, WTF?</a:t>
            </a:r>
          </a:p>
          <a:p>
            <a:pPr lvl="1"/>
            <a:r>
              <a:rPr lang="en-US" dirty="0"/>
              <a:t>What are they</a:t>
            </a:r>
          </a:p>
          <a:p>
            <a:pPr lvl="1"/>
            <a:r>
              <a:rPr lang="en-US" dirty="0"/>
              <a:t>What do they do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Impact on existing apps</a:t>
            </a:r>
          </a:p>
        </p:txBody>
      </p: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Questions before we talk about 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30166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Can be prevented with Content-Security-Policy (CSP)</a:t>
            </a:r>
          </a:p>
          <a:p>
            <a:pPr lvl="1"/>
            <a:r>
              <a:rPr lang="en-US" dirty="0"/>
              <a:t>Among other attacks not just XSS</a:t>
            </a:r>
          </a:p>
          <a:p>
            <a:r>
              <a:rPr lang="en-US" dirty="0">
                <a:hlinkClick r:id="rId3"/>
              </a:rPr>
              <a:t>Old X-XSS-Protection security header is no longer honored by any major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Gives the browser an </a:t>
            </a:r>
            <a:r>
              <a:rPr lang="en-US" dirty="0" err="1"/>
              <a:t>allowlist</a:t>
            </a:r>
            <a:r>
              <a:rPr lang="en-US" dirty="0"/>
              <a:t> of sources to load static resources like JS, CSS, images, etc. from.  This </a:t>
            </a:r>
            <a:r>
              <a:rPr lang="en-US" dirty="0" err="1"/>
              <a:t>allowlist</a:t>
            </a:r>
            <a:r>
              <a:rPr lang="en-US" dirty="0"/>
              <a:t> can include multiple domains as well as how the resource is loaded (i.e. disabling inline scripts).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can reduce or even eliminate the ability for XSS to occur.</a:t>
            </a:r>
          </a:p>
          <a:p>
            <a:pPr lvl="1"/>
            <a:r>
              <a:rPr lang="en-US" dirty="0"/>
              <a:t>Also limits your attack surface of other kinds of attacks (more later).</a:t>
            </a:r>
          </a:p>
        </p:txBody>
      </p:sp>
    </p:spTree>
    <p:extLst>
      <p:ext uri="{BB962C8B-B14F-4D97-AF65-F5344CB8AC3E}">
        <p14:creationId xmlns:p14="http://schemas.microsoft.com/office/powerpoint/2010/main" val="244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64"/>
            <a:ext cx="10515600" cy="517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script-</a:t>
            </a:r>
            <a:r>
              <a:rPr lang="en-US" dirty="0" err="1"/>
              <a:t>src</a:t>
            </a:r>
            <a:r>
              <a:rPr lang="en-US" dirty="0"/>
              <a:t> = the content type you are configuring</a:t>
            </a:r>
          </a:p>
          <a:p>
            <a:r>
              <a:rPr lang="en-US" dirty="0"/>
              <a:t>self = the domain the page is being served on</a:t>
            </a:r>
          </a:p>
          <a:p>
            <a:r>
              <a:rPr lang="en-US" dirty="0"/>
              <a:t>The rest are other domains that are allowed to load scripts from</a:t>
            </a:r>
          </a:p>
          <a:p>
            <a:r>
              <a:rPr lang="en-US" dirty="0"/>
              <a:t>Other values:</a:t>
            </a:r>
          </a:p>
          <a:p>
            <a:pPr lvl="1"/>
            <a:r>
              <a:rPr lang="en-US" dirty="0"/>
              <a:t>unsafe-inline would mean allowing &lt;script&gt; tags or inline event handlers like &lt;button onclick=“</a:t>
            </a:r>
            <a:r>
              <a:rPr lang="en-US" dirty="0" err="1"/>
              <a:t>clickEvent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none means block any use of this content type</a:t>
            </a:r>
          </a:p>
          <a:p>
            <a:r>
              <a:rPr lang="en-US" dirty="0"/>
              <a:t>report-</a:t>
            </a:r>
            <a:r>
              <a:rPr lang="en-US" dirty="0" err="1"/>
              <a:t>uri</a:t>
            </a:r>
            <a:r>
              <a:rPr lang="en-US" dirty="0"/>
              <a:t> = where to send JSON payload with violation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24379-3F05-4742-9DD1-6B90DAFD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43696" b="-865"/>
          <a:stretch/>
        </p:blipFill>
        <p:spPr>
          <a:xfrm>
            <a:off x="2536046" y="1783349"/>
            <a:ext cx="8478049" cy="330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1821-29A9-467D-B2A3-F937C07B2276}"/>
              </a:ext>
            </a:extLst>
          </p:cNvPr>
          <p:cNvSpPr/>
          <p:nvPr/>
        </p:nvSpPr>
        <p:spPr>
          <a:xfrm>
            <a:off x="4775641" y="1803908"/>
            <a:ext cx="11762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0163-5C5A-49FE-8F2C-37BC4101C7B8}"/>
              </a:ext>
            </a:extLst>
          </p:cNvPr>
          <p:cNvSpPr/>
          <p:nvPr/>
        </p:nvSpPr>
        <p:spPr>
          <a:xfrm>
            <a:off x="6003985" y="1812913"/>
            <a:ext cx="64834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79B01-4C96-46ED-85F8-D7A794AFC189}"/>
              </a:ext>
            </a:extLst>
          </p:cNvPr>
          <p:cNvSpPr/>
          <p:nvPr/>
        </p:nvSpPr>
        <p:spPr>
          <a:xfrm>
            <a:off x="6688467" y="1809049"/>
            <a:ext cx="43617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9025"/>
          </a:xfrm>
        </p:spPr>
        <p:txBody>
          <a:bodyPr>
            <a:normAutofit/>
          </a:bodyPr>
          <a:lstStyle/>
          <a:p>
            <a:r>
              <a:rPr lang="en-US" dirty="0"/>
              <a:t>In general, the more you allow, the greater your XSS risk.</a:t>
            </a:r>
          </a:p>
          <a:p>
            <a:r>
              <a:rPr lang="en-US" dirty="0"/>
              <a:t>Not allowing inline scripts is one of the biggest wins if you can manage it.</a:t>
            </a:r>
          </a:p>
        </p:txBody>
      </p:sp>
    </p:spTree>
    <p:extLst>
      <p:ext uri="{BB962C8B-B14F-4D97-AF65-F5344CB8AC3E}">
        <p14:creationId xmlns:p14="http://schemas.microsoft.com/office/powerpoint/2010/main" val="115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r>
              <a:rPr lang="en-US" dirty="0"/>
              <a:t>There are other ones just like script-</a:t>
            </a:r>
            <a:r>
              <a:rPr lang="en-US" dirty="0" err="1"/>
              <a:t>src</a:t>
            </a:r>
            <a:r>
              <a:rPr lang="en-US" dirty="0"/>
              <a:t> that behave similarly such as:</a:t>
            </a:r>
          </a:p>
          <a:p>
            <a:pPr lvl="1"/>
            <a:r>
              <a:rPr lang="en-US" dirty="0"/>
              <a:t>style-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media-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frame-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font-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All take in domains to allow</a:t>
            </a:r>
          </a:p>
          <a:p>
            <a:r>
              <a:rPr lang="en-US" dirty="0"/>
              <a:t>unsafe-inline also works with styles</a:t>
            </a:r>
          </a:p>
          <a:p>
            <a:r>
              <a:rPr lang="en-US" dirty="0"/>
              <a:t>none works with all</a:t>
            </a:r>
          </a:p>
          <a:p>
            <a:pPr lvl="1"/>
            <a:r>
              <a:rPr lang="en-US" dirty="0"/>
              <a:t>i.e. if you want no one to frame your content</a:t>
            </a:r>
          </a:p>
        </p:txBody>
      </p:sp>
    </p:spTree>
    <p:extLst>
      <p:ext uri="{BB962C8B-B14F-4D97-AF65-F5344CB8AC3E}">
        <p14:creationId xmlns:p14="http://schemas.microsoft.com/office/powerpoint/2010/main" val="289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Harlem Shake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4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CSP Impacting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HUGE</a:t>
            </a:r>
          </a:p>
          <a:p>
            <a:r>
              <a:rPr lang="en-US" dirty="0"/>
              <a:t>This is an </a:t>
            </a:r>
            <a:r>
              <a:rPr lang="en-US" dirty="0" err="1"/>
              <a:t>allowlist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u="sng" dirty="0"/>
              <a:t>must know what your app is doing</a:t>
            </a:r>
            <a:r>
              <a:rPr lang="en-US" b="1" dirty="0"/>
              <a:t> </a:t>
            </a:r>
            <a:r>
              <a:rPr lang="en-US" dirty="0"/>
              <a:t>(inline scripts/styles or not), where it’s loading from (CDN’s, other sources, or not), etc.</a:t>
            </a:r>
          </a:p>
          <a:p>
            <a:r>
              <a:rPr lang="en-US" dirty="0"/>
              <a:t>Configuring this wrong will break your app.</a:t>
            </a:r>
          </a:p>
          <a:p>
            <a:r>
              <a:rPr lang="en-US" dirty="0"/>
              <a:t>Compromise</a:t>
            </a:r>
          </a:p>
          <a:p>
            <a:pPr lvl="1"/>
            <a:r>
              <a:rPr lang="en-US" dirty="0"/>
              <a:t>Set to report only (via Content-Security-Policy-Report-Only instead of Content-Security-Policy), collect data and what your app does, and tweak CSP to that accordingly after a certain period of time.</a:t>
            </a:r>
          </a:p>
          <a:p>
            <a:pPr lvl="1"/>
            <a:r>
              <a:rPr lang="en-US" dirty="0"/>
              <a:t>Start converting inline scripts and the like.</a:t>
            </a:r>
          </a:p>
        </p:txBody>
      </p:sp>
    </p:spTree>
    <p:extLst>
      <p:ext uri="{BB962C8B-B14F-4D97-AF65-F5344CB8AC3E}">
        <p14:creationId xmlns:p14="http://schemas.microsoft.com/office/powerpoint/2010/main" val="23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CSP </a:t>
            </a:r>
            <a:r>
              <a:rPr lang="en-US" u="sng" dirty="0"/>
              <a:t>can</a:t>
            </a:r>
            <a:r>
              <a:rPr lang="en-US" dirty="0"/>
              <a:t> override the need for other headers</a:t>
            </a:r>
          </a:p>
          <a:p>
            <a:r>
              <a:rPr lang="en-US" dirty="0"/>
              <a:t>frame-ancestors ‘none’ means no one can embed the page in a frame/iframe.  </a:t>
            </a:r>
          </a:p>
          <a:p>
            <a:pPr lvl="1"/>
            <a:r>
              <a:rPr lang="en-US" dirty="0"/>
              <a:t>This eliminates the need for X-Frame-Options: DENY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Questions?</a:t>
            </a:r>
          </a:p>
        </p:txBody>
      </p:sp>
    </p:spTree>
    <p:extLst>
      <p:ext uri="{BB962C8B-B14F-4D97-AF65-F5344CB8AC3E}">
        <p14:creationId xmlns:p14="http://schemas.microsoft.com/office/powerpoint/2010/main" val="76596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security headers that are out there</a:t>
            </a:r>
          </a:p>
          <a:p>
            <a:r>
              <a:rPr lang="en-US" dirty="0"/>
              <a:t>Why they are needed</a:t>
            </a:r>
          </a:p>
          <a:p>
            <a:r>
              <a:rPr lang="en-US" dirty="0"/>
              <a:t>Write down ones you need to look into when you’re back at work</a:t>
            </a:r>
          </a:p>
        </p:txBody>
      </p: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6969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not “sniff” the response and try and determine what’s in the response.  Instead, look at the content-type header and render it according to that.  So if it says it’s text/plain, render it as text/plain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unexpected execution from what the server thinks the response is.  </a:t>
            </a:r>
          </a:p>
          <a:p>
            <a:pPr lvl="1"/>
            <a:r>
              <a:rPr lang="en-US" dirty="0"/>
              <a:t>Especially important if you take uploads from a user and re-display them.  </a:t>
            </a:r>
          </a:p>
          <a:p>
            <a:pPr lvl="1"/>
            <a:r>
              <a:rPr lang="en-US" dirty="0"/>
              <a:t>Someone may upload a .txt file, but it’s really JavaScript and without this option set, the browser may execute the JavaScript.</a:t>
            </a:r>
          </a:p>
        </p:txBody>
      </p:sp>
    </p:spTree>
    <p:extLst>
      <p:ext uri="{BB962C8B-B14F-4D97-AF65-F5344CB8AC3E}">
        <p14:creationId xmlns:p14="http://schemas.microsoft.com/office/powerpoint/2010/main" val="3545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nosniff</a:t>
            </a:r>
            <a:endParaRPr lang="en-US" dirty="0"/>
          </a:p>
          <a:p>
            <a:pPr lvl="1"/>
            <a:r>
              <a:rPr lang="en-US" dirty="0"/>
              <a:t>Does not have the browser sniff the contents of the response to try and determine what to display</a:t>
            </a:r>
          </a:p>
          <a:p>
            <a:pPr lvl="1"/>
            <a:r>
              <a:rPr lang="en-US" dirty="0"/>
              <a:t>Instead, it just looks at the content-type header and renders it as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0B8-54F1-4C46-B786-E981D46C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47" y="1879411"/>
            <a:ext cx="4072294" cy="33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Very minimal</a:t>
            </a:r>
          </a:p>
          <a:p>
            <a:r>
              <a:rPr lang="en-US" dirty="0"/>
              <a:t>Note: most modern browsers will </a:t>
            </a:r>
            <a:r>
              <a:rPr lang="en-US" i="1" u="sng" dirty="0"/>
              <a:t>not</a:t>
            </a:r>
            <a:r>
              <a:rPr lang="en-US" dirty="0"/>
              <a:t> sniff by default now.</a:t>
            </a:r>
          </a:p>
          <a:p>
            <a:r>
              <a:rPr lang="en-US" dirty="0"/>
              <a:t>IE in compatibility view will still sniff</a:t>
            </a:r>
          </a:p>
          <a:p>
            <a:r>
              <a:rPr lang="en-US" dirty="0"/>
              <a:t>Still shows up on audits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17DA0-257B-46A8-A288-7A464729B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XCTO Impact of Retrofitting to Existing App</a:t>
            </a:r>
          </a:p>
        </p:txBody>
      </p:sp>
    </p:spTree>
    <p:extLst>
      <p:ext uri="{BB962C8B-B14F-4D97-AF65-F5344CB8AC3E}">
        <p14:creationId xmlns:p14="http://schemas.microsoft.com/office/powerpoint/2010/main" val="34505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Questions?</a:t>
            </a:r>
          </a:p>
        </p:txBody>
      </p:sp>
    </p:spTree>
    <p:extLst>
      <p:ext uri="{BB962C8B-B14F-4D97-AF65-F5344CB8AC3E}">
        <p14:creationId xmlns:p14="http://schemas.microsoft.com/office/powerpoint/2010/main" val="363606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Header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When a link is clicked, the browser will send the previous page’s URL in the </a:t>
            </a:r>
            <a:r>
              <a:rPr lang="en-US" dirty="0" err="1"/>
              <a:t>Referer</a:t>
            </a:r>
            <a:r>
              <a:rPr lang="en-US" dirty="0"/>
              <a:t> Request Header.  Allows the server to do something with that data.</a:t>
            </a:r>
          </a:p>
          <a:p>
            <a:r>
              <a:rPr lang="en-US" dirty="0"/>
              <a:t>Useful for tracking a user’s flow through an app</a:t>
            </a:r>
          </a:p>
          <a:p>
            <a:r>
              <a:rPr lang="en-US" dirty="0"/>
              <a:t>Yes it’s misspelled</a:t>
            </a:r>
          </a:p>
          <a:p>
            <a:r>
              <a:rPr lang="en-US" dirty="0"/>
              <a:t>Yes that’s actually how it shows up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3237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I’ve seen this on my blog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DBB65-8891-44BA-8ED4-B6AE7F49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06" y="1601693"/>
            <a:ext cx="8599735" cy="51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…and even JIRA/Confluence/OWA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E574-A88E-42F7-B23E-F7ABECC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2" y="1495506"/>
            <a:ext cx="9211665" cy="5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what should be sent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helps protect the identity of the source of a page’s visit.</a:t>
            </a:r>
          </a:p>
        </p:txBody>
      </p:sp>
    </p:spTree>
    <p:extLst>
      <p:ext uri="{BB962C8B-B14F-4D97-AF65-F5344CB8AC3E}">
        <p14:creationId xmlns:p14="http://schemas.microsoft.com/office/powerpoint/2010/main" val="3758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no-referrer</a:t>
            </a:r>
          </a:p>
          <a:p>
            <a:pPr lvl="1"/>
            <a:r>
              <a:rPr lang="en-US" dirty="0" err="1"/>
              <a:t>Referer</a:t>
            </a:r>
            <a:r>
              <a:rPr lang="en-US" dirty="0"/>
              <a:t> header is omitted entirely. </a:t>
            </a:r>
            <a:r>
              <a:rPr lang="en-US" b="1" u="sng" dirty="0"/>
              <a:t>Most secure.</a:t>
            </a:r>
          </a:p>
          <a:p>
            <a:r>
              <a:rPr lang="en-US" dirty="0"/>
              <a:t>origin</a:t>
            </a:r>
          </a:p>
          <a:p>
            <a:pPr lvl="1"/>
            <a:r>
              <a:rPr lang="en-US" dirty="0"/>
              <a:t>Only send the domain (i.e. sends example.com instead of example.com/index.html)</a:t>
            </a:r>
          </a:p>
          <a:p>
            <a:r>
              <a:rPr lang="en-US" dirty="0"/>
              <a:t>same-origin</a:t>
            </a:r>
          </a:p>
          <a:p>
            <a:pPr lvl="1"/>
            <a:r>
              <a:rPr lang="en-US" dirty="0"/>
              <a:t>Only send when going to the same domain</a:t>
            </a:r>
          </a:p>
          <a:p>
            <a:r>
              <a:rPr lang="en-US" dirty="0">
                <a:hlinkClick r:id="rId3"/>
              </a:rPr>
              <a:t>And more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A89B-D810-4EA9-8827-D321ACDA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8" y="1825625"/>
            <a:ext cx="3747771" cy="4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Minimal with the right config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Consultant at Lean Techniques on the Catalog Management team (aka ROSD)</a:t>
            </a:r>
          </a:p>
          <a:p>
            <a:r>
              <a:rPr lang="en-US" dirty="0"/>
              <a:t>Not a security expert</a:t>
            </a:r>
          </a:p>
          <a:p>
            <a:r>
              <a:rPr lang="en-US" dirty="0"/>
              <a:t>But….</a:t>
            </a:r>
          </a:p>
        </p:txBody>
      </p: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370"/>
            <a:ext cx="10515600" cy="60184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 Questions?</a:t>
            </a:r>
          </a:p>
        </p:txBody>
      </p:sp>
    </p:spTree>
    <p:extLst>
      <p:ext uri="{BB962C8B-B14F-4D97-AF65-F5344CB8AC3E}">
        <p14:creationId xmlns:p14="http://schemas.microsoft.com/office/powerpoint/2010/main" val="3329103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Coming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allow or deny the use of browser features, and allowing granularity of being able to specify specific domains</a:t>
            </a:r>
          </a:p>
          <a:p>
            <a:pPr lvl="1"/>
            <a:r>
              <a:rPr lang="en-US" dirty="0"/>
              <a:t>Think – 3</a:t>
            </a:r>
            <a:r>
              <a:rPr lang="en-US" baseline="30000" dirty="0"/>
              <a:t>rd</a:t>
            </a:r>
            <a:r>
              <a:rPr lang="en-US" dirty="0"/>
              <a:t> party code you embed.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Allows you to restrict what your own app can do</a:t>
            </a:r>
          </a:p>
          <a:p>
            <a:pPr lvl="2"/>
            <a:r>
              <a:rPr lang="en-US" dirty="0"/>
              <a:t>In case of a XSS vulnerability</a:t>
            </a:r>
          </a:p>
          <a:p>
            <a:pPr lvl="1"/>
            <a:r>
              <a:rPr lang="en-US" dirty="0"/>
              <a:t>Allows you to restrict what 3</a:t>
            </a:r>
            <a:r>
              <a:rPr lang="en-US" baseline="30000" dirty="0"/>
              <a:t>rd</a:t>
            </a:r>
            <a:r>
              <a:rPr lang="en-US" dirty="0"/>
              <a:t> party code can do </a:t>
            </a:r>
          </a:p>
          <a:p>
            <a:pPr lvl="2"/>
            <a:r>
              <a:rPr lang="en-US" dirty="0"/>
              <a:t>Block geolocation, camera, microphone, etc.</a:t>
            </a:r>
          </a:p>
          <a:p>
            <a:pPr lvl="2"/>
            <a:endParaRPr lang="en-US" dirty="0"/>
          </a:p>
          <a:p>
            <a:r>
              <a:rPr lang="en-US" dirty="0"/>
              <a:t>Limited browser support now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58E0D0-A804-4202-B551-8E6F515F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7858"/>
            <a:ext cx="12192000" cy="38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The feature you are locking down</a:t>
            </a:r>
          </a:p>
          <a:p>
            <a:pPr lvl="1"/>
            <a:r>
              <a:rPr lang="en-US" dirty="0"/>
              <a:t>camera, geolocation, microphone, payment, </a:t>
            </a:r>
            <a:r>
              <a:rPr lang="en-US" dirty="0" err="1"/>
              <a:t>autoplay</a:t>
            </a:r>
            <a:r>
              <a:rPr lang="en-US" dirty="0"/>
              <a:t>, etc.</a:t>
            </a:r>
          </a:p>
          <a:p>
            <a:r>
              <a:rPr lang="en-US" dirty="0"/>
              <a:t>The allow list of who can use this feature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https://example.com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37C0-BD7B-4C01-A79D-8FDE2BC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47" y="1825625"/>
            <a:ext cx="7846667" cy="474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CFE57-17DE-4B66-B5E9-3FC4802AAB5F}"/>
              </a:ext>
            </a:extLst>
          </p:cNvPr>
          <p:cNvSpPr/>
          <p:nvPr/>
        </p:nvSpPr>
        <p:spPr>
          <a:xfrm>
            <a:off x="4698521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B2B92-8CD4-4FD7-87AF-6C59DF19932F}"/>
              </a:ext>
            </a:extLst>
          </p:cNvPr>
          <p:cNvSpPr/>
          <p:nvPr/>
        </p:nvSpPr>
        <p:spPr>
          <a:xfrm>
            <a:off x="5794076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811024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Pretty big</a:t>
            </a:r>
          </a:p>
          <a:p>
            <a:r>
              <a:rPr lang="en-US" dirty="0"/>
              <a:t>Know what your site is doing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test my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</a:t>
            </a:r>
            <a:endParaRPr lang="en-US" dirty="0"/>
          </a:p>
          <a:p>
            <a:r>
              <a:rPr lang="en-US" dirty="0"/>
              <a:t>Run by security expert </a:t>
            </a:r>
            <a:r>
              <a:rPr lang="en-US" dirty="0">
                <a:hlinkClick r:id="rId4"/>
              </a:rPr>
              <a:t>Scott </a:t>
            </a:r>
            <a:r>
              <a:rPr lang="en-US" dirty="0" err="1">
                <a:hlinkClick r:id="rId4"/>
              </a:rPr>
              <a:t>Helme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4996B-F6A6-4A4B-BD0D-762194F69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1352469"/>
            <a:ext cx="11071860" cy="55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C9EBA-2D11-4CB0-8E75-87E12EDF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3487"/>
            <a:ext cx="12192000" cy="46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6261A-D1FB-410C-B21B-EFB4295C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3" y="1435322"/>
            <a:ext cx="11515809" cy="48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BAC5A-909A-488F-9B60-B241F608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5" y="1883168"/>
            <a:ext cx="11515809" cy="34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  <a:p>
            <a:r>
              <a:rPr lang="en-US" dirty="0"/>
              <a:t>Request header examples: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/>
              <a:t>Response header examples: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Content-type: text/html or application/json</a:t>
            </a:r>
          </a:p>
          <a:p>
            <a:pPr lvl="1"/>
            <a:r>
              <a:rPr lang="en-US" b="1" i="1" dirty="0"/>
              <a:t>Security-related headers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87A7-C40C-4500-9AB4-6CEF03742DB3}"/>
              </a:ext>
            </a:extLst>
          </p:cNvPr>
          <p:cNvCxnSpPr>
            <a:cxnSpLocks/>
          </p:cNvCxnSpPr>
          <p:nvPr/>
        </p:nvCxnSpPr>
        <p:spPr>
          <a:xfrm flipH="1">
            <a:off x="4796287" y="5854460"/>
            <a:ext cx="40716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If you’re using a WAF (Cloudflare, Incapsula, etc.) they may be adding these for you.</a:t>
            </a:r>
          </a:p>
          <a:p>
            <a:r>
              <a:rPr lang="en-US" dirty="0"/>
              <a:t>Personally, I’d rather let the app add them, avoid vendor-lock in, and get localhost running as close to prod as possible.</a:t>
            </a:r>
          </a:p>
          <a:p>
            <a:r>
              <a:rPr lang="en-US" dirty="0"/>
              <a:t>Sometimes this is hard to do if doing JAM stack</a:t>
            </a:r>
          </a:p>
          <a:p>
            <a:pPr lvl="1"/>
            <a:r>
              <a:rPr lang="en-US" dirty="0" err="1"/>
              <a:t>Lambda@Edge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HTTP Security Header Awareness</a:t>
            </a:r>
          </a:p>
          <a:p>
            <a:r>
              <a:rPr lang="en-US" dirty="0"/>
              <a:t>At least one HTTP Header or option written down to look into at work</a:t>
            </a:r>
          </a:p>
          <a:p>
            <a:r>
              <a:rPr lang="en-US" dirty="0"/>
              <a:t>There are more Security Headers out there and more coming</a:t>
            </a:r>
          </a:p>
          <a:p>
            <a:r>
              <a:rPr lang="en-US"/>
              <a:t>SecurityHeaders.com</a:t>
            </a:r>
            <a:endParaRPr lang="en-US" dirty="0"/>
          </a:p>
          <a:p>
            <a:r>
              <a:rPr lang="en-US" dirty="0"/>
              <a:t>The web is a scary place</a:t>
            </a:r>
          </a:p>
          <a:p>
            <a:endParaRPr lang="en-US" dirty="0"/>
          </a:p>
        </p:txBody>
      </p:sp>
      <p:pic>
        <p:nvPicPr>
          <p:cNvPr id="2050" name="Picture 2" descr="https://thumbs.gfycat.com/AgonizingDefiantArkshell-small.gif">
            <a:extLst>
              <a:ext uri="{FF2B5EF4-FFF2-40B4-BE49-F238E27FC236}">
                <a16:creationId xmlns:a16="http://schemas.microsoft.com/office/drawing/2014/main" id="{97960E2D-92C6-4535-ADCC-3C450E981E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4" y="3651093"/>
            <a:ext cx="3633967" cy="29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https://securityheaders.com/</a:t>
            </a:r>
            <a:endParaRPr lang="en-US" dirty="0"/>
          </a:p>
          <a:p>
            <a:r>
              <a:rPr lang="en-US" dirty="0"/>
              <a:t>MDN: </a:t>
            </a:r>
            <a:r>
              <a:rPr lang="en-US" dirty="0">
                <a:hlinkClick r:id="rId4"/>
              </a:rPr>
              <a:t>https://developer.mozilla.org/en-US/docs/Web/HTTP/</a:t>
            </a:r>
            <a:endParaRPr lang="en-US" dirty="0"/>
          </a:p>
          <a:p>
            <a:pPr lvl="1"/>
            <a:r>
              <a:rPr lang="en-US" dirty="0"/>
              <a:t>Http Security on the left </a:t>
            </a:r>
          </a:p>
          <a:p>
            <a:r>
              <a:rPr lang="en-US" dirty="0"/>
              <a:t>Code from demos: </a:t>
            </a:r>
            <a:r>
              <a:rPr lang="en-US" dirty="0">
                <a:hlinkClick r:id="rId5"/>
              </a:rPr>
              <a:t>https://github.com/scottsauber/security-headers-talk</a:t>
            </a:r>
            <a:endParaRPr lang="en-US" dirty="0"/>
          </a:p>
          <a:p>
            <a:r>
              <a:rPr lang="en-US" dirty="0">
                <a:hlinkClick r:id="rId6"/>
              </a:rPr>
              <a:t>Troy Hunt Pluralsight on Security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2080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BFDDA6-CBEC-4C9F-B0DC-EF58E0F19B21}"/>
              </a:ext>
            </a:extLst>
          </p:cNvPr>
          <p:cNvGrpSpPr/>
          <p:nvPr/>
        </p:nvGrpSpPr>
        <p:grpSpPr>
          <a:xfrm>
            <a:off x="9890603" y="6185410"/>
            <a:ext cx="2171258" cy="474323"/>
            <a:chOff x="9890603" y="6185410"/>
            <a:chExt cx="2171258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D76E44B5-6341-4AE2-9B3D-17414ECD6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0603" y="6268238"/>
              <a:ext cx="380116" cy="308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E59A66B3-7923-48CE-86FF-E583484BE360}"/>
                </a:ext>
              </a:extLst>
            </p:cNvPr>
            <p:cNvSpPr txBox="1">
              <a:spLocks/>
            </p:cNvSpPr>
            <p:nvPr/>
          </p:nvSpPr>
          <p:spPr>
            <a:xfrm>
              <a:off x="10080661" y="6185410"/>
              <a:ext cx="1981200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20243636-BF8A-4179-ABED-563FACBF7404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7898131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https://github.com/scottsauber/security-headers-talk</a:t>
            </a:r>
          </a:p>
        </p:txBody>
      </p:sp>
    </p:spTree>
    <p:extLst>
      <p:ext uri="{BB962C8B-B14F-4D97-AF65-F5344CB8AC3E}">
        <p14:creationId xmlns:p14="http://schemas.microsoft.com/office/powerpoint/2010/main" val="4275109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1360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CDF232-5BFF-48C7-8A7F-A4EC2062C3A1}"/>
              </a:ext>
            </a:extLst>
          </p:cNvPr>
          <p:cNvGrpSpPr/>
          <p:nvPr/>
        </p:nvGrpSpPr>
        <p:grpSpPr>
          <a:xfrm>
            <a:off x="9890603" y="6185410"/>
            <a:ext cx="2171258" cy="474323"/>
            <a:chOff x="9890603" y="6185410"/>
            <a:chExt cx="2171258" cy="474323"/>
          </a:xfrm>
        </p:grpSpPr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F55206CD-2519-4C5C-BF0F-83488CEB63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0603" y="6268238"/>
              <a:ext cx="380116" cy="308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06B50F25-B699-4FCD-85D7-213BA015AC9B}"/>
                </a:ext>
              </a:extLst>
            </p:cNvPr>
            <p:cNvSpPr txBox="1">
              <a:spLocks/>
            </p:cNvSpPr>
            <p:nvPr/>
          </p:nvSpPr>
          <p:spPr>
            <a:xfrm>
              <a:off x="10080661" y="6185410"/>
              <a:ext cx="1981200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0AD6D6F1-9A88-4792-B2D4-3DF22DDFD2D9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7898131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https://github.com/scottsauber/security-headers-talk</a:t>
            </a:r>
          </a:p>
        </p:txBody>
      </p:sp>
    </p:spTree>
    <p:extLst>
      <p:ext uri="{BB962C8B-B14F-4D97-AF65-F5344CB8AC3E}">
        <p14:creationId xmlns:p14="http://schemas.microsoft.com/office/powerpoint/2010/main" val="167181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Security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Response headers that the server responds with to instruct the browser what security rules to enforce when it handles your website’s content.</a:t>
            </a:r>
          </a:p>
          <a:p>
            <a:r>
              <a:rPr lang="en-US" dirty="0"/>
              <a:t>Key value pairs</a:t>
            </a:r>
          </a:p>
          <a:p>
            <a:r>
              <a:rPr lang="en-US" dirty="0"/>
              <a:t>In general, the more security headers you opt-in to sending, the more secure your website is.</a:t>
            </a:r>
          </a:p>
          <a:p>
            <a:r>
              <a:rPr lang="en-US" dirty="0"/>
              <a:t>Most security headers come with multiple options you can configure to tweak the behavior to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2225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6B1A0-BC94-4DB0-A637-00D8FD6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272"/>
            <a:ext cx="12192000" cy="44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It allows websites to tell web browsers to only request this site over HTTPS, not over HTTP.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some classes of man-in-the-middle (MITM) attacks.</a:t>
            </a:r>
          </a:p>
        </p:txBody>
      </p:sp>
    </p:spTree>
    <p:extLst>
      <p:ext uri="{BB962C8B-B14F-4D97-AF65-F5344CB8AC3E}">
        <p14:creationId xmlns:p14="http://schemas.microsoft.com/office/powerpoint/2010/main" val="1179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48531</TotalTime>
  <Words>2234</Words>
  <Application>Microsoft Office PowerPoint</Application>
  <PresentationFormat>Widescreen</PresentationFormat>
  <Paragraphs>357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HTTP Security Headers You Need To Know</vt:lpstr>
      <vt:lpstr>Audience</vt:lpstr>
      <vt:lpstr>Agenda</vt:lpstr>
      <vt:lpstr>Purpose</vt:lpstr>
      <vt:lpstr>Who am I? </vt:lpstr>
      <vt:lpstr>What are HTTP Headers?</vt:lpstr>
      <vt:lpstr>What are HTTP Security Headers?</vt:lpstr>
      <vt:lpstr>PowerPoint Presentation</vt:lpstr>
      <vt:lpstr>HTTP Strict Transport Security (HSTS)</vt:lpstr>
      <vt:lpstr>Without HSTS</vt:lpstr>
      <vt:lpstr>What’s the issue?</vt:lpstr>
      <vt:lpstr>What’s the issue?</vt:lpstr>
      <vt:lpstr>What can happen?</vt:lpstr>
      <vt:lpstr>With HSTS</vt:lpstr>
      <vt:lpstr>HSTS Options</vt:lpstr>
      <vt:lpstr>HSTS Preload List</vt:lpstr>
      <vt:lpstr>HTTP Strict Transport Security (HSTS)</vt:lpstr>
      <vt:lpstr>HSTS Gotchas</vt:lpstr>
      <vt:lpstr>HSTS Impact of Retrofitting on Existing App</vt:lpstr>
      <vt:lpstr>Quick word on HTTPS</vt:lpstr>
      <vt:lpstr>HSTS Questions?</vt:lpstr>
      <vt:lpstr>X-Frame-Options (XFO)</vt:lpstr>
      <vt:lpstr>X-Frame-Options (XFO) Options</vt:lpstr>
      <vt:lpstr>X-Frame-Options (XFO)</vt:lpstr>
      <vt:lpstr>XFO Impact of Retrofitting to Existing App</vt:lpstr>
      <vt:lpstr>XFO Questions?</vt:lpstr>
      <vt:lpstr>Cross-Site Scripting (XSS)</vt:lpstr>
      <vt:lpstr>Cross-Site Scripting (XSS)</vt:lpstr>
      <vt:lpstr>XSS Final Note</vt:lpstr>
      <vt:lpstr>XSS Questions before we talk about how to prevent it?</vt:lpstr>
      <vt:lpstr>Cross-Site Scripting (XSS)</vt:lpstr>
      <vt:lpstr>Content Security Policy (CSP)</vt:lpstr>
      <vt:lpstr>Content Security Policy (CSP) Options</vt:lpstr>
      <vt:lpstr>Content Security Policy (CSP) Options</vt:lpstr>
      <vt:lpstr>Content Security Policy (CSP) Options</vt:lpstr>
      <vt:lpstr>Content Security Policy (CSP)</vt:lpstr>
      <vt:lpstr>CSP Impacting of Retrofitting to Existing App</vt:lpstr>
      <vt:lpstr>Content Security Policy (CSP)</vt:lpstr>
      <vt:lpstr>Content Security Policy Questions?</vt:lpstr>
      <vt:lpstr>Browser Sniffing Protection (X-Content-Type-Options)</vt:lpstr>
      <vt:lpstr>Browser Sniffing Protection (X-Content-Type-Options)</vt:lpstr>
      <vt:lpstr>PowerPoint Presentation</vt:lpstr>
      <vt:lpstr>Browser Sniffing Protection Questions?</vt:lpstr>
      <vt:lpstr>Referer Header background</vt:lpstr>
      <vt:lpstr>I’ve seen this on my blog</vt:lpstr>
      <vt:lpstr>…and even JIRA/Confluence/OWA</vt:lpstr>
      <vt:lpstr>Referrer-Policy</vt:lpstr>
      <vt:lpstr>Referrer-Policy</vt:lpstr>
      <vt:lpstr>RP Impact of Retrofitting to Existing App</vt:lpstr>
      <vt:lpstr>Referrer-Policy Questions?</vt:lpstr>
      <vt:lpstr>Feature-Policy Is Coming</vt:lpstr>
      <vt:lpstr>Feature-Policy</vt:lpstr>
      <vt:lpstr>Feature-Policy Demo</vt:lpstr>
      <vt:lpstr>FP Impact of Retrofitting to Existing App</vt:lpstr>
      <vt:lpstr>How do I test my website?</vt:lpstr>
      <vt:lpstr>SecurityHeaders.com</vt:lpstr>
      <vt:lpstr>SecurityHeaders.com</vt:lpstr>
      <vt:lpstr>SecurityHeaders.com</vt:lpstr>
      <vt:lpstr>SecurityHeaders.com</vt:lpstr>
      <vt:lpstr>Note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 Sauber</cp:lastModifiedBy>
  <cp:revision>118</cp:revision>
  <dcterms:created xsi:type="dcterms:W3CDTF">2018-06-02T19:36:58Z</dcterms:created>
  <dcterms:modified xsi:type="dcterms:W3CDTF">2020-07-09T02:37:20Z</dcterms:modified>
</cp:coreProperties>
</file>