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12" r:id="rId2"/>
    <p:sldId id="285" r:id="rId3"/>
    <p:sldId id="387" r:id="rId4"/>
    <p:sldId id="322" r:id="rId5"/>
    <p:sldId id="257" r:id="rId6"/>
    <p:sldId id="308" r:id="rId7"/>
    <p:sldId id="350" r:id="rId8"/>
    <p:sldId id="324" r:id="rId9"/>
    <p:sldId id="330" r:id="rId10"/>
    <p:sldId id="395" r:id="rId11"/>
    <p:sldId id="402" r:id="rId12"/>
    <p:sldId id="403" r:id="rId13"/>
    <p:sldId id="404" r:id="rId14"/>
    <p:sldId id="405"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406" r:id="rId57"/>
    <p:sldId id="413" r:id="rId58"/>
    <p:sldId id="415" r:id="rId59"/>
    <p:sldId id="414" r:id="rId60"/>
    <p:sldId id="329" r:id="rId61"/>
    <p:sldId id="411" r:id="rId62"/>
    <p:sldId id="410" r:id="rId63"/>
    <p:sldId id="326" r:id="rId64"/>
    <p:sldId id="328" r:id="rId65"/>
    <p:sldId id="323" r:id="rId66"/>
    <p:sldId id="388" r:id="rId67"/>
    <p:sldId id="318" r:id="rId68"/>
    <p:sldId id="314"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Sauber" initials="SS" lastIdx="1" clrIdx="0">
    <p:extLst>
      <p:ext uri="{19B8F6BF-5375-455C-9EA6-DF929625EA0E}">
        <p15:presenceInfo xmlns:p15="http://schemas.microsoft.com/office/powerpoint/2012/main" userId="fda6e7db680277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73231" autoAdjust="0"/>
  </p:normalViewPr>
  <p:slideViewPr>
    <p:cSldViewPr snapToGrid="0">
      <p:cViewPr varScale="1">
        <p:scale>
          <a:sx n="84" d="100"/>
          <a:sy n="84" d="100"/>
        </p:scale>
        <p:origin x="5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6T13:16:17.389"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maaprwncgw"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nohstssecurityheaderstalk.azurewebsites.ne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to </a:t>
            </a:r>
            <a:r>
              <a:rPr lang="en-US" dirty="0" err="1"/>
              <a:t>WiFi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localhost</a:t>
            </a:r>
            <a:endParaRPr lang="en-US" dirty="0">
              <a:hlinkClick r:id="rId3"/>
            </a:endParaRPr>
          </a:p>
          <a:p>
            <a:endParaRPr lang="en-US" dirty="0">
              <a:hlinkClick r:id="rId3"/>
            </a:endParaRPr>
          </a:p>
          <a:p>
            <a:r>
              <a:rPr lang="en-US" dirty="0">
                <a:hlinkClick r:id="rId4"/>
              </a:rPr>
              <a:t>https://nohstssecurityheaderstalk.azurewebsites.net/</a:t>
            </a:r>
            <a:endParaRPr lang="en-US" dirty="0"/>
          </a:p>
          <a:p>
            <a:endParaRPr lang="en-US" dirty="0">
              <a:hlinkClick r:id="rId3"/>
            </a:endParaRPr>
          </a:p>
          <a:p>
            <a:r>
              <a:rPr lang="en-US" dirty="0">
                <a:hlinkClick r:id="rId4"/>
              </a:rPr>
              <a:t>https://hstssecurityheaderstalk.azurewebsites.net/</a:t>
            </a:r>
            <a:endParaRPr lang="en-US" dirty="0">
              <a:hlinkClick r:id="rId3"/>
            </a:endParaRPr>
          </a:p>
          <a:p>
            <a:endParaRPr lang="en-US" dirty="0">
              <a:hlinkClick r:id="rId3"/>
            </a:endParaRPr>
          </a:p>
          <a:p>
            <a:r>
              <a:rPr lang="en-US" dirty="0">
                <a:hlinkClick r:id="rId3"/>
              </a:rPr>
              <a:t>https://www.youtube.com/watch?v=2maaprwncgw</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https://gist.githubusercontent.com/clarkio/32c7dba41dfb3418eaf1/raw/a1b8ea15238efa04a019923d4c04dd9294f15171/csp-harlem-shake-test.js</a:t>
            </a:r>
          </a:p>
          <a:p>
            <a:endParaRPr lang="en-US" dirty="0"/>
          </a:p>
        </p:txBody>
      </p:sp>
      <p:sp>
        <p:nvSpPr>
          <p:cNvPr id="4" name="Slide Number Placeholder 3"/>
          <p:cNvSpPr>
            <a:spLocks noGrp="1"/>
          </p:cNvSpPr>
          <p:nvPr>
            <p:ph type="sldNum" sz="quarter" idx="5"/>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35850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32594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57059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97092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83124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021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975325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1341900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3517641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47084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360264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243228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66</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67</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68</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69</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7/8/2020</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7/8/2020</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ohstssecurityheaderstalk.azurewebsites.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hstssecurityheaderstalk.azurewebsites.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hyperlink" Target="https://twitter.com/Scott_Helm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ecurityheaders.com/" TargetMode="External"/><Relationship Id="rId7" Type="http://schemas.openxmlformats.org/officeDocument/2006/relationships/hyperlink" Target="https://scottsauber.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github.com/scottsauber/security-headers-talk/blob/master/Security%20Headers%20Explained.pptx" TargetMode="External"/><Relationship Id="rId5" Type="http://schemas.openxmlformats.org/officeDocument/2006/relationships/hyperlink" Target="https://github.com/scottsauber/security-headers-talk" TargetMode="External"/><Relationship Id="rId4" Type="http://schemas.openxmlformats.org/officeDocument/2006/relationships/hyperlink" Target="https://developer.mozilla.org/en-US/docs/Web/HTTP/"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583796"/>
            <a:ext cx="12192000" cy="1760537"/>
          </a:xfrm>
        </p:spPr>
        <p:txBody>
          <a:bodyPr>
            <a:noAutofit/>
          </a:bodyPr>
          <a:lstStyle/>
          <a:p>
            <a:r>
              <a:rPr lang="en-US" sz="5700" b="1" dirty="0"/>
              <a:t>HTTP Security Headers You Need To Know</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3509963"/>
            <a:ext cx="12192000" cy="3371040"/>
          </a:xfrm>
        </p:spPr>
        <p:txBody>
          <a:bodyPr>
            <a:normAutofit lnSpcReduction="10000"/>
          </a:bodyPr>
          <a:lstStyle/>
          <a:p>
            <a:endParaRPr lang="en-US" sz="3600" dirty="0">
              <a:solidFill>
                <a:schemeClr val="bg1">
                  <a:lumMod val="50000"/>
                </a:schemeClr>
              </a:solidFill>
            </a:endParaRPr>
          </a:p>
          <a:p>
            <a:r>
              <a:rPr lang="en-US" sz="4100"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pPr algn="l"/>
            <a:r>
              <a:rPr lang="en-US" dirty="0">
                <a:solidFill>
                  <a:schemeClr val="bg1">
                    <a:lumMod val="50000"/>
                  </a:schemeClr>
                </a:solidFill>
              </a:rPr>
              <a:t>  Slides up at https://github.com/scottsauber/security-headers-talk</a:t>
            </a:r>
          </a:p>
        </p:txBody>
      </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spTree>
    <p:extLst>
      <p:ext uri="{BB962C8B-B14F-4D97-AF65-F5344CB8AC3E}">
        <p14:creationId xmlns:p14="http://schemas.microsoft.com/office/powerpoint/2010/main" val="39655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par>
                                <p:cTn id="17" presetID="9" presetClass="emph" presetSubtype="0" nodeType="withEffect">
                                  <p:stCondLst>
                                    <p:cond delay="0"/>
                                  </p:stCondLst>
                                  <p:childTnLst>
                                    <p:set>
                                      <p:cBhvr>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9" presetClass="emph" presetSubtype="0" nodeType="withEffect">
                                  <p:stCondLst>
                                    <p:cond delay="0"/>
                                  </p:stCondLst>
                                  <p:childTnLst>
                                    <p:set>
                                      <p:cBhvr>
                                        <p:cTn id="28" dur="indefinite"/>
                                        <p:tgtEl>
                                          <p:spTgt spid="21"/>
                                        </p:tgtEl>
                                        <p:attrNameLst>
                                          <p:attrName>style.opacity</p:attrName>
                                        </p:attrNameLst>
                                      </p:cBhvr>
                                      <p:to>
                                        <p:strVal val="0.5"/>
                                      </p:to>
                                    </p:set>
                                    <p:animEffect filter="image" prLst="opacity: 0.5">
                                      <p:cBhvr rctx="IE">
                                        <p:cTn id="29" dur="indefinite"/>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9" presetClass="emph" presetSubtype="0"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spTree>
    <p:extLst>
      <p:ext uri="{BB962C8B-B14F-4D97-AF65-F5344CB8AC3E}">
        <p14:creationId xmlns:p14="http://schemas.microsoft.com/office/powerpoint/2010/main" val="9437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69" y="1977260"/>
            <a:ext cx="5571293" cy="3452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0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3"/>
          <a:stretch>
            <a:fillRect/>
          </a:stretch>
        </p:blipFill>
        <p:spPr>
          <a:xfrm>
            <a:off x="5049344" y="1935707"/>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4"/>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420045" y="1848725"/>
            <a:ext cx="2244168" cy="3091335"/>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488" y="3055007"/>
            <a:ext cx="2232694" cy="1383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2CA5B5-8E87-40B9-BE34-AD78570F132A}"/>
              </a:ext>
            </a:extLst>
          </p:cNvPr>
          <p:cNvPicPr>
            <a:picLocks noChangeAspect="1"/>
          </p:cNvPicPr>
          <p:nvPr/>
        </p:nvPicPr>
        <p:blipFill>
          <a:blip r:embed="rId7"/>
          <a:stretch>
            <a:fillRect/>
          </a:stretch>
        </p:blipFill>
        <p:spPr>
          <a:xfrm>
            <a:off x="2610145" y="3142090"/>
            <a:ext cx="3200105" cy="181955"/>
          </a:xfrm>
          <a:prstGeom prst="rect">
            <a:avLst/>
          </a:prstGeom>
        </p:spPr>
      </p:pic>
      <p:pic>
        <p:nvPicPr>
          <p:cNvPr id="8" name="Picture 7">
            <a:extLst>
              <a:ext uri="{FF2B5EF4-FFF2-40B4-BE49-F238E27FC236}">
                <a16:creationId xmlns:a16="http://schemas.microsoft.com/office/drawing/2014/main" id="{33C8D0AE-BD79-47B0-A3AD-AD5214B0AB24}"/>
              </a:ext>
            </a:extLst>
          </p:cNvPr>
          <p:cNvPicPr>
            <a:picLocks noChangeAspect="1"/>
          </p:cNvPicPr>
          <p:nvPr/>
        </p:nvPicPr>
        <p:blipFill>
          <a:blip r:embed="rId8"/>
          <a:stretch>
            <a:fillRect/>
          </a:stretch>
        </p:blipFill>
        <p:spPr>
          <a:xfrm>
            <a:off x="2610145" y="3945632"/>
            <a:ext cx="3200105" cy="171837"/>
          </a:xfrm>
          <a:prstGeom prst="rect">
            <a:avLst/>
          </a:prstGeom>
        </p:spPr>
      </p:pic>
    </p:spTree>
    <p:extLst>
      <p:ext uri="{BB962C8B-B14F-4D97-AF65-F5344CB8AC3E}">
        <p14:creationId xmlns:p14="http://schemas.microsoft.com/office/powerpoint/2010/main" val="33562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03A957-5CC4-4202-AFC0-660F92119401}"/>
              </a:ext>
            </a:extLst>
          </p:cNvPr>
          <p:cNvPicPr>
            <a:picLocks noChangeAspect="1"/>
          </p:cNvPicPr>
          <p:nvPr/>
        </p:nvPicPr>
        <p:blipFill>
          <a:blip r:embed="rId3"/>
          <a:stretch>
            <a:fillRect/>
          </a:stretch>
        </p:blipFill>
        <p:spPr>
          <a:xfrm>
            <a:off x="177679" y="1769585"/>
            <a:ext cx="5107935" cy="2768203"/>
          </a:xfrm>
          <a:prstGeom prst="rect">
            <a:avLst/>
          </a:prstGeom>
        </p:spPr>
      </p:pic>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4"/>
          <a:stretch>
            <a:fillRect/>
          </a:stretch>
        </p:blipFill>
        <p:spPr>
          <a:xfrm>
            <a:off x="5564724" y="1689852"/>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678627" y="1593148"/>
            <a:ext cx="2244168" cy="3091335"/>
          </a:xfrm>
          <a:prstGeom prst="rect">
            <a:avLst/>
          </a:prstGeom>
        </p:spPr>
      </p:pic>
      <p:pic>
        <p:nvPicPr>
          <p:cNvPr id="13" name="Picture 12">
            <a:extLst>
              <a:ext uri="{FF2B5EF4-FFF2-40B4-BE49-F238E27FC236}">
                <a16:creationId xmlns:a16="http://schemas.microsoft.com/office/drawing/2014/main" id="{33D0CD06-9B5D-42B4-86C3-A80A7DB473D4}"/>
              </a:ext>
            </a:extLst>
          </p:cNvPr>
          <p:cNvPicPr>
            <a:picLocks noChangeAspect="1"/>
          </p:cNvPicPr>
          <p:nvPr/>
        </p:nvPicPr>
        <p:blipFill>
          <a:blip r:embed="rId6"/>
          <a:stretch>
            <a:fillRect/>
          </a:stretch>
        </p:blipFill>
        <p:spPr>
          <a:xfrm>
            <a:off x="1740481" y="2562203"/>
            <a:ext cx="3513667" cy="219991"/>
          </a:xfrm>
          <a:prstGeom prst="rect">
            <a:avLst/>
          </a:prstGeom>
        </p:spPr>
      </p:pic>
      <p:pic>
        <p:nvPicPr>
          <p:cNvPr id="14" name="Picture 13">
            <a:extLst>
              <a:ext uri="{FF2B5EF4-FFF2-40B4-BE49-F238E27FC236}">
                <a16:creationId xmlns:a16="http://schemas.microsoft.com/office/drawing/2014/main" id="{E8BDE7BF-FD86-477D-89DE-093DC7E887CF}"/>
              </a:ext>
            </a:extLst>
          </p:cNvPr>
          <p:cNvPicPr>
            <a:picLocks noChangeAspect="1"/>
          </p:cNvPicPr>
          <p:nvPr/>
        </p:nvPicPr>
        <p:blipFill>
          <a:blip r:embed="rId7"/>
          <a:stretch>
            <a:fillRect/>
          </a:stretch>
        </p:blipFill>
        <p:spPr>
          <a:xfrm>
            <a:off x="1765759" y="2925660"/>
            <a:ext cx="3483864" cy="423216"/>
          </a:xfrm>
          <a:prstGeom prst="rect">
            <a:avLst/>
          </a:prstGeom>
        </p:spPr>
      </p:pic>
      <p:pic>
        <p:nvPicPr>
          <p:cNvPr id="17" name="Picture 16">
            <a:extLst>
              <a:ext uri="{FF2B5EF4-FFF2-40B4-BE49-F238E27FC236}">
                <a16:creationId xmlns:a16="http://schemas.microsoft.com/office/drawing/2014/main" id="{7E3DF35E-BE05-415C-971F-86DC4D468B3F}"/>
              </a:ext>
            </a:extLst>
          </p:cNvPr>
          <p:cNvPicPr>
            <a:picLocks noChangeAspect="1"/>
          </p:cNvPicPr>
          <p:nvPr/>
        </p:nvPicPr>
        <p:blipFill>
          <a:blip r:embed="rId8"/>
          <a:stretch>
            <a:fillRect/>
          </a:stretch>
        </p:blipFill>
        <p:spPr>
          <a:xfrm>
            <a:off x="1765760" y="3558221"/>
            <a:ext cx="7912868" cy="217847"/>
          </a:xfrm>
          <a:prstGeom prst="rect">
            <a:avLst/>
          </a:prstGeom>
        </p:spPr>
      </p:pic>
      <p:pic>
        <p:nvPicPr>
          <p:cNvPr id="19" name="Picture 18">
            <a:extLst>
              <a:ext uri="{FF2B5EF4-FFF2-40B4-BE49-F238E27FC236}">
                <a16:creationId xmlns:a16="http://schemas.microsoft.com/office/drawing/2014/main" id="{7FBD2A15-161D-48EB-B5CF-FD88A63F19AF}"/>
              </a:ext>
            </a:extLst>
          </p:cNvPr>
          <p:cNvPicPr>
            <a:picLocks noChangeAspect="1"/>
          </p:cNvPicPr>
          <p:nvPr/>
        </p:nvPicPr>
        <p:blipFill>
          <a:blip r:embed="rId9"/>
          <a:stretch>
            <a:fillRect/>
          </a:stretch>
        </p:blipFill>
        <p:spPr>
          <a:xfrm>
            <a:off x="1765758" y="3900071"/>
            <a:ext cx="7912868" cy="217295"/>
          </a:xfrm>
          <a:prstGeom prst="rect">
            <a:avLst/>
          </a:prstGeom>
        </p:spPr>
      </p:pic>
    </p:spTree>
    <p:extLst>
      <p:ext uri="{BB962C8B-B14F-4D97-AF65-F5344CB8AC3E}">
        <p14:creationId xmlns:p14="http://schemas.microsoft.com/office/powerpoint/2010/main" val="474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9" presetClass="emph" presetSubtype="0" nodeType="withEffect">
                                  <p:stCondLst>
                                    <p:cond delay="0"/>
                                  </p:stCondLst>
                                  <p:childTnLst>
                                    <p:set>
                                      <p:cBhvr>
                                        <p:cTn id="14" dur="indefinite"/>
                                        <p:tgtEl>
                                          <p:spTgt spid="13"/>
                                        </p:tgtEl>
                                        <p:attrNameLst>
                                          <p:attrName>style.opacity</p:attrName>
                                        </p:attrNameLst>
                                      </p:cBhvr>
                                      <p:to>
                                        <p:strVal val="0.5"/>
                                      </p:to>
                                    </p:set>
                                    <p:animEffect filter="image" prLst="opacity: 0.5">
                                      <p:cBhvr rctx="IE">
                                        <p:cTn id="15" dur="indefinite"/>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9" presetClass="emph" presetSubtype="0" nodeType="withEffect">
                                  <p:stCondLst>
                                    <p:cond delay="0"/>
                                  </p:stCondLst>
                                  <p:childTnLst>
                                    <p:set>
                                      <p:cBhvr>
                                        <p:cTn id="22" dur="indefinite"/>
                                        <p:tgtEl>
                                          <p:spTgt spid="14"/>
                                        </p:tgtEl>
                                        <p:attrNameLst>
                                          <p:attrName>style.opacity</p:attrName>
                                        </p:attrNameLst>
                                      </p:cBhvr>
                                      <p:to>
                                        <p:strVal val="0.5"/>
                                      </p:to>
                                    </p:set>
                                    <p:animEffect filter="image" prLst="opacity: 0.5">
                                      <p:cBhvr rctx="IE">
                                        <p:cTn id="23" dur="indefinite"/>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9" presetClass="emph" presetSubtype="0" nodeType="withEffect">
                                  <p:stCondLst>
                                    <p:cond delay="0"/>
                                  </p:stCondLst>
                                  <p:childTnLst>
                                    <p:set>
                                      <p:cBhvr>
                                        <p:cTn id="30" dur="indefinite"/>
                                        <p:tgtEl>
                                          <p:spTgt spid="17"/>
                                        </p:tgtEl>
                                        <p:attrNameLst>
                                          <p:attrName>style.opacity</p:attrName>
                                        </p:attrNameLst>
                                      </p:cBhvr>
                                      <p:to>
                                        <p:strVal val="0.5"/>
                                      </p:to>
                                    </p:set>
                                    <p:animEffect filter="image" prLst="opacity: 0.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31376"/>
            <a:ext cx="10515600" cy="4749836"/>
          </a:xfrm>
        </p:spPr>
        <p:txBody>
          <a:bodyPr>
            <a:normAutofit/>
          </a:bodyPr>
          <a:lstStyle/>
          <a:p>
            <a:r>
              <a:rPr lang="en-US" dirty="0"/>
              <a:t>Demo</a:t>
            </a:r>
          </a:p>
          <a:p>
            <a:pPr lvl="1"/>
            <a:r>
              <a:rPr lang="en-US" dirty="0">
                <a:hlinkClick r:id="rId3"/>
              </a:rPr>
              <a:t>https://nohstssecurityheaderstalk.azurewebsites.net/</a:t>
            </a:r>
            <a:r>
              <a:rPr lang="en-US" dirty="0"/>
              <a:t> – no HSTS</a:t>
            </a:r>
          </a:p>
          <a:p>
            <a:pPr lvl="1"/>
            <a:r>
              <a:rPr lang="en-US" dirty="0">
                <a:hlinkClick r:id="rId4"/>
              </a:rPr>
              <a:t>https://hstssecurityheaderstalk.azurewebsites.net/</a:t>
            </a:r>
            <a:r>
              <a:rPr lang="en-US" dirty="0"/>
              <a:t> – has HSTS</a:t>
            </a:r>
          </a:p>
        </p:txBody>
      </p:sp>
    </p:spTree>
    <p:extLst>
      <p:ext uri="{BB962C8B-B14F-4D97-AF65-F5344CB8AC3E}">
        <p14:creationId xmlns:p14="http://schemas.microsoft.com/office/powerpoint/2010/main" val="300965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A user inputs to form and </a:t>
            </a:r>
            <a:r>
              <a:rPr lang="en-US"/>
              <a:t>submits that </a:t>
            </a:r>
            <a:r>
              <a:rPr lang="en-US" dirty="0"/>
              <a:t>others can see (Twitter, Facebook, LinkedIn, etc.)</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FP, WTF?</a:t>
            </a:r>
          </a:p>
          <a:p>
            <a:pPr lvl="1"/>
            <a:r>
              <a:rPr lang="en-US" dirty="0"/>
              <a:t>What are they</a:t>
            </a:r>
          </a:p>
          <a:p>
            <a:pPr lvl="1"/>
            <a:r>
              <a:rPr lang="en-US" dirty="0"/>
              <a:t>What do they do</a:t>
            </a:r>
          </a:p>
          <a:p>
            <a:pPr lvl="1"/>
            <a:r>
              <a:rPr lang="en-US" dirty="0"/>
              <a:t>Demo</a:t>
            </a:r>
          </a:p>
          <a:p>
            <a:pPr lvl="1"/>
            <a:r>
              <a:rPr lang="en-US" dirty="0"/>
              <a:t>Impact on existing apps</a:t>
            </a:r>
          </a:p>
        </p:txBody>
      </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l="-1" t="2" r="43696" b="-865"/>
          <a:stretch/>
        </p:blipFill>
        <p:spPr>
          <a:xfrm>
            <a:off x="2536046" y="1783349"/>
            <a:ext cx="8478049" cy="330697"/>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775641" y="1803908"/>
            <a:ext cx="11762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6003985" y="1812913"/>
            <a:ext cx="648344"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6688467" y="1809049"/>
            <a:ext cx="43617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work</a:t>
            </a:r>
          </a:p>
        </p:txBody>
      </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(via Content-Security-Policy-Report-Only instead of Content-Security-Policy), collect data and what your app does, and tweak CSP to that accordingly after a certain period of time.</a:t>
            </a:r>
          </a:p>
          <a:p>
            <a:pPr lvl="1"/>
            <a:r>
              <a:rPr lang="en-US" dirty="0"/>
              <a:t>Start converting inline scripts and the like.</a:t>
            </a:r>
          </a:p>
        </p:txBody>
      </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9836"/>
          </a:xfrm>
        </p:spPr>
        <p:txBody>
          <a:bodyPr>
            <a:normAutofit/>
          </a:bodyPr>
          <a:lstStyle/>
          <a:p>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a:p>
            <a:r>
              <a:rPr lang="en-US" dirty="0"/>
              <a:t>Still shows up on audits</a:t>
            </a:r>
          </a:p>
        </p:txBody>
      </p:sp>
      <p:sp>
        <p:nvSpPr>
          <p:cNvPr id="4" name="Title 1">
            <a:extLst>
              <a:ext uri="{FF2B5EF4-FFF2-40B4-BE49-F238E27FC236}">
                <a16:creationId xmlns:a16="http://schemas.microsoft.com/office/drawing/2014/main" id="{0FD17DA0-257B-46A8-A288-7A464729B8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65000"/>
                  </a:schemeClr>
                </a:solidFill>
              </a:rPr>
              <a:t>XCTO Impact of Retrofitting to Existing App</a:t>
            </a:r>
          </a:p>
        </p:txBody>
      </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Lean Techniques on the Catalog Management team (aka ROSD)</a:t>
            </a:r>
          </a:p>
          <a:p>
            <a:r>
              <a:rPr lang="en-US" dirty="0"/>
              <a:t>Not a security expert</a:t>
            </a:r>
          </a:p>
          <a:p>
            <a:r>
              <a:rPr lang="en-US" dirty="0"/>
              <a:t>But….</a:t>
            </a:r>
          </a:p>
        </p:txBody>
      </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RP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Minimal with the right config</a:t>
            </a:r>
          </a:p>
          <a:p>
            <a:pPr lvl="1"/>
            <a:endParaRPr lang="en-US" dirty="0"/>
          </a:p>
        </p:txBody>
      </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Is Coming</a:t>
            </a:r>
          </a:p>
        </p:txBody>
      </p:sp>
      <p:sp>
        <p:nvSpPr>
          <p:cNvPr id="3" name="Content Placeholder 2"/>
          <p:cNvSpPr>
            <a:spLocks noGrp="1"/>
          </p:cNvSpPr>
          <p:nvPr>
            <p:ph idx="1"/>
          </p:nvPr>
        </p:nvSpPr>
        <p:spPr>
          <a:xfrm>
            <a:off x="838200" y="1825624"/>
            <a:ext cx="10515600" cy="4895897"/>
          </a:xfrm>
        </p:spPr>
        <p:txBody>
          <a:bodyPr>
            <a:normAutofit/>
          </a:bodyPr>
          <a:lstStyle/>
          <a:p>
            <a:r>
              <a:rPr lang="en-US" dirty="0">
                <a:solidFill>
                  <a:schemeClr val="bg1">
                    <a:lumMod val="65000"/>
                  </a:schemeClr>
                </a:solidFill>
              </a:rPr>
              <a:t>What is it?</a:t>
            </a:r>
          </a:p>
          <a:p>
            <a:pPr lvl="1"/>
            <a:r>
              <a:rPr lang="en-US" dirty="0"/>
              <a:t>Tells a browser to allow or deny the use of browser features, and allowing granularity of being able to specify specific domains</a:t>
            </a:r>
          </a:p>
          <a:p>
            <a:pPr lvl="1"/>
            <a:r>
              <a:rPr lang="en-US" dirty="0"/>
              <a:t>Think – 3</a:t>
            </a:r>
            <a:r>
              <a:rPr lang="en-US" baseline="30000" dirty="0"/>
              <a:t>rd</a:t>
            </a:r>
            <a:r>
              <a:rPr lang="en-US" dirty="0"/>
              <a:t> party code you embed.</a:t>
            </a:r>
          </a:p>
          <a:p>
            <a:pPr marL="457200" lvl="1" indent="0">
              <a:buNone/>
            </a:pPr>
            <a:endParaRPr lang="en-US" dirty="0"/>
          </a:p>
          <a:p>
            <a:r>
              <a:rPr lang="en-US" dirty="0">
                <a:solidFill>
                  <a:schemeClr val="bg1">
                    <a:lumMod val="65000"/>
                  </a:schemeClr>
                </a:solidFill>
              </a:rPr>
              <a:t>Why should I care?</a:t>
            </a:r>
          </a:p>
          <a:p>
            <a:pPr lvl="1"/>
            <a:r>
              <a:rPr lang="en-US" dirty="0"/>
              <a:t>Allows you to restrict what your own app can do</a:t>
            </a:r>
          </a:p>
          <a:p>
            <a:pPr lvl="2"/>
            <a:r>
              <a:rPr lang="en-US" dirty="0"/>
              <a:t>In case of a XSS vulnerability</a:t>
            </a:r>
          </a:p>
          <a:p>
            <a:pPr lvl="1"/>
            <a:r>
              <a:rPr lang="en-US" dirty="0"/>
              <a:t>Allows you to restrict what 3</a:t>
            </a:r>
            <a:r>
              <a:rPr lang="en-US" baseline="30000" dirty="0"/>
              <a:t>rd</a:t>
            </a:r>
            <a:r>
              <a:rPr lang="en-US" dirty="0"/>
              <a:t> party code can do </a:t>
            </a:r>
          </a:p>
          <a:p>
            <a:pPr lvl="2"/>
            <a:r>
              <a:rPr lang="en-US" dirty="0"/>
              <a:t>Block geolocation, camera, microphone, etc.</a:t>
            </a:r>
          </a:p>
          <a:p>
            <a:pPr lvl="2"/>
            <a:endParaRPr lang="en-US" dirty="0"/>
          </a:p>
          <a:p>
            <a:r>
              <a:rPr lang="en-US" dirty="0"/>
              <a:t>Limited support in Chrome and Firefox now</a:t>
            </a:r>
          </a:p>
        </p:txBody>
      </p:sp>
    </p:spTree>
    <p:extLst>
      <p:ext uri="{BB962C8B-B14F-4D97-AF65-F5344CB8AC3E}">
        <p14:creationId xmlns:p14="http://schemas.microsoft.com/office/powerpoint/2010/main" val="3348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The feature you are locking down</a:t>
            </a:r>
          </a:p>
          <a:p>
            <a:pPr lvl="1"/>
            <a:r>
              <a:rPr lang="en-US" dirty="0"/>
              <a:t>camera, geolocation, microphone, payment, </a:t>
            </a:r>
            <a:r>
              <a:rPr lang="en-US" dirty="0" err="1"/>
              <a:t>autoplay</a:t>
            </a:r>
            <a:r>
              <a:rPr lang="en-US" dirty="0"/>
              <a:t>, etc.</a:t>
            </a:r>
          </a:p>
          <a:p>
            <a:r>
              <a:rPr lang="en-US" dirty="0"/>
              <a:t>The allow list of who can use this feature</a:t>
            </a:r>
          </a:p>
          <a:p>
            <a:pPr lvl="1"/>
            <a:r>
              <a:rPr lang="en-US" dirty="0"/>
              <a:t>*</a:t>
            </a:r>
          </a:p>
          <a:p>
            <a:pPr lvl="1"/>
            <a:r>
              <a:rPr lang="en-US" dirty="0"/>
              <a:t>self</a:t>
            </a:r>
          </a:p>
          <a:p>
            <a:pPr lvl="1"/>
            <a:r>
              <a:rPr lang="en-US" dirty="0"/>
              <a:t>none</a:t>
            </a:r>
          </a:p>
          <a:p>
            <a:pPr lvl="1"/>
            <a:r>
              <a:rPr lang="en-US" dirty="0"/>
              <a:t>https://example.com</a:t>
            </a:r>
          </a:p>
        </p:txBody>
      </p:sp>
      <p:pic>
        <p:nvPicPr>
          <p:cNvPr id="8" name="Picture 7">
            <a:extLst>
              <a:ext uri="{FF2B5EF4-FFF2-40B4-BE49-F238E27FC236}">
                <a16:creationId xmlns:a16="http://schemas.microsoft.com/office/drawing/2014/main" id="{588737C0-BD7B-4C01-A79D-8FDE2BC9AB1E}"/>
              </a:ext>
            </a:extLst>
          </p:cNvPr>
          <p:cNvPicPr>
            <a:picLocks noChangeAspect="1"/>
          </p:cNvPicPr>
          <p:nvPr/>
        </p:nvPicPr>
        <p:blipFill>
          <a:blip r:embed="rId3"/>
          <a:stretch>
            <a:fillRect/>
          </a:stretch>
        </p:blipFill>
        <p:spPr>
          <a:xfrm>
            <a:off x="2452847" y="1825625"/>
            <a:ext cx="7846667" cy="474323"/>
          </a:xfrm>
          <a:prstGeom prst="rect">
            <a:avLst/>
          </a:prstGeom>
        </p:spPr>
      </p:pic>
      <p:sp>
        <p:nvSpPr>
          <p:cNvPr id="9" name="Rectangle 8">
            <a:extLst>
              <a:ext uri="{FF2B5EF4-FFF2-40B4-BE49-F238E27FC236}">
                <a16:creationId xmlns:a16="http://schemas.microsoft.com/office/drawing/2014/main" id="{20BCFE57-17DE-4B66-B5E9-3FC4802AAB5F}"/>
              </a:ext>
            </a:extLst>
          </p:cNvPr>
          <p:cNvSpPr/>
          <p:nvPr/>
        </p:nvSpPr>
        <p:spPr>
          <a:xfrm>
            <a:off x="4698521"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8B2B92-8CD4-4FD7-87AF-6C59DF19932F}"/>
              </a:ext>
            </a:extLst>
          </p:cNvPr>
          <p:cNvSpPr/>
          <p:nvPr/>
        </p:nvSpPr>
        <p:spPr>
          <a:xfrm>
            <a:off x="5794076"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Demo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spTree>
    <p:extLst>
      <p:ext uri="{BB962C8B-B14F-4D97-AF65-F5344CB8AC3E}">
        <p14:creationId xmlns:p14="http://schemas.microsoft.com/office/powerpoint/2010/main" val="218110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FP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Pretty big</a:t>
            </a:r>
          </a:p>
          <a:p>
            <a:r>
              <a:rPr lang="en-US" dirty="0"/>
              <a:t>Know what your site is doing</a:t>
            </a:r>
          </a:p>
          <a:p>
            <a:pPr lvl="1"/>
            <a:endParaRPr lang="en-US" dirty="0"/>
          </a:p>
        </p:txBody>
      </p:sp>
    </p:spTree>
    <p:extLst>
      <p:ext uri="{BB962C8B-B14F-4D97-AF65-F5344CB8AC3E}">
        <p14:creationId xmlns:p14="http://schemas.microsoft.com/office/powerpoint/2010/main" val="1697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FB2226E6-0479-401B-BB44-A2D12A09CC6F}"/>
              </a:ext>
            </a:extLst>
          </p:cNvPr>
          <p:cNvPicPr>
            <a:picLocks noChangeAspect="1"/>
          </p:cNvPicPr>
          <p:nvPr/>
        </p:nvPicPr>
        <p:blipFill rotWithShape="1">
          <a:blip r:embed="rId3"/>
          <a:srcRect t="-1" b="3181"/>
          <a:stretch/>
        </p:blipFill>
        <p:spPr>
          <a:xfrm>
            <a:off x="760228" y="1465718"/>
            <a:ext cx="10473070" cy="5378940"/>
          </a:xfrm>
          <a:prstGeom prst="rect">
            <a:avLst/>
          </a:prstGeom>
        </p:spPr>
      </p:pic>
    </p:spTree>
    <p:extLst>
      <p:ext uri="{BB962C8B-B14F-4D97-AF65-F5344CB8AC3E}">
        <p14:creationId xmlns:p14="http://schemas.microsoft.com/office/powerpoint/2010/main" val="4662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B1E76370-8DD1-4326-BC68-1B19E9C4C210}"/>
              </a:ext>
            </a:extLst>
          </p:cNvPr>
          <p:cNvPicPr>
            <a:picLocks noChangeAspect="1"/>
          </p:cNvPicPr>
          <p:nvPr/>
        </p:nvPicPr>
        <p:blipFill>
          <a:blip r:embed="rId3"/>
          <a:stretch>
            <a:fillRect/>
          </a:stretch>
        </p:blipFill>
        <p:spPr>
          <a:xfrm>
            <a:off x="248493" y="1540097"/>
            <a:ext cx="11620585" cy="4681572"/>
          </a:xfrm>
          <a:prstGeom prst="rect">
            <a:avLst/>
          </a:prstGeom>
        </p:spPr>
      </p:pic>
    </p:spTree>
    <p:extLst>
      <p:ext uri="{BB962C8B-B14F-4D97-AF65-F5344CB8AC3E}">
        <p14:creationId xmlns:p14="http://schemas.microsoft.com/office/powerpoint/2010/main" val="6180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B686261A-D1FB-410C-B21B-EFB4295C95C1}"/>
              </a:ext>
            </a:extLst>
          </p:cNvPr>
          <p:cNvPicPr>
            <a:picLocks noChangeAspect="1"/>
          </p:cNvPicPr>
          <p:nvPr/>
        </p:nvPicPr>
        <p:blipFill>
          <a:blip r:embed="rId3"/>
          <a:stretch>
            <a:fillRect/>
          </a:stretch>
        </p:blipFill>
        <p:spPr>
          <a:xfrm>
            <a:off x="268983" y="1435322"/>
            <a:ext cx="11515809" cy="4891123"/>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456BAC5A-909A-488F-9B60-B241F6084373}"/>
              </a:ext>
            </a:extLst>
          </p:cNvPr>
          <p:cNvPicPr>
            <a:picLocks noChangeAspect="1"/>
          </p:cNvPicPr>
          <p:nvPr/>
        </p:nvPicPr>
        <p:blipFill>
          <a:blip r:embed="rId3"/>
          <a:stretch>
            <a:fillRect/>
          </a:stretch>
        </p:blipFill>
        <p:spPr>
          <a:xfrm>
            <a:off x="338095" y="1883168"/>
            <a:ext cx="11515809" cy="3495701"/>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a:p>
            <a:r>
              <a:rPr lang="en-US" dirty="0"/>
              <a:t>Sometimes this is hard to do if doing JAM stack</a:t>
            </a:r>
          </a:p>
          <a:p>
            <a:pPr lvl="1"/>
            <a:r>
              <a:rPr lang="en-US" dirty="0" err="1"/>
              <a:t>Lambda@Edge</a:t>
            </a:r>
            <a:endParaRPr lang="en-US" dirty="0"/>
          </a:p>
        </p:txBody>
      </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HTTP Security Header Awareness</a:t>
            </a:r>
          </a:p>
          <a:p>
            <a:r>
              <a:rPr lang="en-US" dirty="0"/>
              <a:t>At least one HTTP Header or option written down to look into at work</a:t>
            </a:r>
          </a:p>
          <a:p>
            <a:r>
              <a:rPr lang="en-US" dirty="0"/>
              <a:t>There are more Security Headers out there and more coming</a:t>
            </a:r>
          </a:p>
          <a:p>
            <a:r>
              <a:rPr lang="en-US"/>
              <a:t>SecurityHeaders.com</a:t>
            </a:r>
            <a:endParaRPr lang="en-US" dirty="0"/>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6774" y="3651093"/>
            <a:ext cx="3633967" cy="296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nodeType="with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fade">
                                      <p:cBhvr>
                                        <p:cTn id="3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https://github.com/scottsauber/security-headers-talk</a:t>
            </a:r>
            <a:endParaRPr lang="en-US" dirty="0"/>
          </a:p>
          <a:p>
            <a:r>
              <a:rPr lang="en-US" dirty="0">
                <a:hlinkClick r:id="rId6"/>
              </a:rPr>
              <a:t>Troy Hunt Pluralsight on Security Headers</a:t>
            </a:r>
            <a:endParaRPr lang="en-US" dirty="0"/>
          </a:p>
          <a:p>
            <a:r>
              <a:rPr lang="en-US" dirty="0"/>
              <a:t>Slides: </a:t>
            </a:r>
            <a:r>
              <a:rPr lang="en-US" dirty="0">
                <a:hlinkClick r:id="rId7"/>
              </a:rPr>
              <a:t>https://scottsauber.com</a:t>
            </a:r>
            <a:r>
              <a:rPr lang="en-US" dirty="0"/>
              <a:t>  </a:t>
            </a:r>
          </a:p>
        </p:txBody>
      </p:sp>
    </p:spTree>
    <p:extLst>
      <p:ext uri="{BB962C8B-B14F-4D97-AF65-F5344CB8AC3E}">
        <p14:creationId xmlns:p14="http://schemas.microsoft.com/office/powerpoint/2010/main" val="175936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2080"/>
            <a:ext cx="10515600" cy="6061360"/>
          </a:xfrm>
        </p:spPr>
        <p:txBody>
          <a:bodyPr/>
          <a:lstStyle/>
          <a:p>
            <a:pPr algn="ctr"/>
            <a:r>
              <a:rPr lang="en-US" dirty="0"/>
              <a:t>Questions?</a:t>
            </a:r>
          </a:p>
        </p:txBody>
      </p:sp>
      <p:grpSp>
        <p:nvGrpSpPr>
          <p:cNvPr id="3" name="Group 2">
            <a:extLst>
              <a:ext uri="{FF2B5EF4-FFF2-40B4-BE49-F238E27FC236}">
                <a16:creationId xmlns:a16="http://schemas.microsoft.com/office/drawing/2014/main" id="{71BFDDA6-CBEC-4C9F-B0DC-EF58E0F19B21}"/>
              </a:ext>
            </a:extLst>
          </p:cNvPr>
          <p:cNvGrpSpPr/>
          <p:nvPr/>
        </p:nvGrpSpPr>
        <p:grpSpPr>
          <a:xfrm>
            <a:off x="9890603" y="6185410"/>
            <a:ext cx="2171258" cy="474323"/>
            <a:chOff x="9890603" y="6185410"/>
            <a:chExt cx="2171258" cy="474323"/>
          </a:xfrm>
        </p:grpSpPr>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7898131"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https://github.com/scottsauber/security-headers-talk</a:t>
            </a:r>
          </a:p>
        </p:txBody>
      </p:sp>
    </p:spTree>
    <p:extLst>
      <p:ext uri="{BB962C8B-B14F-4D97-AF65-F5344CB8AC3E}">
        <p14:creationId xmlns:p14="http://schemas.microsoft.com/office/powerpoint/2010/main" val="4275109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7578091"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https://github.com/scottsauber/security-headers-talk</a:t>
            </a:r>
          </a:p>
        </p:txBody>
      </p:sp>
      <p:grpSp>
        <p:nvGrpSpPr>
          <p:cNvPr id="7" name="Group 6">
            <a:extLst>
              <a:ext uri="{FF2B5EF4-FFF2-40B4-BE49-F238E27FC236}">
                <a16:creationId xmlns:a16="http://schemas.microsoft.com/office/drawing/2014/main" id="{E1CDF232-5BFF-48C7-8A7F-A4EC2062C3A1}"/>
              </a:ext>
            </a:extLst>
          </p:cNvPr>
          <p:cNvGrpSpPr/>
          <p:nvPr/>
        </p:nvGrpSpPr>
        <p:grpSpPr>
          <a:xfrm>
            <a:off x="9890603" y="6185410"/>
            <a:ext cx="2171258" cy="474323"/>
            <a:chOff x="9890603" y="6185410"/>
            <a:chExt cx="2171258" cy="474323"/>
          </a:xfrm>
        </p:grpSpPr>
        <p:pic>
          <p:nvPicPr>
            <p:cNvPr id="8" name="Picture 2" descr="Image result for twitter logo">
              <a:extLst>
                <a:ext uri="{FF2B5EF4-FFF2-40B4-BE49-F238E27FC236}">
                  <a16:creationId xmlns:a16="http://schemas.microsoft.com/office/drawing/2014/main" id="{F55206CD-2519-4C5C-BF0F-83488CEB639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06B50F25-B699-4FCD-85D7-213BA015AC9B}"/>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48477</TotalTime>
  <Words>2380</Words>
  <Application>Microsoft Office PowerPoint</Application>
  <PresentationFormat>Widescreen</PresentationFormat>
  <Paragraphs>384</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HTTP Security Headers You Need To Know</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PowerPoint Presentation</vt:lpstr>
      <vt:lpstr>Browser Sniffing Protection Questions?</vt:lpstr>
      <vt:lpstr>Referer Header background</vt:lpstr>
      <vt:lpstr>I’ve seen this on my blog</vt:lpstr>
      <vt:lpstr>…and even JIRA/Confluence/OWA</vt:lpstr>
      <vt:lpstr>Referrer-Policy</vt:lpstr>
      <vt:lpstr>Referrer-Policy</vt:lpstr>
      <vt:lpstr>RP Impact of Retrofitting to Existing App</vt:lpstr>
      <vt:lpstr>Referrer-Policy Questions?</vt:lpstr>
      <vt:lpstr>Feature-Policy Is Coming</vt:lpstr>
      <vt:lpstr>Feature-Policy</vt:lpstr>
      <vt:lpstr>Feature-Policy Demo</vt:lpstr>
      <vt:lpstr>FP Impact of Retrofitting to Existing App</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109</cp:revision>
  <dcterms:created xsi:type="dcterms:W3CDTF">2018-06-02T19:36:58Z</dcterms:created>
  <dcterms:modified xsi:type="dcterms:W3CDTF">2020-07-09T01:42:54Z</dcterms:modified>
</cp:coreProperties>
</file>