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412" r:id="rId2"/>
    <p:sldId id="285" r:id="rId3"/>
    <p:sldId id="387" r:id="rId4"/>
    <p:sldId id="322" r:id="rId5"/>
    <p:sldId id="257" r:id="rId6"/>
    <p:sldId id="308" r:id="rId7"/>
    <p:sldId id="350" r:id="rId8"/>
    <p:sldId id="324" r:id="rId9"/>
    <p:sldId id="330" r:id="rId10"/>
    <p:sldId id="395" r:id="rId11"/>
    <p:sldId id="402" r:id="rId12"/>
    <p:sldId id="403" r:id="rId13"/>
    <p:sldId id="404" r:id="rId14"/>
    <p:sldId id="405" r:id="rId15"/>
    <p:sldId id="344" r:id="rId16"/>
    <p:sldId id="347" r:id="rId17"/>
    <p:sldId id="342" r:id="rId18"/>
    <p:sldId id="343" r:id="rId19"/>
    <p:sldId id="345" r:id="rId20"/>
    <p:sldId id="352" r:id="rId21"/>
    <p:sldId id="348" r:id="rId22"/>
    <p:sldId id="353" r:id="rId23"/>
    <p:sldId id="354" r:id="rId24"/>
    <p:sldId id="355" r:id="rId25"/>
    <p:sldId id="356" r:id="rId26"/>
    <p:sldId id="357" r:id="rId27"/>
    <p:sldId id="332" r:id="rId28"/>
    <p:sldId id="362" r:id="rId29"/>
    <p:sldId id="363" r:id="rId30"/>
    <p:sldId id="364" r:id="rId31"/>
    <p:sldId id="358" r:id="rId32"/>
    <p:sldId id="359" r:id="rId33"/>
    <p:sldId id="360" r:id="rId34"/>
    <p:sldId id="361" r:id="rId35"/>
    <p:sldId id="365" r:id="rId36"/>
    <p:sldId id="394" r:id="rId37"/>
    <p:sldId id="366" r:id="rId38"/>
    <p:sldId id="367" r:id="rId39"/>
    <p:sldId id="371" r:id="rId40"/>
    <p:sldId id="370" r:id="rId41"/>
    <p:sldId id="368" r:id="rId42"/>
    <p:sldId id="369" r:id="rId43"/>
    <p:sldId id="373" r:id="rId44"/>
    <p:sldId id="372" r:id="rId45"/>
    <p:sldId id="374" r:id="rId46"/>
    <p:sldId id="375" r:id="rId47"/>
    <p:sldId id="377" r:id="rId48"/>
    <p:sldId id="378" r:id="rId49"/>
    <p:sldId id="384" r:id="rId50"/>
    <p:sldId id="385" r:id="rId51"/>
    <p:sldId id="386" r:id="rId52"/>
    <p:sldId id="379" r:id="rId53"/>
    <p:sldId id="380" r:id="rId54"/>
    <p:sldId id="382" r:id="rId55"/>
    <p:sldId id="383" r:id="rId56"/>
    <p:sldId id="406" r:id="rId57"/>
    <p:sldId id="413" r:id="rId58"/>
    <p:sldId id="415" r:id="rId59"/>
    <p:sldId id="414" r:id="rId60"/>
    <p:sldId id="329" r:id="rId61"/>
    <p:sldId id="411" r:id="rId62"/>
    <p:sldId id="410" r:id="rId63"/>
    <p:sldId id="326" r:id="rId64"/>
    <p:sldId id="328" r:id="rId65"/>
    <p:sldId id="323" r:id="rId66"/>
    <p:sldId id="388" r:id="rId67"/>
    <p:sldId id="318" r:id="rId68"/>
    <p:sldId id="314" r:id="rId69"/>
    <p:sldId id="315"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ott Sauber" initials="SS" lastIdx="1" clrIdx="0">
    <p:extLst>
      <p:ext uri="{19B8F6BF-5375-455C-9EA6-DF929625EA0E}">
        <p15:presenceInfo xmlns:p15="http://schemas.microsoft.com/office/powerpoint/2012/main" userId="fda6e7db680277e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5" autoAdjust="0"/>
    <p:restoredTop sz="73231" autoAdjust="0"/>
  </p:normalViewPr>
  <p:slideViewPr>
    <p:cSldViewPr snapToGrid="0">
      <p:cViewPr varScale="1">
        <p:scale>
          <a:sx n="84" d="100"/>
          <a:sy n="84" d="100"/>
        </p:scale>
        <p:origin x="1344" y="78"/>
      </p:cViewPr>
      <p:guideLst/>
    </p:cSldViewPr>
  </p:slideViewPr>
  <p:notesTextViewPr>
    <p:cViewPr>
      <p:scale>
        <a:sx n="1" d="1"/>
        <a:sy n="1" d="1"/>
      </p:scale>
      <p:origin x="0" y="-24"/>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7-06T13:16:17.389" idx="1">
    <p:pos x="10" y="10"/>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CD144-51BA-4820-9918-637BE801CCE3}" type="datetimeFigureOut">
              <a:rPr lang="en-US" smtClean="0"/>
              <a:t>7/6/2020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555C74-1B06-4D11-B742-AD179A8635C5}" type="slidenum">
              <a:rPr lang="en-US" smtClean="0"/>
              <a:t>‹#›</a:t>
            </a:fld>
            <a:endParaRPr lang="en-US"/>
          </a:p>
        </p:txBody>
      </p:sp>
    </p:spTree>
    <p:extLst>
      <p:ext uri="{BB962C8B-B14F-4D97-AF65-F5344CB8AC3E}">
        <p14:creationId xmlns:p14="http://schemas.microsoft.com/office/powerpoint/2010/main" val="398720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2maaprwncgw"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nohstssecurityheaderstalk.azurewebsites.net/"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pastebin.com/raw/aJna4paJ"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Connect to </a:t>
            </a:r>
            <a:r>
              <a:rPr lang="en-US" dirty="0" err="1"/>
              <a:t>WiFi</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dotnet watch run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Open localhost</a:t>
            </a:r>
            <a:endParaRPr lang="en-US" dirty="0">
              <a:hlinkClick r:id="rId3"/>
            </a:endParaRPr>
          </a:p>
          <a:p>
            <a:endParaRPr lang="en-US" dirty="0">
              <a:hlinkClick r:id="rId3"/>
            </a:endParaRPr>
          </a:p>
          <a:p>
            <a:r>
              <a:rPr lang="en-US" dirty="0">
                <a:hlinkClick r:id="rId4"/>
              </a:rPr>
              <a:t>https://nohstssecurityheaderstalk.azurewebsites.net/</a:t>
            </a:r>
            <a:endParaRPr lang="en-US" dirty="0"/>
          </a:p>
          <a:p>
            <a:endParaRPr lang="en-US" dirty="0">
              <a:hlinkClick r:id="rId3"/>
            </a:endParaRPr>
          </a:p>
          <a:p>
            <a:r>
              <a:rPr lang="en-US" dirty="0">
                <a:hlinkClick r:id="rId4"/>
              </a:rPr>
              <a:t>https://hstssecurityheaderstalk.azurewebsites.net/</a:t>
            </a:r>
            <a:endParaRPr lang="en-US" dirty="0">
              <a:hlinkClick r:id="rId3"/>
            </a:endParaRPr>
          </a:p>
          <a:p>
            <a:endParaRPr lang="en-US" dirty="0">
              <a:hlinkClick r:id="rId3"/>
            </a:endParaRPr>
          </a:p>
          <a:p>
            <a:r>
              <a:rPr lang="en-US" dirty="0">
                <a:hlinkClick r:id="rId3"/>
              </a:rPr>
              <a:t>https://www.youtube.com/watch?v=2maaprwncgw</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https://gist.githubusercontent.com/clarkio/32c7dba41dfb3418eaf1/raw/a1b8ea15238efa04a019923d4c04dd9294f15171/csp-harlem-shake-test.js</a:t>
            </a:r>
          </a:p>
          <a:p>
            <a:endParaRPr lang="en-US" dirty="0"/>
          </a:p>
        </p:txBody>
      </p:sp>
      <p:sp>
        <p:nvSpPr>
          <p:cNvPr id="4" name="Slide Number Placeholder 3"/>
          <p:cNvSpPr>
            <a:spLocks noGrp="1"/>
          </p:cNvSpPr>
          <p:nvPr>
            <p:ph type="sldNum" sz="quarter" idx="5"/>
          </p:nvPr>
        </p:nvSpPr>
        <p:spPr/>
        <p:txBody>
          <a:bodyPr/>
          <a:lstStyle/>
          <a:p>
            <a:fld id="{54555C74-1B06-4D11-B742-AD179A8635C5}" type="slidenum">
              <a:rPr lang="en-US" smtClean="0"/>
              <a:t>1</a:t>
            </a:fld>
            <a:endParaRPr lang="en-US"/>
          </a:p>
        </p:txBody>
      </p:sp>
    </p:spTree>
    <p:extLst>
      <p:ext uri="{BB962C8B-B14F-4D97-AF65-F5344CB8AC3E}">
        <p14:creationId xmlns:p14="http://schemas.microsoft.com/office/powerpoint/2010/main" val="3585044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10</a:t>
            </a:fld>
            <a:endParaRPr lang="en-US"/>
          </a:p>
        </p:txBody>
      </p:sp>
    </p:spTree>
    <p:extLst>
      <p:ext uri="{BB962C8B-B14F-4D97-AF65-F5344CB8AC3E}">
        <p14:creationId xmlns:p14="http://schemas.microsoft.com/office/powerpoint/2010/main" val="3259466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11</a:t>
            </a:fld>
            <a:endParaRPr lang="en-US"/>
          </a:p>
        </p:txBody>
      </p:sp>
    </p:spTree>
    <p:extLst>
      <p:ext uri="{BB962C8B-B14F-4D97-AF65-F5344CB8AC3E}">
        <p14:creationId xmlns:p14="http://schemas.microsoft.com/office/powerpoint/2010/main" val="3570598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12</a:t>
            </a:fld>
            <a:endParaRPr lang="en-US"/>
          </a:p>
        </p:txBody>
      </p:sp>
    </p:spTree>
    <p:extLst>
      <p:ext uri="{BB962C8B-B14F-4D97-AF65-F5344CB8AC3E}">
        <p14:creationId xmlns:p14="http://schemas.microsoft.com/office/powerpoint/2010/main" val="1970926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831241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14</a:t>
            </a:fld>
            <a:endParaRPr lang="en-US"/>
          </a:p>
        </p:txBody>
      </p:sp>
    </p:spTree>
    <p:extLst>
      <p:ext uri="{BB962C8B-B14F-4D97-AF65-F5344CB8AC3E}">
        <p14:creationId xmlns:p14="http://schemas.microsoft.com/office/powerpoint/2010/main" val="802105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10903074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238683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17</a:t>
            </a:fld>
            <a:endParaRPr lang="en-US"/>
          </a:p>
        </p:txBody>
      </p:sp>
    </p:spTree>
    <p:extLst>
      <p:ext uri="{BB962C8B-B14F-4D97-AF65-F5344CB8AC3E}">
        <p14:creationId xmlns:p14="http://schemas.microsoft.com/office/powerpoint/2010/main" val="1183140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18</a:t>
            </a:fld>
            <a:endParaRPr lang="en-US"/>
          </a:p>
        </p:txBody>
      </p:sp>
    </p:spTree>
    <p:extLst>
      <p:ext uri="{BB962C8B-B14F-4D97-AF65-F5344CB8AC3E}">
        <p14:creationId xmlns:p14="http://schemas.microsoft.com/office/powerpoint/2010/main" val="1048145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19</a:t>
            </a:fld>
            <a:endParaRPr lang="en-US"/>
          </a:p>
        </p:txBody>
      </p:sp>
    </p:spTree>
    <p:extLst>
      <p:ext uri="{BB962C8B-B14F-4D97-AF65-F5344CB8AC3E}">
        <p14:creationId xmlns:p14="http://schemas.microsoft.com/office/powerpoint/2010/main" val="2526723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20</a:t>
            </a:fld>
            <a:endParaRPr lang="en-US"/>
          </a:p>
        </p:txBody>
      </p:sp>
    </p:spTree>
    <p:extLst>
      <p:ext uri="{BB962C8B-B14F-4D97-AF65-F5344CB8AC3E}">
        <p14:creationId xmlns:p14="http://schemas.microsoft.com/office/powerpoint/2010/main" val="923562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21</a:t>
            </a:fld>
            <a:endParaRPr lang="en-US"/>
          </a:p>
        </p:txBody>
      </p:sp>
    </p:spTree>
    <p:extLst>
      <p:ext uri="{BB962C8B-B14F-4D97-AF65-F5344CB8AC3E}">
        <p14:creationId xmlns:p14="http://schemas.microsoft.com/office/powerpoint/2010/main" val="23248365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2660173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23</a:t>
            </a:fld>
            <a:endParaRPr lang="en-US"/>
          </a:p>
        </p:txBody>
      </p:sp>
    </p:spTree>
    <p:extLst>
      <p:ext uri="{BB962C8B-B14F-4D97-AF65-F5344CB8AC3E}">
        <p14:creationId xmlns:p14="http://schemas.microsoft.com/office/powerpoint/2010/main" val="1475033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24</a:t>
            </a:fld>
            <a:endParaRPr lang="en-US"/>
          </a:p>
        </p:txBody>
      </p:sp>
    </p:spTree>
    <p:extLst>
      <p:ext uri="{BB962C8B-B14F-4D97-AF65-F5344CB8AC3E}">
        <p14:creationId xmlns:p14="http://schemas.microsoft.com/office/powerpoint/2010/main" val="36196313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25</a:t>
            </a:fld>
            <a:endParaRPr lang="en-US"/>
          </a:p>
        </p:txBody>
      </p:sp>
    </p:spTree>
    <p:extLst>
      <p:ext uri="{BB962C8B-B14F-4D97-AF65-F5344CB8AC3E}">
        <p14:creationId xmlns:p14="http://schemas.microsoft.com/office/powerpoint/2010/main" val="32815179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26</a:t>
            </a:fld>
            <a:endParaRPr lang="en-US"/>
          </a:p>
        </p:txBody>
      </p:sp>
    </p:spTree>
    <p:extLst>
      <p:ext uri="{BB962C8B-B14F-4D97-AF65-F5344CB8AC3E}">
        <p14:creationId xmlns:p14="http://schemas.microsoft.com/office/powerpoint/2010/main" val="1259009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27</a:t>
            </a:fld>
            <a:endParaRPr lang="en-US"/>
          </a:p>
        </p:txBody>
      </p:sp>
    </p:spTree>
    <p:extLst>
      <p:ext uri="{BB962C8B-B14F-4D97-AF65-F5344CB8AC3E}">
        <p14:creationId xmlns:p14="http://schemas.microsoft.com/office/powerpoint/2010/main" val="4323184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28</a:t>
            </a:fld>
            <a:endParaRPr lang="en-US"/>
          </a:p>
        </p:txBody>
      </p:sp>
    </p:spTree>
    <p:extLst>
      <p:ext uri="{BB962C8B-B14F-4D97-AF65-F5344CB8AC3E}">
        <p14:creationId xmlns:p14="http://schemas.microsoft.com/office/powerpoint/2010/main" val="27337568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2370197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726196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30</a:t>
            </a:fld>
            <a:endParaRPr lang="en-US"/>
          </a:p>
        </p:txBody>
      </p:sp>
    </p:spTree>
    <p:extLst>
      <p:ext uri="{BB962C8B-B14F-4D97-AF65-F5344CB8AC3E}">
        <p14:creationId xmlns:p14="http://schemas.microsoft.com/office/powerpoint/2010/main" val="5289224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31</a:t>
            </a:fld>
            <a:endParaRPr lang="en-US"/>
          </a:p>
        </p:txBody>
      </p:sp>
    </p:spTree>
    <p:extLst>
      <p:ext uri="{BB962C8B-B14F-4D97-AF65-F5344CB8AC3E}">
        <p14:creationId xmlns:p14="http://schemas.microsoft.com/office/powerpoint/2010/main" val="4802530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32</a:t>
            </a:fld>
            <a:endParaRPr lang="en-US"/>
          </a:p>
        </p:txBody>
      </p:sp>
    </p:spTree>
    <p:extLst>
      <p:ext uri="{BB962C8B-B14F-4D97-AF65-F5344CB8AC3E}">
        <p14:creationId xmlns:p14="http://schemas.microsoft.com/office/powerpoint/2010/main" val="1932574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33</a:t>
            </a:fld>
            <a:endParaRPr lang="en-US"/>
          </a:p>
        </p:txBody>
      </p:sp>
    </p:spTree>
    <p:extLst>
      <p:ext uri="{BB962C8B-B14F-4D97-AF65-F5344CB8AC3E}">
        <p14:creationId xmlns:p14="http://schemas.microsoft.com/office/powerpoint/2010/main" val="23479416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34</a:t>
            </a:fld>
            <a:endParaRPr lang="en-US"/>
          </a:p>
        </p:txBody>
      </p:sp>
    </p:spTree>
    <p:extLst>
      <p:ext uri="{BB962C8B-B14F-4D97-AF65-F5344CB8AC3E}">
        <p14:creationId xmlns:p14="http://schemas.microsoft.com/office/powerpoint/2010/main" val="17049246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35</a:t>
            </a:fld>
            <a:endParaRPr lang="en-US"/>
          </a:p>
        </p:txBody>
      </p:sp>
    </p:spTree>
    <p:extLst>
      <p:ext uri="{BB962C8B-B14F-4D97-AF65-F5344CB8AC3E}">
        <p14:creationId xmlns:p14="http://schemas.microsoft.com/office/powerpoint/2010/main" val="9120281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36</a:t>
            </a:fld>
            <a:endParaRPr lang="en-US"/>
          </a:p>
        </p:txBody>
      </p:sp>
    </p:spTree>
    <p:extLst>
      <p:ext uri="{BB962C8B-B14F-4D97-AF65-F5344CB8AC3E}">
        <p14:creationId xmlns:p14="http://schemas.microsoft.com/office/powerpoint/2010/main" val="37806579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37</a:t>
            </a:fld>
            <a:endParaRPr lang="en-US"/>
          </a:p>
        </p:txBody>
      </p:sp>
    </p:spTree>
    <p:extLst>
      <p:ext uri="{BB962C8B-B14F-4D97-AF65-F5344CB8AC3E}">
        <p14:creationId xmlns:p14="http://schemas.microsoft.com/office/powerpoint/2010/main" val="42780676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38</a:t>
            </a:fld>
            <a:endParaRPr lang="en-US"/>
          </a:p>
        </p:txBody>
      </p:sp>
    </p:spTree>
    <p:extLst>
      <p:ext uri="{BB962C8B-B14F-4D97-AF65-F5344CB8AC3E}">
        <p14:creationId xmlns:p14="http://schemas.microsoft.com/office/powerpoint/2010/main" val="22410539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39</a:t>
            </a:fld>
            <a:endParaRPr lang="en-US"/>
          </a:p>
        </p:txBody>
      </p:sp>
    </p:spTree>
    <p:extLst>
      <p:ext uri="{BB962C8B-B14F-4D97-AF65-F5344CB8AC3E}">
        <p14:creationId xmlns:p14="http://schemas.microsoft.com/office/powerpoint/2010/main" val="2186017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34829051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40</a:t>
            </a:fld>
            <a:endParaRPr lang="en-US"/>
          </a:p>
        </p:txBody>
      </p:sp>
    </p:spTree>
    <p:extLst>
      <p:ext uri="{BB962C8B-B14F-4D97-AF65-F5344CB8AC3E}">
        <p14:creationId xmlns:p14="http://schemas.microsoft.com/office/powerpoint/2010/main" val="33197789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https://pastebin.com/raw/aJna4paJ</a:t>
            </a:r>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41</a:t>
            </a:fld>
            <a:endParaRPr lang="en-US"/>
          </a:p>
        </p:txBody>
      </p:sp>
    </p:spTree>
    <p:extLst>
      <p:ext uri="{BB962C8B-B14F-4D97-AF65-F5344CB8AC3E}">
        <p14:creationId xmlns:p14="http://schemas.microsoft.com/office/powerpoint/2010/main" val="8528256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42</a:t>
            </a:fld>
            <a:endParaRPr lang="en-US"/>
          </a:p>
        </p:txBody>
      </p:sp>
    </p:spTree>
    <p:extLst>
      <p:ext uri="{BB962C8B-B14F-4D97-AF65-F5344CB8AC3E}">
        <p14:creationId xmlns:p14="http://schemas.microsoft.com/office/powerpoint/2010/main" val="23007521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43</a:t>
            </a:fld>
            <a:endParaRPr lang="en-US"/>
          </a:p>
        </p:txBody>
      </p:sp>
    </p:spTree>
    <p:extLst>
      <p:ext uri="{BB962C8B-B14F-4D97-AF65-F5344CB8AC3E}">
        <p14:creationId xmlns:p14="http://schemas.microsoft.com/office/powerpoint/2010/main" val="568019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44</a:t>
            </a:fld>
            <a:endParaRPr lang="en-US"/>
          </a:p>
        </p:txBody>
      </p:sp>
    </p:spTree>
    <p:extLst>
      <p:ext uri="{BB962C8B-B14F-4D97-AF65-F5344CB8AC3E}">
        <p14:creationId xmlns:p14="http://schemas.microsoft.com/office/powerpoint/2010/main" val="35856030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45</a:t>
            </a:fld>
            <a:endParaRPr lang="en-US"/>
          </a:p>
        </p:txBody>
      </p:sp>
    </p:spTree>
    <p:extLst>
      <p:ext uri="{BB962C8B-B14F-4D97-AF65-F5344CB8AC3E}">
        <p14:creationId xmlns:p14="http://schemas.microsoft.com/office/powerpoint/2010/main" val="4316503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46</a:t>
            </a:fld>
            <a:endParaRPr lang="en-US"/>
          </a:p>
        </p:txBody>
      </p:sp>
    </p:spTree>
    <p:extLst>
      <p:ext uri="{BB962C8B-B14F-4D97-AF65-F5344CB8AC3E}">
        <p14:creationId xmlns:p14="http://schemas.microsoft.com/office/powerpoint/2010/main" val="22592691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47</a:t>
            </a:fld>
            <a:endParaRPr lang="en-US"/>
          </a:p>
        </p:txBody>
      </p:sp>
    </p:spTree>
    <p:extLst>
      <p:ext uri="{BB962C8B-B14F-4D97-AF65-F5344CB8AC3E}">
        <p14:creationId xmlns:p14="http://schemas.microsoft.com/office/powerpoint/2010/main" val="13406804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48</a:t>
            </a:fld>
            <a:endParaRPr lang="en-US"/>
          </a:p>
        </p:txBody>
      </p:sp>
    </p:spTree>
    <p:extLst>
      <p:ext uri="{BB962C8B-B14F-4D97-AF65-F5344CB8AC3E}">
        <p14:creationId xmlns:p14="http://schemas.microsoft.com/office/powerpoint/2010/main" val="16788065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49</a:t>
            </a:fld>
            <a:endParaRPr lang="en-US"/>
          </a:p>
        </p:txBody>
      </p:sp>
    </p:spTree>
    <p:extLst>
      <p:ext uri="{BB962C8B-B14F-4D97-AF65-F5344CB8AC3E}">
        <p14:creationId xmlns:p14="http://schemas.microsoft.com/office/powerpoint/2010/main" val="3781092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50</a:t>
            </a:fld>
            <a:endParaRPr lang="en-US"/>
          </a:p>
        </p:txBody>
      </p:sp>
    </p:spTree>
    <p:extLst>
      <p:ext uri="{BB962C8B-B14F-4D97-AF65-F5344CB8AC3E}">
        <p14:creationId xmlns:p14="http://schemas.microsoft.com/office/powerpoint/2010/main" val="33248797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51</a:t>
            </a:fld>
            <a:endParaRPr lang="en-US"/>
          </a:p>
        </p:txBody>
      </p:sp>
    </p:spTree>
    <p:extLst>
      <p:ext uri="{BB962C8B-B14F-4D97-AF65-F5344CB8AC3E}">
        <p14:creationId xmlns:p14="http://schemas.microsoft.com/office/powerpoint/2010/main" val="35272870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52</a:t>
            </a:fld>
            <a:endParaRPr lang="en-US"/>
          </a:p>
        </p:txBody>
      </p:sp>
    </p:spTree>
    <p:extLst>
      <p:ext uri="{BB962C8B-B14F-4D97-AF65-F5344CB8AC3E}">
        <p14:creationId xmlns:p14="http://schemas.microsoft.com/office/powerpoint/2010/main" val="31077404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53</a:t>
            </a:fld>
            <a:endParaRPr lang="en-US"/>
          </a:p>
        </p:txBody>
      </p:sp>
    </p:spTree>
    <p:extLst>
      <p:ext uri="{BB962C8B-B14F-4D97-AF65-F5344CB8AC3E}">
        <p14:creationId xmlns:p14="http://schemas.microsoft.com/office/powerpoint/2010/main" val="7183852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54</a:t>
            </a:fld>
            <a:endParaRPr lang="en-US"/>
          </a:p>
        </p:txBody>
      </p:sp>
    </p:spTree>
    <p:extLst>
      <p:ext uri="{BB962C8B-B14F-4D97-AF65-F5344CB8AC3E}">
        <p14:creationId xmlns:p14="http://schemas.microsoft.com/office/powerpoint/2010/main" val="10111569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55</a:t>
            </a:fld>
            <a:endParaRPr lang="en-US"/>
          </a:p>
        </p:txBody>
      </p:sp>
    </p:spTree>
    <p:extLst>
      <p:ext uri="{BB962C8B-B14F-4D97-AF65-F5344CB8AC3E}">
        <p14:creationId xmlns:p14="http://schemas.microsoft.com/office/powerpoint/2010/main" val="13607631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56</a:t>
            </a:fld>
            <a:endParaRPr lang="en-US"/>
          </a:p>
        </p:txBody>
      </p:sp>
    </p:spTree>
    <p:extLst>
      <p:ext uri="{BB962C8B-B14F-4D97-AF65-F5344CB8AC3E}">
        <p14:creationId xmlns:p14="http://schemas.microsoft.com/office/powerpoint/2010/main" val="397532554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57</a:t>
            </a:fld>
            <a:endParaRPr lang="en-US"/>
          </a:p>
        </p:txBody>
      </p:sp>
    </p:spTree>
    <p:extLst>
      <p:ext uri="{BB962C8B-B14F-4D97-AF65-F5344CB8AC3E}">
        <p14:creationId xmlns:p14="http://schemas.microsoft.com/office/powerpoint/2010/main" val="13419002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58</a:t>
            </a:fld>
            <a:endParaRPr lang="en-US"/>
          </a:p>
        </p:txBody>
      </p:sp>
    </p:spTree>
    <p:extLst>
      <p:ext uri="{BB962C8B-B14F-4D97-AF65-F5344CB8AC3E}">
        <p14:creationId xmlns:p14="http://schemas.microsoft.com/office/powerpoint/2010/main" val="35176419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59</a:t>
            </a:fld>
            <a:endParaRPr lang="en-US"/>
          </a:p>
        </p:txBody>
      </p:sp>
    </p:spTree>
    <p:extLst>
      <p:ext uri="{BB962C8B-B14F-4D97-AF65-F5344CB8AC3E}">
        <p14:creationId xmlns:p14="http://schemas.microsoft.com/office/powerpoint/2010/main" val="3470848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51557786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60</a:t>
            </a:fld>
            <a:endParaRPr lang="en-US"/>
          </a:p>
        </p:txBody>
      </p:sp>
    </p:spTree>
    <p:extLst>
      <p:ext uri="{BB962C8B-B14F-4D97-AF65-F5344CB8AC3E}">
        <p14:creationId xmlns:p14="http://schemas.microsoft.com/office/powerpoint/2010/main" val="34973415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61</a:t>
            </a:fld>
            <a:endParaRPr lang="en-US"/>
          </a:p>
        </p:txBody>
      </p:sp>
    </p:spTree>
    <p:extLst>
      <p:ext uri="{BB962C8B-B14F-4D97-AF65-F5344CB8AC3E}">
        <p14:creationId xmlns:p14="http://schemas.microsoft.com/office/powerpoint/2010/main" val="36026447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62</a:t>
            </a:fld>
            <a:endParaRPr lang="en-US"/>
          </a:p>
        </p:txBody>
      </p:sp>
    </p:spTree>
    <p:extLst>
      <p:ext uri="{BB962C8B-B14F-4D97-AF65-F5344CB8AC3E}">
        <p14:creationId xmlns:p14="http://schemas.microsoft.com/office/powerpoint/2010/main" val="243228800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63</a:t>
            </a:fld>
            <a:endParaRPr lang="en-US"/>
          </a:p>
        </p:txBody>
      </p:sp>
    </p:spTree>
    <p:extLst>
      <p:ext uri="{BB962C8B-B14F-4D97-AF65-F5344CB8AC3E}">
        <p14:creationId xmlns:p14="http://schemas.microsoft.com/office/powerpoint/2010/main" val="102951526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64</a:t>
            </a:fld>
            <a:endParaRPr lang="en-US"/>
          </a:p>
        </p:txBody>
      </p:sp>
    </p:spTree>
    <p:extLst>
      <p:ext uri="{BB962C8B-B14F-4D97-AF65-F5344CB8AC3E}">
        <p14:creationId xmlns:p14="http://schemas.microsoft.com/office/powerpoint/2010/main" val="16268748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65</a:t>
            </a:fld>
            <a:endParaRPr lang="en-US"/>
          </a:p>
        </p:txBody>
      </p:sp>
    </p:spTree>
    <p:extLst>
      <p:ext uri="{BB962C8B-B14F-4D97-AF65-F5344CB8AC3E}">
        <p14:creationId xmlns:p14="http://schemas.microsoft.com/office/powerpoint/2010/main" val="219084432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66</a:t>
            </a:fld>
            <a:endParaRPr lang="en-US"/>
          </a:p>
        </p:txBody>
      </p:sp>
    </p:spTree>
    <p:extLst>
      <p:ext uri="{BB962C8B-B14F-4D97-AF65-F5344CB8AC3E}">
        <p14:creationId xmlns:p14="http://schemas.microsoft.com/office/powerpoint/2010/main" val="140375500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2B57EC6A-F5A4-441D-B3C5-D1EF8312AF7C}" type="slidenum">
              <a:rPr lang="en-US" smtClean="0"/>
              <a:t>67</a:t>
            </a:fld>
            <a:endParaRPr lang="en-US"/>
          </a:p>
        </p:txBody>
      </p:sp>
    </p:spTree>
    <p:extLst>
      <p:ext uri="{BB962C8B-B14F-4D97-AF65-F5344CB8AC3E}">
        <p14:creationId xmlns:p14="http://schemas.microsoft.com/office/powerpoint/2010/main" val="68795403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2B57EC6A-F5A4-441D-B3C5-D1EF8312AF7C}" type="slidenum">
              <a:rPr lang="en-US" smtClean="0"/>
              <a:t>68</a:t>
            </a:fld>
            <a:endParaRPr lang="en-US"/>
          </a:p>
        </p:txBody>
      </p:sp>
    </p:spTree>
    <p:extLst>
      <p:ext uri="{BB962C8B-B14F-4D97-AF65-F5344CB8AC3E}">
        <p14:creationId xmlns:p14="http://schemas.microsoft.com/office/powerpoint/2010/main" val="297175569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2B57EC6A-F5A4-441D-B3C5-D1EF8312AF7C}" type="slidenum">
              <a:rPr lang="en-US" smtClean="0"/>
              <a:t>69</a:t>
            </a:fld>
            <a:endParaRPr lang="en-US"/>
          </a:p>
        </p:txBody>
      </p:sp>
    </p:spTree>
    <p:extLst>
      <p:ext uri="{BB962C8B-B14F-4D97-AF65-F5344CB8AC3E}">
        <p14:creationId xmlns:p14="http://schemas.microsoft.com/office/powerpoint/2010/main" val="3790544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135062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8</a:t>
            </a:fld>
            <a:endParaRPr lang="en-US"/>
          </a:p>
        </p:txBody>
      </p:sp>
    </p:spTree>
    <p:extLst>
      <p:ext uri="{BB962C8B-B14F-4D97-AF65-F5344CB8AC3E}">
        <p14:creationId xmlns:p14="http://schemas.microsoft.com/office/powerpoint/2010/main" val="3629397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9</a:t>
            </a:fld>
            <a:endParaRPr lang="en-US"/>
          </a:p>
        </p:txBody>
      </p:sp>
    </p:spTree>
    <p:extLst>
      <p:ext uri="{BB962C8B-B14F-4D97-AF65-F5344CB8AC3E}">
        <p14:creationId xmlns:p14="http://schemas.microsoft.com/office/powerpoint/2010/main" val="1845401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037D-2E4B-4320-9CE4-C34CBA0F6C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AE5DFC-04D3-45BB-A6C6-898A1E0214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DC28AA-AE4F-4672-816E-3B1CF12CB912}"/>
              </a:ext>
            </a:extLst>
          </p:cNvPr>
          <p:cNvSpPr>
            <a:spLocks noGrp="1"/>
          </p:cNvSpPr>
          <p:nvPr>
            <p:ph type="dt" sz="half" idx="10"/>
          </p:nvPr>
        </p:nvSpPr>
        <p:spPr/>
        <p:txBody>
          <a:bodyPr/>
          <a:lstStyle/>
          <a:p>
            <a:fld id="{7B5549D9-69E0-4A21-8E90-4EEA789D8B17}" type="datetimeFigureOut">
              <a:rPr lang="en-US" smtClean="0"/>
              <a:t>7/6/2020</a:t>
            </a:fld>
            <a:endParaRPr lang="en-US"/>
          </a:p>
        </p:txBody>
      </p:sp>
      <p:sp>
        <p:nvSpPr>
          <p:cNvPr id="5" name="Footer Placeholder 4">
            <a:extLst>
              <a:ext uri="{FF2B5EF4-FFF2-40B4-BE49-F238E27FC236}">
                <a16:creationId xmlns:a16="http://schemas.microsoft.com/office/drawing/2014/main" id="{A2A9397C-8D29-4D60-96C2-8824DF3EB7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C94F5-5D89-48E8-8D77-1735157C6BBB}"/>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23012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FB09-8CC2-4EA6-BFD7-B8439DC8B8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A4E99C-2756-49F9-AABB-7FB683F39D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0E4C1C-A37C-41A4-B0FC-3D848A45D04D}"/>
              </a:ext>
            </a:extLst>
          </p:cNvPr>
          <p:cNvSpPr>
            <a:spLocks noGrp="1"/>
          </p:cNvSpPr>
          <p:nvPr>
            <p:ph type="dt" sz="half" idx="10"/>
          </p:nvPr>
        </p:nvSpPr>
        <p:spPr/>
        <p:txBody>
          <a:bodyPr/>
          <a:lstStyle/>
          <a:p>
            <a:fld id="{7B5549D9-69E0-4A21-8E90-4EEA789D8B17}" type="datetimeFigureOut">
              <a:rPr lang="en-US" smtClean="0"/>
              <a:t>7/6/2020</a:t>
            </a:fld>
            <a:endParaRPr lang="en-US"/>
          </a:p>
        </p:txBody>
      </p:sp>
      <p:sp>
        <p:nvSpPr>
          <p:cNvPr id="5" name="Footer Placeholder 4">
            <a:extLst>
              <a:ext uri="{FF2B5EF4-FFF2-40B4-BE49-F238E27FC236}">
                <a16:creationId xmlns:a16="http://schemas.microsoft.com/office/drawing/2014/main" id="{08C5A67F-0317-40C9-ABB1-3E585385FA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3385FC-5B73-4BC7-802D-A6643BC411B3}"/>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3349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939DEB-2C92-49CE-9D13-C9E952BB86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4961E9-D50D-422B-9527-A227D80A0B1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90A81-EF41-4A6C-A908-144634BE760D}"/>
              </a:ext>
            </a:extLst>
          </p:cNvPr>
          <p:cNvSpPr>
            <a:spLocks noGrp="1"/>
          </p:cNvSpPr>
          <p:nvPr>
            <p:ph type="dt" sz="half" idx="10"/>
          </p:nvPr>
        </p:nvSpPr>
        <p:spPr/>
        <p:txBody>
          <a:bodyPr/>
          <a:lstStyle/>
          <a:p>
            <a:fld id="{7B5549D9-69E0-4A21-8E90-4EEA789D8B17}" type="datetimeFigureOut">
              <a:rPr lang="en-US" smtClean="0"/>
              <a:t>7/6/2020</a:t>
            </a:fld>
            <a:endParaRPr lang="en-US"/>
          </a:p>
        </p:txBody>
      </p:sp>
      <p:sp>
        <p:nvSpPr>
          <p:cNvPr id="5" name="Footer Placeholder 4">
            <a:extLst>
              <a:ext uri="{FF2B5EF4-FFF2-40B4-BE49-F238E27FC236}">
                <a16:creationId xmlns:a16="http://schemas.microsoft.com/office/drawing/2014/main" id="{7B7250FF-A6DA-4B88-8ACC-525A4F6D5C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832DE4-DE62-4A7F-9A40-324B07871A79}"/>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215928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5C888-49B1-494B-8CF7-7BEDED3959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08560D-5704-4D9D-8A5B-059A0D8B308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FBB68A-A368-49DA-80CE-F033CFE8A9A1}"/>
              </a:ext>
            </a:extLst>
          </p:cNvPr>
          <p:cNvSpPr>
            <a:spLocks noGrp="1"/>
          </p:cNvSpPr>
          <p:nvPr>
            <p:ph type="dt" sz="half" idx="10"/>
          </p:nvPr>
        </p:nvSpPr>
        <p:spPr/>
        <p:txBody>
          <a:bodyPr/>
          <a:lstStyle/>
          <a:p>
            <a:fld id="{7B5549D9-69E0-4A21-8E90-4EEA789D8B17}" type="datetimeFigureOut">
              <a:rPr lang="en-US" smtClean="0"/>
              <a:t>7/6/2020</a:t>
            </a:fld>
            <a:endParaRPr lang="en-US"/>
          </a:p>
        </p:txBody>
      </p:sp>
      <p:sp>
        <p:nvSpPr>
          <p:cNvPr id="5" name="Footer Placeholder 4">
            <a:extLst>
              <a:ext uri="{FF2B5EF4-FFF2-40B4-BE49-F238E27FC236}">
                <a16:creationId xmlns:a16="http://schemas.microsoft.com/office/drawing/2014/main" id="{1D21229B-B979-4079-B045-ABE5C08413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86577-91B6-44C9-8031-3064772C63A0}"/>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397464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9A584-5470-4E0F-8535-BDFD16A533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B3BE0A-D6B0-4318-BBF2-D1DD2C71BA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A61826-D09F-4AD7-A6A8-DDE53711EAD5}"/>
              </a:ext>
            </a:extLst>
          </p:cNvPr>
          <p:cNvSpPr>
            <a:spLocks noGrp="1"/>
          </p:cNvSpPr>
          <p:nvPr>
            <p:ph type="dt" sz="half" idx="10"/>
          </p:nvPr>
        </p:nvSpPr>
        <p:spPr/>
        <p:txBody>
          <a:bodyPr/>
          <a:lstStyle/>
          <a:p>
            <a:fld id="{7B5549D9-69E0-4A21-8E90-4EEA789D8B17}" type="datetimeFigureOut">
              <a:rPr lang="en-US" smtClean="0"/>
              <a:t>7/6/2020</a:t>
            </a:fld>
            <a:endParaRPr lang="en-US"/>
          </a:p>
        </p:txBody>
      </p:sp>
      <p:sp>
        <p:nvSpPr>
          <p:cNvPr id="5" name="Footer Placeholder 4">
            <a:extLst>
              <a:ext uri="{FF2B5EF4-FFF2-40B4-BE49-F238E27FC236}">
                <a16:creationId xmlns:a16="http://schemas.microsoft.com/office/drawing/2014/main" id="{7E8BEEB5-6699-4815-A6B7-38419D320C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E310A6-E72B-40AC-A7D8-85F7D1873945}"/>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527931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92383-A324-499C-8FF6-FB51A207FB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0093FB-9ABE-444F-A71B-EED6831A77B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BE3ED2-FD8F-4AD3-AAC3-D5E06473FEE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3948D0-9A0C-4E7F-A80A-0AEDAF30B48F}"/>
              </a:ext>
            </a:extLst>
          </p:cNvPr>
          <p:cNvSpPr>
            <a:spLocks noGrp="1"/>
          </p:cNvSpPr>
          <p:nvPr>
            <p:ph type="dt" sz="half" idx="10"/>
          </p:nvPr>
        </p:nvSpPr>
        <p:spPr/>
        <p:txBody>
          <a:bodyPr/>
          <a:lstStyle/>
          <a:p>
            <a:fld id="{7B5549D9-69E0-4A21-8E90-4EEA789D8B17}" type="datetimeFigureOut">
              <a:rPr lang="en-US" smtClean="0"/>
              <a:t>7/6/2020</a:t>
            </a:fld>
            <a:endParaRPr lang="en-US"/>
          </a:p>
        </p:txBody>
      </p:sp>
      <p:sp>
        <p:nvSpPr>
          <p:cNvPr id="6" name="Footer Placeholder 5">
            <a:extLst>
              <a:ext uri="{FF2B5EF4-FFF2-40B4-BE49-F238E27FC236}">
                <a16:creationId xmlns:a16="http://schemas.microsoft.com/office/drawing/2014/main" id="{73D74063-FE4F-4E3B-86F0-9D085BFAB5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A3E467-4346-4011-87EC-128CA9A7C135}"/>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220209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58D34-768C-40FB-9F61-5E4E23E701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9AD763-D468-4ED7-944B-619FC5867E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B6D1BD4-74E2-4A50-AEB9-109C57788B3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3B7C58-0A95-4FCA-9B79-E4AC07C7C1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8F0620D-26B0-4890-B6B7-FD672708A2C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CA7496-7729-4C43-9E07-BD2CC97A04A3}"/>
              </a:ext>
            </a:extLst>
          </p:cNvPr>
          <p:cNvSpPr>
            <a:spLocks noGrp="1"/>
          </p:cNvSpPr>
          <p:nvPr>
            <p:ph type="dt" sz="half" idx="10"/>
          </p:nvPr>
        </p:nvSpPr>
        <p:spPr/>
        <p:txBody>
          <a:bodyPr/>
          <a:lstStyle/>
          <a:p>
            <a:fld id="{7B5549D9-69E0-4A21-8E90-4EEA789D8B17}" type="datetimeFigureOut">
              <a:rPr lang="en-US" smtClean="0"/>
              <a:t>7/6/2020</a:t>
            </a:fld>
            <a:endParaRPr lang="en-US"/>
          </a:p>
        </p:txBody>
      </p:sp>
      <p:sp>
        <p:nvSpPr>
          <p:cNvPr id="8" name="Footer Placeholder 7">
            <a:extLst>
              <a:ext uri="{FF2B5EF4-FFF2-40B4-BE49-F238E27FC236}">
                <a16:creationId xmlns:a16="http://schemas.microsoft.com/office/drawing/2014/main" id="{026E55CD-C3FE-4B53-9C97-8FBCF9BCA2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E2C968-B04B-48AD-A242-AD3379D31789}"/>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636406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09AB-3B4B-4899-BC2E-9CB657E37F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746CD6-1883-49B9-98B5-0CCFA8E383F3}"/>
              </a:ext>
            </a:extLst>
          </p:cNvPr>
          <p:cNvSpPr>
            <a:spLocks noGrp="1"/>
          </p:cNvSpPr>
          <p:nvPr>
            <p:ph type="dt" sz="half" idx="10"/>
          </p:nvPr>
        </p:nvSpPr>
        <p:spPr/>
        <p:txBody>
          <a:bodyPr/>
          <a:lstStyle/>
          <a:p>
            <a:fld id="{7B5549D9-69E0-4A21-8E90-4EEA789D8B17}" type="datetimeFigureOut">
              <a:rPr lang="en-US" smtClean="0"/>
              <a:t>7/6/2020</a:t>
            </a:fld>
            <a:endParaRPr lang="en-US"/>
          </a:p>
        </p:txBody>
      </p:sp>
      <p:sp>
        <p:nvSpPr>
          <p:cNvPr id="4" name="Footer Placeholder 3">
            <a:extLst>
              <a:ext uri="{FF2B5EF4-FFF2-40B4-BE49-F238E27FC236}">
                <a16:creationId xmlns:a16="http://schemas.microsoft.com/office/drawing/2014/main" id="{3AAE2F99-55AF-4914-A309-85A57CE7AC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1C9B54-1667-4EDB-9D54-2E7B31488B91}"/>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1116386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7965D8-9029-4D32-864D-A27A9620802C}"/>
              </a:ext>
            </a:extLst>
          </p:cNvPr>
          <p:cNvSpPr>
            <a:spLocks noGrp="1"/>
          </p:cNvSpPr>
          <p:nvPr>
            <p:ph type="dt" sz="half" idx="10"/>
          </p:nvPr>
        </p:nvSpPr>
        <p:spPr/>
        <p:txBody>
          <a:bodyPr/>
          <a:lstStyle/>
          <a:p>
            <a:fld id="{7B5549D9-69E0-4A21-8E90-4EEA789D8B17}" type="datetimeFigureOut">
              <a:rPr lang="en-US" smtClean="0"/>
              <a:t>7/6/2020</a:t>
            </a:fld>
            <a:endParaRPr lang="en-US"/>
          </a:p>
        </p:txBody>
      </p:sp>
      <p:sp>
        <p:nvSpPr>
          <p:cNvPr id="3" name="Footer Placeholder 2">
            <a:extLst>
              <a:ext uri="{FF2B5EF4-FFF2-40B4-BE49-F238E27FC236}">
                <a16:creationId xmlns:a16="http://schemas.microsoft.com/office/drawing/2014/main" id="{085D8917-61F6-4A36-8DAC-8555D85EFA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6C1188-44F2-4DAA-94BF-E88BE5CBEB94}"/>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1855608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FDC0-D45C-4B8C-A122-F139FA5A18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31BC2F-101F-451F-9B98-ED85DE617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4B3581-40ED-4AAB-8C05-09A929E6F6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1BCE45-DEBB-41A0-A2C2-AE1A48AF5243}"/>
              </a:ext>
            </a:extLst>
          </p:cNvPr>
          <p:cNvSpPr>
            <a:spLocks noGrp="1"/>
          </p:cNvSpPr>
          <p:nvPr>
            <p:ph type="dt" sz="half" idx="10"/>
          </p:nvPr>
        </p:nvSpPr>
        <p:spPr/>
        <p:txBody>
          <a:bodyPr/>
          <a:lstStyle/>
          <a:p>
            <a:fld id="{7B5549D9-69E0-4A21-8E90-4EEA789D8B17}" type="datetimeFigureOut">
              <a:rPr lang="en-US" smtClean="0"/>
              <a:t>7/6/2020</a:t>
            </a:fld>
            <a:endParaRPr lang="en-US"/>
          </a:p>
        </p:txBody>
      </p:sp>
      <p:sp>
        <p:nvSpPr>
          <p:cNvPr id="6" name="Footer Placeholder 5">
            <a:extLst>
              <a:ext uri="{FF2B5EF4-FFF2-40B4-BE49-F238E27FC236}">
                <a16:creationId xmlns:a16="http://schemas.microsoft.com/office/drawing/2014/main" id="{C7672BC5-1727-4B78-9B2B-2B64053F9E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DE74B-C950-4B9F-9539-DBF54EBB7EE4}"/>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1961765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11E09-097A-4A5A-A0FD-B2199E04C7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EFD58B-9955-4F92-A179-72DE65F5E2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FBC98F-8A62-4F69-9741-6D30B63AB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B55E7A-CE87-4FA0-A976-D8E112F8AEA3}"/>
              </a:ext>
            </a:extLst>
          </p:cNvPr>
          <p:cNvSpPr>
            <a:spLocks noGrp="1"/>
          </p:cNvSpPr>
          <p:nvPr>
            <p:ph type="dt" sz="half" idx="10"/>
          </p:nvPr>
        </p:nvSpPr>
        <p:spPr/>
        <p:txBody>
          <a:bodyPr/>
          <a:lstStyle/>
          <a:p>
            <a:fld id="{7B5549D9-69E0-4A21-8E90-4EEA789D8B17}" type="datetimeFigureOut">
              <a:rPr lang="en-US" smtClean="0"/>
              <a:t>7/6/2020</a:t>
            </a:fld>
            <a:endParaRPr lang="en-US"/>
          </a:p>
        </p:txBody>
      </p:sp>
      <p:sp>
        <p:nvSpPr>
          <p:cNvPr id="6" name="Footer Placeholder 5">
            <a:extLst>
              <a:ext uri="{FF2B5EF4-FFF2-40B4-BE49-F238E27FC236}">
                <a16:creationId xmlns:a16="http://schemas.microsoft.com/office/drawing/2014/main" id="{55F7B9B0-0AFE-4103-8311-F77216B159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3513F9-8320-419C-844C-3685A9A3E04C}"/>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206089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0D29E7-3C35-4B26-BE91-698B68606A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6816AE-FEBA-4FC9-AD99-C7A0792200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37DAD5-66F6-41DE-91A3-E921F15E86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5549D9-69E0-4A21-8E90-4EEA789D8B17}" type="datetimeFigureOut">
              <a:rPr lang="en-US" smtClean="0"/>
              <a:t>7/6/2020</a:t>
            </a:fld>
            <a:endParaRPr lang="en-US"/>
          </a:p>
        </p:txBody>
      </p:sp>
      <p:sp>
        <p:nvSpPr>
          <p:cNvPr id="5" name="Footer Placeholder 4">
            <a:extLst>
              <a:ext uri="{FF2B5EF4-FFF2-40B4-BE49-F238E27FC236}">
                <a16:creationId xmlns:a16="http://schemas.microsoft.com/office/drawing/2014/main" id="{44428CFF-111C-440D-AACF-6DB3C773FD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5CAEAF-2792-4CD5-8E35-A9C93DFC2A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0F2A5-642E-4B7A-A3A0-E494C9348158}" type="slidenum">
              <a:rPr lang="en-US" smtClean="0"/>
              <a:t>‹#›</a:t>
            </a:fld>
            <a:endParaRPr lang="en-US"/>
          </a:p>
        </p:txBody>
      </p:sp>
    </p:spTree>
    <p:extLst>
      <p:ext uri="{BB962C8B-B14F-4D97-AF65-F5344CB8AC3E}">
        <p14:creationId xmlns:p14="http://schemas.microsoft.com/office/powerpoint/2010/main" val="432795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3.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7.png"/><Relationship Id="rId10" Type="http://schemas.openxmlformats.org/officeDocument/2006/relationships/image" Target="../media/image3.png"/><Relationship Id="rId4" Type="http://schemas.openxmlformats.org/officeDocument/2006/relationships/image" Target="../media/image13.png"/><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hyperlink" Target="https://hstspreload.or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hyperlink" Target="https://nohstssecurityheaderstalk.azurewebsites.net/"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hstssecurityheaderstalk.azurewebsites.net/"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localhost:5000/"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eantechniques.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developer.mozilla.org/en-US/docs/Web/HTTP/Headers/Referrer-Policy"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9.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securityheaders.com/"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twitter.com/Scott_Helme"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securityheaders.com/" TargetMode="External"/><Relationship Id="rId7" Type="http://schemas.openxmlformats.org/officeDocument/2006/relationships/hyperlink" Target="https://scottsauber.com/" TargetMode="External"/><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hyperlink" Target="https://github.com/scottsauber/security-headers-talk/blob/master/Security%20Headers%20Explained.pptx" TargetMode="External"/><Relationship Id="rId5" Type="http://schemas.openxmlformats.org/officeDocument/2006/relationships/hyperlink" Target="https://github.com/scottsauber/security-headers-talk" TargetMode="External"/><Relationship Id="rId4" Type="http://schemas.openxmlformats.org/officeDocument/2006/relationships/hyperlink" Target="https://developer.mozilla.org/en-US/docs/Web/HTTP/" TargetMode="External"/></Relationships>
</file>

<file path=ppt/slides/_rels/slide6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0" y="1583796"/>
            <a:ext cx="12192000" cy="1760537"/>
          </a:xfrm>
        </p:spPr>
        <p:txBody>
          <a:bodyPr>
            <a:noAutofit/>
          </a:bodyPr>
          <a:lstStyle/>
          <a:p>
            <a:r>
              <a:rPr lang="en-US" sz="5700" b="1" dirty="0"/>
              <a:t>HTTP Security Headers You Need To Know</a:t>
            </a: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0" y="3509963"/>
            <a:ext cx="12192000" cy="3371040"/>
          </a:xfrm>
        </p:spPr>
        <p:txBody>
          <a:bodyPr>
            <a:normAutofit lnSpcReduction="10000"/>
          </a:bodyPr>
          <a:lstStyle/>
          <a:p>
            <a:endParaRPr lang="en-US" sz="3600" dirty="0">
              <a:solidFill>
                <a:schemeClr val="bg1">
                  <a:lumMod val="50000"/>
                </a:schemeClr>
              </a:solidFill>
            </a:endParaRPr>
          </a:p>
          <a:p>
            <a:r>
              <a:rPr lang="en-US" sz="4100" dirty="0">
                <a:solidFill>
                  <a:schemeClr val="bg1">
                    <a:lumMod val="50000"/>
                  </a:schemeClr>
                </a:solidFill>
              </a:rPr>
              <a:t>Scott Sauber</a:t>
            </a:r>
          </a:p>
          <a:p>
            <a:endParaRPr lang="en-US" dirty="0">
              <a:solidFill>
                <a:schemeClr val="bg1">
                  <a:lumMod val="50000"/>
                </a:schemeClr>
              </a:solidFill>
            </a:endParaRPr>
          </a:p>
          <a:p>
            <a:endParaRPr lang="en-US" dirty="0">
              <a:solidFill>
                <a:schemeClr val="bg1">
                  <a:lumMod val="50000"/>
                </a:schemeClr>
              </a:solidFill>
            </a:endParaRPr>
          </a:p>
          <a:p>
            <a:br>
              <a:rPr lang="en-US" dirty="0">
                <a:solidFill>
                  <a:schemeClr val="bg1">
                    <a:lumMod val="50000"/>
                  </a:schemeClr>
                </a:solidFill>
              </a:rPr>
            </a:br>
            <a:endParaRPr lang="en-US" dirty="0">
              <a:solidFill>
                <a:schemeClr val="bg1">
                  <a:lumMod val="50000"/>
                </a:schemeClr>
              </a:solidFill>
            </a:endParaRPr>
          </a:p>
          <a:p>
            <a:pPr algn="l"/>
            <a:r>
              <a:rPr lang="en-US" dirty="0">
                <a:solidFill>
                  <a:schemeClr val="bg1">
                    <a:lumMod val="50000"/>
                  </a:schemeClr>
                </a:solidFill>
              </a:rPr>
              <a:t>  Slides up at scottsauber.com</a:t>
            </a:r>
          </a:p>
        </p:txBody>
      </p:sp>
      <p:grpSp>
        <p:nvGrpSpPr>
          <p:cNvPr id="5" name="Group 4">
            <a:extLst>
              <a:ext uri="{FF2B5EF4-FFF2-40B4-BE49-F238E27FC236}">
                <a16:creationId xmlns:a16="http://schemas.microsoft.com/office/drawing/2014/main" id="{48F464C5-3076-4402-9791-59D524AC8DC8}"/>
              </a:ext>
            </a:extLst>
          </p:cNvPr>
          <p:cNvGrpSpPr/>
          <p:nvPr/>
        </p:nvGrpSpPr>
        <p:grpSpPr>
          <a:xfrm>
            <a:off x="5079930" y="4678342"/>
            <a:ext cx="2106544" cy="474323"/>
            <a:chOff x="9994831" y="6185410"/>
            <a:chExt cx="2106544" cy="474323"/>
          </a:xfrm>
        </p:grpSpPr>
        <p:pic>
          <p:nvPicPr>
            <p:cNvPr id="6" name="Picture 2" descr="Image result for twitter logo">
              <a:extLst>
                <a:ext uri="{FF2B5EF4-FFF2-40B4-BE49-F238E27FC236}">
                  <a16:creationId xmlns:a16="http://schemas.microsoft.com/office/drawing/2014/main" id="{BF5CBA11-98FF-4FEC-A8EF-50E5FADF0F9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B9DABC1-AB03-4BB4-80DE-9541413780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50000"/>
                    </a:schemeClr>
                  </a:solidFill>
                </a:rPr>
                <a:t>scottsauber</a:t>
              </a:r>
              <a:endParaRPr lang="en-US" dirty="0">
                <a:solidFill>
                  <a:schemeClr val="bg1">
                    <a:lumMod val="50000"/>
                  </a:schemeClr>
                </a:solidFill>
              </a:endParaRPr>
            </a:p>
          </p:txBody>
        </p:sp>
        <p:pic>
          <p:nvPicPr>
            <p:cNvPr id="8" name="Picture 2" descr="Image result for twitter logo">
              <a:extLst>
                <a:ext uri="{FF2B5EF4-FFF2-40B4-BE49-F238E27FC236}">
                  <a16:creationId xmlns:a16="http://schemas.microsoft.com/office/drawing/2014/main" id="{9312450C-A15A-4CF9-8CFC-DDCA027CB8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90606"/>
              <a:ext cx="328512" cy="2667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Without HSTS</a:t>
            </a:r>
          </a:p>
        </p:txBody>
      </p:sp>
      <p:pic>
        <p:nvPicPr>
          <p:cNvPr id="3" name="Picture 2">
            <a:extLst>
              <a:ext uri="{FF2B5EF4-FFF2-40B4-BE49-F238E27FC236}">
                <a16:creationId xmlns:a16="http://schemas.microsoft.com/office/drawing/2014/main" id="{0C8B2D7E-67F5-4EA1-9AC0-46B9A69BEDCA}"/>
              </a:ext>
            </a:extLst>
          </p:cNvPr>
          <p:cNvPicPr>
            <a:picLocks noChangeAspect="1"/>
          </p:cNvPicPr>
          <p:nvPr/>
        </p:nvPicPr>
        <p:blipFill>
          <a:blip r:embed="rId3"/>
          <a:stretch>
            <a:fillRect/>
          </a:stretch>
        </p:blipFill>
        <p:spPr>
          <a:xfrm>
            <a:off x="276962" y="1848725"/>
            <a:ext cx="2661769" cy="3160550"/>
          </a:xfrm>
          <a:prstGeom prst="rect">
            <a:avLst/>
          </a:prstGeom>
        </p:spPr>
      </p:pic>
      <p:pic>
        <p:nvPicPr>
          <p:cNvPr id="7" name="Picture 6">
            <a:extLst>
              <a:ext uri="{FF2B5EF4-FFF2-40B4-BE49-F238E27FC236}">
                <a16:creationId xmlns:a16="http://schemas.microsoft.com/office/drawing/2014/main" id="{73E75D09-ADA3-441C-975D-59214CFD05E3}"/>
              </a:ext>
            </a:extLst>
          </p:cNvPr>
          <p:cNvPicPr>
            <a:picLocks noChangeAspect="1"/>
          </p:cNvPicPr>
          <p:nvPr/>
        </p:nvPicPr>
        <p:blipFill rotWithShape="1">
          <a:blip r:embed="rId4"/>
          <a:srcRect l="4644"/>
          <a:stretch/>
        </p:blipFill>
        <p:spPr>
          <a:xfrm>
            <a:off x="9420045" y="1848725"/>
            <a:ext cx="2244168" cy="3091335"/>
          </a:xfrm>
          <a:prstGeom prst="rect">
            <a:avLst/>
          </a:prstGeom>
        </p:spPr>
      </p:pic>
      <p:pic>
        <p:nvPicPr>
          <p:cNvPr id="17" name="Picture 16">
            <a:extLst>
              <a:ext uri="{FF2B5EF4-FFF2-40B4-BE49-F238E27FC236}">
                <a16:creationId xmlns:a16="http://schemas.microsoft.com/office/drawing/2014/main" id="{FF3E31E6-B4DB-4C42-9AC7-67486F7376CD}"/>
              </a:ext>
            </a:extLst>
          </p:cNvPr>
          <p:cNvPicPr>
            <a:picLocks noChangeAspect="1"/>
          </p:cNvPicPr>
          <p:nvPr/>
        </p:nvPicPr>
        <p:blipFill>
          <a:blip r:embed="rId5"/>
          <a:stretch>
            <a:fillRect/>
          </a:stretch>
        </p:blipFill>
        <p:spPr>
          <a:xfrm>
            <a:off x="2613135" y="4437076"/>
            <a:ext cx="6806907" cy="300984"/>
          </a:xfrm>
          <a:prstGeom prst="rect">
            <a:avLst/>
          </a:prstGeom>
        </p:spPr>
      </p:pic>
      <p:pic>
        <p:nvPicPr>
          <p:cNvPr id="18" name="Picture 17">
            <a:extLst>
              <a:ext uri="{FF2B5EF4-FFF2-40B4-BE49-F238E27FC236}">
                <a16:creationId xmlns:a16="http://schemas.microsoft.com/office/drawing/2014/main" id="{80999426-85B4-4AAE-ACA7-F2B309C496F3}"/>
              </a:ext>
            </a:extLst>
          </p:cNvPr>
          <p:cNvPicPr>
            <a:picLocks noChangeAspect="1"/>
          </p:cNvPicPr>
          <p:nvPr/>
        </p:nvPicPr>
        <p:blipFill>
          <a:blip r:embed="rId6"/>
          <a:stretch>
            <a:fillRect/>
          </a:stretch>
        </p:blipFill>
        <p:spPr>
          <a:xfrm>
            <a:off x="2613134" y="3739915"/>
            <a:ext cx="6806907" cy="356572"/>
          </a:xfrm>
          <a:prstGeom prst="rect">
            <a:avLst/>
          </a:prstGeom>
        </p:spPr>
      </p:pic>
      <p:pic>
        <p:nvPicPr>
          <p:cNvPr id="20" name="Picture 19">
            <a:extLst>
              <a:ext uri="{FF2B5EF4-FFF2-40B4-BE49-F238E27FC236}">
                <a16:creationId xmlns:a16="http://schemas.microsoft.com/office/drawing/2014/main" id="{7ACC4F91-5633-4E4F-B2DD-09F3705D75CD}"/>
              </a:ext>
            </a:extLst>
          </p:cNvPr>
          <p:cNvPicPr>
            <a:picLocks noChangeAspect="1"/>
          </p:cNvPicPr>
          <p:nvPr/>
        </p:nvPicPr>
        <p:blipFill>
          <a:blip r:embed="rId7"/>
          <a:stretch>
            <a:fillRect/>
          </a:stretch>
        </p:blipFill>
        <p:spPr>
          <a:xfrm>
            <a:off x="2613136" y="2469916"/>
            <a:ext cx="6806906" cy="333672"/>
          </a:xfrm>
          <a:prstGeom prst="rect">
            <a:avLst/>
          </a:prstGeom>
        </p:spPr>
      </p:pic>
      <p:pic>
        <p:nvPicPr>
          <p:cNvPr id="21" name="Picture 20">
            <a:extLst>
              <a:ext uri="{FF2B5EF4-FFF2-40B4-BE49-F238E27FC236}">
                <a16:creationId xmlns:a16="http://schemas.microsoft.com/office/drawing/2014/main" id="{D0780222-15AB-4DDA-B9E7-5E89D00CFDBD}"/>
              </a:ext>
            </a:extLst>
          </p:cNvPr>
          <p:cNvPicPr>
            <a:picLocks noChangeAspect="1"/>
          </p:cNvPicPr>
          <p:nvPr/>
        </p:nvPicPr>
        <p:blipFill>
          <a:blip r:embed="rId8"/>
          <a:stretch>
            <a:fillRect/>
          </a:stretch>
        </p:blipFill>
        <p:spPr>
          <a:xfrm>
            <a:off x="2613135" y="3102103"/>
            <a:ext cx="6806906" cy="297223"/>
          </a:xfrm>
          <a:prstGeom prst="rect">
            <a:avLst/>
          </a:prstGeom>
        </p:spPr>
      </p:pic>
      <p:grpSp>
        <p:nvGrpSpPr>
          <p:cNvPr id="9" name="Group 8">
            <a:extLst>
              <a:ext uri="{FF2B5EF4-FFF2-40B4-BE49-F238E27FC236}">
                <a16:creationId xmlns:a16="http://schemas.microsoft.com/office/drawing/2014/main" id="{BB33C5D3-4740-42C8-8C7B-C509D05E71C4}"/>
              </a:ext>
            </a:extLst>
          </p:cNvPr>
          <p:cNvGrpSpPr/>
          <p:nvPr/>
        </p:nvGrpSpPr>
        <p:grpSpPr>
          <a:xfrm>
            <a:off x="9970651" y="6185410"/>
            <a:ext cx="2130724" cy="474323"/>
            <a:chOff x="9970651" y="6185410"/>
            <a:chExt cx="2130724" cy="474323"/>
          </a:xfrm>
        </p:grpSpPr>
        <p:sp>
          <p:nvSpPr>
            <p:cNvPr id="10" name="Subtitle 2">
              <a:extLst>
                <a:ext uri="{FF2B5EF4-FFF2-40B4-BE49-F238E27FC236}">
                  <a16:creationId xmlns:a16="http://schemas.microsoft.com/office/drawing/2014/main" id="{7AAC661D-4CEC-4B2D-B145-804B442E422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1" name="Rectangle 10">
              <a:extLst>
                <a:ext uri="{FF2B5EF4-FFF2-40B4-BE49-F238E27FC236}">
                  <a16:creationId xmlns:a16="http://schemas.microsoft.com/office/drawing/2014/main" id="{3AB910CC-3699-4DB4-86F3-EA492A8623FD}"/>
                </a:ext>
              </a:extLst>
            </p:cNvPr>
            <p:cNvSpPr/>
            <p:nvPr/>
          </p:nvSpPr>
          <p:spPr>
            <a:xfrm>
              <a:off x="9970651" y="6285411"/>
              <a:ext cx="347472" cy="274320"/>
            </a:xfrm>
            <a:prstGeom prst="rect">
              <a:avLst/>
            </a:prstGeom>
            <a:blipFill dpi="0" rotWithShape="1">
              <a:blip r:embed="rId9">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6556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anim calcmode="lin" valueType="num">
                                      <p:cBhvr>
                                        <p:cTn id="15" dur="500" fill="hold"/>
                                        <p:tgtEl>
                                          <p:spTgt spid="21"/>
                                        </p:tgtEl>
                                        <p:attrNameLst>
                                          <p:attrName>ppt_x</p:attrName>
                                        </p:attrNameLst>
                                      </p:cBhvr>
                                      <p:tavLst>
                                        <p:tav tm="0">
                                          <p:val>
                                            <p:strVal val="#ppt_x"/>
                                          </p:val>
                                        </p:tav>
                                        <p:tav tm="100000">
                                          <p:val>
                                            <p:strVal val="#ppt_x"/>
                                          </p:val>
                                        </p:tav>
                                      </p:tavLst>
                                    </p:anim>
                                    <p:anim calcmode="lin" valueType="num">
                                      <p:cBhvr>
                                        <p:cTn id="16" dur="500" fill="hold"/>
                                        <p:tgtEl>
                                          <p:spTgt spid="21"/>
                                        </p:tgtEl>
                                        <p:attrNameLst>
                                          <p:attrName>ppt_y</p:attrName>
                                        </p:attrNameLst>
                                      </p:cBhvr>
                                      <p:tavLst>
                                        <p:tav tm="0">
                                          <p:val>
                                            <p:strVal val="#ppt_y+.1"/>
                                          </p:val>
                                        </p:tav>
                                        <p:tav tm="100000">
                                          <p:val>
                                            <p:strVal val="#ppt_y"/>
                                          </p:val>
                                        </p:tav>
                                      </p:tavLst>
                                    </p:anim>
                                  </p:childTnLst>
                                </p:cTn>
                              </p:par>
                              <p:par>
                                <p:cTn id="17" presetID="9" presetClass="emph" presetSubtype="0" nodeType="withEffect">
                                  <p:stCondLst>
                                    <p:cond delay="0"/>
                                  </p:stCondLst>
                                  <p:childTnLst>
                                    <p:set>
                                      <p:cBhvr>
                                        <p:cTn id="18" dur="indefinite"/>
                                        <p:tgtEl>
                                          <p:spTgt spid="20"/>
                                        </p:tgtEl>
                                        <p:attrNameLst>
                                          <p:attrName>style.opacity</p:attrName>
                                        </p:attrNameLst>
                                      </p:cBhvr>
                                      <p:to>
                                        <p:strVal val="0.5"/>
                                      </p:to>
                                    </p:set>
                                    <p:animEffect filter="image" prLst="opacity: 0.5">
                                      <p:cBhvr rctx="IE">
                                        <p:cTn id="19" dur="indefinite"/>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anim calcmode="lin" valueType="num">
                                      <p:cBhvr>
                                        <p:cTn id="25" dur="500" fill="hold"/>
                                        <p:tgtEl>
                                          <p:spTgt spid="18"/>
                                        </p:tgtEl>
                                        <p:attrNameLst>
                                          <p:attrName>ppt_x</p:attrName>
                                        </p:attrNameLst>
                                      </p:cBhvr>
                                      <p:tavLst>
                                        <p:tav tm="0">
                                          <p:val>
                                            <p:strVal val="#ppt_x"/>
                                          </p:val>
                                        </p:tav>
                                        <p:tav tm="100000">
                                          <p:val>
                                            <p:strVal val="#ppt_x"/>
                                          </p:val>
                                        </p:tav>
                                      </p:tavLst>
                                    </p:anim>
                                    <p:anim calcmode="lin" valueType="num">
                                      <p:cBhvr>
                                        <p:cTn id="26" dur="500" fill="hold"/>
                                        <p:tgtEl>
                                          <p:spTgt spid="18"/>
                                        </p:tgtEl>
                                        <p:attrNameLst>
                                          <p:attrName>ppt_y</p:attrName>
                                        </p:attrNameLst>
                                      </p:cBhvr>
                                      <p:tavLst>
                                        <p:tav tm="0">
                                          <p:val>
                                            <p:strVal val="#ppt_y+.1"/>
                                          </p:val>
                                        </p:tav>
                                        <p:tav tm="100000">
                                          <p:val>
                                            <p:strVal val="#ppt_y"/>
                                          </p:val>
                                        </p:tav>
                                      </p:tavLst>
                                    </p:anim>
                                  </p:childTnLst>
                                </p:cTn>
                              </p:par>
                              <p:par>
                                <p:cTn id="27" presetID="9" presetClass="emph" presetSubtype="0" nodeType="withEffect">
                                  <p:stCondLst>
                                    <p:cond delay="0"/>
                                  </p:stCondLst>
                                  <p:childTnLst>
                                    <p:set>
                                      <p:cBhvr>
                                        <p:cTn id="28" dur="indefinite"/>
                                        <p:tgtEl>
                                          <p:spTgt spid="21"/>
                                        </p:tgtEl>
                                        <p:attrNameLst>
                                          <p:attrName>style.opacity</p:attrName>
                                        </p:attrNameLst>
                                      </p:cBhvr>
                                      <p:to>
                                        <p:strVal val="0.5"/>
                                      </p:to>
                                    </p:set>
                                    <p:animEffect filter="image" prLst="opacity: 0.5">
                                      <p:cBhvr rctx="IE">
                                        <p:cTn id="29" dur="indefinite"/>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anim calcmode="lin" valueType="num">
                                      <p:cBhvr>
                                        <p:cTn id="35" dur="500" fill="hold"/>
                                        <p:tgtEl>
                                          <p:spTgt spid="17"/>
                                        </p:tgtEl>
                                        <p:attrNameLst>
                                          <p:attrName>ppt_x</p:attrName>
                                        </p:attrNameLst>
                                      </p:cBhvr>
                                      <p:tavLst>
                                        <p:tav tm="0">
                                          <p:val>
                                            <p:strVal val="#ppt_x"/>
                                          </p:val>
                                        </p:tav>
                                        <p:tav tm="100000">
                                          <p:val>
                                            <p:strVal val="#ppt_x"/>
                                          </p:val>
                                        </p:tav>
                                      </p:tavLst>
                                    </p:anim>
                                    <p:anim calcmode="lin" valueType="num">
                                      <p:cBhvr>
                                        <p:cTn id="36" dur="500" fill="hold"/>
                                        <p:tgtEl>
                                          <p:spTgt spid="17"/>
                                        </p:tgtEl>
                                        <p:attrNameLst>
                                          <p:attrName>ppt_y</p:attrName>
                                        </p:attrNameLst>
                                      </p:cBhvr>
                                      <p:tavLst>
                                        <p:tav tm="0">
                                          <p:val>
                                            <p:strVal val="#ppt_y+.1"/>
                                          </p:val>
                                        </p:tav>
                                        <p:tav tm="100000">
                                          <p:val>
                                            <p:strVal val="#ppt_y"/>
                                          </p:val>
                                        </p:tav>
                                      </p:tavLst>
                                    </p:anim>
                                  </p:childTnLst>
                                </p:cTn>
                              </p:par>
                              <p:par>
                                <p:cTn id="37" presetID="9" presetClass="emph" presetSubtype="0" nodeType="withEffect">
                                  <p:stCondLst>
                                    <p:cond delay="0"/>
                                  </p:stCondLst>
                                  <p:childTnLst>
                                    <p:set>
                                      <p:cBhvr>
                                        <p:cTn id="38" dur="indefinite"/>
                                        <p:tgtEl>
                                          <p:spTgt spid="18"/>
                                        </p:tgtEl>
                                        <p:attrNameLst>
                                          <p:attrName>style.opacity</p:attrName>
                                        </p:attrNameLst>
                                      </p:cBhvr>
                                      <p:to>
                                        <p:strVal val="0.5"/>
                                      </p:to>
                                    </p:set>
                                    <p:animEffect filter="image" prLst="opacity: 0.5">
                                      <p:cBhvr rctx="IE">
                                        <p:cTn id="39" dur="indefinite"/>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What’s the issue?</a:t>
            </a:r>
          </a:p>
        </p:txBody>
      </p:sp>
      <p:pic>
        <p:nvPicPr>
          <p:cNvPr id="3" name="Picture 2">
            <a:extLst>
              <a:ext uri="{FF2B5EF4-FFF2-40B4-BE49-F238E27FC236}">
                <a16:creationId xmlns:a16="http://schemas.microsoft.com/office/drawing/2014/main" id="{0C8B2D7E-67F5-4EA1-9AC0-46B9A69BEDCA}"/>
              </a:ext>
            </a:extLst>
          </p:cNvPr>
          <p:cNvPicPr>
            <a:picLocks noChangeAspect="1"/>
          </p:cNvPicPr>
          <p:nvPr/>
        </p:nvPicPr>
        <p:blipFill>
          <a:blip r:embed="rId3"/>
          <a:stretch>
            <a:fillRect/>
          </a:stretch>
        </p:blipFill>
        <p:spPr>
          <a:xfrm>
            <a:off x="276962" y="1848725"/>
            <a:ext cx="2661769" cy="3160550"/>
          </a:xfrm>
          <a:prstGeom prst="rect">
            <a:avLst/>
          </a:prstGeom>
        </p:spPr>
      </p:pic>
      <p:pic>
        <p:nvPicPr>
          <p:cNvPr id="7" name="Picture 6">
            <a:extLst>
              <a:ext uri="{FF2B5EF4-FFF2-40B4-BE49-F238E27FC236}">
                <a16:creationId xmlns:a16="http://schemas.microsoft.com/office/drawing/2014/main" id="{73E75D09-ADA3-441C-975D-59214CFD05E3}"/>
              </a:ext>
            </a:extLst>
          </p:cNvPr>
          <p:cNvPicPr>
            <a:picLocks noChangeAspect="1"/>
          </p:cNvPicPr>
          <p:nvPr/>
        </p:nvPicPr>
        <p:blipFill rotWithShape="1">
          <a:blip r:embed="rId4"/>
          <a:srcRect l="4644"/>
          <a:stretch/>
        </p:blipFill>
        <p:spPr>
          <a:xfrm>
            <a:off x="9420045" y="1848725"/>
            <a:ext cx="2244168" cy="3091335"/>
          </a:xfrm>
          <a:prstGeom prst="rect">
            <a:avLst/>
          </a:prstGeom>
        </p:spPr>
      </p:pic>
      <p:pic>
        <p:nvPicPr>
          <p:cNvPr id="17" name="Picture 16">
            <a:extLst>
              <a:ext uri="{FF2B5EF4-FFF2-40B4-BE49-F238E27FC236}">
                <a16:creationId xmlns:a16="http://schemas.microsoft.com/office/drawing/2014/main" id="{FF3E31E6-B4DB-4C42-9AC7-67486F7376CD}"/>
              </a:ext>
            </a:extLst>
          </p:cNvPr>
          <p:cNvPicPr>
            <a:picLocks noChangeAspect="1"/>
          </p:cNvPicPr>
          <p:nvPr/>
        </p:nvPicPr>
        <p:blipFill>
          <a:blip r:embed="rId5"/>
          <a:stretch>
            <a:fillRect/>
          </a:stretch>
        </p:blipFill>
        <p:spPr>
          <a:xfrm>
            <a:off x="2613135" y="4437076"/>
            <a:ext cx="6806907" cy="300984"/>
          </a:xfrm>
          <a:prstGeom prst="rect">
            <a:avLst/>
          </a:prstGeom>
        </p:spPr>
      </p:pic>
      <p:pic>
        <p:nvPicPr>
          <p:cNvPr id="18" name="Picture 17">
            <a:extLst>
              <a:ext uri="{FF2B5EF4-FFF2-40B4-BE49-F238E27FC236}">
                <a16:creationId xmlns:a16="http://schemas.microsoft.com/office/drawing/2014/main" id="{80999426-85B4-4AAE-ACA7-F2B309C496F3}"/>
              </a:ext>
            </a:extLst>
          </p:cNvPr>
          <p:cNvPicPr>
            <a:picLocks noChangeAspect="1"/>
          </p:cNvPicPr>
          <p:nvPr/>
        </p:nvPicPr>
        <p:blipFill>
          <a:blip r:embed="rId6"/>
          <a:stretch>
            <a:fillRect/>
          </a:stretch>
        </p:blipFill>
        <p:spPr>
          <a:xfrm>
            <a:off x="2613134" y="3739915"/>
            <a:ext cx="6806907" cy="356572"/>
          </a:xfrm>
          <a:prstGeom prst="rect">
            <a:avLst/>
          </a:prstGeom>
        </p:spPr>
      </p:pic>
      <p:pic>
        <p:nvPicPr>
          <p:cNvPr id="20" name="Picture 19">
            <a:extLst>
              <a:ext uri="{FF2B5EF4-FFF2-40B4-BE49-F238E27FC236}">
                <a16:creationId xmlns:a16="http://schemas.microsoft.com/office/drawing/2014/main" id="{7ACC4F91-5633-4E4F-B2DD-09F3705D75CD}"/>
              </a:ext>
            </a:extLst>
          </p:cNvPr>
          <p:cNvPicPr>
            <a:picLocks noChangeAspect="1"/>
          </p:cNvPicPr>
          <p:nvPr/>
        </p:nvPicPr>
        <p:blipFill>
          <a:blip r:embed="rId7"/>
          <a:stretch>
            <a:fillRect/>
          </a:stretch>
        </p:blipFill>
        <p:spPr>
          <a:xfrm>
            <a:off x="2613136" y="2469916"/>
            <a:ext cx="6806906" cy="333672"/>
          </a:xfrm>
          <a:prstGeom prst="rect">
            <a:avLst/>
          </a:prstGeom>
        </p:spPr>
      </p:pic>
      <p:pic>
        <p:nvPicPr>
          <p:cNvPr id="21" name="Picture 20">
            <a:extLst>
              <a:ext uri="{FF2B5EF4-FFF2-40B4-BE49-F238E27FC236}">
                <a16:creationId xmlns:a16="http://schemas.microsoft.com/office/drawing/2014/main" id="{D0780222-15AB-4DDA-B9E7-5E89D00CFDBD}"/>
              </a:ext>
            </a:extLst>
          </p:cNvPr>
          <p:cNvPicPr>
            <a:picLocks noChangeAspect="1"/>
          </p:cNvPicPr>
          <p:nvPr/>
        </p:nvPicPr>
        <p:blipFill>
          <a:blip r:embed="rId8"/>
          <a:stretch>
            <a:fillRect/>
          </a:stretch>
        </p:blipFill>
        <p:spPr>
          <a:xfrm>
            <a:off x="2613135" y="3102103"/>
            <a:ext cx="6806906" cy="297223"/>
          </a:xfrm>
          <a:prstGeom prst="rect">
            <a:avLst/>
          </a:prstGeom>
        </p:spPr>
      </p:pic>
      <p:grpSp>
        <p:nvGrpSpPr>
          <p:cNvPr id="9" name="Group 8">
            <a:extLst>
              <a:ext uri="{FF2B5EF4-FFF2-40B4-BE49-F238E27FC236}">
                <a16:creationId xmlns:a16="http://schemas.microsoft.com/office/drawing/2014/main" id="{A479BCB0-6DBB-4A62-9B96-FE9FA6670251}"/>
              </a:ext>
            </a:extLst>
          </p:cNvPr>
          <p:cNvGrpSpPr/>
          <p:nvPr/>
        </p:nvGrpSpPr>
        <p:grpSpPr>
          <a:xfrm>
            <a:off x="9970651" y="6185410"/>
            <a:ext cx="2130724" cy="474323"/>
            <a:chOff x="9970651" y="6185410"/>
            <a:chExt cx="2130724" cy="474323"/>
          </a:xfrm>
        </p:grpSpPr>
        <p:sp>
          <p:nvSpPr>
            <p:cNvPr id="10" name="Subtitle 2">
              <a:extLst>
                <a:ext uri="{FF2B5EF4-FFF2-40B4-BE49-F238E27FC236}">
                  <a16:creationId xmlns:a16="http://schemas.microsoft.com/office/drawing/2014/main" id="{457BA205-2247-4F0B-AF9E-6C7C9D59F3F4}"/>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1" name="Rectangle 10">
              <a:extLst>
                <a:ext uri="{FF2B5EF4-FFF2-40B4-BE49-F238E27FC236}">
                  <a16:creationId xmlns:a16="http://schemas.microsoft.com/office/drawing/2014/main" id="{80B66F8C-A8F6-4B2C-ADA3-4D1E0A3D071B}"/>
                </a:ext>
              </a:extLst>
            </p:cNvPr>
            <p:cNvSpPr/>
            <p:nvPr/>
          </p:nvSpPr>
          <p:spPr>
            <a:xfrm>
              <a:off x="9970651" y="6285411"/>
              <a:ext cx="347472" cy="274320"/>
            </a:xfrm>
            <a:prstGeom prst="rect">
              <a:avLst/>
            </a:prstGeom>
            <a:blipFill dpi="0" rotWithShape="1">
              <a:blip r:embed="rId9">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43730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What’s the issue?</a:t>
            </a:r>
          </a:p>
        </p:txBody>
      </p:sp>
      <p:pic>
        <p:nvPicPr>
          <p:cNvPr id="3" name="Picture 2">
            <a:extLst>
              <a:ext uri="{FF2B5EF4-FFF2-40B4-BE49-F238E27FC236}">
                <a16:creationId xmlns:a16="http://schemas.microsoft.com/office/drawing/2014/main" id="{0C8B2D7E-67F5-4EA1-9AC0-46B9A69BEDCA}"/>
              </a:ext>
            </a:extLst>
          </p:cNvPr>
          <p:cNvPicPr>
            <a:picLocks noChangeAspect="1"/>
          </p:cNvPicPr>
          <p:nvPr/>
        </p:nvPicPr>
        <p:blipFill>
          <a:blip r:embed="rId3"/>
          <a:stretch>
            <a:fillRect/>
          </a:stretch>
        </p:blipFill>
        <p:spPr>
          <a:xfrm>
            <a:off x="276962" y="1848725"/>
            <a:ext cx="2661769" cy="3160550"/>
          </a:xfrm>
          <a:prstGeom prst="rect">
            <a:avLst/>
          </a:prstGeom>
        </p:spPr>
      </p:pic>
      <p:pic>
        <p:nvPicPr>
          <p:cNvPr id="7" name="Picture 6">
            <a:extLst>
              <a:ext uri="{FF2B5EF4-FFF2-40B4-BE49-F238E27FC236}">
                <a16:creationId xmlns:a16="http://schemas.microsoft.com/office/drawing/2014/main" id="{73E75D09-ADA3-441C-975D-59214CFD05E3}"/>
              </a:ext>
            </a:extLst>
          </p:cNvPr>
          <p:cNvPicPr>
            <a:picLocks noChangeAspect="1"/>
          </p:cNvPicPr>
          <p:nvPr/>
        </p:nvPicPr>
        <p:blipFill rotWithShape="1">
          <a:blip r:embed="rId4"/>
          <a:srcRect l="4644"/>
          <a:stretch/>
        </p:blipFill>
        <p:spPr>
          <a:xfrm>
            <a:off x="9420045" y="1848725"/>
            <a:ext cx="2244168" cy="3091335"/>
          </a:xfrm>
          <a:prstGeom prst="rect">
            <a:avLst/>
          </a:prstGeom>
        </p:spPr>
      </p:pic>
      <p:pic>
        <p:nvPicPr>
          <p:cNvPr id="17" name="Picture 16">
            <a:extLst>
              <a:ext uri="{FF2B5EF4-FFF2-40B4-BE49-F238E27FC236}">
                <a16:creationId xmlns:a16="http://schemas.microsoft.com/office/drawing/2014/main" id="{FF3E31E6-B4DB-4C42-9AC7-67486F7376CD}"/>
              </a:ext>
            </a:extLst>
          </p:cNvPr>
          <p:cNvPicPr>
            <a:picLocks noChangeAspect="1"/>
          </p:cNvPicPr>
          <p:nvPr/>
        </p:nvPicPr>
        <p:blipFill>
          <a:blip r:embed="rId5"/>
          <a:stretch>
            <a:fillRect/>
          </a:stretch>
        </p:blipFill>
        <p:spPr>
          <a:xfrm>
            <a:off x="2613135" y="4437076"/>
            <a:ext cx="6806907" cy="300984"/>
          </a:xfrm>
          <a:prstGeom prst="rect">
            <a:avLst/>
          </a:prstGeom>
        </p:spPr>
      </p:pic>
      <p:pic>
        <p:nvPicPr>
          <p:cNvPr id="18" name="Picture 17">
            <a:extLst>
              <a:ext uri="{FF2B5EF4-FFF2-40B4-BE49-F238E27FC236}">
                <a16:creationId xmlns:a16="http://schemas.microsoft.com/office/drawing/2014/main" id="{80999426-85B4-4AAE-ACA7-F2B309C496F3}"/>
              </a:ext>
            </a:extLst>
          </p:cNvPr>
          <p:cNvPicPr>
            <a:picLocks noChangeAspect="1"/>
          </p:cNvPicPr>
          <p:nvPr/>
        </p:nvPicPr>
        <p:blipFill>
          <a:blip r:embed="rId6"/>
          <a:stretch>
            <a:fillRect/>
          </a:stretch>
        </p:blipFill>
        <p:spPr>
          <a:xfrm>
            <a:off x="2613134" y="3739915"/>
            <a:ext cx="6806907" cy="356572"/>
          </a:xfrm>
          <a:prstGeom prst="rect">
            <a:avLst/>
          </a:prstGeom>
        </p:spPr>
      </p:pic>
      <p:pic>
        <p:nvPicPr>
          <p:cNvPr id="20" name="Picture 19">
            <a:extLst>
              <a:ext uri="{FF2B5EF4-FFF2-40B4-BE49-F238E27FC236}">
                <a16:creationId xmlns:a16="http://schemas.microsoft.com/office/drawing/2014/main" id="{7ACC4F91-5633-4E4F-B2DD-09F3705D75CD}"/>
              </a:ext>
            </a:extLst>
          </p:cNvPr>
          <p:cNvPicPr>
            <a:picLocks noChangeAspect="1"/>
          </p:cNvPicPr>
          <p:nvPr/>
        </p:nvPicPr>
        <p:blipFill>
          <a:blip r:embed="rId7"/>
          <a:stretch>
            <a:fillRect/>
          </a:stretch>
        </p:blipFill>
        <p:spPr>
          <a:xfrm>
            <a:off x="2613136" y="2469916"/>
            <a:ext cx="6806906" cy="333672"/>
          </a:xfrm>
          <a:prstGeom prst="rect">
            <a:avLst/>
          </a:prstGeom>
        </p:spPr>
      </p:pic>
      <p:pic>
        <p:nvPicPr>
          <p:cNvPr id="21" name="Picture 20">
            <a:extLst>
              <a:ext uri="{FF2B5EF4-FFF2-40B4-BE49-F238E27FC236}">
                <a16:creationId xmlns:a16="http://schemas.microsoft.com/office/drawing/2014/main" id="{D0780222-15AB-4DDA-B9E7-5E89D00CFDBD}"/>
              </a:ext>
            </a:extLst>
          </p:cNvPr>
          <p:cNvPicPr>
            <a:picLocks noChangeAspect="1"/>
          </p:cNvPicPr>
          <p:nvPr/>
        </p:nvPicPr>
        <p:blipFill>
          <a:blip r:embed="rId8"/>
          <a:stretch>
            <a:fillRect/>
          </a:stretch>
        </p:blipFill>
        <p:spPr>
          <a:xfrm>
            <a:off x="2613135" y="3102103"/>
            <a:ext cx="6806906" cy="297223"/>
          </a:xfrm>
          <a:prstGeom prst="rect">
            <a:avLst/>
          </a:prstGeom>
        </p:spPr>
      </p:pic>
      <p:pic>
        <p:nvPicPr>
          <p:cNvPr id="9" name="Picture 8" descr="C:\Users\stsau\AppData\Local\Temp\SNAGHTML18780cae.PNG">
            <a:extLst>
              <a:ext uri="{FF2B5EF4-FFF2-40B4-BE49-F238E27FC236}">
                <a16:creationId xmlns:a16="http://schemas.microsoft.com/office/drawing/2014/main" id="{F00F1CFF-832E-4DFD-8160-A0B066E33F2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80769" y="1977260"/>
            <a:ext cx="5571293" cy="3452632"/>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4E479DF4-1D79-460C-AC10-EF47F2948735}"/>
              </a:ext>
            </a:extLst>
          </p:cNvPr>
          <p:cNvGrpSpPr/>
          <p:nvPr/>
        </p:nvGrpSpPr>
        <p:grpSpPr>
          <a:xfrm>
            <a:off x="9970651" y="6185410"/>
            <a:ext cx="2130724" cy="474323"/>
            <a:chOff x="9970651" y="6185410"/>
            <a:chExt cx="2130724" cy="474323"/>
          </a:xfrm>
        </p:grpSpPr>
        <p:sp>
          <p:nvSpPr>
            <p:cNvPr id="11" name="Subtitle 2">
              <a:extLst>
                <a:ext uri="{FF2B5EF4-FFF2-40B4-BE49-F238E27FC236}">
                  <a16:creationId xmlns:a16="http://schemas.microsoft.com/office/drawing/2014/main" id="{9A445CE4-241D-4067-83F9-30DCC5233A1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2" name="Rectangle 11">
              <a:extLst>
                <a:ext uri="{FF2B5EF4-FFF2-40B4-BE49-F238E27FC236}">
                  <a16:creationId xmlns:a16="http://schemas.microsoft.com/office/drawing/2014/main" id="{D91592E5-C489-4311-A668-ED3EC3F2B45F}"/>
                </a:ext>
              </a:extLst>
            </p:cNvPr>
            <p:cNvSpPr/>
            <p:nvPr/>
          </p:nvSpPr>
          <p:spPr>
            <a:xfrm>
              <a:off x="9970651" y="6285411"/>
              <a:ext cx="347472" cy="274320"/>
            </a:xfrm>
            <a:prstGeom prst="rect">
              <a:avLst/>
            </a:prstGeom>
            <a:blipFill dpi="0" rotWithShape="1">
              <a:blip r:embed="rId10">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37017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F0136B-F8E3-432C-A0E8-4603AF083BC8}"/>
              </a:ext>
            </a:extLst>
          </p:cNvPr>
          <p:cNvPicPr>
            <a:picLocks noChangeAspect="1"/>
          </p:cNvPicPr>
          <p:nvPr/>
        </p:nvPicPr>
        <p:blipFill>
          <a:blip r:embed="rId3"/>
          <a:stretch>
            <a:fillRect/>
          </a:stretch>
        </p:blipFill>
        <p:spPr>
          <a:xfrm>
            <a:off x="5049344" y="1935707"/>
            <a:ext cx="3554733" cy="2904476"/>
          </a:xfrm>
          <a:prstGeom prst="rect">
            <a:avLst/>
          </a:prstGeom>
        </p:spPr>
      </p:pic>
      <p:sp>
        <p:nvSpPr>
          <p:cNvPr id="2" name="Title 1"/>
          <p:cNvSpPr>
            <a:spLocks noGrp="1"/>
          </p:cNvSpPr>
          <p:nvPr>
            <p:ph type="title"/>
          </p:nvPr>
        </p:nvSpPr>
        <p:spPr/>
        <p:txBody>
          <a:bodyPr/>
          <a:lstStyle/>
          <a:p>
            <a:r>
              <a:rPr lang="en-US" dirty="0">
                <a:solidFill>
                  <a:schemeClr val="bg1">
                    <a:lumMod val="65000"/>
                  </a:schemeClr>
                </a:solidFill>
              </a:rPr>
              <a:t>What can happen?</a:t>
            </a:r>
          </a:p>
        </p:txBody>
      </p:sp>
      <p:pic>
        <p:nvPicPr>
          <p:cNvPr id="3" name="Picture 2">
            <a:extLst>
              <a:ext uri="{FF2B5EF4-FFF2-40B4-BE49-F238E27FC236}">
                <a16:creationId xmlns:a16="http://schemas.microsoft.com/office/drawing/2014/main" id="{0C8B2D7E-67F5-4EA1-9AC0-46B9A69BEDCA}"/>
              </a:ext>
            </a:extLst>
          </p:cNvPr>
          <p:cNvPicPr>
            <a:picLocks noChangeAspect="1"/>
          </p:cNvPicPr>
          <p:nvPr/>
        </p:nvPicPr>
        <p:blipFill>
          <a:blip r:embed="rId4"/>
          <a:stretch>
            <a:fillRect/>
          </a:stretch>
        </p:blipFill>
        <p:spPr>
          <a:xfrm>
            <a:off x="276962" y="1848725"/>
            <a:ext cx="2661769" cy="3160550"/>
          </a:xfrm>
          <a:prstGeom prst="rect">
            <a:avLst/>
          </a:prstGeom>
        </p:spPr>
      </p:pic>
      <p:pic>
        <p:nvPicPr>
          <p:cNvPr id="7" name="Picture 6">
            <a:extLst>
              <a:ext uri="{FF2B5EF4-FFF2-40B4-BE49-F238E27FC236}">
                <a16:creationId xmlns:a16="http://schemas.microsoft.com/office/drawing/2014/main" id="{73E75D09-ADA3-441C-975D-59214CFD05E3}"/>
              </a:ext>
            </a:extLst>
          </p:cNvPr>
          <p:cNvPicPr>
            <a:picLocks noChangeAspect="1"/>
          </p:cNvPicPr>
          <p:nvPr/>
        </p:nvPicPr>
        <p:blipFill rotWithShape="1">
          <a:blip r:embed="rId5"/>
          <a:srcRect l="4644"/>
          <a:stretch/>
        </p:blipFill>
        <p:spPr>
          <a:xfrm>
            <a:off x="9420045" y="1848725"/>
            <a:ext cx="2244168" cy="3091335"/>
          </a:xfrm>
          <a:prstGeom prst="rect">
            <a:avLst/>
          </a:prstGeom>
        </p:spPr>
      </p:pic>
      <p:pic>
        <p:nvPicPr>
          <p:cNvPr id="9" name="Picture 8" descr="C:\Users\stsau\AppData\Local\Temp\SNAGHTML18780cae.PNG">
            <a:extLst>
              <a:ext uri="{FF2B5EF4-FFF2-40B4-BE49-F238E27FC236}">
                <a16:creationId xmlns:a16="http://schemas.microsoft.com/office/drawing/2014/main" id="{F00F1CFF-832E-4DFD-8160-A0B066E33F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3488" y="3055007"/>
            <a:ext cx="2232694" cy="138364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02CA5B5-8E87-40B9-BE34-AD78570F132A}"/>
              </a:ext>
            </a:extLst>
          </p:cNvPr>
          <p:cNvPicPr>
            <a:picLocks noChangeAspect="1"/>
          </p:cNvPicPr>
          <p:nvPr/>
        </p:nvPicPr>
        <p:blipFill>
          <a:blip r:embed="rId7"/>
          <a:stretch>
            <a:fillRect/>
          </a:stretch>
        </p:blipFill>
        <p:spPr>
          <a:xfrm>
            <a:off x="2610145" y="3142090"/>
            <a:ext cx="3200105" cy="181955"/>
          </a:xfrm>
          <a:prstGeom prst="rect">
            <a:avLst/>
          </a:prstGeom>
        </p:spPr>
      </p:pic>
      <p:pic>
        <p:nvPicPr>
          <p:cNvPr id="8" name="Picture 7">
            <a:extLst>
              <a:ext uri="{FF2B5EF4-FFF2-40B4-BE49-F238E27FC236}">
                <a16:creationId xmlns:a16="http://schemas.microsoft.com/office/drawing/2014/main" id="{33C8D0AE-BD79-47B0-A3AD-AD5214B0AB24}"/>
              </a:ext>
            </a:extLst>
          </p:cNvPr>
          <p:cNvPicPr>
            <a:picLocks noChangeAspect="1"/>
          </p:cNvPicPr>
          <p:nvPr/>
        </p:nvPicPr>
        <p:blipFill>
          <a:blip r:embed="rId8"/>
          <a:stretch>
            <a:fillRect/>
          </a:stretch>
        </p:blipFill>
        <p:spPr>
          <a:xfrm>
            <a:off x="2610145" y="3945632"/>
            <a:ext cx="3200105" cy="171837"/>
          </a:xfrm>
          <a:prstGeom prst="rect">
            <a:avLst/>
          </a:prstGeom>
        </p:spPr>
      </p:pic>
      <p:grpSp>
        <p:nvGrpSpPr>
          <p:cNvPr id="10" name="Group 9">
            <a:extLst>
              <a:ext uri="{FF2B5EF4-FFF2-40B4-BE49-F238E27FC236}">
                <a16:creationId xmlns:a16="http://schemas.microsoft.com/office/drawing/2014/main" id="{75D3AAB7-067E-41C4-8A1C-E7C676531D83}"/>
              </a:ext>
            </a:extLst>
          </p:cNvPr>
          <p:cNvGrpSpPr/>
          <p:nvPr/>
        </p:nvGrpSpPr>
        <p:grpSpPr>
          <a:xfrm>
            <a:off x="9970651" y="6185410"/>
            <a:ext cx="2130724" cy="474323"/>
            <a:chOff x="9970651" y="6185410"/>
            <a:chExt cx="2130724" cy="474323"/>
          </a:xfrm>
        </p:grpSpPr>
        <p:sp>
          <p:nvSpPr>
            <p:cNvPr id="11" name="Subtitle 2">
              <a:extLst>
                <a:ext uri="{FF2B5EF4-FFF2-40B4-BE49-F238E27FC236}">
                  <a16:creationId xmlns:a16="http://schemas.microsoft.com/office/drawing/2014/main" id="{98388C4F-C161-483F-A8B4-03B7C4B387D1}"/>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2" name="Rectangle 11">
              <a:extLst>
                <a:ext uri="{FF2B5EF4-FFF2-40B4-BE49-F238E27FC236}">
                  <a16:creationId xmlns:a16="http://schemas.microsoft.com/office/drawing/2014/main" id="{50C8FB90-E724-4C2A-9871-BC26C2032270}"/>
                </a:ext>
              </a:extLst>
            </p:cNvPr>
            <p:cNvSpPr/>
            <p:nvPr/>
          </p:nvSpPr>
          <p:spPr>
            <a:xfrm>
              <a:off x="9970651" y="6285411"/>
              <a:ext cx="347472" cy="274320"/>
            </a:xfrm>
            <a:prstGeom prst="rect">
              <a:avLst/>
            </a:prstGeom>
            <a:blipFill dpi="0" rotWithShape="1">
              <a:blip r:embed="rId9">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56217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3A03A957-5CC4-4202-AFC0-660F92119401}"/>
              </a:ext>
            </a:extLst>
          </p:cNvPr>
          <p:cNvPicPr>
            <a:picLocks noChangeAspect="1"/>
          </p:cNvPicPr>
          <p:nvPr/>
        </p:nvPicPr>
        <p:blipFill>
          <a:blip r:embed="rId3"/>
          <a:stretch>
            <a:fillRect/>
          </a:stretch>
        </p:blipFill>
        <p:spPr>
          <a:xfrm>
            <a:off x="177679" y="1769585"/>
            <a:ext cx="5107935" cy="2768203"/>
          </a:xfrm>
          <a:prstGeom prst="rect">
            <a:avLst/>
          </a:prstGeom>
        </p:spPr>
      </p:pic>
      <p:pic>
        <p:nvPicPr>
          <p:cNvPr id="4" name="Picture 3">
            <a:extLst>
              <a:ext uri="{FF2B5EF4-FFF2-40B4-BE49-F238E27FC236}">
                <a16:creationId xmlns:a16="http://schemas.microsoft.com/office/drawing/2014/main" id="{63F0136B-F8E3-432C-A0E8-4603AF083BC8}"/>
              </a:ext>
            </a:extLst>
          </p:cNvPr>
          <p:cNvPicPr>
            <a:picLocks noChangeAspect="1"/>
          </p:cNvPicPr>
          <p:nvPr/>
        </p:nvPicPr>
        <p:blipFill>
          <a:blip r:embed="rId4"/>
          <a:stretch>
            <a:fillRect/>
          </a:stretch>
        </p:blipFill>
        <p:spPr>
          <a:xfrm>
            <a:off x="5564724" y="1689852"/>
            <a:ext cx="3554733" cy="2904476"/>
          </a:xfrm>
          <a:prstGeom prst="rect">
            <a:avLst/>
          </a:prstGeom>
        </p:spPr>
      </p:pic>
      <p:sp>
        <p:nvSpPr>
          <p:cNvPr id="2" name="Title 1"/>
          <p:cNvSpPr>
            <a:spLocks noGrp="1"/>
          </p:cNvSpPr>
          <p:nvPr>
            <p:ph type="title"/>
          </p:nvPr>
        </p:nvSpPr>
        <p:spPr/>
        <p:txBody>
          <a:bodyPr/>
          <a:lstStyle/>
          <a:p>
            <a:r>
              <a:rPr lang="en-US" dirty="0">
                <a:solidFill>
                  <a:schemeClr val="bg1">
                    <a:lumMod val="65000"/>
                  </a:schemeClr>
                </a:solidFill>
              </a:rPr>
              <a:t>With HSTS</a:t>
            </a:r>
          </a:p>
        </p:txBody>
      </p:sp>
      <p:pic>
        <p:nvPicPr>
          <p:cNvPr id="7" name="Picture 6">
            <a:extLst>
              <a:ext uri="{FF2B5EF4-FFF2-40B4-BE49-F238E27FC236}">
                <a16:creationId xmlns:a16="http://schemas.microsoft.com/office/drawing/2014/main" id="{73E75D09-ADA3-441C-975D-59214CFD05E3}"/>
              </a:ext>
            </a:extLst>
          </p:cNvPr>
          <p:cNvPicPr>
            <a:picLocks noChangeAspect="1"/>
          </p:cNvPicPr>
          <p:nvPr/>
        </p:nvPicPr>
        <p:blipFill rotWithShape="1">
          <a:blip r:embed="rId5"/>
          <a:srcRect l="4644"/>
          <a:stretch/>
        </p:blipFill>
        <p:spPr>
          <a:xfrm>
            <a:off x="9678627" y="1593148"/>
            <a:ext cx="2244168" cy="3091335"/>
          </a:xfrm>
          <a:prstGeom prst="rect">
            <a:avLst/>
          </a:prstGeom>
        </p:spPr>
      </p:pic>
      <p:pic>
        <p:nvPicPr>
          <p:cNvPr id="13" name="Picture 12">
            <a:extLst>
              <a:ext uri="{FF2B5EF4-FFF2-40B4-BE49-F238E27FC236}">
                <a16:creationId xmlns:a16="http://schemas.microsoft.com/office/drawing/2014/main" id="{33D0CD06-9B5D-42B4-86C3-A80A7DB473D4}"/>
              </a:ext>
            </a:extLst>
          </p:cNvPr>
          <p:cNvPicPr>
            <a:picLocks noChangeAspect="1"/>
          </p:cNvPicPr>
          <p:nvPr/>
        </p:nvPicPr>
        <p:blipFill>
          <a:blip r:embed="rId6"/>
          <a:stretch>
            <a:fillRect/>
          </a:stretch>
        </p:blipFill>
        <p:spPr>
          <a:xfrm>
            <a:off x="1740481" y="2562203"/>
            <a:ext cx="3513667" cy="219991"/>
          </a:xfrm>
          <a:prstGeom prst="rect">
            <a:avLst/>
          </a:prstGeom>
        </p:spPr>
      </p:pic>
      <p:pic>
        <p:nvPicPr>
          <p:cNvPr id="14" name="Picture 13">
            <a:extLst>
              <a:ext uri="{FF2B5EF4-FFF2-40B4-BE49-F238E27FC236}">
                <a16:creationId xmlns:a16="http://schemas.microsoft.com/office/drawing/2014/main" id="{E8BDE7BF-FD86-477D-89DE-093DC7E887CF}"/>
              </a:ext>
            </a:extLst>
          </p:cNvPr>
          <p:cNvPicPr>
            <a:picLocks noChangeAspect="1"/>
          </p:cNvPicPr>
          <p:nvPr/>
        </p:nvPicPr>
        <p:blipFill>
          <a:blip r:embed="rId7"/>
          <a:stretch>
            <a:fillRect/>
          </a:stretch>
        </p:blipFill>
        <p:spPr>
          <a:xfrm>
            <a:off x="1765759" y="2925660"/>
            <a:ext cx="3483864" cy="423216"/>
          </a:xfrm>
          <a:prstGeom prst="rect">
            <a:avLst/>
          </a:prstGeom>
        </p:spPr>
      </p:pic>
      <p:pic>
        <p:nvPicPr>
          <p:cNvPr id="17" name="Picture 16">
            <a:extLst>
              <a:ext uri="{FF2B5EF4-FFF2-40B4-BE49-F238E27FC236}">
                <a16:creationId xmlns:a16="http://schemas.microsoft.com/office/drawing/2014/main" id="{7E3DF35E-BE05-415C-971F-86DC4D468B3F}"/>
              </a:ext>
            </a:extLst>
          </p:cNvPr>
          <p:cNvPicPr>
            <a:picLocks noChangeAspect="1"/>
          </p:cNvPicPr>
          <p:nvPr/>
        </p:nvPicPr>
        <p:blipFill>
          <a:blip r:embed="rId8"/>
          <a:stretch>
            <a:fillRect/>
          </a:stretch>
        </p:blipFill>
        <p:spPr>
          <a:xfrm>
            <a:off x="1765760" y="3558221"/>
            <a:ext cx="7912868" cy="217847"/>
          </a:xfrm>
          <a:prstGeom prst="rect">
            <a:avLst/>
          </a:prstGeom>
        </p:spPr>
      </p:pic>
      <p:pic>
        <p:nvPicPr>
          <p:cNvPr id="19" name="Picture 18">
            <a:extLst>
              <a:ext uri="{FF2B5EF4-FFF2-40B4-BE49-F238E27FC236}">
                <a16:creationId xmlns:a16="http://schemas.microsoft.com/office/drawing/2014/main" id="{7FBD2A15-161D-48EB-B5CF-FD88A63F19AF}"/>
              </a:ext>
            </a:extLst>
          </p:cNvPr>
          <p:cNvPicPr>
            <a:picLocks noChangeAspect="1"/>
          </p:cNvPicPr>
          <p:nvPr/>
        </p:nvPicPr>
        <p:blipFill>
          <a:blip r:embed="rId9"/>
          <a:stretch>
            <a:fillRect/>
          </a:stretch>
        </p:blipFill>
        <p:spPr>
          <a:xfrm>
            <a:off x="1765758" y="3900071"/>
            <a:ext cx="7912868" cy="217295"/>
          </a:xfrm>
          <a:prstGeom prst="rect">
            <a:avLst/>
          </a:prstGeom>
        </p:spPr>
      </p:pic>
      <p:grpSp>
        <p:nvGrpSpPr>
          <p:cNvPr id="10" name="Group 9">
            <a:extLst>
              <a:ext uri="{FF2B5EF4-FFF2-40B4-BE49-F238E27FC236}">
                <a16:creationId xmlns:a16="http://schemas.microsoft.com/office/drawing/2014/main" id="{BB9DEB4E-5FEC-4692-B707-44D17F79E708}"/>
              </a:ext>
            </a:extLst>
          </p:cNvPr>
          <p:cNvGrpSpPr/>
          <p:nvPr/>
        </p:nvGrpSpPr>
        <p:grpSpPr>
          <a:xfrm>
            <a:off x="9970651" y="6185410"/>
            <a:ext cx="2130724" cy="474323"/>
            <a:chOff x="9970651" y="6185410"/>
            <a:chExt cx="2130724" cy="474323"/>
          </a:xfrm>
        </p:grpSpPr>
        <p:sp>
          <p:nvSpPr>
            <p:cNvPr id="11" name="Subtitle 2">
              <a:extLst>
                <a:ext uri="{FF2B5EF4-FFF2-40B4-BE49-F238E27FC236}">
                  <a16:creationId xmlns:a16="http://schemas.microsoft.com/office/drawing/2014/main" id="{9CCB62E8-A94B-4327-9A96-772B4134FF84}"/>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2" name="Rectangle 11">
              <a:extLst>
                <a:ext uri="{FF2B5EF4-FFF2-40B4-BE49-F238E27FC236}">
                  <a16:creationId xmlns:a16="http://schemas.microsoft.com/office/drawing/2014/main" id="{1E48F58F-1ADA-4CA8-98E2-BA79BFB2DB68}"/>
                </a:ext>
              </a:extLst>
            </p:cNvPr>
            <p:cNvSpPr/>
            <p:nvPr/>
          </p:nvSpPr>
          <p:spPr>
            <a:xfrm>
              <a:off x="9970651" y="6285411"/>
              <a:ext cx="347472" cy="274320"/>
            </a:xfrm>
            <a:prstGeom prst="rect">
              <a:avLst/>
            </a:prstGeom>
            <a:blipFill dpi="0" rotWithShape="1">
              <a:blip r:embed="rId10">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742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9" presetClass="emph" presetSubtype="0" nodeType="withEffect">
                                  <p:stCondLst>
                                    <p:cond delay="0"/>
                                  </p:stCondLst>
                                  <p:childTnLst>
                                    <p:set>
                                      <p:cBhvr>
                                        <p:cTn id="14" dur="indefinite"/>
                                        <p:tgtEl>
                                          <p:spTgt spid="13"/>
                                        </p:tgtEl>
                                        <p:attrNameLst>
                                          <p:attrName>style.opacity</p:attrName>
                                        </p:attrNameLst>
                                      </p:cBhvr>
                                      <p:to>
                                        <p:strVal val="0.5"/>
                                      </p:to>
                                    </p:set>
                                    <p:animEffect filter="image" prLst="opacity: 0.5">
                                      <p:cBhvr rctx="IE">
                                        <p:cTn id="15" dur="indefinite"/>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9" presetClass="emph" presetSubtype="0" nodeType="withEffect">
                                  <p:stCondLst>
                                    <p:cond delay="0"/>
                                  </p:stCondLst>
                                  <p:childTnLst>
                                    <p:set>
                                      <p:cBhvr>
                                        <p:cTn id="22" dur="indefinite"/>
                                        <p:tgtEl>
                                          <p:spTgt spid="14"/>
                                        </p:tgtEl>
                                        <p:attrNameLst>
                                          <p:attrName>style.opacity</p:attrName>
                                        </p:attrNameLst>
                                      </p:cBhvr>
                                      <p:to>
                                        <p:strVal val="0.5"/>
                                      </p:to>
                                    </p:set>
                                    <p:animEffect filter="image" prLst="opacity: 0.5">
                                      <p:cBhvr rctx="IE">
                                        <p:cTn id="23" dur="indefinite"/>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9" presetClass="emph" presetSubtype="0" nodeType="withEffect">
                                  <p:stCondLst>
                                    <p:cond delay="0"/>
                                  </p:stCondLst>
                                  <p:childTnLst>
                                    <p:set>
                                      <p:cBhvr>
                                        <p:cTn id="30" dur="indefinite"/>
                                        <p:tgtEl>
                                          <p:spTgt spid="17"/>
                                        </p:tgtEl>
                                        <p:attrNameLst>
                                          <p:attrName>style.opacity</p:attrName>
                                        </p:attrNameLst>
                                      </p:cBhvr>
                                      <p:to>
                                        <p:strVal val="0.5"/>
                                      </p:to>
                                    </p:set>
                                    <p:animEffect filter="image" prLst="opacity: 0.5">
                                      <p:cBhvr rctx="IE">
                                        <p:cTn id="31" dur="indefinite"/>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HSTS Options</a:t>
            </a:r>
          </a:p>
        </p:txBody>
      </p:sp>
      <p:sp>
        <p:nvSpPr>
          <p:cNvPr id="3" name="Content Placeholder 2"/>
          <p:cNvSpPr>
            <a:spLocks noGrp="1"/>
          </p:cNvSpPr>
          <p:nvPr>
            <p:ph idx="1"/>
          </p:nvPr>
        </p:nvSpPr>
        <p:spPr>
          <a:xfrm>
            <a:off x="838200" y="1825625"/>
            <a:ext cx="10515600" cy="4983492"/>
          </a:xfrm>
        </p:spPr>
        <p:txBody>
          <a:bodyPr>
            <a:normAutofit lnSpcReduction="10000"/>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max-age</a:t>
            </a:r>
          </a:p>
          <a:p>
            <a:pPr lvl="1"/>
            <a:r>
              <a:rPr lang="en-US" dirty="0"/>
              <a:t>The number of seconds the browser should enforce HSTS. 31,536,000 (1 year) is really common.  Adds your site to its internal list for this # of seconds.</a:t>
            </a:r>
          </a:p>
          <a:p>
            <a:r>
              <a:rPr lang="en-US" dirty="0" err="1"/>
              <a:t>includeSubDomains</a:t>
            </a:r>
            <a:endParaRPr lang="en-US" dirty="0"/>
          </a:p>
          <a:p>
            <a:pPr lvl="1"/>
            <a:r>
              <a:rPr lang="en-US" dirty="0"/>
              <a:t>Apply the HSTS policy to all subdomains. </a:t>
            </a:r>
          </a:p>
          <a:p>
            <a:r>
              <a:rPr lang="en-US" dirty="0"/>
              <a:t>preload</a:t>
            </a:r>
          </a:p>
          <a:p>
            <a:pPr lvl="1"/>
            <a:r>
              <a:rPr lang="en-US" dirty="0"/>
              <a:t>Instructs the browser to be on the preload list… more on that in the next slide.</a:t>
            </a:r>
          </a:p>
          <a:p>
            <a:r>
              <a:rPr lang="en-US" dirty="0"/>
              <a:t>max-age is required.  The other two are not.</a:t>
            </a:r>
          </a:p>
          <a:p>
            <a:r>
              <a:rPr lang="en-US" dirty="0"/>
              <a:t>Example above is the most secure form.</a:t>
            </a:r>
          </a:p>
        </p:txBody>
      </p:sp>
      <p:pic>
        <p:nvPicPr>
          <p:cNvPr id="4" name="Picture 3">
            <a:extLst>
              <a:ext uri="{FF2B5EF4-FFF2-40B4-BE49-F238E27FC236}">
                <a16:creationId xmlns:a16="http://schemas.microsoft.com/office/drawing/2014/main" id="{71E57618-156F-4E7F-BBDC-9E150B2C75D7}"/>
              </a:ext>
            </a:extLst>
          </p:cNvPr>
          <p:cNvPicPr>
            <a:picLocks noChangeAspect="1"/>
          </p:cNvPicPr>
          <p:nvPr/>
        </p:nvPicPr>
        <p:blipFill rotWithShape="1">
          <a:blip r:embed="rId3"/>
          <a:srcRect l="1772" t="-4007" r="2904" b="7999"/>
          <a:stretch/>
        </p:blipFill>
        <p:spPr>
          <a:xfrm>
            <a:off x="2300375" y="1794296"/>
            <a:ext cx="9259020" cy="552090"/>
          </a:xfrm>
          <a:prstGeom prst="rect">
            <a:avLst/>
          </a:prstGeom>
        </p:spPr>
      </p:pic>
      <p:sp>
        <p:nvSpPr>
          <p:cNvPr id="5" name="Rectangle 4">
            <a:extLst>
              <a:ext uri="{FF2B5EF4-FFF2-40B4-BE49-F238E27FC236}">
                <a16:creationId xmlns:a16="http://schemas.microsoft.com/office/drawing/2014/main" id="{00A8363C-70B0-4302-8D14-6593AF9E913D}"/>
              </a:ext>
            </a:extLst>
          </p:cNvPr>
          <p:cNvSpPr/>
          <p:nvPr/>
        </p:nvSpPr>
        <p:spPr>
          <a:xfrm>
            <a:off x="5325374" y="1897811"/>
            <a:ext cx="2317630"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0B4CA1D-35C6-46C5-AC68-12A12DF11599}"/>
              </a:ext>
            </a:extLst>
          </p:cNvPr>
          <p:cNvSpPr/>
          <p:nvPr/>
        </p:nvSpPr>
        <p:spPr>
          <a:xfrm>
            <a:off x="7804030" y="1897811"/>
            <a:ext cx="2426898"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D72AD8C-1069-4B6A-B44B-1792717B2CD0}"/>
              </a:ext>
            </a:extLst>
          </p:cNvPr>
          <p:cNvSpPr/>
          <p:nvPr/>
        </p:nvSpPr>
        <p:spPr>
          <a:xfrm>
            <a:off x="10391954" y="1900686"/>
            <a:ext cx="1164566"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41DF738-EDBE-4E15-A024-6FC6E3BA05F2}"/>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D82109C7-C74E-4F4C-9F44-91B1C89D4EF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4D021AE4-2DAE-41B1-8601-83FC1736106E}"/>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8423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1" presetID="21"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heel(1)">
                                      <p:cBhvr>
                                        <p:cTn id="13"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2" presetID="21" presetClass="entr" presetSubtype="1"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heel(1)">
                                      <p:cBhvr>
                                        <p:cTn id="24"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33" presetID="21" presetClass="entr" presetSubtype="1"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heel(1)">
                                      <p:cBhvr>
                                        <p:cTn id="35"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HSTS Preload List</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List maintained by Google, but used by all browsers.</a:t>
            </a:r>
          </a:p>
          <a:p>
            <a:r>
              <a:rPr lang="en-US" dirty="0"/>
              <a:t>If you </a:t>
            </a:r>
            <a:r>
              <a:rPr lang="en-US" b="1" u="sng" dirty="0"/>
              <a:t>ARE NOT</a:t>
            </a:r>
            <a:r>
              <a:rPr lang="en-US" dirty="0"/>
              <a:t> on the list, then the first HTTP request will 301 and opens up for chance of MITM</a:t>
            </a:r>
          </a:p>
          <a:p>
            <a:r>
              <a:rPr lang="en-US" dirty="0"/>
              <a:t>If you </a:t>
            </a:r>
            <a:r>
              <a:rPr lang="en-US" b="1" u="sng" dirty="0"/>
              <a:t>ARE</a:t>
            </a:r>
            <a:r>
              <a:rPr lang="en-US" dirty="0"/>
              <a:t> on this list, then the first HTTP request will 307 internal redirect, not 301.</a:t>
            </a:r>
          </a:p>
          <a:p>
            <a:r>
              <a:rPr lang="en-US" dirty="0"/>
              <a:t>Guarantees no chance of basic MITM attack.</a:t>
            </a:r>
          </a:p>
          <a:p>
            <a:r>
              <a:rPr lang="en-US" dirty="0"/>
              <a:t>Submit your domain to the list here: </a:t>
            </a:r>
            <a:r>
              <a:rPr lang="en-US" dirty="0">
                <a:hlinkClick r:id="rId3"/>
              </a:rPr>
              <a:t>https://hstspreload.org/</a:t>
            </a:r>
            <a:endParaRPr lang="en-US" dirty="0"/>
          </a:p>
          <a:p>
            <a:r>
              <a:rPr lang="en-US" dirty="0"/>
              <a:t>Add the preload option to your header to confirm your submission.</a:t>
            </a:r>
          </a:p>
        </p:txBody>
      </p:sp>
      <p:grpSp>
        <p:nvGrpSpPr>
          <p:cNvPr id="4" name="Group 3">
            <a:extLst>
              <a:ext uri="{FF2B5EF4-FFF2-40B4-BE49-F238E27FC236}">
                <a16:creationId xmlns:a16="http://schemas.microsoft.com/office/drawing/2014/main" id="{EFA5D43E-EB7B-4A21-A7EB-2C33B44B7B51}"/>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51BD4332-C64B-4CE5-9CC9-73AC0AB96B36}"/>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A84DD8FD-25E6-4F93-B890-73D2E3E188E8}"/>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574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HTTP Strict Transport Security (HSTS)</a:t>
            </a:r>
          </a:p>
        </p:txBody>
      </p:sp>
      <p:sp>
        <p:nvSpPr>
          <p:cNvPr id="3" name="Content Placeholder 2"/>
          <p:cNvSpPr>
            <a:spLocks noGrp="1"/>
          </p:cNvSpPr>
          <p:nvPr>
            <p:ph idx="1"/>
          </p:nvPr>
        </p:nvSpPr>
        <p:spPr>
          <a:xfrm>
            <a:off x="838200" y="1831376"/>
            <a:ext cx="10515600" cy="4749836"/>
          </a:xfrm>
        </p:spPr>
        <p:txBody>
          <a:bodyPr>
            <a:normAutofit/>
          </a:bodyPr>
          <a:lstStyle/>
          <a:p>
            <a:r>
              <a:rPr lang="en-US" dirty="0"/>
              <a:t>Demo</a:t>
            </a:r>
          </a:p>
          <a:p>
            <a:pPr lvl="1"/>
            <a:r>
              <a:rPr lang="en-US" dirty="0">
                <a:hlinkClick r:id="rId3"/>
              </a:rPr>
              <a:t>https://nohstssecurityheaderstalk.azurewebsites.net/</a:t>
            </a:r>
            <a:r>
              <a:rPr lang="en-US" dirty="0"/>
              <a:t> – no HSTS</a:t>
            </a:r>
          </a:p>
          <a:p>
            <a:pPr lvl="1"/>
            <a:r>
              <a:rPr lang="en-US" dirty="0">
                <a:hlinkClick r:id="rId4"/>
              </a:rPr>
              <a:t>https://hstssecurityheaderstalk.azurewebsites.net/</a:t>
            </a:r>
            <a:r>
              <a:rPr lang="en-US" dirty="0"/>
              <a:t> – has HSTS</a:t>
            </a:r>
          </a:p>
        </p:txBody>
      </p:sp>
      <p:grpSp>
        <p:nvGrpSpPr>
          <p:cNvPr id="4" name="Group 3">
            <a:extLst>
              <a:ext uri="{FF2B5EF4-FFF2-40B4-BE49-F238E27FC236}">
                <a16:creationId xmlns:a16="http://schemas.microsoft.com/office/drawing/2014/main" id="{0C81D3A6-A8C1-4131-8858-C1D2573459A7}"/>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81860F95-B9A0-4841-B2F7-C3E894AF154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8BCE7B6F-DA8E-4B55-847E-4D0FA3571511}"/>
                </a:ext>
              </a:extLst>
            </p:cNvPr>
            <p:cNvSpPr/>
            <p:nvPr/>
          </p:nvSpPr>
          <p:spPr>
            <a:xfrm>
              <a:off x="9970651" y="6285411"/>
              <a:ext cx="347472" cy="274320"/>
            </a:xfrm>
            <a:prstGeom prst="rect">
              <a:avLst/>
            </a:prstGeom>
            <a:blipFill dpi="0" rotWithShape="1">
              <a:blip r:embed="rId5">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09653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HSTS Gotchas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You probably don’t want this running when running locally on localhost… unless every website you run locally is HTTPS</a:t>
            </a:r>
          </a:p>
          <a:p>
            <a:r>
              <a:rPr lang="en-US" dirty="0"/>
              <a:t>HTTP and HTTPS often listen on different ports like localhost:5000 for HTTP and localhost:5001 for HTTPS.</a:t>
            </a:r>
          </a:p>
          <a:p>
            <a:r>
              <a:rPr lang="en-US" dirty="0"/>
              <a:t>If running for localhost:5000 it will redirect to </a:t>
            </a:r>
            <a:r>
              <a:rPr lang="en-US" dirty="0">
                <a:hlinkClick r:id="rId3"/>
              </a:rPr>
              <a:t>https://localhost:5000</a:t>
            </a:r>
            <a:r>
              <a:rPr lang="en-US" dirty="0"/>
              <a:t> which will not bind</a:t>
            </a:r>
          </a:p>
        </p:txBody>
      </p:sp>
      <p:grpSp>
        <p:nvGrpSpPr>
          <p:cNvPr id="4" name="Group 3">
            <a:extLst>
              <a:ext uri="{FF2B5EF4-FFF2-40B4-BE49-F238E27FC236}">
                <a16:creationId xmlns:a16="http://schemas.microsoft.com/office/drawing/2014/main" id="{BCA0BB8E-6B42-47DD-BCA6-7CE6C71EA13A}"/>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6EEC6EB3-109A-405F-A085-0EC4052B2A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1873DC9E-2E11-417E-B5B2-5BA2CFD908EC}"/>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7798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0B0B0"/>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0B0B0"/>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0B0B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HSTS Impact of Retrofitting on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Is everything really HTTPS?</a:t>
            </a:r>
          </a:p>
          <a:p>
            <a:r>
              <a:rPr lang="en-US" dirty="0"/>
              <a:t>Subdomains</a:t>
            </a:r>
          </a:p>
          <a:p>
            <a:r>
              <a:rPr lang="en-US" dirty="0"/>
              <a:t>If you’re planning on going from HTTPS to HTTP in the future for some reason</a:t>
            </a:r>
          </a:p>
        </p:txBody>
      </p:sp>
      <p:grpSp>
        <p:nvGrpSpPr>
          <p:cNvPr id="4" name="Group 3">
            <a:extLst>
              <a:ext uri="{FF2B5EF4-FFF2-40B4-BE49-F238E27FC236}">
                <a16:creationId xmlns:a16="http://schemas.microsoft.com/office/drawing/2014/main" id="{02A691AC-AEB3-4C61-998B-BCC1C5FA3697}"/>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BA099F9D-7580-44CE-9994-5D382DD106F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CA0D974A-6CFB-40A5-8ECE-E13653C29FE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2620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Audience</a:t>
            </a:r>
          </a:p>
        </p:txBody>
      </p:sp>
      <p:sp>
        <p:nvSpPr>
          <p:cNvPr id="3" name="Content Placeholder 2"/>
          <p:cNvSpPr>
            <a:spLocks noGrp="1"/>
          </p:cNvSpPr>
          <p:nvPr>
            <p:ph idx="1"/>
          </p:nvPr>
        </p:nvSpPr>
        <p:spPr/>
        <p:txBody>
          <a:bodyPr/>
          <a:lstStyle/>
          <a:p>
            <a:r>
              <a:rPr lang="en-US" dirty="0"/>
              <a:t>Anyone with a website/</a:t>
            </a:r>
            <a:r>
              <a:rPr lang="en-US" dirty="0" err="1"/>
              <a:t>webapp</a:t>
            </a:r>
            <a:endParaRPr lang="en-US" dirty="0"/>
          </a:p>
        </p:txBody>
      </p:sp>
      <p:pic>
        <p:nvPicPr>
          <p:cNvPr id="1028" name="Picture 4" descr="Image result for thats me gif">
            <a:extLst>
              <a:ext uri="{FF2B5EF4-FFF2-40B4-BE49-F238E27FC236}">
                <a16:creationId xmlns:a16="http://schemas.microsoft.com/office/drawing/2014/main" id="{54834966-BDD2-42F7-97D2-EEBCA81804EE}"/>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379992" y="2662598"/>
            <a:ext cx="4071789" cy="299058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5E4C9E91-F6D6-4210-BC19-9560CA20B9FE}"/>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63EEDFC9-7AD6-44AA-B0D3-5D2AE7647C7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D582D7CC-4FE6-4C2A-8B1E-BDAAFA883825}"/>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410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Quick word on HTTPS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A good idea even if your site is internal</a:t>
            </a:r>
          </a:p>
          <a:p>
            <a:r>
              <a:rPr lang="en-US" dirty="0"/>
              <a:t>Network topology may change</a:t>
            </a:r>
          </a:p>
          <a:p>
            <a:r>
              <a:rPr lang="en-US" dirty="0"/>
              <a:t>Perception to users thanks to Chrome</a:t>
            </a:r>
          </a:p>
        </p:txBody>
      </p:sp>
      <p:pic>
        <p:nvPicPr>
          <p:cNvPr id="4" name="Picture 3">
            <a:extLst>
              <a:ext uri="{FF2B5EF4-FFF2-40B4-BE49-F238E27FC236}">
                <a16:creationId xmlns:a16="http://schemas.microsoft.com/office/drawing/2014/main" id="{359F624B-A1F6-48FA-896C-DB335C67955C}"/>
              </a:ext>
            </a:extLst>
          </p:cNvPr>
          <p:cNvPicPr>
            <a:picLocks noChangeAspect="1"/>
          </p:cNvPicPr>
          <p:nvPr/>
        </p:nvPicPr>
        <p:blipFill>
          <a:blip r:embed="rId3"/>
          <a:stretch>
            <a:fillRect/>
          </a:stretch>
        </p:blipFill>
        <p:spPr>
          <a:xfrm>
            <a:off x="1252554" y="3379520"/>
            <a:ext cx="3726898" cy="611636"/>
          </a:xfrm>
          <a:prstGeom prst="rect">
            <a:avLst/>
          </a:prstGeom>
        </p:spPr>
      </p:pic>
      <p:grpSp>
        <p:nvGrpSpPr>
          <p:cNvPr id="5" name="Group 4">
            <a:extLst>
              <a:ext uri="{FF2B5EF4-FFF2-40B4-BE49-F238E27FC236}">
                <a16:creationId xmlns:a16="http://schemas.microsoft.com/office/drawing/2014/main" id="{710C7304-2EB6-4307-AD1A-40E6E4B6D875}"/>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A63FC214-594A-41D3-B34E-F09B55AF651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0436EE35-AAC9-4AC8-A1AB-133AF560C988}"/>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078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HSTS Questions?</a:t>
            </a:r>
          </a:p>
        </p:txBody>
      </p:sp>
      <p:grpSp>
        <p:nvGrpSpPr>
          <p:cNvPr id="3" name="Group 2">
            <a:extLst>
              <a:ext uri="{FF2B5EF4-FFF2-40B4-BE49-F238E27FC236}">
                <a16:creationId xmlns:a16="http://schemas.microsoft.com/office/drawing/2014/main" id="{6EF63953-0AF9-4DF2-AFA5-CF20A3C6F99D}"/>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F015497E-BE84-4D89-83E9-B55A45816DB5}"/>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EF2EF406-E925-42E2-815A-31A7BD4CF57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67739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X-Frame-Options (XFO)</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Used to tell a browser whether or not a page should be rendered in a frame or iframe.</a:t>
            </a:r>
          </a:p>
          <a:p>
            <a:pPr marL="457200" lvl="1" indent="0">
              <a:buNone/>
            </a:pPr>
            <a:endParaRPr lang="en-US" dirty="0"/>
          </a:p>
          <a:p>
            <a:r>
              <a:rPr lang="en-US" dirty="0">
                <a:solidFill>
                  <a:schemeClr val="bg1">
                    <a:lumMod val="65000"/>
                  </a:schemeClr>
                </a:solidFill>
              </a:rPr>
              <a:t>Why should I care?</a:t>
            </a:r>
          </a:p>
          <a:p>
            <a:pPr lvl="1"/>
            <a:r>
              <a:rPr lang="en-US" dirty="0"/>
              <a:t>Prevents click-jacking attacks.</a:t>
            </a:r>
          </a:p>
        </p:txBody>
      </p:sp>
      <p:grpSp>
        <p:nvGrpSpPr>
          <p:cNvPr id="4" name="Group 3">
            <a:extLst>
              <a:ext uri="{FF2B5EF4-FFF2-40B4-BE49-F238E27FC236}">
                <a16:creationId xmlns:a16="http://schemas.microsoft.com/office/drawing/2014/main" id="{3E85D7FA-7E69-4EB7-978D-5A637B1A9660}"/>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35C84492-19D8-46A2-AF5A-8D264902547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74E2B7CF-8D91-4F36-93C9-271562D7465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243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7E88D5E-3538-4426-B63B-D8895203CA48}"/>
              </a:ext>
            </a:extLst>
          </p:cNvPr>
          <p:cNvPicPr>
            <a:picLocks noChangeAspect="1"/>
          </p:cNvPicPr>
          <p:nvPr/>
        </p:nvPicPr>
        <p:blipFill>
          <a:blip r:embed="rId3"/>
          <a:stretch>
            <a:fillRect/>
          </a:stretch>
        </p:blipFill>
        <p:spPr>
          <a:xfrm>
            <a:off x="2375139" y="1778472"/>
            <a:ext cx="4104379" cy="525138"/>
          </a:xfrm>
          <a:prstGeom prst="rect">
            <a:avLst/>
          </a:prstGeom>
        </p:spPr>
      </p:pic>
      <p:sp>
        <p:nvSpPr>
          <p:cNvPr id="2" name="Title 1"/>
          <p:cNvSpPr>
            <a:spLocks noGrp="1"/>
          </p:cNvSpPr>
          <p:nvPr>
            <p:ph type="title"/>
          </p:nvPr>
        </p:nvSpPr>
        <p:spPr>
          <a:xfrm>
            <a:off x="838200" y="365125"/>
            <a:ext cx="10515600" cy="1325563"/>
          </a:xfrm>
        </p:spPr>
        <p:txBody>
          <a:bodyPr/>
          <a:lstStyle/>
          <a:p>
            <a:r>
              <a:rPr lang="en-US" dirty="0">
                <a:solidFill>
                  <a:schemeClr val="bg1">
                    <a:lumMod val="65000"/>
                  </a:schemeClr>
                </a:solidFill>
              </a:rPr>
              <a:t>X-Frame-Options (XFO) Options</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solidFill>
                  <a:schemeClr val="bg1">
                    <a:lumMod val="65000"/>
                  </a:schemeClr>
                </a:solidFill>
              </a:rPr>
              <a:t>Directives to choose from</a:t>
            </a:r>
          </a:p>
          <a:p>
            <a:pPr lvl="1"/>
            <a:r>
              <a:rPr lang="en-US" dirty="0"/>
              <a:t>DENY</a:t>
            </a:r>
          </a:p>
          <a:p>
            <a:pPr lvl="2"/>
            <a:r>
              <a:rPr lang="en-US" dirty="0"/>
              <a:t>Prevents any domain from framing your page.  This is the </a:t>
            </a:r>
            <a:r>
              <a:rPr lang="en-US" b="1" u="sng" dirty="0"/>
              <a:t>most secure.</a:t>
            </a:r>
          </a:p>
          <a:p>
            <a:pPr lvl="1"/>
            <a:r>
              <a:rPr lang="en-US" dirty="0"/>
              <a:t>SAMEORIGIN</a:t>
            </a:r>
          </a:p>
          <a:p>
            <a:pPr lvl="2"/>
            <a:r>
              <a:rPr lang="en-US" dirty="0"/>
              <a:t>Only allows framing from the same domain.</a:t>
            </a:r>
          </a:p>
          <a:p>
            <a:pPr lvl="1"/>
            <a:r>
              <a:rPr lang="en-US" dirty="0"/>
              <a:t>ALLOW-FROM http://site1.com</a:t>
            </a:r>
          </a:p>
          <a:p>
            <a:pPr lvl="2"/>
            <a:r>
              <a:rPr lang="en-US" dirty="0"/>
              <a:t>Let’s you specify a single site that can frame your page.</a:t>
            </a:r>
          </a:p>
        </p:txBody>
      </p:sp>
      <p:sp>
        <p:nvSpPr>
          <p:cNvPr id="9" name="Rectangle 8">
            <a:extLst>
              <a:ext uri="{FF2B5EF4-FFF2-40B4-BE49-F238E27FC236}">
                <a16:creationId xmlns:a16="http://schemas.microsoft.com/office/drawing/2014/main" id="{99CFDEE3-C4F5-4E5E-A4F2-ADF34EFEAAFC}"/>
              </a:ext>
            </a:extLst>
          </p:cNvPr>
          <p:cNvSpPr/>
          <p:nvPr/>
        </p:nvSpPr>
        <p:spPr>
          <a:xfrm>
            <a:off x="5296619" y="1848190"/>
            <a:ext cx="971909"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C168925B-EBF7-4EEF-969F-1248E1DD784E}"/>
              </a:ext>
            </a:extLst>
          </p:cNvPr>
          <p:cNvGrpSpPr/>
          <p:nvPr/>
        </p:nvGrpSpPr>
        <p:grpSpPr>
          <a:xfrm>
            <a:off x="9970651" y="6185410"/>
            <a:ext cx="2130724" cy="474323"/>
            <a:chOff x="9970651" y="6185410"/>
            <a:chExt cx="2130724" cy="474323"/>
          </a:xfrm>
        </p:grpSpPr>
        <p:sp>
          <p:nvSpPr>
            <p:cNvPr id="7" name="Subtitle 2">
              <a:extLst>
                <a:ext uri="{FF2B5EF4-FFF2-40B4-BE49-F238E27FC236}">
                  <a16:creationId xmlns:a16="http://schemas.microsoft.com/office/drawing/2014/main" id="{D5336C2C-DD4D-4101-A61F-BF110AD1D66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CA8AC191-C9A5-47DE-8CC2-20FE6E648D28}"/>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7217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X-Frame-Options (XFO)</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p:txBody>
      </p:sp>
      <p:grpSp>
        <p:nvGrpSpPr>
          <p:cNvPr id="4" name="Group 3">
            <a:extLst>
              <a:ext uri="{FF2B5EF4-FFF2-40B4-BE49-F238E27FC236}">
                <a16:creationId xmlns:a16="http://schemas.microsoft.com/office/drawing/2014/main" id="{697BF405-897E-4D07-9769-276B8DEB453B}"/>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993068FE-639E-4F2E-B9F9-B7B36E0DBB1A}"/>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8FC7DA0B-ADBE-4A7F-99CB-ACB570C0C0C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63713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XFO Impact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Do you know which sites should be </a:t>
            </a:r>
            <a:r>
              <a:rPr lang="en-US" dirty="0" err="1"/>
              <a:t>iframing</a:t>
            </a:r>
            <a:r>
              <a:rPr lang="en-US" dirty="0"/>
              <a:t> your app?</a:t>
            </a:r>
          </a:p>
          <a:p>
            <a:r>
              <a:rPr lang="en-US" dirty="0"/>
              <a:t>I imagine most could just do DENY or at least SAMEORIGIN</a:t>
            </a:r>
          </a:p>
        </p:txBody>
      </p:sp>
      <p:grpSp>
        <p:nvGrpSpPr>
          <p:cNvPr id="4" name="Group 3">
            <a:extLst>
              <a:ext uri="{FF2B5EF4-FFF2-40B4-BE49-F238E27FC236}">
                <a16:creationId xmlns:a16="http://schemas.microsoft.com/office/drawing/2014/main" id="{6C040CB4-6CAB-4FEC-AE5E-FE76C4D21BFE}"/>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482FC9F5-48F5-413C-B476-B9F36B884A6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ECEC51FC-4918-4E9C-A00A-D39649017C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678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XFO Questions?</a:t>
            </a:r>
          </a:p>
        </p:txBody>
      </p:sp>
      <p:grpSp>
        <p:nvGrpSpPr>
          <p:cNvPr id="3" name="Group 2">
            <a:extLst>
              <a:ext uri="{FF2B5EF4-FFF2-40B4-BE49-F238E27FC236}">
                <a16:creationId xmlns:a16="http://schemas.microsoft.com/office/drawing/2014/main" id="{1E91EE12-B04E-40CE-90DD-C497CC9634EC}"/>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E9B90433-C158-4892-AD21-54DBAECF9F86}"/>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11BA5790-7380-4E40-8167-C3FBC9BBE22E}"/>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46348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A vulnerability in a trusted website where malicious scripts can be injected.</a:t>
            </a:r>
          </a:p>
          <a:p>
            <a:pPr lvl="1"/>
            <a:r>
              <a:rPr lang="en-US" dirty="0"/>
              <a:t>XSS can be used to harvest cookies, tokens, etc. since the script that is loaded appears to be legit.</a:t>
            </a:r>
          </a:p>
          <a:p>
            <a:pPr lvl="1"/>
            <a:endParaRPr lang="en-US" dirty="0"/>
          </a:p>
          <a:p>
            <a:pPr lvl="1"/>
            <a:r>
              <a:rPr lang="en-US" dirty="0"/>
              <a:t>Often it comes from input from the user that is not validated or encoded and then re-displaying that to the user.</a:t>
            </a:r>
          </a:p>
          <a:p>
            <a:pPr lvl="1"/>
            <a:r>
              <a:rPr lang="en-US" dirty="0"/>
              <a:t>Examples:</a:t>
            </a:r>
          </a:p>
          <a:p>
            <a:pPr lvl="2"/>
            <a:r>
              <a:rPr lang="en-US" dirty="0"/>
              <a:t>Taking input from user, save it in a database, and re-displaying it on a “Review” page.</a:t>
            </a:r>
          </a:p>
          <a:p>
            <a:pPr lvl="2"/>
            <a:r>
              <a:rPr lang="en-US" dirty="0"/>
              <a:t>Passing data in from URL and re-displaying it.</a:t>
            </a:r>
          </a:p>
          <a:p>
            <a:pPr lvl="2"/>
            <a:r>
              <a:rPr lang="en-US" dirty="0"/>
              <a:t>“Contact Us” or “Feedback” form on your page…. Can you put in &lt;script&gt;//something malicious here&lt;/script&gt; and does it get loaded by your email client?</a:t>
            </a:r>
          </a:p>
        </p:txBody>
      </p:sp>
    </p:spTree>
    <p:extLst>
      <p:ext uri="{BB962C8B-B14F-4D97-AF65-F5344CB8AC3E}">
        <p14:creationId xmlns:p14="http://schemas.microsoft.com/office/powerpoint/2010/main" val="149096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A6A6A6"/>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A6A6A6"/>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A6A6A6"/>
                                      </p:to>
                                    </p:animClr>
                                  </p:sub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A6A6A6"/>
                                      </p:to>
                                    </p:animClr>
                                  </p:sub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A6A6A6"/>
                                      </p:to>
                                    </p:animClr>
                                  </p:sub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p:txBody>
      </p:sp>
      <p:grpSp>
        <p:nvGrpSpPr>
          <p:cNvPr id="7" name="Group 6">
            <a:extLst>
              <a:ext uri="{FF2B5EF4-FFF2-40B4-BE49-F238E27FC236}">
                <a16:creationId xmlns:a16="http://schemas.microsoft.com/office/drawing/2014/main" id="{4B364EBA-FF80-43C8-AA95-43244880B1CD}"/>
              </a:ext>
            </a:extLst>
          </p:cNvPr>
          <p:cNvGrpSpPr/>
          <p:nvPr/>
        </p:nvGrpSpPr>
        <p:grpSpPr>
          <a:xfrm>
            <a:off x="9970651" y="6185410"/>
            <a:ext cx="2130724" cy="474323"/>
            <a:chOff x="9970651" y="6185410"/>
            <a:chExt cx="2130724" cy="474323"/>
          </a:xfrm>
        </p:grpSpPr>
        <p:sp>
          <p:nvSpPr>
            <p:cNvPr id="8" name="Subtitle 2">
              <a:extLst>
                <a:ext uri="{FF2B5EF4-FFF2-40B4-BE49-F238E27FC236}">
                  <a16:creationId xmlns:a16="http://schemas.microsoft.com/office/drawing/2014/main" id="{EB49963E-8F6A-4764-A001-A3200C2ACA9A}"/>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9" name="Rectangle 8">
              <a:extLst>
                <a:ext uri="{FF2B5EF4-FFF2-40B4-BE49-F238E27FC236}">
                  <a16:creationId xmlns:a16="http://schemas.microsoft.com/office/drawing/2014/main" id="{4362CA5C-E1E7-4BD4-9722-EB6D5C94E44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3853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XSS Final Note</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Most modern frameworks/browsers help you out here.</a:t>
            </a:r>
          </a:p>
          <a:p>
            <a:r>
              <a:rPr lang="en-US" dirty="0"/>
              <a:t>ASP.NET Core for instance, I have to call </a:t>
            </a:r>
            <a:r>
              <a:rPr lang="en-US" dirty="0" err="1"/>
              <a:t>Html.Raw</a:t>
            </a:r>
            <a:r>
              <a:rPr lang="en-US" dirty="0"/>
              <a:t>() since it encodes by default.</a:t>
            </a:r>
          </a:p>
          <a:p>
            <a:r>
              <a:rPr lang="en-US" dirty="0"/>
              <a:t>React escapes non-props characters by default</a:t>
            </a:r>
          </a:p>
          <a:p>
            <a:r>
              <a:rPr lang="en-US" dirty="0"/>
              <a:t>Chrome I had to tell to let XSS happen via X-XSS-Protection: 0</a:t>
            </a:r>
          </a:p>
          <a:p>
            <a:endParaRPr lang="en-US" dirty="0"/>
          </a:p>
        </p:txBody>
      </p:sp>
      <p:grpSp>
        <p:nvGrpSpPr>
          <p:cNvPr id="4" name="Group 3">
            <a:extLst>
              <a:ext uri="{FF2B5EF4-FFF2-40B4-BE49-F238E27FC236}">
                <a16:creationId xmlns:a16="http://schemas.microsoft.com/office/drawing/2014/main" id="{B98BE3F4-0215-4AF0-9FDA-6A0859C6271E}"/>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2DAAA327-0867-416F-BA5A-3AD6C61FA4E8}"/>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7D863055-1B84-40BC-9ADB-3C27D9EAE7E0}"/>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75801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p:txBody>
          <a:bodyPr/>
          <a:lstStyle/>
          <a:p>
            <a:r>
              <a:rPr lang="en-US" dirty="0"/>
              <a:t>What are HTTP Security Headers?</a:t>
            </a:r>
          </a:p>
          <a:p>
            <a:r>
              <a:rPr lang="en-US" dirty="0"/>
              <a:t>Why do they matter?</a:t>
            </a:r>
          </a:p>
          <a:p>
            <a:r>
              <a:rPr lang="en-US" dirty="0"/>
              <a:t>HSTS, XFO, XSS, CSP, CTO, RH, FP, WTF?</a:t>
            </a:r>
          </a:p>
          <a:p>
            <a:pPr lvl="1"/>
            <a:r>
              <a:rPr lang="en-US" dirty="0"/>
              <a:t>What are they</a:t>
            </a:r>
          </a:p>
          <a:p>
            <a:pPr lvl="1"/>
            <a:r>
              <a:rPr lang="en-US" dirty="0"/>
              <a:t>What do they do</a:t>
            </a:r>
          </a:p>
          <a:p>
            <a:pPr lvl="1"/>
            <a:r>
              <a:rPr lang="en-US" dirty="0"/>
              <a:t>Demo</a:t>
            </a:r>
          </a:p>
          <a:p>
            <a:pPr lvl="1"/>
            <a:r>
              <a:rPr lang="en-US" dirty="0"/>
              <a:t>Impact on existing apps</a:t>
            </a:r>
          </a:p>
        </p:txBody>
      </p:sp>
      <p:grpSp>
        <p:nvGrpSpPr>
          <p:cNvPr id="4" name="Group 3">
            <a:extLst>
              <a:ext uri="{FF2B5EF4-FFF2-40B4-BE49-F238E27FC236}">
                <a16:creationId xmlns:a16="http://schemas.microsoft.com/office/drawing/2014/main" id="{E6FCC9F6-C681-4FFC-BDF8-6A6F5936D5E1}"/>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5743FC8D-6872-46EF-9CEC-0318B769CE4A}"/>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7C0D09BE-FFCC-4AD5-9275-C6A9C92CE7D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7235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XSS Questions before we talk about how to prevent it?</a:t>
            </a:r>
          </a:p>
        </p:txBody>
      </p:sp>
      <p:grpSp>
        <p:nvGrpSpPr>
          <p:cNvPr id="3" name="Group 2">
            <a:extLst>
              <a:ext uri="{FF2B5EF4-FFF2-40B4-BE49-F238E27FC236}">
                <a16:creationId xmlns:a16="http://schemas.microsoft.com/office/drawing/2014/main" id="{56CB6F8A-DB99-4870-9A04-20CFFD87741A}"/>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444EB24C-C30D-4D42-A180-857A7AB4FE52}"/>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C2CCDF8F-A4FB-47C6-A40D-284D612E1EC6}"/>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16622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Protection (X-XSS)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Tells a browser to protect a page if the browser detects cross-site scripting with it’s built-in XSS detection algorithm.</a:t>
            </a:r>
          </a:p>
          <a:p>
            <a:pPr marL="457200" lvl="1" indent="0">
              <a:buNone/>
            </a:pPr>
            <a:endParaRPr lang="en-US" dirty="0"/>
          </a:p>
          <a:p>
            <a:r>
              <a:rPr lang="en-US" dirty="0">
                <a:solidFill>
                  <a:schemeClr val="bg1">
                    <a:lumMod val="65000"/>
                  </a:schemeClr>
                </a:solidFill>
              </a:rPr>
              <a:t>Why should I care?</a:t>
            </a:r>
          </a:p>
          <a:p>
            <a:pPr lvl="1"/>
            <a:r>
              <a:rPr lang="en-US" dirty="0"/>
              <a:t>It helps prevent Cross-Site Scripting</a:t>
            </a:r>
          </a:p>
        </p:txBody>
      </p:sp>
      <p:grpSp>
        <p:nvGrpSpPr>
          <p:cNvPr id="4" name="Group 3">
            <a:extLst>
              <a:ext uri="{FF2B5EF4-FFF2-40B4-BE49-F238E27FC236}">
                <a16:creationId xmlns:a16="http://schemas.microsoft.com/office/drawing/2014/main" id="{1797CC78-255C-4178-93BB-415E02F07740}"/>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4B6C363D-5F22-40FB-9B95-E595A4AECF1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B6BA7E64-FB46-497D-8CA6-361BD93786E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9909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Protection (X-XSS)</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On or off</a:t>
            </a:r>
          </a:p>
          <a:p>
            <a:pPr lvl="1"/>
            <a:r>
              <a:rPr lang="en-US" dirty="0"/>
              <a:t>0 = No XSS filtering</a:t>
            </a:r>
          </a:p>
          <a:p>
            <a:pPr lvl="1"/>
            <a:r>
              <a:rPr lang="en-US" dirty="0"/>
              <a:t>1 = Enables XSS filtering and the browser will remove the unsafe part and continue rendering the page</a:t>
            </a:r>
          </a:p>
          <a:p>
            <a:r>
              <a:rPr lang="en-US" dirty="0"/>
              <a:t>Mode</a:t>
            </a:r>
          </a:p>
          <a:p>
            <a:pPr lvl="1"/>
            <a:r>
              <a:rPr lang="en-US" dirty="0"/>
              <a:t>block = it will stop the page from rendering instead of removing the unsafe part.</a:t>
            </a:r>
          </a:p>
          <a:p>
            <a:r>
              <a:rPr lang="en-US" dirty="0"/>
              <a:t>Report</a:t>
            </a:r>
          </a:p>
          <a:p>
            <a:pPr lvl="1"/>
            <a:r>
              <a:rPr lang="en-US" dirty="0"/>
              <a:t>URL to send a JSON report to describing the violation.</a:t>
            </a:r>
          </a:p>
        </p:txBody>
      </p:sp>
      <p:pic>
        <p:nvPicPr>
          <p:cNvPr id="5" name="Picture 4">
            <a:extLst>
              <a:ext uri="{FF2B5EF4-FFF2-40B4-BE49-F238E27FC236}">
                <a16:creationId xmlns:a16="http://schemas.microsoft.com/office/drawing/2014/main" id="{CD4EB382-3838-4A63-AC7D-7E6EF5A2DCA8}"/>
              </a:ext>
            </a:extLst>
          </p:cNvPr>
          <p:cNvPicPr>
            <a:picLocks noChangeAspect="1"/>
          </p:cNvPicPr>
          <p:nvPr/>
        </p:nvPicPr>
        <p:blipFill>
          <a:blip r:embed="rId3"/>
          <a:stretch>
            <a:fillRect/>
          </a:stretch>
        </p:blipFill>
        <p:spPr>
          <a:xfrm>
            <a:off x="2545649" y="1865442"/>
            <a:ext cx="9365481" cy="385314"/>
          </a:xfrm>
          <a:prstGeom prst="rect">
            <a:avLst/>
          </a:prstGeom>
        </p:spPr>
      </p:pic>
      <p:sp>
        <p:nvSpPr>
          <p:cNvPr id="7" name="Rectangle 6">
            <a:extLst>
              <a:ext uri="{FF2B5EF4-FFF2-40B4-BE49-F238E27FC236}">
                <a16:creationId xmlns:a16="http://schemas.microsoft.com/office/drawing/2014/main" id="{3CFA992D-0CF6-4DBD-98A1-69D972731C44}"/>
              </a:ext>
            </a:extLst>
          </p:cNvPr>
          <p:cNvSpPr/>
          <p:nvPr/>
        </p:nvSpPr>
        <p:spPr>
          <a:xfrm>
            <a:off x="4221192" y="1865442"/>
            <a:ext cx="310552"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60D093A-61BB-4C84-9644-2AFC063ED093}"/>
              </a:ext>
            </a:extLst>
          </p:cNvPr>
          <p:cNvSpPr/>
          <p:nvPr/>
        </p:nvSpPr>
        <p:spPr>
          <a:xfrm>
            <a:off x="5057960" y="1862565"/>
            <a:ext cx="658483" cy="40766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F39E7E-E3E2-43FB-BD6F-B279D211E1C0}"/>
              </a:ext>
            </a:extLst>
          </p:cNvPr>
          <p:cNvSpPr/>
          <p:nvPr/>
        </p:nvSpPr>
        <p:spPr>
          <a:xfrm>
            <a:off x="6569906" y="1862565"/>
            <a:ext cx="5190773" cy="40766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D34FD72-0020-445A-A91E-D7C8115C31DF}"/>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A8EA0EFD-B624-4BC0-A6F6-2F5DA3E862A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2" name="Rectangle 11">
              <a:extLst>
                <a:ext uri="{FF2B5EF4-FFF2-40B4-BE49-F238E27FC236}">
                  <a16:creationId xmlns:a16="http://schemas.microsoft.com/office/drawing/2014/main" id="{0451C713-001C-4417-83B1-6CC8A969C5BD}"/>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4632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A6A6A6"/>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A6A6A6"/>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A6A6A6"/>
                                      </p:to>
                                    </p:animClr>
                                  </p:sub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A6A6A6"/>
                                      </p:to>
                                    </p:animClr>
                                  </p:subTnLst>
                                </p:cTn>
                              </p:par>
                              <p:par>
                                <p:cTn id="25" presetID="21" presetClass="entr" presetSubtype="1"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heel(1)">
                                      <p:cBhvr>
                                        <p:cTn id="2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A6A6A6"/>
                                      </p:to>
                                    </p:animClr>
                                  </p:sub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A6A6A6"/>
                                      </p:to>
                                    </p:animClr>
                                  </p:subTnLst>
                                </p:cTn>
                              </p:par>
                              <p:par>
                                <p:cTn id="36" presetID="21" presetClass="entr" presetSubtype="1"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heel(1)">
                                      <p:cBhvr>
                                        <p:cTn id="38"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10" grpId="0" animBg="1"/>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Protection (X-XSS)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p:txBody>
      </p:sp>
      <p:grpSp>
        <p:nvGrpSpPr>
          <p:cNvPr id="4" name="Group 3">
            <a:extLst>
              <a:ext uri="{FF2B5EF4-FFF2-40B4-BE49-F238E27FC236}">
                <a16:creationId xmlns:a16="http://schemas.microsoft.com/office/drawing/2014/main" id="{9E15BF9A-C0BC-4A45-B297-92BD274B970F}"/>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EF5A660E-94A3-4AC1-A875-98B87B87AA5D}"/>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9FD57CC3-7359-44AB-A037-0D6005948D93}"/>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57719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X-XSS Impact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Fairly minimal, unless allowing arbitrary JS is in your app’s wheelhouse.</a:t>
            </a:r>
          </a:p>
        </p:txBody>
      </p:sp>
      <p:grpSp>
        <p:nvGrpSpPr>
          <p:cNvPr id="4" name="Group 3">
            <a:extLst>
              <a:ext uri="{FF2B5EF4-FFF2-40B4-BE49-F238E27FC236}">
                <a16:creationId xmlns:a16="http://schemas.microsoft.com/office/drawing/2014/main" id="{CF0BBE2F-B5C3-4622-9191-051CD1080897}"/>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5672F570-9036-4356-8852-1D02DEFF8E5A}"/>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48AD87A4-92E3-411B-95EF-922013C2ECF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6329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Cross-Site Scripting Protection Questions?</a:t>
            </a:r>
          </a:p>
        </p:txBody>
      </p:sp>
      <p:grpSp>
        <p:nvGrpSpPr>
          <p:cNvPr id="3" name="Group 2">
            <a:extLst>
              <a:ext uri="{FF2B5EF4-FFF2-40B4-BE49-F238E27FC236}">
                <a16:creationId xmlns:a16="http://schemas.microsoft.com/office/drawing/2014/main" id="{0394854E-0F8D-4AE9-9BD7-9571EF83EF92}"/>
              </a:ext>
            </a:extLst>
          </p:cNvPr>
          <p:cNvGrpSpPr/>
          <p:nvPr/>
        </p:nvGrpSpPr>
        <p:grpSpPr>
          <a:xfrm>
            <a:off x="9970651" y="6193225"/>
            <a:ext cx="2130724" cy="474323"/>
            <a:chOff x="9970651" y="6185410"/>
            <a:chExt cx="2130724" cy="474323"/>
          </a:xfrm>
        </p:grpSpPr>
        <p:sp>
          <p:nvSpPr>
            <p:cNvPr id="4" name="Subtitle 2">
              <a:extLst>
                <a:ext uri="{FF2B5EF4-FFF2-40B4-BE49-F238E27FC236}">
                  <a16:creationId xmlns:a16="http://schemas.microsoft.com/office/drawing/2014/main" id="{DFA47F6A-B627-4DD9-BA98-96DD6B58197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8E38DE49-B073-494E-86FE-E7CB4A9BF15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846492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First layer of defense: Cross-Site Scripting Protection</a:t>
            </a:r>
          </a:p>
          <a:p>
            <a:r>
              <a:rPr lang="en-US" dirty="0"/>
              <a:t>Second layer of defense: Content-Security-Policy (CSP)</a:t>
            </a:r>
          </a:p>
          <a:p>
            <a:pPr lvl="1"/>
            <a:r>
              <a:rPr lang="en-US" dirty="0"/>
              <a:t>Among other attacks not just XSS</a:t>
            </a:r>
          </a:p>
        </p:txBody>
      </p:sp>
      <p:grpSp>
        <p:nvGrpSpPr>
          <p:cNvPr id="4" name="Group 3">
            <a:extLst>
              <a:ext uri="{FF2B5EF4-FFF2-40B4-BE49-F238E27FC236}">
                <a16:creationId xmlns:a16="http://schemas.microsoft.com/office/drawing/2014/main" id="{8DA7FAF9-7D9C-490F-935D-A8367C1325D4}"/>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D70D7284-DE7C-4D59-A468-15257BF5B5F5}"/>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11844FED-A949-4505-8BC6-EFFEE1E40430}"/>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69494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Gives the browser a whitelist of sources to load static resources like JS, CSS, images, etc. from.  This whitelist can include multiple domains as well as how the resource is loaded (i.e. disabling inline scripts).</a:t>
            </a:r>
          </a:p>
          <a:p>
            <a:pPr marL="457200" lvl="1" indent="0">
              <a:buNone/>
            </a:pPr>
            <a:endParaRPr lang="en-US" dirty="0"/>
          </a:p>
          <a:p>
            <a:r>
              <a:rPr lang="en-US" dirty="0">
                <a:solidFill>
                  <a:schemeClr val="bg1">
                    <a:lumMod val="65000"/>
                  </a:schemeClr>
                </a:solidFill>
              </a:rPr>
              <a:t>Why should I care?</a:t>
            </a:r>
          </a:p>
          <a:p>
            <a:pPr lvl="1"/>
            <a:r>
              <a:rPr lang="en-US" dirty="0"/>
              <a:t>It can reduce or even eliminate the ability for XSS to occur.</a:t>
            </a:r>
          </a:p>
          <a:p>
            <a:pPr lvl="1"/>
            <a:r>
              <a:rPr lang="en-US" dirty="0"/>
              <a:t>Also limits your attack surface of other kinds of attacks (more later).</a:t>
            </a:r>
          </a:p>
        </p:txBody>
      </p:sp>
      <p:grpSp>
        <p:nvGrpSpPr>
          <p:cNvPr id="4" name="Group 3">
            <a:extLst>
              <a:ext uri="{FF2B5EF4-FFF2-40B4-BE49-F238E27FC236}">
                <a16:creationId xmlns:a16="http://schemas.microsoft.com/office/drawing/2014/main" id="{7DD18411-A712-4913-B26D-701E9285251B}"/>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2B9B450F-D8A2-401F-A75E-0CFAB1EC22D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8E0074CC-137B-424A-B93D-E33856A6CC9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4103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 Options</a:t>
            </a:r>
          </a:p>
        </p:txBody>
      </p:sp>
      <p:sp>
        <p:nvSpPr>
          <p:cNvPr id="3" name="Content Placeholder 2"/>
          <p:cNvSpPr>
            <a:spLocks noGrp="1"/>
          </p:cNvSpPr>
          <p:nvPr>
            <p:ph idx="1"/>
          </p:nvPr>
        </p:nvSpPr>
        <p:spPr>
          <a:xfrm>
            <a:off x="838200" y="1765864"/>
            <a:ext cx="10515600" cy="5179025"/>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script-</a:t>
            </a:r>
            <a:r>
              <a:rPr lang="en-US" dirty="0" err="1"/>
              <a:t>src</a:t>
            </a:r>
            <a:r>
              <a:rPr lang="en-US" dirty="0"/>
              <a:t> = the content type you are whitelisting</a:t>
            </a:r>
          </a:p>
          <a:p>
            <a:r>
              <a:rPr lang="en-US" dirty="0"/>
              <a:t>self = the domain the page is being served on</a:t>
            </a:r>
          </a:p>
          <a:p>
            <a:r>
              <a:rPr lang="en-US" dirty="0"/>
              <a:t>The rest are other domains that are whitelisted to load scripts from</a:t>
            </a:r>
          </a:p>
          <a:p>
            <a:r>
              <a:rPr lang="en-US" dirty="0"/>
              <a:t>Other values:</a:t>
            </a:r>
          </a:p>
          <a:p>
            <a:pPr lvl="1"/>
            <a:r>
              <a:rPr lang="en-US" dirty="0"/>
              <a:t>unsafe-inline would mean allowing &lt;script&gt; tags or inline event handlers like &lt;button onclick=“</a:t>
            </a:r>
            <a:r>
              <a:rPr lang="en-US" dirty="0" err="1"/>
              <a:t>clickEvent</a:t>
            </a:r>
            <a:r>
              <a:rPr lang="en-US" dirty="0"/>
              <a:t>”&gt;</a:t>
            </a:r>
          </a:p>
          <a:p>
            <a:pPr lvl="1"/>
            <a:r>
              <a:rPr lang="en-US" dirty="0"/>
              <a:t>none means block any use of this content type</a:t>
            </a:r>
          </a:p>
          <a:p>
            <a:r>
              <a:rPr lang="en-US" dirty="0"/>
              <a:t>report-</a:t>
            </a:r>
            <a:r>
              <a:rPr lang="en-US" dirty="0" err="1"/>
              <a:t>uri</a:t>
            </a:r>
            <a:r>
              <a:rPr lang="en-US" dirty="0"/>
              <a:t> = where to send JSON payload with violation information</a:t>
            </a:r>
          </a:p>
        </p:txBody>
      </p:sp>
      <p:pic>
        <p:nvPicPr>
          <p:cNvPr id="9" name="Picture 8">
            <a:extLst>
              <a:ext uri="{FF2B5EF4-FFF2-40B4-BE49-F238E27FC236}">
                <a16:creationId xmlns:a16="http://schemas.microsoft.com/office/drawing/2014/main" id="{15C24379-3F05-4742-9DD1-6B90DAFD1049}"/>
              </a:ext>
            </a:extLst>
          </p:cNvPr>
          <p:cNvPicPr>
            <a:picLocks noChangeAspect="1"/>
          </p:cNvPicPr>
          <p:nvPr/>
        </p:nvPicPr>
        <p:blipFill rotWithShape="1">
          <a:blip r:embed="rId3"/>
          <a:srcRect l="-1" t="2" r="43696" b="-865"/>
          <a:stretch/>
        </p:blipFill>
        <p:spPr>
          <a:xfrm>
            <a:off x="2536046" y="1783349"/>
            <a:ext cx="8478049" cy="330697"/>
          </a:xfrm>
          <a:prstGeom prst="rect">
            <a:avLst/>
          </a:prstGeom>
        </p:spPr>
      </p:pic>
      <p:sp>
        <p:nvSpPr>
          <p:cNvPr id="5" name="Rectangle 4">
            <a:extLst>
              <a:ext uri="{FF2B5EF4-FFF2-40B4-BE49-F238E27FC236}">
                <a16:creationId xmlns:a16="http://schemas.microsoft.com/office/drawing/2014/main" id="{DAE71821-29A9-467D-B2A3-F937C07B2276}"/>
              </a:ext>
            </a:extLst>
          </p:cNvPr>
          <p:cNvSpPr/>
          <p:nvPr/>
        </p:nvSpPr>
        <p:spPr>
          <a:xfrm>
            <a:off x="4775641" y="1803908"/>
            <a:ext cx="1176230"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8370163-5C5A-49FE-8F2C-37BC4101C7B8}"/>
              </a:ext>
            </a:extLst>
          </p:cNvPr>
          <p:cNvSpPr/>
          <p:nvPr/>
        </p:nvSpPr>
        <p:spPr>
          <a:xfrm>
            <a:off x="6003985" y="1812913"/>
            <a:ext cx="648344"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EF79B01-4C96-46ED-85F8-D7A794AFC189}"/>
              </a:ext>
            </a:extLst>
          </p:cNvPr>
          <p:cNvSpPr/>
          <p:nvPr/>
        </p:nvSpPr>
        <p:spPr>
          <a:xfrm>
            <a:off x="6688467" y="1809049"/>
            <a:ext cx="4361766"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6440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C0C0C0"/>
                                      </p:to>
                                    </p:animClr>
                                  </p:subTnLst>
                                </p:cTn>
                              </p:par>
                              <p:par>
                                <p:cTn id="8" presetID="21"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C0C0C0"/>
                                      </p:to>
                                    </p:animClr>
                                  </p:subTnLst>
                                </p:cTn>
                              </p:par>
                              <p:par>
                                <p:cTn id="16" presetID="21" presetClass="entr" presetSubtype="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heel(1)">
                                      <p:cBhvr>
                                        <p:cTn id="18"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C0C0C0"/>
                                      </p:to>
                                    </p:animClr>
                                  </p:subTnLst>
                                </p:cTn>
                              </p:par>
                              <p:par>
                                <p:cTn id="24" presetID="21" presetClass="entr" presetSubtype="1"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heel(1)">
                                      <p:cBhvr>
                                        <p:cTn id="26"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C0C0C0"/>
                                      </p:to>
                                    </p:animClr>
                                  </p:subTnLst>
                                </p:cTn>
                              </p:par>
                              <p:par>
                                <p:cTn id="32" presetID="10"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C0C0C0"/>
                                      </p:to>
                                    </p:animClr>
                                  </p:subTnLst>
                                </p:cTn>
                              </p:par>
                              <p:par>
                                <p:cTn id="35" presetID="10" presetClass="entr" presetSubtype="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C0C0C0"/>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C0C0C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 Options</a:t>
            </a:r>
          </a:p>
        </p:txBody>
      </p:sp>
      <p:sp>
        <p:nvSpPr>
          <p:cNvPr id="3" name="Content Placeholder 2"/>
          <p:cNvSpPr>
            <a:spLocks noGrp="1"/>
          </p:cNvSpPr>
          <p:nvPr>
            <p:ph idx="1"/>
          </p:nvPr>
        </p:nvSpPr>
        <p:spPr>
          <a:xfrm>
            <a:off x="838200" y="1825624"/>
            <a:ext cx="10515600" cy="5179025"/>
          </a:xfrm>
        </p:spPr>
        <p:txBody>
          <a:bodyPr>
            <a:normAutofit/>
          </a:bodyPr>
          <a:lstStyle/>
          <a:p>
            <a:r>
              <a:rPr lang="en-US" dirty="0"/>
              <a:t>In general, the more you allow, the greater your XSS risk.</a:t>
            </a:r>
          </a:p>
          <a:p>
            <a:r>
              <a:rPr lang="en-US" dirty="0"/>
              <a:t>Not allowing inline scripts is one of the biggest wins if you can manage it.</a:t>
            </a:r>
          </a:p>
        </p:txBody>
      </p:sp>
      <p:grpSp>
        <p:nvGrpSpPr>
          <p:cNvPr id="4" name="Group 3">
            <a:extLst>
              <a:ext uri="{FF2B5EF4-FFF2-40B4-BE49-F238E27FC236}">
                <a16:creationId xmlns:a16="http://schemas.microsoft.com/office/drawing/2014/main" id="{B313DFF8-5AC0-4443-B40F-BEA7E408562D}"/>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141BF42F-290C-4A70-B5CA-B124B8C6CFB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02E239FF-E457-4E23-ABBE-302802B9DA21}"/>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5158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A6A6A6"/>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Purpose</a:t>
            </a:r>
          </a:p>
        </p:txBody>
      </p:sp>
      <p:sp>
        <p:nvSpPr>
          <p:cNvPr id="3" name="Content Placeholder 2"/>
          <p:cNvSpPr>
            <a:spLocks noGrp="1"/>
          </p:cNvSpPr>
          <p:nvPr>
            <p:ph idx="1"/>
          </p:nvPr>
        </p:nvSpPr>
        <p:spPr/>
        <p:txBody>
          <a:bodyPr/>
          <a:lstStyle/>
          <a:p>
            <a:r>
              <a:rPr lang="en-US" dirty="0"/>
              <a:t>Expose you to security headers that are out there</a:t>
            </a:r>
          </a:p>
          <a:p>
            <a:r>
              <a:rPr lang="en-US" dirty="0"/>
              <a:t>Why they are needed</a:t>
            </a:r>
          </a:p>
          <a:p>
            <a:r>
              <a:rPr lang="en-US" dirty="0"/>
              <a:t>Write down ones you need to look into when you’re back at the office</a:t>
            </a:r>
          </a:p>
        </p:txBody>
      </p:sp>
      <p:grpSp>
        <p:nvGrpSpPr>
          <p:cNvPr id="4" name="Group 3">
            <a:extLst>
              <a:ext uri="{FF2B5EF4-FFF2-40B4-BE49-F238E27FC236}">
                <a16:creationId xmlns:a16="http://schemas.microsoft.com/office/drawing/2014/main" id="{81D32C91-B51A-4FD2-8055-C6F7003D9337}"/>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3B90ED52-C765-418F-BF4F-E0D1415B7298}"/>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E03BA4D2-8D57-4033-B5DA-5D5916B7D3F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411536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 Options</a:t>
            </a:r>
          </a:p>
        </p:txBody>
      </p:sp>
      <p:sp>
        <p:nvSpPr>
          <p:cNvPr id="3" name="Content Placeholder 2"/>
          <p:cNvSpPr>
            <a:spLocks noGrp="1"/>
          </p:cNvSpPr>
          <p:nvPr>
            <p:ph idx="1"/>
          </p:nvPr>
        </p:nvSpPr>
        <p:spPr>
          <a:xfrm>
            <a:off x="838200" y="1825625"/>
            <a:ext cx="10515600" cy="4983492"/>
          </a:xfrm>
        </p:spPr>
        <p:txBody>
          <a:bodyPr>
            <a:normAutofit/>
          </a:bodyPr>
          <a:lstStyle/>
          <a:p>
            <a:r>
              <a:rPr lang="en-US" dirty="0"/>
              <a:t>There are other ones just like script-</a:t>
            </a:r>
            <a:r>
              <a:rPr lang="en-US" dirty="0" err="1"/>
              <a:t>src</a:t>
            </a:r>
            <a:r>
              <a:rPr lang="en-US" dirty="0"/>
              <a:t> that behave similarly such as:</a:t>
            </a:r>
          </a:p>
          <a:p>
            <a:pPr lvl="1"/>
            <a:r>
              <a:rPr lang="en-US" dirty="0"/>
              <a:t>style-</a:t>
            </a:r>
            <a:r>
              <a:rPr lang="en-US" dirty="0" err="1"/>
              <a:t>src</a:t>
            </a:r>
            <a:endParaRPr lang="en-US" dirty="0"/>
          </a:p>
          <a:p>
            <a:pPr lvl="1"/>
            <a:r>
              <a:rPr lang="en-US" dirty="0"/>
              <a:t>media-</a:t>
            </a:r>
            <a:r>
              <a:rPr lang="en-US" dirty="0" err="1"/>
              <a:t>src</a:t>
            </a:r>
            <a:endParaRPr lang="en-US" dirty="0"/>
          </a:p>
          <a:p>
            <a:pPr lvl="1"/>
            <a:r>
              <a:rPr lang="en-US" dirty="0"/>
              <a:t>frame-</a:t>
            </a:r>
            <a:r>
              <a:rPr lang="en-US" dirty="0" err="1"/>
              <a:t>src</a:t>
            </a:r>
            <a:endParaRPr lang="en-US" dirty="0"/>
          </a:p>
          <a:p>
            <a:pPr lvl="1"/>
            <a:r>
              <a:rPr lang="en-US" dirty="0"/>
              <a:t>font-</a:t>
            </a:r>
            <a:r>
              <a:rPr lang="en-US" dirty="0" err="1"/>
              <a:t>src</a:t>
            </a:r>
            <a:endParaRPr lang="en-US" dirty="0"/>
          </a:p>
          <a:p>
            <a:pPr lvl="1"/>
            <a:r>
              <a:rPr lang="en-US" dirty="0"/>
              <a:t>And more</a:t>
            </a:r>
          </a:p>
          <a:p>
            <a:r>
              <a:rPr lang="en-US" dirty="0"/>
              <a:t>All take in domains to allow</a:t>
            </a:r>
          </a:p>
          <a:p>
            <a:r>
              <a:rPr lang="en-US" dirty="0"/>
              <a:t>unsafe-inline also works with styles</a:t>
            </a:r>
          </a:p>
          <a:p>
            <a:r>
              <a:rPr lang="en-US" dirty="0"/>
              <a:t>none works with all</a:t>
            </a:r>
          </a:p>
          <a:p>
            <a:pPr lvl="1"/>
            <a:r>
              <a:rPr lang="en-US" dirty="0"/>
              <a:t>i.e. if you want no one to frame your content</a:t>
            </a:r>
          </a:p>
        </p:txBody>
      </p:sp>
      <p:grpSp>
        <p:nvGrpSpPr>
          <p:cNvPr id="4" name="Group 3">
            <a:extLst>
              <a:ext uri="{FF2B5EF4-FFF2-40B4-BE49-F238E27FC236}">
                <a16:creationId xmlns:a16="http://schemas.microsoft.com/office/drawing/2014/main" id="{DE68E082-E09A-4DB7-90EA-8539630BA82E}"/>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948A2890-7D27-40E1-A588-A1D11BFAF674}"/>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2EAA04B3-314B-40E8-988A-73A988445AC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98879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A6A6A6"/>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A6A6A6"/>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A6A6A6"/>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A6A6A6"/>
                                      </p:to>
                                    </p:animClr>
                                  </p:sub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A6A6A6"/>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A6A6A6"/>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A6A6A6"/>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A6A6A6"/>
                                      </p:to>
                                    </p:animClr>
                                  </p:sub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a:p>
            <a:r>
              <a:rPr lang="en-US" dirty="0"/>
              <a:t>Harlem Shake</a:t>
            </a:r>
          </a:p>
          <a:p>
            <a:pPr lvl="1"/>
            <a:endParaRPr lang="en-US" dirty="0"/>
          </a:p>
        </p:txBody>
      </p:sp>
      <p:grpSp>
        <p:nvGrpSpPr>
          <p:cNvPr id="4" name="Group 3">
            <a:extLst>
              <a:ext uri="{FF2B5EF4-FFF2-40B4-BE49-F238E27FC236}">
                <a16:creationId xmlns:a16="http://schemas.microsoft.com/office/drawing/2014/main" id="{C9982108-C956-4445-BEF7-BB606EF600F0}"/>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B839D04C-A0A3-4909-B724-63455EAA70A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E872903D-A604-4EF9-9083-566898680B7A}"/>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338426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CSP Impacting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sz="4000" b="1" u="sng" dirty="0"/>
              <a:t>HUGE</a:t>
            </a:r>
          </a:p>
          <a:p>
            <a:r>
              <a:rPr lang="en-US" dirty="0"/>
              <a:t>This is a whitelist</a:t>
            </a:r>
          </a:p>
          <a:p>
            <a:r>
              <a:rPr lang="en-US" dirty="0"/>
              <a:t>You </a:t>
            </a:r>
            <a:r>
              <a:rPr lang="en-US" b="1" u="sng" dirty="0"/>
              <a:t>must know what your app is doing</a:t>
            </a:r>
            <a:r>
              <a:rPr lang="en-US" b="1" dirty="0"/>
              <a:t> </a:t>
            </a:r>
            <a:r>
              <a:rPr lang="en-US" dirty="0"/>
              <a:t>(inline scripts/styles or not), where it’s loading from (CDN’s, other sources, or not), etc.</a:t>
            </a:r>
          </a:p>
          <a:p>
            <a:r>
              <a:rPr lang="en-US" dirty="0"/>
              <a:t>Configuring this wrong will break your app.</a:t>
            </a:r>
          </a:p>
          <a:p>
            <a:r>
              <a:rPr lang="en-US" dirty="0"/>
              <a:t>Compromise</a:t>
            </a:r>
          </a:p>
          <a:p>
            <a:pPr lvl="1"/>
            <a:r>
              <a:rPr lang="en-US" dirty="0"/>
              <a:t>Set to report only (via Content-Security-Policy-Report-Only instead of Content-Security-Policy), collect data and what your app does, and tweak CSP to that accordingly after a certain period of time.</a:t>
            </a:r>
          </a:p>
          <a:p>
            <a:pPr lvl="1"/>
            <a:r>
              <a:rPr lang="en-US" dirty="0"/>
              <a:t>Start converting inline scripts and the like.</a:t>
            </a:r>
          </a:p>
        </p:txBody>
      </p:sp>
      <p:grpSp>
        <p:nvGrpSpPr>
          <p:cNvPr id="4" name="Group 3">
            <a:extLst>
              <a:ext uri="{FF2B5EF4-FFF2-40B4-BE49-F238E27FC236}">
                <a16:creationId xmlns:a16="http://schemas.microsoft.com/office/drawing/2014/main" id="{457B9C59-D286-444A-94C3-53F3A8021DED}"/>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E8424DBA-528A-4093-B871-0BFCB04A3131}"/>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6A5F4F43-C01C-4555-99B8-87C4523A1FF0}"/>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722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CSP </a:t>
            </a:r>
            <a:r>
              <a:rPr lang="en-US" u="sng" dirty="0"/>
              <a:t>can</a:t>
            </a:r>
            <a:r>
              <a:rPr lang="en-US" dirty="0"/>
              <a:t> override the need for other headers</a:t>
            </a:r>
          </a:p>
          <a:p>
            <a:r>
              <a:rPr lang="en-US" dirty="0"/>
              <a:t>frame-ancestors ‘none’ means no one can embed the page in a frame/iframe.  </a:t>
            </a:r>
          </a:p>
          <a:p>
            <a:pPr lvl="1"/>
            <a:r>
              <a:rPr lang="en-US" dirty="0"/>
              <a:t>This eliminates the need for X-Frame-Options: DENY</a:t>
            </a:r>
          </a:p>
          <a:p>
            <a:endParaRPr lang="en-US" dirty="0"/>
          </a:p>
        </p:txBody>
      </p:sp>
      <p:grpSp>
        <p:nvGrpSpPr>
          <p:cNvPr id="4" name="Group 3">
            <a:extLst>
              <a:ext uri="{FF2B5EF4-FFF2-40B4-BE49-F238E27FC236}">
                <a16:creationId xmlns:a16="http://schemas.microsoft.com/office/drawing/2014/main" id="{945E7245-6F6B-4130-BBAF-4A8EE062A25A}"/>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E3BC6002-76D5-40A4-8E4C-955C5268B8AB}"/>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8623B101-7217-4708-8335-15044E5370C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8213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Content Security Policy Questions?</a:t>
            </a:r>
          </a:p>
        </p:txBody>
      </p:sp>
      <p:grpSp>
        <p:nvGrpSpPr>
          <p:cNvPr id="3" name="Group 2">
            <a:extLst>
              <a:ext uri="{FF2B5EF4-FFF2-40B4-BE49-F238E27FC236}">
                <a16:creationId xmlns:a16="http://schemas.microsoft.com/office/drawing/2014/main" id="{0E2793AE-554D-499A-AE36-5C0CC76BA5E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C0CF0F41-D455-4FD4-A17B-25D2E02E1E8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064559D9-68C6-4426-ABE0-510F92EC1EFE}"/>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659659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269695" cy="1325563"/>
          </a:xfrm>
        </p:spPr>
        <p:txBody>
          <a:bodyPr/>
          <a:lstStyle/>
          <a:p>
            <a:r>
              <a:rPr lang="en-US" dirty="0">
                <a:solidFill>
                  <a:schemeClr val="bg1">
                    <a:lumMod val="65000"/>
                  </a:schemeClr>
                </a:solidFill>
              </a:rPr>
              <a:t>Browser Sniffing Protection (X-Content-Type-Options)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Tells a browser to not “sniff” the response and try and determine what’s in the response.  Instead, look at the content-type header and render it according to that.  So if it says it’s text/plain, render it as text/plain</a:t>
            </a:r>
          </a:p>
          <a:p>
            <a:pPr marL="457200" lvl="1" indent="0">
              <a:buNone/>
            </a:pPr>
            <a:endParaRPr lang="en-US" dirty="0"/>
          </a:p>
          <a:p>
            <a:r>
              <a:rPr lang="en-US" dirty="0">
                <a:solidFill>
                  <a:schemeClr val="bg1">
                    <a:lumMod val="65000"/>
                  </a:schemeClr>
                </a:solidFill>
              </a:rPr>
              <a:t>Why should I care?</a:t>
            </a:r>
          </a:p>
          <a:p>
            <a:pPr lvl="1"/>
            <a:r>
              <a:rPr lang="en-US" dirty="0"/>
              <a:t>Prevents unexpected execution from what the server thinks the response is.  </a:t>
            </a:r>
          </a:p>
          <a:p>
            <a:pPr lvl="1"/>
            <a:r>
              <a:rPr lang="en-US" dirty="0"/>
              <a:t>Especially important if you take uploads from a user and re-display them.  </a:t>
            </a:r>
          </a:p>
          <a:p>
            <a:pPr lvl="1"/>
            <a:r>
              <a:rPr lang="en-US" dirty="0"/>
              <a:t>Someone may upload a .txt file, but it’s really JavaScript and without this option set, the browser may execute the JavaScript.</a:t>
            </a:r>
          </a:p>
        </p:txBody>
      </p:sp>
      <p:grpSp>
        <p:nvGrpSpPr>
          <p:cNvPr id="4" name="Group 3">
            <a:extLst>
              <a:ext uri="{FF2B5EF4-FFF2-40B4-BE49-F238E27FC236}">
                <a16:creationId xmlns:a16="http://schemas.microsoft.com/office/drawing/2014/main" id="{F819F8C3-6DAE-4A20-9F54-138542A00C9E}"/>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D4AF3311-CCB6-44A7-9ED9-B713B9FA01F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FA73E42A-F984-4F2A-9B50-EEC6FBF1C5A8}"/>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4507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lstStyle/>
          <a:p>
            <a:r>
              <a:rPr lang="en-US" dirty="0">
                <a:solidFill>
                  <a:schemeClr val="bg1">
                    <a:lumMod val="65000"/>
                  </a:schemeClr>
                </a:solidFill>
              </a:rPr>
              <a:t>Browser Sniffing Protection (X-Content-Type-Options)</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err="1"/>
              <a:t>nosniff</a:t>
            </a:r>
            <a:endParaRPr lang="en-US" dirty="0"/>
          </a:p>
          <a:p>
            <a:pPr lvl="1"/>
            <a:r>
              <a:rPr lang="en-US" dirty="0"/>
              <a:t>Does not have the browser sniff the contents of the response to try and determine what to display</a:t>
            </a:r>
          </a:p>
          <a:p>
            <a:pPr lvl="1"/>
            <a:r>
              <a:rPr lang="en-US" dirty="0"/>
              <a:t>Instead, it just looks at the content-type header and renders it as that.</a:t>
            </a:r>
          </a:p>
        </p:txBody>
      </p:sp>
      <p:pic>
        <p:nvPicPr>
          <p:cNvPr id="4" name="Picture 3">
            <a:extLst>
              <a:ext uri="{FF2B5EF4-FFF2-40B4-BE49-F238E27FC236}">
                <a16:creationId xmlns:a16="http://schemas.microsoft.com/office/drawing/2014/main" id="{9CDAF0B8-54F1-4C46-B786-E981D46C31B8}"/>
              </a:ext>
            </a:extLst>
          </p:cNvPr>
          <p:cNvPicPr>
            <a:picLocks noChangeAspect="1"/>
          </p:cNvPicPr>
          <p:nvPr/>
        </p:nvPicPr>
        <p:blipFill>
          <a:blip r:embed="rId3"/>
          <a:stretch>
            <a:fillRect/>
          </a:stretch>
        </p:blipFill>
        <p:spPr>
          <a:xfrm>
            <a:off x="2459947" y="1879411"/>
            <a:ext cx="4072294" cy="330448"/>
          </a:xfrm>
          <a:prstGeom prst="rect">
            <a:avLst/>
          </a:prstGeom>
        </p:spPr>
      </p:pic>
      <p:grpSp>
        <p:nvGrpSpPr>
          <p:cNvPr id="5" name="Group 4">
            <a:extLst>
              <a:ext uri="{FF2B5EF4-FFF2-40B4-BE49-F238E27FC236}">
                <a16:creationId xmlns:a16="http://schemas.microsoft.com/office/drawing/2014/main" id="{C2373A47-B7CA-49BF-9819-916F5B9D4E47}"/>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64B5A3F1-6AF4-4540-95DA-BECB8DBCA6B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7412BC61-2B3B-4B10-8D93-0A406B586ED2}"/>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6677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749836"/>
          </a:xfrm>
        </p:spPr>
        <p:txBody>
          <a:bodyPr>
            <a:normAutofit/>
          </a:bodyPr>
          <a:lstStyle/>
          <a:p>
            <a:r>
              <a:rPr lang="en-US" dirty="0"/>
              <a:t>Very minimal</a:t>
            </a:r>
          </a:p>
          <a:p>
            <a:r>
              <a:rPr lang="en-US" dirty="0"/>
              <a:t>Note: most modern browsers will </a:t>
            </a:r>
            <a:r>
              <a:rPr lang="en-US" i="1" u="sng" dirty="0"/>
              <a:t>not</a:t>
            </a:r>
            <a:r>
              <a:rPr lang="en-US" dirty="0"/>
              <a:t> sniff by default now.</a:t>
            </a:r>
          </a:p>
          <a:p>
            <a:r>
              <a:rPr lang="en-US" dirty="0"/>
              <a:t>IE in compatibility view will still sniff</a:t>
            </a:r>
          </a:p>
          <a:p>
            <a:r>
              <a:rPr lang="en-US" dirty="0"/>
              <a:t>Still shows up on audits</a:t>
            </a:r>
          </a:p>
        </p:txBody>
      </p:sp>
      <p:sp>
        <p:nvSpPr>
          <p:cNvPr id="4" name="Title 1">
            <a:extLst>
              <a:ext uri="{FF2B5EF4-FFF2-40B4-BE49-F238E27FC236}">
                <a16:creationId xmlns:a16="http://schemas.microsoft.com/office/drawing/2014/main" id="{0FD17DA0-257B-46A8-A288-7A464729B8C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lumMod val="65000"/>
                  </a:schemeClr>
                </a:solidFill>
              </a:rPr>
              <a:t>XCTO Impact of Retrofitting to Existing App</a:t>
            </a:r>
          </a:p>
        </p:txBody>
      </p:sp>
      <p:grpSp>
        <p:nvGrpSpPr>
          <p:cNvPr id="5" name="Group 4">
            <a:extLst>
              <a:ext uri="{FF2B5EF4-FFF2-40B4-BE49-F238E27FC236}">
                <a16:creationId xmlns:a16="http://schemas.microsoft.com/office/drawing/2014/main" id="{F543EACA-95A8-41DF-B91B-9A6E2315101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ED508180-D538-4D5F-8430-E44D5E340B8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95326DC4-036E-4DBD-AAA0-AD3C9A561B20}"/>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5055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Browser Sniffing Protection Questions?</a:t>
            </a:r>
          </a:p>
        </p:txBody>
      </p:sp>
      <p:grpSp>
        <p:nvGrpSpPr>
          <p:cNvPr id="3" name="Group 2">
            <a:extLst>
              <a:ext uri="{FF2B5EF4-FFF2-40B4-BE49-F238E27FC236}">
                <a16:creationId xmlns:a16="http://schemas.microsoft.com/office/drawing/2014/main" id="{58432302-82B9-4E67-A479-49D8091556A0}"/>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D42F25F6-3A01-4FB6-B7BA-E7F305F8D646}"/>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C34D927D-26E0-4B23-8E67-85EE290E4AF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36066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Referer</a:t>
            </a:r>
            <a:r>
              <a:rPr lang="en-US" dirty="0">
                <a:solidFill>
                  <a:schemeClr val="bg1">
                    <a:lumMod val="65000"/>
                  </a:schemeClr>
                </a:solidFill>
              </a:rPr>
              <a:t> Header background</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When a link is clicked, the browser will send the previous page’s URL in the </a:t>
            </a:r>
            <a:r>
              <a:rPr lang="en-US" dirty="0" err="1"/>
              <a:t>Referer</a:t>
            </a:r>
            <a:r>
              <a:rPr lang="en-US" dirty="0"/>
              <a:t> Request Header.  Allows the server to do something with that data.</a:t>
            </a:r>
          </a:p>
          <a:p>
            <a:r>
              <a:rPr lang="en-US" dirty="0"/>
              <a:t>Useful for tracking a user’s flow through an app</a:t>
            </a:r>
          </a:p>
          <a:p>
            <a:r>
              <a:rPr lang="en-US" dirty="0"/>
              <a:t>Yes it’s misspelled</a:t>
            </a:r>
          </a:p>
          <a:p>
            <a:r>
              <a:rPr lang="en-US" dirty="0"/>
              <a:t>Yes that’s actually how it shows up in the browser</a:t>
            </a:r>
          </a:p>
        </p:txBody>
      </p:sp>
      <p:grpSp>
        <p:nvGrpSpPr>
          <p:cNvPr id="4" name="Group 3">
            <a:extLst>
              <a:ext uri="{FF2B5EF4-FFF2-40B4-BE49-F238E27FC236}">
                <a16:creationId xmlns:a16="http://schemas.microsoft.com/office/drawing/2014/main" id="{BD95FD5E-3835-40BA-8866-1874F8407B1D}"/>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D83B577A-042C-4FE3-898B-8CEB2EA29174}"/>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FDFD61C1-9AD4-4048-B9A0-1184DAAAE180}"/>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372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p:txBody>
          <a:bodyPr/>
          <a:lstStyle/>
          <a:p>
            <a:r>
              <a:rPr lang="en-US" dirty="0"/>
              <a:t>Software Consultant at </a:t>
            </a:r>
            <a:r>
              <a:rPr lang="en-US" dirty="0">
                <a:hlinkClick r:id="rId3"/>
              </a:rPr>
              <a:t>Lean </a:t>
            </a:r>
            <a:r>
              <a:rPr lang="en-US" dirty="0" err="1">
                <a:hlinkClick r:id="rId3"/>
              </a:rPr>
              <a:t>TECHniques</a:t>
            </a:r>
            <a:endParaRPr lang="en-US" dirty="0"/>
          </a:p>
          <a:p>
            <a:r>
              <a:rPr lang="en-US" dirty="0"/>
              <a:t>Not a security expert</a:t>
            </a:r>
          </a:p>
          <a:p>
            <a:r>
              <a:rPr lang="en-US" dirty="0"/>
              <a:t>But….</a:t>
            </a:r>
          </a:p>
        </p:txBody>
      </p:sp>
      <p:pic>
        <p:nvPicPr>
          <p:cNvPr id="2050" name="Picture 2" descr="LeanTECHniques Logo">
            <a:extLst>
              <a:ext uri="{FF2B5EF4-FFF2-40B4-BE49-F238E27FC236}">
                <a16:creationId xmlns:a16="http://schemas.microsoft.com/office/drawing/2014/main" id="{2F3188AC-69E2-4259-8265-C140121C51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4883" y="1698863"/>
            <a:ext cx="2893896" cy="77652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08954310-DD8D-4B03-B32C-139DA7C373B8}"/>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D8A73798-64AE-467E-A8C8-2B08C6BF9C0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C0C2BA74-6F3A-4FE8-9E63-00E886A8E70A}"/>
                </a:ext>
              </a:extLst>
            </p:cNvPr>
            <p:cNvSpPr/>
            <p:nvPr/>
          </p:nvSpPr>
          <p:spPr>
            <a:xfrm>
              <a:off x="9970651" y="6285411"/>
              <a:ext cx="347472" cy="274320"/>
            </a:xfrm>
            <a:prstGeom prst="rect">
              <a:avLst/>
            </a:prstGeom>
            <a:blipFill dpi="0" rotWithShape="1">
              <a:blip r:embed="rId5">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I’ve seen this on my blog</a:t>
            </a:r>
          </a:p>
        </p:txBody>
      </p:sp>
      <p:pic>
        <p:nvPicPr>
          <p:cNvPr id="7" name="Picture 6">
            <a:extLst>
              <a:ext uri="{FF2B5EF4-FFF2-40B4-BE49-F238E27FC236}">
                <a16:creationId xmlns:a16="http://schemas.microsoft.com/office/drawing/2014/main" id="{B04DBB65-8891-44BA-8ED4-B6AE7F494122}"/>
              </a:ext>
            </a:extLst>
          </p:cNvPr>
          <p:cNvPicPr>
            <a:picLocks noChangeAspect="1"/>
          </p:cNvPicPr>
          <p:nvPr/>
        </p:nvPicPr>
        <p:blipFill>
          <a:blip r:embed="rId3"/>
          <a:stretch>
            <a:fillRect/>
          </a:stretch>
        </p:blipFill>
        <p:spPr>
          <a:xfrm>
            <a:off x="1930806" y="1601693"/>
            <a:ext cx="8599735" cy="5127149"/>
          </a:xfrm>
          <a:prstGeom prst="rect">
            <a:avLst/>
          </a:prstGeom>
        </p:spPr>
      </p:pic>
    </p:spTree>
    <p:extLst>
      <p:ext uri="{BB962C8B-B14F-4D97-AF65-F5344CB8AC3E}">
        <p14:creationId xmlns:p14="http://schemas.microsoft.com/office/powerpoint/2010/main" val="28297622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…and even JIRA/Confluence/OWA</a:t>
            </a:r>
          </a:p>
        </p:txBody>
      </p:sp>
      <p:pic>
        <p:nvPicPr>
          <p:cNvPr id="4" name="Picture 3">
            <a:extLst>
              <a:ext uri="{FF2B5EF4-FFF2-40B4-BE49-F238E27FC236}">
                <a16:creationId xmlns:a16="http://schemas.microsoft.com/office/drawing/2014/main" id="{3225E574-A88E-42F7-B23E-F7ABECC10818}"/>
              </a:ext>
            </a:extLst>
          </p:cNvPr>
          <p:cNvPicPr>
            <a:picLocks noChangeAspect="1"/>
          </p:cNvPicPr>
          <p:nvPr/>
        </p:nvPicPr>
        <p:blipFill>
          <a:blip r:embed="rId3"/>
          <a:stretch>
            <a:fillRect/>
          </a:stretch>
        </p:blipFill>
        <p:spPr>
          <a:xfrm>
            <a:off x="1651532" y="1495506"/>
            <a:ext cx="9211665" cy="5253528"/>
          </a:xfrm>
          <a:prstGeom prst="rect">
            <a:avLst/>
          </a:prstGeom>
        </p:spPr>
      </p:pic>
    </p:spTree>
    <p:extLst>
      <p:ext uri="{BB962C8B-B14F-4D97-AF65-F5344CB8AC3E}">
        <p14:creationId xmlns:p14="http://schemas.microsoft.com/office/powerpoint/2010/main" val="4041365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Referrer-Policy</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Tells a browser what should be sent in the </a:t>
            </a:r>
            <a:r>
              <a:rPr lang="en-US" dirty="0" err="1"/>
              <a:t>Referer</a:t>
            </a:r>
            <a:r>
              <a:rPr lang="en-US" dirty="0"/>
              <a:t> header</a:t>
            </a:r>
          </a:p>
          <a:p>
            <a:pPr marL="457200" lvl="1" indent="0">
              <a:buNone/>
            </a:pPr>
            <a:endParaRPr lang="en-US" dirty="0"/>
          </a:p>
          <a:p>
            <a:r>
              <a:rPr lang="en-US" dirty="0">
                <a:solidFill>
                  <a:schemeClr val="bg1">
                    <a:lumMod val="65000"/>
                  </a:schemeClr>
                </a:solidFill>
              </a:rPr>
              <a:t>Why should I care?</a:t>
            </a:r>
          </a:p>
          <a:p>
            <a:pPr lvl="1"/>
            <a:r>
              <a:rPr lang="en-US" dirty="0"/>
              <a:t>It helps protect the identity of the source of a page’s visit.</a:t>
            </a:r>
          </a:p>
        </p:txBody>
      </p:sp>
      <p:grpSp>
        <p:nvGrpSpPr>
          <p:cNvPr id="4" name="Group 3">
            <a:extLst>
              <a:ext uri="{FF2B5EF4-FFF2-40B4-BE49-F238E27FC236}">
                <a16:creationId xmlns:a16="http://schemas.microsoft.com/office/drawing/2014/main" id="{17D9CD6E-6C13-49E0-8AB0-DABFBABAA805}"/>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15C757FC-AFB0-407D-A6CE-1F52F695816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6C460EAC-725B-4940-8C4C-0255AD0B1D02}"/>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896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Referrer-Policy</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no-referrer</a:t>
            </a:r>
          </a:p>
          <a:p>
            <a:pPr lvl="1"/>
            <a:r>
              <a:rPr lang="en-US" dirty="0" err="1"/>
              <a:t>Referer</a:t>
            </a:r>
            <a:r>
              <a:rPr lang="en-US" dirty="0"/>
              <a:t> header is omitted entirely. </a:t>
            </a:r>
            <a:r>
              <a:rPr lang="en-US" b="1" u="sng" dirty="0"/>
              <a:t>Most secure.</a:t>
            </a:r>
          </a:p>
          <a:p>
            <a:r>
              <a:rPr lang="en-US" dirty="0"/>
              <a:t>origin</a:t>
            </a:r>
          </a:p>
          <a:p>
            <a:pPr lvl="1"/>
            <a:r>
              <a:rPr lang="en-US" dirty="0"/>
              <a:t>Only send the domain (i.e. sends example.com instead of example.com/index.html)</a:t>
            </a:r>
          </a:p>
          <a:p>
            <a:r>
              <a:rPr lang="en-US" dirty="0"/>
              <a:t>same-origin</a:t>
            </a:r>
          </a:p>
          <a:p>
            <a:pPr lvl="1"/>
            <a:r>
              <a:rPr lang="en-US" dirty="0"/>
              <a:t>Only send when going to the same domain</a:t>
            </a:r>
          </a:p>
          <a:p>
            <a:r>
              <a:rPr lang="en-US" dirty="0">
                <a:hlinkClick r:id="rId3"/>
              </a:rPr>
              <a:t>And more</a:t>
            </a:r>
            <a:endParaRPr lang="en-US" dirty="0"/>
          </a:p>
        </p:txBody>
      </p:sp>
      <p:pic>
        <p:nvPicPr>
          <p:cNvPr id="4" name="Picture 3">
            <a:extLst>
              <a:ext uri="{FF2B5EF4-FFF2-40B4-BE49-F238E27FC236}">
                <a16:creationId xmlns:a16="http://schemas.microsoft.com/office/drawing/2014/main" id="{860AA89B-D810-4EA9-8827-D321ACDAEA17}"/>
              </a:ext>
            </a:extLst>
          </p:cNvPr>
          <p:cNvPicPr>
            <a:picLocks noChangeAspect="1"/>
          </p:cNvPicPr>
          <p:nvPr/>
        </p:nvPicPr>
        <p:blipFill>
          <a:blip r:embed="rId4"/>
          <a:stretch>
            <a:fillRect/>
          </a:stretch>
        </p:blipFill>
        <p:spPr>
          <a:xfrm>
            <a:off x="2423748" y="1825625"/>
            <a:ext cx="3747771" cy="425166"/>
          </a:xfrm>
          <a:prstGeom prst="rect">
            <a:avLst/>
          </a:prstGeom>
        </p:spPr>
      </p:pic>
      <p:grpSp>
        <p:nvGrpSpPr>
          <p:cNvPr id="5" name="Group 4">
            <a:extLst>
              <a:ext uri="{FF2B5EF4-FFF2-40B4-BE49-F238E27FC236}">
                <a16:creationId xmlns:a16="http://schemas.microsoft.com/office/drawing/2014/main" id="{565C660E-A4B0-48AB-BE9D-2433B0627FA6}"/>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1016765F-8F11-469E-BEE3-3F500214608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853B28C2-71BC-4ED1-9629-ABC8B188DC5C}"/>
                </a:ext>
              </a:extLst>
            </p:cNvPr>
            <p:cNvSpPr/>
            <p:nvPr/>
          </p:nvSpPr>
          <p:spPr>
            <a:xfrm>
              <a:off x="9970651" y="6285411"/>
              <a:ext cx="347472" cy="274320"/>
            </a:xfrm>
            <a:prstGeom prst="rect">
              <a:avLst/>
            </a:prstGeom>
            <a:blipFill dpi="0" rotWithShape="1">
              <a:blip r:embed="rId5">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0095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A6A6A6"/>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A6A6A6"/>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A6A6A6"/>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A6A6A6"/>
                                      </p:to>
                                    </p:animClr>
                                  </p:sub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A6A6A6"/>
                                      </p:to>
                                    </p:animClr>
                                  </p:sub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lumMod val="65000"/>
                  </a:schemeClr>
                </a:solidFill>
              </a:rPr>
              <a:t>RP Impact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Minimal with the right config</a:t>
            </a:r>
          </a:p>
          <a:p>
            <a:pPr lvl="1"/>
            <a:endParaRPr lang="en-US" dirty="0"/>
          </a:p>
        </p:txBody>
      </p:sp>
      <p:grpSp>
        <p:nvGrpSpPr>
          <p:cNvPr id="4" name="Group 3">
            <a:extLst>
              <a:ext uri="{FF2B5EF4-FFF2-40B4-BE49-F238E27FC236}">
                <a16:creationId xmlns:a16="http://schemas.microsoft.com/office/drawing/2014/main" id="{1F18D84F-8978-4CD6-B21A-AEFB81A4DE58}"/>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FC7E6093-4CE1-40EA-91A5-AEA14BE514B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1BCC9873-5BBF-4B7D-9EE5-FA00BBD7A99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6294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Referrer-Policy Questions?</a:t>
            </a:r>
          </a:p>
        </p:txBody>
      </p:sp>
      <p:grpSp>
        <p:nvGrpSpPr>
          <p:cNvPr id="3" name="Group 2">
            <a:extLst>
              <a:ext uri="{FF2B5EF4-FFF2-40B4-BE49-F238E27FC236}">
                <a16:creationId xmlns:a16="http://schemas.microsoft.com/office/drawing/2014/main" id="{6CBF6CEC-7A59-4461-83EA-A01E040776AF}"/>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C2B0D613-974D-4DF0-AF5D-ACF0E2850062}"/>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582CE18A-32CD-4724-9770-51DB51298765}"/>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291030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Feature-Policy Is Coming</a:t>
            </a:r>
          </a:p>
        </p:txBody>
      </p:sp>
      <p:sp>
        <p:nvSpPr>
          <p:cNvPr id="3" name="Content Placeholder 2"/>
          <p:cNvSpPr>
            <a:spLocks noGrp="1"/>
          </p:cNvSpPr>
          <p:nvPr>
            <p:ph idx="1"/>
          </p:nvPr>
        </p:nvSpPr>
        <p:spPr>
          <a:xfrm>
            <a:off x="838200" y="1825624"/>
            <a:ext cx="10515600" cy="4895897"/>
          </a:xfrm>
        </p:spPr>
        <p:txBody>
          <a:bodyPr>
            <a:normAutofit/>
          </a:bodyPr>
          <a:lstStyle/>
          <a:p>
            <a:r>
              <a:rPr lang="en-US" dirty="0">
                <a:solidFill>
                  <a:schemeClr val="bg1">
                    <a:lumMod val="65000"/>
                  </a:schemeClr>
                </a:solidFill>
              </a:rPr>
              <a:t>What is it?</a:t>
            </a:r>
          </a:p>
          <a:p>
            <a:pPr lvl="1"/>
            <a:r>
              <a:rPr lang="en-US" dirty="0"/>
              <a:t>Tells a browser to allow or deny the use of browser features, and allowing granularity of being able to specify specific domains</a:t>
            </a:r>
          </a:p>
          <a:p>
            <a:pPr lvl="1"/>
            <a:r>
              <a:rPr lang="en-US" dirty="0"/>
              <a:t>Think – 3</a:t>
            </a:r>
            <a:r>
              <a:rPr lang="en-US" baseline="30000" dirty="0"/>
              <a:t>rd</a:t>
            </a:r>
            <a:r>
              <a:rPr lang="en-US" dirty="0"/>
              <a:t> party code you embed.</a:t>
            </a:r>
          </a:p>
          <a:p>
            <a:pPr marL="457200" lvl="1" indent="0">
              <a:buNone/>
            </a:pPr>
            <a:endParaRPr lang="en-US" dirty="0"/>
          </a:p>
          <a:p>
            <a:r>
              <a:rPr lang="en-US" dirty="0">
                <a:solidFill>
                  <a:schemeClr val="bg1">
                    <a:lumMod val="65000"/>
                  </a:schemeClr>
                </a:solidFill>
              </a:rPr>
              <a:t>Why should I care?</a:t>
            </a:r>
          </a:p>
          <a:p>
            <a:pPr lvl="1"/>
            <a:r>
              <a:rPr lang="en-US" dirty="0"/>
              <a:t>Allows you to restrict what your own app can do</a:t>
            </a:r>
          </a:p>
          <a:p>
            <a:pPr lvl="2"/>
            <a:r>
              <a:rPr lang="en-US" dirty="0"/>
              <a:t>In case of a XSS vulnerability</a:t>
            </a:r>
          </a:p>
          <a:p>
            <a:pPr lvl="1"/>
            <a:r>
              <a:rPr lang="en-US" dirty="0"/>
              <a:t>Allows you to restrict what 3</a:t>
            </a:r>
            <a:r>
              <a:rPr lang="en-US" baseline="30000" dirty="0"/>
              <a:t>rd</a:t>
            </a:r>
            <a:r>
              <a:rPr lang="en-US" dirty="0"/>
              <a:t> party code can do </a:t>
            </a:r>
          </a:p>
          <a:p>
            <a:pPr lvl="2"/>
            <a:r>
              <a:rPr lang="en-US" dirty="0"/>
              <a:t>Block geolocation, camera, microphone, etc.</a:t>
            </a:r>
          </a:p>
          <a:p>
            <a:pPr lvl="2"/>
            <a:endParaRPr lang="en-US" dirty="0"/>
          </a:p>
          <a:p>
            <a:r>
              <a:rPr lang="en-US" dirty="0"/>
              <a:t>Limited support in Chrome and Firefox now</a:t>
            </a:r>
          </a:p>
        </p:txBody>
      </p:sp>
      <p:grpSp>
        <p:nvGrpSpPr>
          <p:cNvPr id="4" name="Group 3">
            <a:extLst>
              <a:ext uri="{FF2B5EF4-FFF2-40B4-BE49-F238E27FC236}">
                <a16:creationId xmlns:a16="http://schemas.microsoft.com/office/drawing/2014/main" id="{757A4F22-2C27-4127-868A-E3CC56B1CFBD}"/>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7FC4C910-7EE9-4ABA-B86A-42B2E47F665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51A3B087-9A6D-4B99-9291-C941E231AB5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48276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28" presetID="10"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Feature-Policy</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The feature you are locking down</a:t>
            </a:r>
          </a:p>
          <a:p>
            <a:pPr lvl="1"/>
            <a:r>
              <a:rPr lang="en-US" dirty="0"/>
              <a:t>camera, geolocation, microphone, payment, </a:t>
            </a:r>
            <a:r>
              <a:rPr lang="en-US" dirty="0" err="1"/>
              <a:t>autoplay</a:t>
            </a:r>
            <a:r>
              <a:rPr lang="en-US" dirty="0"/>
              <a:t>, etc.</a:t>
            </a:r>
          </a:p>
          <a:p>
            <a:r>
              <a:rPr lang="en-US" dirty="0"/>
              <a:t>The allow list of who can use this feature</a:t>
            </a:r>
          </a:p>
          <a:p>
            <a:pPr lvl="1"/>
            <a:r>
              <a:rPr lang="en-US" dirty="0"/>
              <a:t>*</a:t>
            </a:r>
          </a:p>
          <a:p>
            <a:pPr lvl="1"/>
            <a:r>
              <a:rPr lang="en-US" dirty="0"/>
              <a:t>self</a:t>
            </a:r>
          </a:p>
          <a:p>
            <a:pPr lvl="1"/>
            <a:r>
              <a:rPr lang="en-US" dirty="0"/>
              <a:t>none</a:t>
            </a:r>
          </a:p>
          <a:p>
            <a:pPr lvl="1"/>
            <a:r>
              <a:rPr lang="en-US" dirty="0"/>
              <a:t>https://example.com</a:t>
            </a:r>
          </a:p>
        </p:txBody>
      </p:sp>
      <p:grpSp>
        <p:nvGrpSpPr>
          <p:cNvPr id="5" name="Group 4">
            <a:extLst>
              <a:ext uri="{FF2B5EF4-FFF2-40B4-BE49-F238E27FC236}">
                <a16:creationId xmlns:a16="http://schemas.microsoft.com/office/drawing/2014/main" id="{565C660E-A4B0-48AB-BE9D-2433B0627FA6}"/>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1016765F-8F11-469E-BEE3-3F500214608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853B28C2-71BC-4ED1-9629-ABC8B188DC5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588737C0-BD7B-4C01-A79D-8FDE2BC9AB1E}"/>
              </a:ext>
            </a:extLst>
          </p:cNvPr>
          <p:cNvPicPr>
            <a:picLocks noChangeAspect="1"/>
          </p:cNvPicPr>
          <p:nvPr/>
        </p:nvPicPr>
        <p:blipFill>
          <a:blip r:embed="rId4"/>
          <a:stretch>
            <a:fillRect/>
          </a:stretch>
        </p:blipFill>
        <p:spPr>
          <a:xfrm>
            <a:off x="2452847" y="1825625"/>
            <a:ext cx="7846667" cy="474323"/>
          </a:xfrm>
          <a:prstGeom prst="rect">
            <a:avLst/>
          </a:prstGeom>
        </p:spPr>
      </p:pic>
      <p:sp>
        <p:nvSpPr>
          <p:cNvPr id="9" name="Rectangle 8">
            <a:extLst>
              <a:ext uri="{FF2B5EF4-FFF2-40B4-BE49-F238E27FC236}">
                <a16:creationId xmlns:a16="http://schemas.microsoft.com/office/drawing/2014/main" id="{20BCFE57-17DE-4B66-B5E9-3FC4802AAB5F}"/>
              </a:ext>
            </a:extLst>
          </p:cNvPr>
          <p:cNvSpPr/>
          <p:nvPr/>
        </p:nvSpPr>
        <p:spPr>
          <a:xfrm>
            <a:off x="4698521" y="1870128"/>
            <a:ext cx="1035169" cy="42981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58B2B92-8CD4-4FD7-87AF-6C59DF19932F}"/>
              </a:ext>
            </a:extLst>
          </p:cNvPr>
          <p:cNvSpPr/>
          <p:nvPr/>
        </p:nvSpPr>
        <p:spPr>
          <a:xfrm>
            <a:off x="5794076" y="1870128"/>
            <a:ext cx="1035169" cy="42981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104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heel(1)">
                                      <p:cBhvr>
                                        <p:cTn id="13"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heel(1)">
                                      <p:cBhvr>
                                        <p:cTn id="30"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uiExpand="1" animBg="1"/>
      <p:bldP spid="1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Feature-Policy Demo</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p:txBody>
      </p:sp>
      <p:grpSp>
        <p:nvGrpSpPr>
          <p:cNvPr id="4" name="Group 3">
            <a:extLst>
              <a:ext uri="{FF2B5EF4-FFF2-40B4-BE49-F238E27FC236}">
                <a16:creationId xmlns:a16="http://schemas.microsoft.com/office/drawing/2014/main" id="{C9982108-C956-4445-BEF7-BB606EF600F0}"/>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B839D04C-A0A3-4909-B724-63455EAA70A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E872903D-A604-4EF9-9083-566898680B7A}"/>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811024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lumMod val="65000"/>
                  </a:schemeClr>
                </a:solidFill>
              </a:rPr>
              <a:t>FP Impact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Pretty big</a:t>
            </a:r>
          </a:p>
          <a:p>
            <a:r>
              <a:rPr lang="en-US" dirty="0"/>
              <a:t>Know what your site is doing</a:t>
            </a:r>
          </a:p>
          <a:p>
            <a:pPr lvl="1"/>
            <a:endParaRPr lang="en-US" dirty="0"/>
          </a:p>
        </p:txBody>
      </p:sp>
      <p:grpSp>
        <p:nvGrpSpPr>
          <p:cNvPr id="4" name="Group 3">
            <a:extLst>
              <a:ext uri="{FF2B5EF4-FFF2-40B4-BE49-F238E27FC236}">
                <a16:creationId xmlns:a16="http://schemas.microsoft.com/office/drawing/2014/main" id="{1F18D84F-8978-4CD6-B21A-AEFB81A4DE58}"/>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FC7E6093-4CE1-40EA-91A5-AEA14BE514B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1BCC9873-5BBF-4B7D-9EE5-FA00BBD7A99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9715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are HTTP Headers?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Allows both the client and server to pass additional data along to the request or response to exchange information and inform the other party.</a:t>
            </a:r>
          </a:p>
          <a:p>
            <a:r>
              <a:rPr lang="en-US" dirty="0"/>
              <a:t>Request header examples:</a:t>
            </a:r>
          </a:p>
          <a:p>
            <a:pPr lvl="1"/>
            <a:r>
              <a:rPr lang="en-US" dirty="0"/>
              <a:t>Cookies</a:t>
            </a:r>
          </a:p>
          <a:p>
            <a:pPr lvl="1"/>
            <a:r>
              <a:rPr lang="en-US" dirty="0"/>
              <a:t>Accept-language: </a:t>
            </a:r>
            <a:r>
              <a:rPr lang="en-US" dirty="0" err="1"/>
              <a:t>en</a:t>
            </a:r>
            <a:r>
              <a:rPr lang="en-US" dirty="0"/>
              <a:t>-us</a:t>
            </a:r>
          </a:p>
          <a:p>
            <a:r>
              <a:rPr lang="en-US" dirty="0"/>
              <a:t>Response header examples:</a:t>
            </a:r>
          </a:p>
          <a:p>
            <a:pPr lvl="1"/>
            <a:r>
              <a:rPr lang="en-US" dirty="0"/>
              <a:t>Date</a:t>
            </a:r>
          </a:p>
          <a:p>
            <a:pPr lvl="1"/>
            <a:r>
              <a:rPr lang="en-US" dirty="0"/>
              <a:t>Content-type: text/html or application/json</a:t>
            </a:r>
          </a:p>
          <a:p>
            <a:pPr lvl="1"/>
            <a:r>
              <a:rPr lang="en-US" b="1" i="1" dirty="0"/>
              <a:t>Security-related headers</a:t>
            </a:r>
          </a:p>
        </p:txBody>
      </p:sp>
      <p:cxnSp>
        <p:nvCxnSpPr>
          <p:cNvPr id="5" name="Straight Arrow Connector 4">
            <a:extLst>
              <a:ext uri="{FF2B5EF4-FFF2-40B4-BE49-F238E27FC236}">
                <a16:creationId xmlns:a16="http://schemas.microsoft.com/office/drawing/2014/main" id="{C5CD87A7-C40C-4500-9AB4-6CEF03742DB3}"/>
              </a:ext>
            </a:extLst>
          </p:cNvPr>
          <p:cNvCxnSpPr>
            <a:cxnSpLocks/>
          </p:cNvCxnSpPr>
          <p:nvPr/>
        </p:nvCxnSpPr>
        <p:spPr>
          <a:xfrm flipH="1">
            <a:off x="4796287" y="5854460"/>
            <a:ext cx="4071668"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3AA0971F-E577-42E9-8F8E-7CFA7D6CADB4}"/>
              </a:ext>
            </a:extLst>
          </p:cNvPr>
          <p:cNvGrpSpPr/>
          <p:nvPr/>
        </p:nvGrpSpPr>
        <p:grpSpPr>
          <a:xfrm>
            <a:off x="9970651" y="6185410"/>
            <a:ext cx="2130724" cy="474323"/>
            <a:chOff x="9970651" y="6185410"/>
            <a:chExt cx="2130724" cy="474323"/>
          </a:xfrm>
        </p:grpSpPr>
        <p:sp>
          <p:nvSpPr>
            <p:cNvPr id="7" name="Subtitle 2">
              <a:extLst>
                <a:ext uri="{FF2B5EF4-FFF2-40B4-BE49-F238E27FC236}">
                  <a16:creationId xmlns:a16="http://schemas.microsoft.com/office/drawing/2014/main" id="{9C55AAA9-F3EF-44FB-9468-D92CA45BB06D}"/>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6D333AB2-9348-4BE7-A057-FB8E579B57CE}"/>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5782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 I test my website?</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hlinkClick r:id="rId3"/>
              </a:rPr>
              <a:t>https://securityheaders.com</a:t>
            </a:r>
            <a:endParaRPr lang="en-US" dirty="0"/>
          </a:p>
          <a:p>
            <a:r>
              <a:rPr lang="en-US" dirty="0"/>
              <a:t>Run by security expert </a:t>
            </a:r>
            <a:r>
              <a:rPr lang="en-US" dirty="0">
                <a:hlinkClick r:id="rId4"/>
              </a:rPr>
              <a:t>Scott </a:t>
            </a:r>
            <a:r>
              <a:rPr lang="en-US" dirty="0" err="1">
                <a:hlinkClick r:id="rId4"/>
              </a:rPr>
              <a:t>Helme</a:t>
            </a:r>
            <a:endParaRPr lang="en-US" dirty="0"/>
          </a:p>
          <a:p>
            <a:endParaRPr lang="en-US" dirty="0"/>
          </a:p>
        </p:txBody>
      </p:sp>
      <p:grpSp>
        <p:nvGrpSpPr>
          <p:cNvPr id="4" name="Group 3">
            <a:extLst>
              <a:ext uri="{FF2B5EF4-FFF2-40B4-BE49-F238E27FC236}">
                <a16:creationId xmlns:a16="http://schemas.microsoft.com/office/drawing/2014/main" id="{3914A7B5-E903-4586-BB9B-19CF792FE476}"/>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ED4BADF2-C8AD-471D-8FA7-887026F1EB8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7E6CC214-976A-489E-8D9D-AD14E3769B0F}"/>
                </a:ext>
              </a:extLst>
            </p:cNvPr>
            <p:cNvSpPr/>
            <p:nvPr/>
          </p:nvSpPr>
          <p:spPr>
            <a:xfrm>
              <a:off x="9970651" y="6285411"/>
              <a:ext cx="347472" cy="274320"/>
            </a:xfrm>
            <a:prstGeom prst="rect">
              <a:avLst/>
            </a:prstGeom>
            <a:blipFill dpi="0" rotWithShape="1">
              <a:blip r:embed="rId5">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7419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SecurityHeaders.com</a:t>
            </a:r>
          </a:p>
        </p:txBody>
      </p:sp>
      <p:pic>
        <p:nvPicPr>
          <p:cNvPr id="3" name="Picture 2">
            <a:extLst>
              <a:ext uri="{FF2B5EF4-FFF2-40B4-BE49-F238E27FC236}">
                <a16:creationId xmlns:a16="http://schemas.microsoft.com/office/drawing/2014/main" id="{FB2226E6-0479-401B-BB44-A2D12A09CC6F}"/>
              </a:ext>
            </a:extLst>
          </p:cNvPr>
          <p:cNvPicPr>
            <a:picLocks noChangeAspect="1"/>
          </p:cNvPicPr>
          <p:nvPr/>
        </p:nvPicPr>
        <p:blipFill rotWithShape="1">
          <a:blip r:embed="rId3"/>
          <a:srcRect t="-1" b="3181"/>
          <a:stretch/>
        </p:blipFill>
        <p:spPr>
          <a:xfrm>
            <a:off x="760228" y="1465718"/>
            <a:ext cx="10473070" cy="5378940"/>
          </a:xfrm>
          <a:prstGeom prst="rect">
            <a:avLst/>
          </a:prstGeom>
        </p:spPr>
      </p:pic>
    </p:spTree>
    <p:extLst>
      <p:ext uri="{BB962C8B-B14F-4D97-AF65-F5344CB8AC3E}">
        <p14:creationId xmlns:p14="http://schemas.microsoft.com/office/powerpoint/2010/main" val="466283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SecurityHeaders.com</a:t>
            </a:r>
          </a:p>
        </p:txBody>
      </p:sp>
      <p:pic>
        <p:nvPicPr>
          <p:cNvPr id="4" name="Picture 3">
            <a:extLst>
              <a:ext uri="{FF2B5EF4-FFF2-40B4-BE49-F238E27FC236}">
                <a16:creationId xmlns:a16="http://schemas.microsoft.com/office/drawing/2014/main" id="{B1E76370-8DD1-4326-BC68-1B19E9C4C210}"/>
              </a:ext>
            </a:extLst>
          </p:cNvPr>
          <p:cNvPicPr>
            <a:picLocks noChangeAspect="1"/>
          </p:cNvPicPr>
          <p:nvPr/>
        </p:nvPicPr>
        <p:blipFill>
          <a:blip r:embed="rId3"/>
          <a:stretch>
            <a:fillRect/>
          </a:stretch>
        </p:blipFill>
        <p:spPr>
          <a:xfrm>
            <a:off x="248493" y="1540097"/>
            <a:ext cx="11620585" cy="4681572"/>
          </a:xfrm>
          <a:prstGeom prst="rect">
            <a:avLst/>
          </a:prstGeom>
        </p:spPr>
      </p:pic>
    </p:spTree>
    <p:extLst>
      <p:ext uri="{BB962C8B-B14F-4D97-AF65-F5344CB8AC3E}">
        <p14:creationId xmlns:p14="http://schemas.microsoft.com/office/powerpoint/2010/main" val="6180240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SecurityHeaders.com</a:t>
            </a:r>
          </a:p>
        </p:txBody>
      </p:sp>
      <p:pic>
        <p:nvPicPr>
          <p:cNvPr id="5" name="Picture 4">
            <a:extLst>
              <a:ext uri="{FF2B5EF4-FFF2-40B4-BE49-F238E27FC236}">
                <a16:creationId xmlns:a16="http://schemas.microsoft.com/office/drawing/2014/main" id="{B686261A-D1FB-410C-B21B-EFB4295C95C1}"/>
              </a:ext>
            </a:extLst>
          </p:cNvPr>
          <p:cNvPicPr>
            <a:picLocks noChangeAspect="1"/>
          </p:cNvPicPr>
          <p:nvPr/>
        </p:nvPicPr>
        <p:blipFill>
          <a:blip r:embed="rId3"/>
          <a:stretch>
            <a:fillRect/>
          </a:stretch>
        </p:blipFill>
        <p:spPr>
          <a:xfrm>
            <a:off x="268983" y="1435322"/>
            <a:ext cx="11515809" cy="4891123"/>
          </a:xfrm>
          <a:prstGeom prst="rect">
            <a:avLst/>
          </a:prstGeom>
        </p:spPr>
      </p:pic>
    </p:spTree>
    <p:extLst>
      <p:ext uri="{BB962C8B-B14F-4D97-AF65-F5344CB8AC3E}">
        <p14:creationId xmlns:p14="http://schemas.microsoft.com/office/powerpoint/2010/main" val="3161550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SecurityHeaders.com</a:t>
            </a:r>
          </a:p>
        </p:txBody>
      </p:sp>
      <p:pic>
        <p:nvPicPr>
          <p:cNvPr id="5" name="Picture 4">
            <a:extLst>
              <a:ext uri="{FF2B5EF4-FFF2-40B4-BE49-F238E27FC236}">
                <a16:creationId xmlns:a16="http://schemas.microsoft.com/office/drawing/2014/main" id="{456BAC5A-909A-488F-9B60-B241F6084373}"/>
              </a:ext>
            </a:extLst>
          </p:cNvPr>
          <p:cNvPicPr>
            <a:picLocks noChangeAspect="1"/>
          </p:cNvPicPr>
          <p:nvPr/>
        </p:nvPicPr>
        <p:blipFill>
          <a:blip r:embed="rId3"/>
          <a:stretch>
            <a:fillRect/>
          </a:stretch>
        </p:blipFill>
        <p:spPr>
          <a:xfrm>
            <a:off x="338095" y="1883168"/>
            <a:ext cx="11515809" cy="3495701"/>
          </a:xfrm>
          <a:prstGeom prst="rect">
            <a:avLst/>
          </a:prstGeom>
        </p:spPr>
      </p:pic>
    </p:spTree>
    <p:extLst>
      <p:ext uri="{BB962C8B-B14F-4D97-AF65-F5344CB8AC3E}">
        <p14:creationId xmlns:p14="http://schemas.microsoft.com/office/powerpoint/2010/main" val="5207150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Note</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If you’re using a WAF (Cloudflare, Incapsula, etc.) they may be adding these for you.</a:t>
            </a:r>
          </a:p>
          <a:p>
            <a:r>
              <a:rPr lang="en-US" dirty="0"/>
              <a:t>Personally, I’d rather let the app add them, avoid vendor-lock in, and get localhost running as close to prod as possible.</a:t>
            </a:r>
          </a:p>
          <a:p>
            <a:r>
              <a:rPr lang="en-US" dirty="0"/>
              <a:t>Sometimes this is hard to do if doing JAM stack</a:t>
            </a:r>
          </a:p>
          <a:p>
            <a:pPr lvl="1"/>
            <a:r>
              <a:rPr lang="en-US" dirty="0" err="1"/>
              <a:t>Lambda@Edge</a:t>
            </a:r>
            <a:endParaRPr lang="en-US" dirty="0"/>
          </a:p>
        </p:txBody>
      </p:sp>
      <p:grpSp>
        <p:nvGrpSpPr>
          <p:cNvPr id="4" name="Group 3">
            <a:extLst>
              <a:ext uri="{FF2B5EF4-FFF2-40B4-BE49-F238E27FC236}">
                <a16:creationId xmlns:a16="http://schemas.microsoft.com/office/drawing/2014/main" id="{EC10F502-422C-467F-880E-315AFC13E48E}"/>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C64BD7BA-A979-4744-9F51-940654AFFFA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64CE494A-C9AA-4757-B925-E09D9D066DD1}"/>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7295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lumMod val="65000"/>
                  </a:schemeClr>
                </a:solidFill>
              </a:rPr>
              <a:t>Takeaways</a:t>
            </a:r>
            <a:endParaRPr lang="en-US" dirty="0">
              <a:solidFill>
                <a:schemeClr val="bg1">
                  <a:lumMod val="65000"/>
                </a:schemeClr>
              </a:solidFill>
            </a:endParaRPr>
          </a:p>
        </p:txBody>
      </p:sp>
      <p:sp>
        <p:nvSpPr>
          <p:cNvPr id="3" name="Content Placeholder 2"/>
          <p:cNvSpPr>
            <a:spLocks noGrp="1"/>
          </p:cNvSpPr>
          <p:nvPr>
            <p:ph idx="1"/>
          </p:nvPr>
        </p:nvSpPr>
        <p:spPr>
          <a:xfrm>
            <a:off x="838200" y="1825625"/>
            <a:ext cx="10515600" cy="4749836"/>
          </a:xfrm>
        </p:spPr>
        <p:txBody>
          <a:bodyPr>
            <a:normAutofit/>
          </a:bodyPr>
          <a:lstStyle/>
          <a:p>
            <a:r>
              <a:rPr lang="en-US" dirty="0"/>
              <a:t>HTTP Security Header Awareness</a:t>
            </a:r>
          </a:p>
          <a:p>
            <a:r>
              <a:rPr lang="en-US" dirty="0"/>
              <a:t>At least one HTTP Header or option written down to look into at work</a:t>
            </a:r>
          </a:p>
          <a:p>
            <a:r>
              <a:rPr lang="en-US" dirty="0"/>
              <a:t>There are more Security Headers out there and more coming</a:t>
            </a:r>
          </a:p>
          <a:p>
            <a:r>
              <a:rPr lang="en-US"/>
              <a:t>SecurityHeaders.com</a:t>
            </a:r>
            <a:endParaRPr lang="en-US" dirty="0"/>
          </a:p>
          <a:p>
            <a:r>
              <a:rPr lang="en-US" dirty="0"/>
              <a:t>The web is a scary place</a:t>
            </a:r>
          </a:p>
          <a:p>
            <a:endParaRPr lang="en-US" dirty="0"/>
          </a:p>
        </p:txBody>
      </p:sp>
      <p:pic>
        <p:nvPicPr>
          <p:cNvPr id="2050" name="Picture 2" descr="https://thumbs.gfycat.com/AgonizingDefiantArkshell-small.gif">
            <a:extLst>
              <a:ext uri="{FF2B5EF4-FFF2-40B4-BE49-F238E27FC236}">
                <a16:creationId xmlns:a16="http://schemas.microsoft.com/office/drawing/2014/main" id="{97960E2D-92C6-4535-ADCC-3C450E981EB0}"/>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446774" y="3651093"/>
            <a:ext cx="3633967" cy="296650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CA5D7BAF-1C84-4CCC-8ED1-5C1CB510701D}"/>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C826DF6B-AFE9-4087-8227-C39AAD444FD6}"/>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95E32C19-545A-4FB8-84E2-2E95C48FA25D}"/>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2331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8" presetID="10" presetClass="entr" presetSubtype="0" fill="hold" nodeType="withEffect">
                                  <p:stCondLst>
                                    <p:cond delay="0"/>
                                  </p:stCondLst>
                                  <p:childTnLst>
                                    <p:set>
                                      <p:cBhvr>
                                        <p:cTn id="29" dur="1" fill="hold">
                                          <p:stCondLst>
                                            <p:cond delay="0"/>
                                          </p:stCondLst>
                                        </p:cTn>
                                        <p:tgtEl>
                                          <p:spTgt spid="2050"/>
                                        </p:tgtEl>
                                        <p:attrNameLst>
                                          <p:attrName>style.visibility</p:attrName>
                                        </p:attrNameLst>
                                      </p:cBhvr>
                                      <p:to>
                                        <p:strVal val="visible"/>
                                      </p:to>
                                    </p:set>
                                    <p:animEffect transition="in" filter="fade">
                                      <p:cBhvr>
                                        <p:cTn id="3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Resources</a:t>
            </a:r>
          </a:p>
        </p:txBody>
      </p:sp>
      <p:sp>
        <p:nvSpPr>
          <p:cNvPr id="3" name="Content Placeholder 2"/>
          <p:cNvSpPr>
            <a:spLocks noGrp="1"/>
          </p:cNvSpPr>
          <p:nvPr>
            <p:ph idx="1"/>
          </p:nvPr>
        </p:nvSpPr>
        <p:spPr>
          <a:xfrm>
            <a:off x="838200" y="1825624"/>
            <a:ext cx="10515600" cy="4924799"/>
          </a:xfrm>
        </p:spPr>
        <p:txBody>
          <a:bodyPr>
            <a:normAutofit/>
          </a:bodyPr>
          <a:lstStyle/>
          <a:p>
            <a:r>
              <a:rPr lang="en-US" dirty="0">
                <a:hlinkClick r:id="rId3"/>
              </a:rPr>
              <a:t>https://securityheaders.com/</a:t>
            </a:r>
            <a:endParaRPr lang="en-US" dirty="0"/>
          </a:p>
          <a:p>
            <a:r>
              <a:rPr lang="en-US" dirty="0"/>
              <a:t>MDN: </a:t>
            </a:r>
            <a:r>
              <a:rPr lang="en-US" dirty="0">
                <a:hlinkClick r:id="rId4"/>
              </a:rPr>
              <a:t>https://developer.mozilla.org/en-US/docs/Web/HTTP/</a:t>
            </a:r>
            <a:endParaRPr lang="en-US" dirty="0"/>
          </a:p>
          <a:p>
            <a:pPr lvl="1"/>
            <a:r>
              <a:rPr lang="en-US" dirty="0"/>
              <a:t>Http Security on the left </a:t>
            </a:r>
          </a:p>
          <a:p>
            <a:r>
              <a:rPr lang="en-US" dirty="0"/>
              <a:t>Code from demos: </a:t>
            </a:r>
            <a:r>
              <a:rPr lang="en-US" dirty="0">
                <a:hlinkClick r:id="rId5"/>
              </a:rPr>
              <a:t>https://github.com/scottsauber/security-headers-talk</a:t>
            </a:r>
            <a:endParaRPr lang="en-US" dirty="0"/>
          </a:p>
          <a:p>
            <a:r>
              <a:rPr lang="en-US" dirty="0">
                <a:hlinkClick r:id="rId6"/>
              </a:rPr>
              <a:t>Troy Hunt Pluralsight on Security Headers</a:t>
            </a:r>
            <a:endParaRPr lang="en-US" dirty="0"/>
          </a:p>
          <a:p>
            <a:r>
              <a:rPr lang="en-US" dirty="0"/>
              <a:t>Slides: </a:t>
            </a:r>
            <a:r>
              <a:rPr lang="en-US" dirty="0">
                <a:hlinkClick r:id="rId7"/>
              </a:rPr>
              <a:t>https://scottsauber.com</a:t>
            </a:r>
            <a:r>
              <a:rPr lang="en-US" dirty="0"/>
              <a:t>  </a:t>
            </a:r>
          </a:p>
        </p:txBody>
      </p:sp>
      <p:grpSp>
        <p:nvGrpSpPr>
          <p:cNvPr id="4" name="Group 3">
            <a:extLst>
              <a:ext uri="{FF2B5EF4-FFF2-40B4-BE49-F238E27FC236}">
                <a16:creationId xmlns:a16="http://schemas.microsoft.com/office/drawing/2014/main" id="{C4C25B97-75C5-4991-BC3D-38CE2AB5363C}"/>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FAFDB5F2-6AEF-472C-8666-62678B7E2E15}"/>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F42141EA-E90B-4DEF-94A7-60DF042494FB}"/>
                </a:ext>
              </a:extLst>
            </p:cNvPr>
            <p:cNvSpPr/>
            <p:nvPr/>
          </p:nvSpPr>
          <p:spPr>
            <a:xfrm>
              <a:off x="9970651" y="6285411"/>
              <a:ext cx="347472" cy="274320"/>
            </a:xfrm>
            <a:prstGeom prst="rect">
              <a:avLst/>
            </a:prstGeom>
            <a:blipFill dpi="0" rotWithShape="1">
              <a:blip r:embed="rId8">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593618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61360"/>
          </a:xfrm>
        </p:spPr>
        <p:txBody>
          <a:bodyPr/>
          <a:lstStyle/>
          <a:p>
            <a:pPr algn="ctr"/>
            <a:r>
              <a:rPr lang="en-US" dirty="0"/>
              <a:t>Questions?</a:t>
            </a:r>
          </a:p>
        </p:txBody>
      </p:sp>
      <p:grpSp>
        <p:nvGrpSpPr>
          <p:cNvPr id="3" name="Group 2">
            <a:extLst>
              <a:ext uri="{FF2B5EF4-FFF2-40B4-BE49-F238E27FC236}">
                <a16:creationId xmlns:a16="http://schemas.microsoft.com/office/drawing/2014/main" id="{71BFDDA6-CBEC-4C9F-B0DC-EF58E0F19B21}"/>
              </a:ext>
            </a:extLst>
          </p:cNvPr>
          <p:cNvGrpSpPr/>
          <p:nvPr/>
        </p:nvGrpSpPr>
        <p:grpSpPr>
          <a:xfrm>
            <a:off x="9890603" y="6185410"/>
            <a:ext cx="2171258" cy="474323"/>
            <a:chOff x="9890603" y="6185410"/>
            <a:chExt cx="2171258" cy="474323"/>
          </a:xfrm>
        </p:grpSpPr>
        <p:pic>
          <p:nvPicPr>
            <p:cNvPr id="6" name="Picture 2" descr="Image result for twitter logo">
              <a:extLst>
                <a:ext uri="{FF2B5EF4-FFF2-40B4-BE49-F238E27FC236}">
                  <a16:creationId xmlns:a16="http://schemas.microsoft.com/office/drawing/2014/main" id="{D76E44B5-6341-4AE2-9B3D-17414ECD677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890603" y="6268238"/>
              <a:ext cx="380116" cy="308666"/>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E59A66B3-7923-48CE-86FF-E583484BE360}"/>
                </a:ext>
              </a:extLst>
            </p:cNvPr>
            <p:cNvSpPr txBox="1">
              <a:spLocks/>
            </p:cNvSpPr>
            <p:nvPr/>
          </p:nvSpPr>
          <p:spPr>
            <a:xfrm>
              <a:off x="10080661" y="6185410"/>
              <a:ext cx="1981200"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50000"/>
                    </a:schemeClr>
                  </a:solidFill>
                </a:rPr>
                <a:t>scottsauber</a:t>
              </a:r>
              <a:endParaRPr lang="en-US" dirty="0">
                <a:solidFill>
                  <a:schemeClr val="bg1">
                    <a:lumMod val="50000"/>
                  </a:schemeClr>
                </a:solidFill>
              </a:endParaRPr>
            </a:p>
          </p:txBody>
        </p:sp>
      </p:grpSp>
      <p:sp>
        <p:nvSpPr>
          <p:cNvPr id="5" name="Subtitle 2">
            <a:extLst>
              <a:ext uri="{FF2B5EF4-FFF2-40B4-BE49-F238E27FC236}">
                <a16:creationId xmlns:a16="http://schemas.microsoft.com/office/drawing/2014/main" id="{20243636-BF8A-4179-ABED-563FACBF7404}"/>
              </a:ext>
            </a:extLst>
          </p:cNvPr>
          <p:cNvSpPr txBox="1">
            <a:spLocks/>
          </p:cNvSpPr>
          <p:nvPr/>
        </p:nvSpPr>
        <p:spPr>
          <a:xfrm>
            <a:off x="-1" y="6163821"/>
            <a:ext cx="3272287" cy="474323"/>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1">
                    <a:lumMod val="50000"/>
                  </a:schemeClr>
                </a:solidFill>
              </a:rPr>
              <a:t>Slides at scottsauber.com</a:t>
            </a:r>
          </a:p>
        </p:txBody>
      </p:sp>
    </p:spTree>
    <p:extLst>
      <p:ext uri="{BB962C8B-B14F-4D97-AF65-F5344CB8AC3E}">
        <p14:creationId xmlns:p14="http://schemas.microsoft.com/office/powerpoint/2010/main" val="42751091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61360"/>
          </a:xfrm>
        </p:spPr>
        <p:txBody>
          <a:bodyPr/>
          <a:lstStyle/>
          <a:p>
            <a:pPr algn="ctr"/>
            <a:r>
              <a:rPr lang="en-US" dirty="0"/>
              <a:t>Thanks!</a:t>
            </a:r>
          </a:p>
        </p:txBody>
      </p:sp>
      <p:sp>
        <p:nvSpPr>
          <p:cNvPr id="3" name="Subtitle 2">
            <a:extLst>
              <a:ext uri="{FF2B5EF4-FFF2-40B4-BE49-F238E27FC236}">
                <a16:creationId xmlns:a16="http://schemas.microsoft.com/office/drawing/2014/main" id="{4F5B3665-29CA-4F58-887F-3A63107B16D0}"/>
              </a:ext>
            </a:extLst>
          </p:cNvPr>
          <p:cNvSpPr txBox="1">
            <a:spLocks/>
          </p:cNvSpPr>
          <p:nvPr/>
        </p:nvSpPr>
        <p:spPr>
          <a:xfrm>
            <a:off x="-1" y="6163821"/>
            <a:ext cx="3272287" cy="474323"/>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1">
                    <a:lumMod val="50000"/>
                  </a:schemeClr>
                </a:solidFill>
              </a:rPr>
              <a:t>Slides at scottsauber.com</a:t>
            </a:r>
          </a:p>
        </p:txBody>
      </p:sp>
      <p:grpSp>
        <p:nvGrpSpPr>
          <p:cNvPr id="7" name="Group 6">
            <a:extLst>
              <a:ext uri="{FF2B5EF4-FFF2-40B4-BE49-F238E27FC236}">
                <a16:creationId xmlns:a16="http://schemas.microsoft.com/office/drawing/2014/main" id="{E1CDF232-5BFF-48C7-8A7F-A4EC2062C3A1}"/>
              </a:ext>
            </a:extLst>
          </p:cNvPr>
          <p:cNvGrpSpPr/>
          <p:nvPr/>
        </p:nvGrpSpPr>
        <p:grpSpPr>
          <a:xfrm>
            <a:off x="9890603" y="6185410"/>
            <a:ext cx="2171258" cy="474323"/>
            <a:chOff x="9890603" y="6185410"/>
            <a:chExt cx="2171258" cy="474323"/>
          </a:xfrm>
        </p:grpSpPr>
        <p:pic>
          <p:nvPicPr>
            <p:cNvPr id="8" name="Picture 2" descr="Image result for twitter logo">
              <a:extLst>
                <a:ext uri="{FF2B5EF4-FFF2-40B4-BE49-F238E27FC236}">
                  <a16:creationId xmlns:a16="http://schemas.microsoft.com/office/drawing/2014/main" id="{F55206CD-2519-4C5C-BF0F-83488CEB639E}"/>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890603" y="6268238"/>
              <a:ext cx="380116" cy="308666"/>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06B50F25-B699-4FCD-85D7-213BA015AC9B}"/>
                </a:ext>
              </a:extLst>
            </p:cNvPr>
            <p:cNvSpPr txBox="1">
              <a:spLocks/>
            </p:cNvSpPr>
            <p:nvPr/>
          </p:nvSpPr>
          <p:spPr>
            <a:xfrm>
              <a:off x="10080661" y="6185410"/>
              <a:ext cx="1981200"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50000"/>
                    </a:schemeClr>
                  </a:solidFill>
                </a:rPr>
                <a:t>scottsauber</a:t>
              </a:r>
              <a:endParaRPr lang="en-US" dirty="0">
                <a:solidFill>
                  <a:schemeClr val="bg1">
                    <a:lumMod val="50000"/>
                  </a:schemeClr>
                </a:solidFill>
              </a:endParaRPr>
            </a:p>
          </p:txBody>
        </p:sp>
      </p:grpSp>
    </p:spTree>
    <p:extLst>
      <p:ext uri="{BB962C8B-B14F-4D97-AF65-F5344CB8AC3E}">
        <p14:creationId xmlns:p14="http://schemas.microsoft.com/office/powerpoint/2010/main" val="1671817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are HTTP Security Headers?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Response headers that the server responds with to instruct the browser what security rules to enforce when it handles your website’s content.</a:t>
            </a:r>
          </a:p>
          <a:p>
            <a:r>
              <a:rPr lang="en-US" dirty="0"/>
              <a:t>Key value pairs</a:t>
            </a:r>
          </a:p>
          <a:p>
            <a:r>
              <a:rPr lang="en-US" dirty="0"/>
              <a:t>In general, the more security headers you opt-in to sending, the more secure your website is.</a:t>
            </a:r>
          </a:p>
          <a:p>
            <a:r>
              <a:rPr lang="en-US" dirty="0"/>
              <a:t>Most security headers come with multiple options you can configure to tweak the behavior to what you want.</a:t>
            </a:r>
          </a:p>
        </p:txBody>
      </p:sp>
      <p:grpSp>
        <p:nvGrpSpPr>
          <p:cNvPr id="4" name="Group 3">
            <a:extLst>
              <a:ext uri="{FF2B5EF4-FFF2-40B4-BE49-F238E27FC236}">
                <a16:creationId xmlns:a16="http://schemas.microsoft.com/office/drawing/2014/main" id="{0E0B02B0-DA5D-4F0E-B7DC-E800BDA06440}"/>
              </a:ext>
            </a:extLst>
          </p:cNvPr>
          <p:cNvGrpSpPr/>
          <p:nvPr/>
        </p:nvGrpSpPr>
        <p:grpSpPr>
          <a:xfrm>
            <a:off x="9970651" y="6193225"/>
            <a:ext cx="2130724" cy="474323"/>
            <a:chOff x="9970651" y="6185410"/>
            <a:chExt cx="2130724" cy="474323"/>
          </a:xfrm>
        </p:grpSpPr>
        <p:sp>
          <p:nvSpPr>
            <p:cNvPr id="5" name="Subtitle 2">
              <a:extLst>
                <a:ext uri="{FF2B5EF4-FFF2-40B4-BE49-F238E27FC236}">
                  <a16:creationId xmlns:a16="http://schemas.microsoft.com/office/drawing/2014/main" id="{BDC9837E-0693-4558-A753-F58C8E3C4AF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645BBC44-2774-46D4-9708-62927F3733D7}"/>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25353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66B1A0-BC94-4DB0-A637-00D8FD6373B1}"/>
              </a:ext>
            </a:extLst>
          </p:cNvPr>
          <p:cNvPicPr>
            <a:picLocks noChangeAspect="1"/>
          </p:cNvPicPr>
          <p:nvPr/>
        </p:nvPicPr>
        <p:blipFill>
          <a:blip r:embed="rId3"/>
          <a:stretch>
            <a:fillRect/>
          </a:stretch>
        </p:blipFill>
        <p:spPr>
          <a:xfrm>
            <a:off x="0" y="741272"/>
            <a:ext cx="12192000" cy="4427085"/>
          </a:xfrm>
          <a:prstGeom prst="rect">
            <a:avLst/>
          </a:prstGeom>
        </p:spPr>
      </p:pic>
      <p:grpSp>
        <p:nvGrpSpPr>
          <p:cNvPr id="3" name="Group 2">
            <a:extLst>
              <a:ext uri="{FF2B5EF4-FFF2-40B4-BE49-F238E27FC236}">
                <a16:creationId xmlns:a16="http://schemas.microsoft.com/office/drawing/2014/main" id="{08FF341C-DCA3-42CC-84B1-A3C67FF19AEF}"/>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D239033A-2C17-4B22-B3E8-247C448B33E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61F97DBC-1EDB-41CB-95CC-5F8802F4775F}"/>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8921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HTTP Strict Transport Security (HSTS)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It allows websites to tell web browsers to only request this site over HTTPS, not over HTTP.</a:t>
            </a:r>
          </a:p>
          <a:p>
            <a:pPr marL="457200" lvl="1" indent="0">
              <a:buNone/>
            </a:pPr>
            <a:endParaRPr lang="en-US" dirty="0"/>
          </a:p>
          <a:p>
            <a:r>
              <a:rPr lang="en-US" dirty="0">
                <a:solidFill>
                  <a:schemeClr val="bg1">
                    <a:lumMod val="65000"/>
                  </a:schemeClr>
                </a:solidFill>
              </a:rPr>
              <a:t>Why should I care?</a:t>
            </a:r>
          </a:p>
          <a:p>
            <a:pPr lvl="1"/>
            <a:r>
              <a:rPr lang="en-US" dirty="0"/>
              <a:t>Prevents some classes of man-in-the-middle (MITM) attacks.</a:t>
            </a:r>
          </a:p>
        </p:txBody>
      </p:sp>
      <p:grpSp>
        <p:nvGrpSpPr>
          <p:cNvPr id="4" name="Group 3">
            <a:extLst>
              <a:ext uri="{FF2B5EF4-FFF2-40B4-BE49-F238E27FC236}">
                <a16:creationId xmlns:a16="http://schemas.microsoft.com/office/drawing/2014/main" id="{9B9A202F-43DD-401F-9E78-D04CD5302481}"/>
              </a:ext>
            </a:extLst>
          </p:cNvPr>
          <p:cNvGrpSpPr/>
          <p:nvPr/>
        </p:nvGrpSpPr>
        <p:grpSpPr>
          <a:xfrm>
            <a:off x="9970651" y="6193225"/>
            <a:ext cx="2130724" cy="474323"/>
            <a:chOff x="9970651" y="6185410"/>
            <a:chExt cx="2130724" cy="474323"/>
          </a:xfrm>
        </p:grpSpPr>
        <p:sp>
          <p:nvSpPr>
            <p:cNvPr id="5" name="Subtitle 2">
              <a:extLst>
                <a:ext uri="{FF2B5EF4-FFF2-40B4-BE49-F238E27FC236}">
                  <a16:creationId xmlns:a16="http://schemas.microsoft.com/office/drawing/2014/main" id="{4E84905E-10B9-42C3-A1B6-17C26A82F32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452B60B3-D926-4E0F-B966-12906D885403}"/>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7977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A6A6A6"/>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A6A6A6"/>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A6A6A6"/>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48444</TotalTime>
  <Words>2401</Words>
  <Application>Microsoft Office PowerPoint</Application>
  <PresentationFormat>Widescreen</PresentationFormat>
  <Paragraphs>443</Paragraphs>
  <Slides>69</Slides>
  <Notes>69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Calibri Light</vt:lpstr>
      <vt:lpstr>Office Theme</vt:lpstr>
      <vt:lpstr>HTTP Security Headers You Need To Know</vt:lpstr>
      <vt:lpstr>Audience</vt:lpstr>
      <vt:lpstr>Agenda</vt:lpstr>
      <vt:lpstr>Purpose</vt:lpstr>
      <vt:lpstr>Who am I? </vt:lpstr>
      <vt:lpstr>What are HTTP Headers?</vt:lpstr>
      <vt:lpstr>What are HTTP Security Headers?</vt:lpstr>
      <vt:lpstr>PowerPoint Presentation</vt:lpstr>
      <vt:lpstr>HTTP Strict Transport Security (HSTS)</vt:lpstr>
      <vt:lpstr>Without HSTS</vt:lpstr>
      <vt:lpstr>What’s the issue?</vt:lpstr>
      <vt:lpstr>What’s the issue?</vt:lpstr>
      <vt:lpstr>What can happen?</vt:lpstr>
      <vt:lpstr>With HSTS</vt:lpstr>
      <vt:lpstr>HSTS Options</vt:lpstr>
      <vt:lpstr>HSTS Preload List</vt:lpstr>
      <vt:lpstr>HTTP Strict Transport Security (HSTS)</vt:lpstr>
      <vt:lpstr>HSTS Gotchas</vt:lpstr>
      <vt:lpstr>HSTS Impact of Retrofitting on Existing App</vt:lpstr>
      <vt:lpstr>Quick word on HTTPS</vt:lpstr>
      <vt:lpstr>HSTS Questions?</vt:lpstr>
      <vt:lpstr>X-Frame-Options (XFO)</vt:lpstr>
      <vt:lpstr>X-Frame-Options (XFO) Options</vt:lpstr>
      <vt:lpstr>X-Frame-Options (XFO)</vt:lpstr>
      <vt:lpstr>XFO Impact of Retrofitting to Existing App</vt:lpstr>
      <vt:lpstr>XFO Questions?</vt:lpstr>
      <vt:lpstr>Cross-Site Scripting (XSS)</vt:lpstr>
      <vt:lpstr>Cross-Site Scripting (XSS)</vt:lpstr>
      <vt:lpstr>XSS Final Note</vt:lpstr>
      <vt:lpstr>XSS Questions before we talk about how to prevent it?</vt:lpstr>
      <vt:lpstr>Cross-Site Scripting Protection (X-XSS)</vt:lpstr>
      <vt:lpstr>Cross-Site Scripting Protection (X-XSS)</vt:lpstr>
      <vt:lpstr>Cross-Site Scripting Protection (X-XSS)</vt:lpstr>
      <vt:lpstr>X-XSS Impact of Retrofitting to Existing app</vt:lpstr>
      <vt:lpstr>Cross-Site Scripting Protection Questions?</vt:lpstr>
      <vt:lpstr>Cross-Site Scripting (XSS)</vt:lpstr>
      <vt:lpstr>Content Security Policy (CSP)</vt:lpstr>
      <vt:lpstr>Content Security Policy (CSP) Options</vt:lpstr>
      <vt:lpstr>Content Security Policy (CSP) Options</vt:lpstr>
      <vt:lpstr>Content Security Policy (CSP) Options</vt:lpstr>
      <vt:lpstr>Content Security Policy (CSP)</vt:lpstr>
      <vt:lpstr>CSP Impacting of Retrofitting to Existing App</vt:lpstr>
      <vt:lpstr>Content Security Policy (CSP)</vt:lpstr>
      <vt:lpstr>Content Security Policy Questions?</vt:lpstr>
      <vt:lpstr>Browser Sniffing Protection (X-Content-Type-Options)</vt:lpstr>
      <vt:lpstr>Browser Sniffing Protection (X-Content-Type-Options)</vt:lpstr>
      <vt:lpstr>PowerPoint Presentation</vt:lpstr>
      <vt:lpstr>Browser Sniffing Protection Questions?</vt:lpstr>
      <vt:lpstr>Referer Header background</vt:lpstr>
      <vt:lpstr>I’ve seen this on my blog</vt:lpstr>
      <vt:lpstr>…and even JIRA/Confluence/OWA</vt:lpstr>
      <vt:lpstr>Referrer-Policy</vt:lpstr>
      <vt:lpstr>Referrer-Policy</vt:lpstr>
      <vt:lpstr>RP Impact of Retrofitting to Existing App</vt:lpstr>
      <vt:lpstr>Referrer-Policy Questions?</vt:lpstr>
      <vt:lpstr>Feature-Policy Is Coming</vt:lpstr>
      <vt:lpstr>Feature-Policy</vt:lpstr>
      <vt:lpstr>Feature-Policy Demo</vt:lpstr>
      <vt:lpstr>FP Impact of Retrofitting to Existing App</vt:lpstr>
      <vt:lpstr>How do I test my website?</vt:lpstr>
      <vt:lpstr>SecurityHeaders.com</vt:lpstr>
      <vt:lpstr>SecurityHeaders.com</vt:lpstr>
      <vt:lpstr>SecurityHeaders.com</vt:lpstr>
      <vt:lpstr>SecurityHeaders.com</vt:lpstr>
      <vt:lpstr>Note</vt:lpstr>
      <vt:lpstr>Takeaways</vt:lpstr>
      <vt:lpstr>Resources</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Blazor: C# running in the browser via WebAssembly</dc:title>
  <dc:creator>Scott Sauber</dc:creator>
  <cp:lastModifiedBy>Scott Sauber</cp:lastModifiedBy>
  <cp:revision>106</cp:revision>
  <dcterms:created xsi:type="dcterms:W3CDTF">2018-06-02T19:36:58Z</dcterms:created>
  <dcterms:modified xsi:type="dcterms:W3CDTF">2020-07-09T01:07:46Z</dcterms:modified>
</cp:coreProperties>
</file>