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33"/>
  </p:notesMasterIdLst>
  <p:sldIdLst>
    <p:sldId id="257" r:id="rId2"/>
    <p:sldId id="285" r:id="rId3"/>
    <p:sldId id="326" r:id="rId4"/>
    <p:sldId id="369" r:id="rId5"/>
    <p:sldId id="327" r:id="rId6"/>
    <p:sldId id="372" r:id="rId7"/>
    <p:sldId id="375" r:id="rId8"/>
    <p:sldId id="330" r:id="rId9"/>
    <p:sldId id="376" r:id="rId10"/>
    <p:sldId id="370" r:id="rId11"/>
    <p:sldId id="394" r:id="rId12"/>
    <p:sldId id="381" r:id="rId13"/>
    <p:sldId id="396" r:id="rId14"/>
    <p:sldId id="384" r:id="rId15"/>
    <p:sldId id="397" r:id="rId16"/>
    <p:sldId id="385" r:id="rId17"/>
    <p:sldId id="386" r:id="rId18"/>
    <p:sldId id="387" r:id="rId19"/>
    <p:sldId id="377" r:id="rId20"/>
    <p:sldId id="388" r:id="rId21"/>
    <p:sldId id="391" r:id="rId22"/>
    <p:sldId id="379" r:id="rId23"/>
    <p:sldId id="380" r:id="rId24"/>
    <p:sldId id="338" r:id="rId25"/>
    <p:sldId id="392" r:id="rId26"/>
    <p:sldId id="378" r:id="rId27"/>
    <p:sldId id="395" r:id="rId28"/>
    <p:sldId id="368" r:id="rId29"/>
    <p:sldId id="336" r:id="rId30"/>
    <p:sldId id="337" r:id="rId31"/>
    <p:sldId id="393"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F69B6"/>
    <a:srgbClr val="5C2D91"/>
    <a:srgbClr val="2E97EE"/>
    <a:srgbClr val="0951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83977" autoAdjust="0"/>
  </p:normalViewPr>
  <p:slideViewPr>
    <p:cSldViewPr snapToGrid="0">
      <p:cViewPr varScale="1">
        <p:scale>
          <a:sx n="95" d="100"/>
          <a:sy n="95" d="100"/>
        </p:scale>
        <p:origin x="42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BF47D1-607F-45EE-AE63-C10CF3AC8DD9}" type="datetimeFigureOut">
              <a:rPr lang="en-US" smtClean="0"/>
              <a:t>11/7/2023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4461-D808-4EBD-B8B3-953FBFCC6ED3}" type="slidenum">
              <a:rPr lang="en-US" smtClean="0"/>
              <a:t>‹#›</a:t>
            </a:fld>
            <a:endParaRPr lang="en-US"/>
          </a:p>
        </p:txBody>
      </p:sp>
    </p:spTree>
    <p:extLst>
      <p:ext uri="{BB962C8B-B14F-4D97-AF65-F5344CB8AC3E}">
        <p14:creationId xmlns:p14="http://schemas.microsoft.com/office/powerpoint/2010/main" val="25389712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CEE071-6BA9-400B-8DDD-7178D39C29B3}" type="slidenum">
              <a:rPr lang="en-US" smtClean="0"/>
              <a:t>1</a:t>
            </a:fld>
            <a:endParaRPr lang="en-US"/>
          </a:p>
        </p:txBody>
      </p:sp>
    </p:spTree>
    <p:extLst>
      <p:ext uri="{BB962C8B-B14F-4D97-AF65-F5344CB8AC3E}">
        <p14:creationId xmlns:p14="http://schemas.microsoft.com/office/powerpoint/2010/main" val="36908173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10</a:t>
            </a:fld>
            <a:endParaRPr lang="en-US"/>
          </a:p>
        </p:txBody>
      </p:sp>
    </p:spTree>
    <p:extLst>
      <p:ext uri="{BB962C8B-B14F-4D97-AF65-F5344CB8AC3E}">
        <p14:creationId xmlns:p14="http://schemas.microsoft.com/office/powerpoint/2010/main" val="4250178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11</a:t>
            </a:fld>
            <a:endParaRPr lang="en-US"/>
          </a:p>
        </p:txBody>
      </p:sp>
    </p:spTree>
    <p:extLst>
      <p:ext uri="{BB962C8B-B14F-4D97-AF65-F5344CB8AC3E}">
        <p14:creationId xmlns:p14="http://schemas.microsoft.com/office/powerpoint/2010/main" val="3865344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12</a:t>
            </a:fld>
            <a:endParaRPr lang="en-US"/>
          </a:p>
        </p:txBody>
      </p:sp>
    </p:spTree>
    <p:extLst>
      <p:ext uri="{BB962C8B-B14F-4D97-AF65-F5344CB8AC3E}">
        <p14:creationId xmlns:p14="http://schemas.microsoft.com/office/powerpoint/2010/main" val="8876759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13</a:t>
            </a:fld>
            <a:endParaRPr lang="en-US"/>
          </a:p>
        </p:txBody>
      </p:sp>
    </p:spTree>
    <p:extLst>
      <p:ext uri="{BB962C8B-B14F-4D97-AF65-F5344CB8AC3E}">
        <p14:creationId xmlns:p14="http://schemas.microsoft.com/office/powerpoint/2010/main" val="25052059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14</a:t>
            </a:fld>
            <a:endParaRPr lang="en-US"/>
          </a:p>
        </p:txBody>
      </p:sp>
    </p:spTree>
    <p:extLst>
      <p:ext uri="{BB962C8B-B14F-4D97-AF65-F5344CB8AC3E}">
        <p14:creationId xmlns:p14="http://schemas.microsoft.com/office/powerpoint/2010/main" val="41961320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15</a:t>
            </a:fld>
            <a:endParaRPr lang="en-US"/>
          </a:p>
        </p:txBody>
      </p:sp>
    </p:spTree>
    <p:extLst>
      <p:ext uri="{BB962C8B-B14F-4D97-AF65-F5344CB8AC3E}">
        <p14:creationId xmlns:p14="http://schemas.microsoft.com/office/powerpoint/2010/main" val="2868001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16</a:t>
            </a:fld>
            <a:endParaRPr lang="en-US"/>
          </a:p>
        </p:txBody>
      </p:sp>
    </p:spTree>
    <p:extLst>
      <p:ext uri="{BB962C8B-B14F-4D97-AF65-F5344CB8AC3E}">
        <p14:creationId xmlns:p14="http://schemas.microsoft.com/office/powerpoint/2010/main" val="22867567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17</a:t>
            </a:fld>
            <a:endParaRPr lang="en-US"/>
          </a:p>
        </p:txBody>
      </p:sp>
    </p:spTree>
    <p:extLst>
      <p:ext uri="{BB962C8B-B14F-4D97-AF65-F5344CB8AC3E}">
        <p14:creationId xmlns:p14="http://schemas.microsoft.com/office/powerpoint/2010/main" val="22229669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18</a:t>
            </a:fld>
            <a:endParaRPr lang="en-US"/>
          </a:p>
        </p:txBody>
      </p:sp>
    </p:spTree>
    <p:extLst>
      <p:ext uri="{BB962C8B-B14F-4D97-AF65-F5344CB8AC3E}">
        <p14:creationId xmlns:p14="http://schemas.microsoft.com/office/powerpoint/2010/main" val="1522027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19</a:t>
            </a:fld>
            <a:endParaRPr lang="en-US"/>
          </a:p>
        </p:txBody>
      </p:sp>
    </p:spTree>
    <p:extLst>
      <p:ext uri="{BB962C8B-B14F-4D97-AF65-F5344CB8AC3E}">
        <p14:creationId xmlns:p14="http://schemas.microsoft.com/office/powerpoint/2010/main" val="2972305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a:t>
            </a:fld>
            <a:endParaRPr lang="en-US"/>
          </a:p>
        </p:txBody>
      </p:sp>
    </p:spTree>
    <p:extLst>
      <p:ext uri="{BB962C8B-B14F-4D97-AF65-F5344CB8AC3E}">
        <p14:creationId xmlns:p14="http://schemas.microsoft.com/office/powerpoint/2010/main" val="6365822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20</a:t>
            </a:fld>
            <a:endParaRPr lang="en-US"/>
          </a:p>
        </p:txBody>
      </p:sp>
    </p:spTree>
    <p:extLst>
      <p:ext uri="{BB962C8B-B14F-4D97-AF65-F5344CB8AC3E}">
        <p14:creationId xmlns:p14="http://schemas.microsoft.com/office/powerpoint/2010/main" val="1837413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just a hello world create-react-app, so if you run </a:t>
            </a:r>
            <a:r>
              <a:rPr lang="en-US" dirty="0" err="1"/>
              <a:t>npx</a:t>
            </a:r>
            <a:r>
              <a:rPr lang="en-US" dirty="0"/>
              <a:t> create-react-app </a:t>
            </a:r>
            <a:r>
              <a:rPr lang="en-US" dirty="0" err="1"/>
              <a:t>tdd</a:t>
            </a:r>
            <a:r>
              <a:rPr lang="en-US" dirty="0"/>
              <a:t>-demo</a:t>
            </a:r>
          </a:p>
        </p:txBody>
      </p:sp>
      <p:sp>
        <p:nvSpPr>
          <p:cNvPr id="4" name="Slide Number Placeholder 3"/>
          <p:cNvSpPr>
            <a:spLocks noGrp="1"/>
          </p:cNvSpPr>
          <p:nvPr>
            <p:ph type="sldNum" sz="quarter" idx="5"/>
          </p:nvPr>
        </p:nvSpPr>
        <p:spPr/>
        <p:txBody>
          <a:bodyPr/>
          <a:lstStyle/>
          <a:p>
            <a:fld id="{EC074461-D808-4EBD-B8B3-953FBFCC6ED3}" type="slidenum">
              <a:rPr lang="en-US" smtClean="0"/>
              <a:t>21</a:t>
            </a:fld>
            <a:endParaRPr lang="en-US"/>
          </a:p>
        </p:txBody>
      </p:sp>
    </p:spTree>
    <p:extLst>
      <p:ext uri="{BB962C8B-B14F-4D97-AF65-F5344CB8AC3E}">
        <p14:creationId xmlns:p14="http://schemas.microsoft.com/office/powerpoint/2010/main" val="12546345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22</a:t>
            </a:fld>
            <a:endParaRPr lang="en-US"/>
          </a:p>
        </p:txBody>
      </p:sp>
    </p:spTree>
    <p:extLst>
      <p:ext uri="{BB962C8B-B14F-4D97-AF65-F5344CB8AC3E}">
        <p14:creationId xmlns:p14="http://schemas.microsoft.com/office/powerpoint/2010/main" val="9763590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23</a:t>
            </a:fld>
            <a:endParaRPr lang="en-US"/>
          </a:p>
        </p:txBody>
      </p:sp>
    </p:spTree>
    <p:extLst>
      <p:ext uri="{BB962C8B-B14F-4D97-AF65-F5344CB8AC3E}">
        <p14:creationId xmlns:p14="http://schemas.microsoft.com/office/powerpoint/2010/main" val="33414815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Too understaffed</a:t>
            </a:r>
          </a:p>
          <a:p>
            <a:pPr marL="171450" indent="-171450">
              <a:buFontTx/>
              <a:buChar char="-"/>
            </a:pPr>
            <a:r>
              <a:rPr lang="en-US" dirty="0"/>
              <a:t>Too much support work fixing bugs</a:t>
            </a:r>
          </a:p>
        </p:txBody>
      </p:sp>
      <p:sp>
        <p:nvSpPr>
          <p:cNvPr id="4" name="Slide Number Placeholder 3"/>
          <p:cNvSpPr>
            <a:spLocks noGrp="1"/>
          </p:cNvSpPr>
          <p:nvPr>
            <p:ph type="sldNum" sz="quarter" idx="5"/>
          </p:nvPr>
        </p:nvSpPr>
        <p:spPr/>
        <p:txBody>
          <a:bodyPr/>
          <a:lstStyle/>
          <a:p>
            <a:fld id="{EC074461-D808-4EBD-B8B3-953FBFCC6ED3}" type="slidenum">
              <a:rPr lang="en-US" smtClean="0"/>
              <a:t>24</a:t>
            </a:fld>
            <a:endParaRPr lang="en-US"/>
          </a:p>
        </p:txBody>
      </p:sp>
    </p:spTree>
    <p:extLst>
      <p:ext uri="{BB962C8B-B14F-4D97-AF65-F5344CB8AC3E}">
        <p14:creationId xmlns:p14="http://schemas.microsoft.com/office/powerpoint/2010/main" val="14292633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25</a:t>
            </a:fld>
            <a:endParaRPr lang="en-US"/>
          </a:p>
        </p:txBody>
      </p:sp>
    </p:spTree>
    <p:extLst>
      <p:ext uri="{BB962C8B-B14F-4D97-AF65-F5344CB8AC3E}">
        <p14:creationId xmlns:p14="http://schemas.microsoft.com/office/powerpoint/2010/main" val="1262940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if you went to your surgeon and said “Hey I need this operation done” and he goes “Okay it’ll take 24 hours.” And if you respond “Okay but can you do it in 4?” …would you want to get surgery from the surgeon who agrees to that?</a:t>
            </a:r>
          </a:p>
          <a:p>
            <a:endParaRPr lang="en-US" dirty="0"/>
          </a:p>
          <a:p>
            <a:r>
              <a:rPr lang="en-US" dirty="0"/>
              <a:t>“Oh yeah I can totally do that surgery in 4 hours, I just need to not wash my hands, not wash the tools from the last surgery, and I’ll just use 5 stitches to sew you up instead of 50.”</a:t>
            </a:r>
          </a:p>
        </p:txBody>
      </p:sp>
      <p:sp>
        <p:nvSpPr>
          <p:cNvPr id="4" name="Slide Number Placeholder 3"/>
          <p:cNvSpPr>
            <a:spLocks noGrp="1"/>
          </p:cNvSpPr>
          <p:nvPr>
            <p:ph type="sldNum" sz="quarter" idx="5"/>
          </p:nvPr>
        </p:nvSpPr>
        <p:spPr/>
        <p:txBody>
          <a:bodyPr/>
          <a:lstStyle/>
          <a:p>
            <a:fld id="{EC074461-D808-4EBD-B8B3-953FBFCC6ED3}" type="slidenum">
              <a:rPr lang="en-US" smtClean="0"/>
              <a:t>26</a:t>
            </a:fld>
            <a:endParaRPr lang="en-US"/>
          </a:p>
        </p:txBody>
      </p:sp>
    </p:spTree>
    <p:extLst>
      <p:ext uri="{BB962C8B-B14F-4D97-AF65-F5344CB8AC3E}">
        <p14:creationId xmlns:p14="http://schemas.microsoft.com/office/powerpoint/2010/main" val="1437237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C074461-D808-4EBD-B8B3-953FBFCC6ED3}" type="slidenum">
              <a:rPr lang="en-US" smtClean="0"/>
              <a:t>27</a:t>
            </a:fld>
            <a:endParaRPr lang="en-US"/>
          </a:p>
        </p:txBody>
      </p:sp>
    </p:spTree>
    <p:extLst>
      <p:ext uri="{BB962C8B-B14F-4D97-AF65-F5344CB8AC3E}">
        <p14:creationId xmlns:p14="http://schemas.microsoft.com/office/powerpoint/2010/main" val="10142986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28</a:t>
            </a:fld>
            <a:endParaRPr lang="en-US"/>
          </a:p>
        </p:txBody>
      </p:sp>
    </p:spTree>
    <p:extLst>
      <p:ext uri="{BB962C8B-B14F-4D97-AF65-F5344CB8AC3E}">
        <p14:creationId xmlns:p14="http://schemas.microsoft.com/office/powerpoint/2010/main" val="361030125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29</a:t>
            </a:fld>
            <a:endParaRPr lang="en-US"/>
          </a:p>
        </p:txBody>
      </p:sp>
    </p:spTree>
    <p:extLst>
      <p:ext uri="{BB962C8B-B14F-4D97-AF65-F5344CB8AC3E}">
        <p14:creationId xmlns:p14="http://schemas.microsoft.com/office/powerpoint/2010/main" val="2378286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3</a:t>
            </a:fld>
            <a:endParaRPr lang="en-US"/>
          </a:p>
        </p:txBody>
      </p:sp>
    </p:spTree>
    <p:extLst>
      <p:ext uri="{BB962C8B-B14F-4D97-AF65-F5344CB8AC3E}">
        <p14:creationId xmlns:p14="http://schemas.microsoft.com/office/powerpoint/2010/main" val="36867642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4</a:t>
            </a:fld>
            <a:endParaRPr lang="en-US"/>
          </a:p>
        </p:txBody>
      </p:sp>
    </p:spTree>
    <p:extLst>
      <p:ext uri="{BB962C8B-B14F-4D97-AF65-F5344CB8AC3E}">
        <p14:creationId xmlns:p14="http://schemas.microsoft.com/office/powerpoint/2010/main" val="1627053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5</a:t>
            </a:fld>
            <a:endParaRPr lang="en-US"/>
          </a:p>
        </p:txBody>
      </p:sp>
    </p:spTree>
    <p:extLst>
      <p:ext uri="{BB962C8B-B14F-4D97-AF65-F5344CB8AC3E}">
        <p14:creationId xmlns:p14="http://schemas.microsoft.com/office/powerpoint/2010/main" val="1841737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6</a:t>
            </a:fld>
            <a:endParaRPr lang="en-US"/>
          </a:p>
        </p:txBody>
      </p:sp>
    </p:spTree>
    <p:extLst>
      <p:ext uri="{BB962C8B-B14F-4D97-AF65-F5344CB8AC3E}">
        <p14:creationId xmlns:p14="http://schemas.microsoft.com/office/powerpoint/2010/main" val="16660206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7</a:t>
            </a:fld>
            <a:endParaRPr lang="en-US"/>
          </a:p>
        </p:txBody>
      </p:sp>
    </p:spTree>
    <p:extLst>
      <p:ext uri="{BB962C8B-B14F-4D97-AF65-F5344CB8AC3E}">
        <p14:creationId xmlns:p14="http://schemas.microsoft.com/office/powerpoint/2010/main" val="1093451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8</a:t>
            </a:fld>
            <a:endParaRPr lang="en-US"/>
          </a:p>
        </p:txBody>
      </p:sp>
    </p:spTree>
    <p:extLst>
      <p:ext uri="{BB962C8B-B14F-4D97-AF65-F5344CB8AC3E}">
        <p14:creationId xmlns:p14="http://schemas.microsoft.com/office/powerpoint/2010/main" val="22061073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57EC6A-F5A4-441D-B3C5-D1EF8312AF7C}" type="slidenum">
              <a:rPr lang="en-US" smtClean="0"/>
              <a:t>9</a:t>
            </a:fld>
            <a:endParaRPr lang="en-US"/>
          </a:p>
        </p:txBody>
      </p:sp>
    </p:spTree>
    <p:extLst>
      <p:ext uri="{BB962C8B-B14F-4D97-AF65-F5344CB8AC3E}">
        <p14:creationId xmlns:p14="http://schemas.microsoft.com/office/powerpoint/2010/main" val="3973158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70D549-F609-4ED3-8963-AF0CBF3680E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BCAA17A-1098-419A-8585-E680D81178E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9A151D-61BD-48D1-8C67-4C327383A45F}"/>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4572C576-331D-4E09-88E2-6EB25C684F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359541-EA62-4109-ABD5-F105A295B77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293211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4FE6-F914-41AA-88EC-E4EB246CE9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76D8E4-7B81-43C8-9E0C-E6D9BBE6A4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0A446-E986-479F-865A-253DDD95AAF0}"/>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61962C5E-6BC2-4157-896F-20C3B39561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CA8BB-B7DC-49ED-A1F9-45449319632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764913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BD8934-B74E-4AE0-B765-ECE3C9A074F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A56AB3-C0E0-4C3D-B3A4-916BF6C3131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742220-AFF0-42C5-AF12-AD2AC576987C}"/>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04BED1E5-E582-4C65-900E-24E56C3987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9EE9A6-F609-4B8B-AE51-59399BB00C9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695595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95D01-CAFE-4A1A-A804-F23913EB36CF}"/>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DBDBD820-3F0E-466E-9035-C5A24E697D8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3D017A9-4DF9-4FBC-8DFE-1AF8ABE962B1}"/>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179C97CE-189D-45E0-91B2-04695DE2E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86EDA0-DDF2-410C-A702-40E5C32C20A6}"/>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13728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84772-8467-4E19-8A52-A529C7B3DE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8A9D6B-AA2E-41FA-BDFC-46C87BDCF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B5F044-85E8-449D-A4F3-7EAC9AD07B2A}"/>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0C068485-216E-4AEA-8404-05B4ACF615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57587-3E1F-480C-81BD-741C81CE440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786865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F0DC6-DE10-4E0B-BCBA-32E711C8A9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4C68941-20E5-4343-8250-265C6DAC54E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0677973-E72E-4CC0-8D61-FCCC8406C1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EFF417-B339-40DE-B352-1ECEDBB7BA2E}"/>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6" name="Footer Placeholder 5">
            <a:extLst>
              <a:ext uri="{FF2B5EF4-FFF2-40B4-BE49-F238E27FC236}">
                <a16:creationId xmlns:a16="http://schemas.microsoft.com/office/drawing/2014/main" id="{B145B31E-728B-4DBE-8BD9-E37BC320A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D743D7-ECE6-4EEE-A8EE-EFB4DBFE537B}"/>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14645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5A82E-579C-45F5-A951-1E10C98D14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672278-8C31-4955-BCB5-81132BB5FB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B4B5AF-BC8F-4D55-B34E-3947255AEB4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8C4CE63-7562-4D15-BD15-363CDC2145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026435-DAAC-4A88-8E75-D1C9066E3A8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6F1FBD-42A5-4A9E-8F95-934AAA624C4A}"/>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8" name="Footer Placeholder 7">
            <a:extLst>
              <a:ext uri="{FF2B5EF4-FFF2-40B4-BE49-F238E27FC236}">
                <a16:creationId xmlns:a16="http://schemas.microsoft.com/office/drawing/2014/main" id="{263529DF-CBEB-4F8A-AE4A-1E17ED0E3F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A11928E-44C3-496F-B06D-DE65B8B56D50}"/>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349258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1837D-0203-44E9-A800-75FB3F0C900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F7691E0-63A3-4F58-8784-3CF3D4825FEC}"/>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4" name="Footer Placeholder 3">
            <a:extLst>
              <a:ext uri="{FF2B5EF4-FFF2-40B4-BE49-F238E27FC236}">
                <a16:creationId xmlns:a16="http://schemas.microsoft.com/office/drawing/2014/main" id="{A543B4FF-56D4-4561-8AA0-715AC2EF17A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24245B-8F4F-4989-8B66-F14D9F460DCC}"/>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1401474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97D826-C0CD-4DA3-9804-3B37794D9B46}"/>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3" name="Footer Placeholder 2">
            <a:extLst>
              <a:ext uri="{FF2B5EF4-FFF2-40B4-BE49-F238E27FC236}">
                <a16:creationId xmlns:a16="http://schemas.microsoft.com/office/drawing/2014/main" id="{DB73DFA2-D509-44F1-BB96-FF03916E0E9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BF2E06-E28D-4612-9A89-EBD147748F41}"/>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41892002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EA060-F102-4A2F-A00A-664EF5480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F9E5B43-3611-4819-A036-8C5F1E42BE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6EA2AB7-BFE4-490A-AFEB-5A016701BA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585B19-24B8-4C1F-89D6-5412D092758A}"/>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6" name="Footer Placeholder 5">
            <a:extLst>
              <a:ext uri="{FF2B5EF4-FFF2-40B4-BE49-F238E27FC236}">
                <a16:creationId xmlns:a16="http://schemas.microsoft.com/office/drawing/2014/main" id="{F9179F1F-F5FB-498D-A4C7-6EDC1DD78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A78AB6-BF35-4C0B-B331-22ED520AE9E2}"/>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3303872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6FE43-BAB1-41F0-BFF0-94DD8B3F4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2C826E6-5590-4624-A426-EE1A424BC7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D4AF21-041F-4FA7-87E4-B870EDA36B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47AF2C-DB15-4789-9385-B5DB53324498}"/>
              </a:ext>
            </a:extLst>
          </p:cNvPr>
          <p:cNvSpPr>
            <a:spLocks noGrp="1"/>
          </p:cNvSpPr>
          <p:nvPr>
            <p:ph type="dt" sz="half" idx="10"/>
          </p:nvPr>
        </p:nvSpPr>
        <p:spPr/>
        <p:txBody>
          <a:bodyPr/>
          <a:lstStyle/>
          <a:p>
            <a:fld id="{A4BF2526-C75C-47BE-928B-0135A92A66BE}" type="datetimeFigureOut">
              <a:rPr lang="en-US" smtClean="0"/>
              <a:t>11/7/2023</a:t>
            </a:fld>
            <a:endParaRPr lang="en-US"/>
          </a:p>
        </p:txBody>
      </p:sp>
      <p:sp>
        <p:nvSpPr>
          <p:cNvPr id="6" name="Footer Placeholder 5">
            <a:extLst>
              <a:ext uri="{FF2B5EF4-FFF2-40B4-BE49-F238E27FC236}">
                <a16:creationId xmlns:a16="http://schemas.microsoft.com/office/drawing/2014/main" id="{C2F65690-CB51-4930-B426-18021D38FB0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4FFDAB-4B46-4100-A689-0064DB52B04E}"/>
              </a:ext>
            </a:extLst>
          </p:cNvPr>
          <p:cNvSpPr>
            <a:spLocks noGrp="1"/>
          </p:cNvSpPr>
          <p:nvPr>
            <p:ph type="sldNum" sz="quarter" idx="12"/>
          </p:nvPr>
        </p:nvSpPr>
        <p:spPr/>
        <p:txBody>
          <a:bodyPr/>
          <a:lstStyle/>
          <a:p>
            <a:fld id="{F8CE6D87-DEBB-4D35-A363-8431759C78C9}" type="slidenum">
              <a:rPr lang="en-US" smtClean="0"/>
              <a:t>‹#›</a:t>
            </a:fld>
            <a:endParaRPr lang="en-US"/>
          </a:p>
        </p:txBody>
      </p:sp>
    </p:spTree>
    <p:extLst>
      <p:ext uri="{BB962C8B-B14F-4D97-AF65-F5344CB8AC3E}">
        <p14:creationId xmlns:p14="http://schemas.microsoft.com/office/powerpoint/2010/main" val="21407250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D6E2E7-5F4D-4B43-B201-1C682CF80B5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DCA8DF1-9081-4F65-B36D-44EAFBA9C7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3121AD-9DC3-463F-98F7-B2E1CA5400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BF2526-C75C-47BE-928B-0135A92A66BE}" type="datetimeFigureOut">
              <a:rPr lang="en-US" smtClean="0"/>
              <a:t>11/7/2023</a:t>
            </a:fld>
            <a:endParaRPr lang="en-US"/>
          </a:p>
        </p:txBody>
      </p:sp>
      <p:sp>
        <p:nvSpPr>
          <p:cNvPr id="5" name="Footer Placeholder 4">
            <a:extLst>
              <a:ext uri="{FF2B5EF4-FFF2-40B4-BE49-F238E27FC236}">
                <a16:creationId xmlns:a16="http://schemas.microsoft.com/office/drawing/2014/main" id="{2800C0D7-400D-4BA6-BC06-CFC5FBDCFC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72E6C9D-08DD-4E4B-8A70-A4B32C36A21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CE6D87-DEBB-4D35-A363-8431759C78C9}" type="slidenum">
              <a:rPr lang="en-US" smtClean="0"/>
              <a:t>‹#›</a:t>
            </a:fld>
            <a:endParaRPr lang="en-US"/>
          </a:p>
        </p:txBody>
      </p:sp>
    </p:spTree>
    <p:extLst>
      <p:ext uri="{BB962C8B-B14F-4D97-AF65-F5344CB8AC3E}">
        <p14:creationId xmlns:p14="http://schemas.microsoft.com/office/powerpoint/2010/main" val="59232541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kentcdodds.com/blog/write-tests"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14.jpeg"/><Relationship Id="rId5" Type="http://schemas.openxmlformats.org/officeDocument/2006/relationships/image" Target="../media/image2.png"/><Relationship Id="rId4" Type="http://schemas.openxmlformats.org/officeDocument/2006/relationships/hyperlink" Target="https://github.com/scottsauber/talks"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https://www.meetup.com/iadnug/" TargetMode="External"/><Relationship Id="rId7"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www.scottsauber.com/" TargetMode="External"/><Relationship Id="rId4" Type="http://schemas.openxmlformats.org/officeDocument/2006/relationships/hyperlink" Target="https://www.red-gate.com/hub/events/friends-of-rg/friend/ScottSauber"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E7171-AFDD-4862-9A69-284665CD3345}"/>
              </a:ext>
            </a:extLst>
          </p:cNvPr>
          <p:cNvSpPr>
            <a:spLocks noGrp="1"/>
          </p:cNvSpPr>
          <p:nvPr>
            <p:ph type="ctrTitle"/>
          </p:nvPr>
        </p:nvSpPr>
        <p:spPr>
          <a:xfrm>
            <a:off x="0" y="1434242"/>
            <a:ext cx="12192000" cy="3344984"/>
          </a:xfrm>
        </p:spPr>
        <p:txBody>
          <a:bodyPr>
            <a:normAutofit/>
          </a:bodyPr>
          <a:lstStyle/>
          <a:p>
            <a:r>
              <a:rPr lang="en-US" sz="7700" b="1" dirty="0">
                <a:solidFill>
                  <a:schemeClr val="bg1"/>
                </a:solidFill>
                <a:latin typeface="+mn-lt"/>
                <a:ea typeface="Open Sans" panose="020B0606030504020204" pitchFamily="34" charset="0"/>
                <a:cs typeface="Open Sans" panose="020B0606030504020204" pitchFamily="34" charset="0"/>
              </a:rPr>
              <a:t>Test Driven Development</a:t>
            </a:r>
            <a:br>
              <a:rPr lang="en-US" sz="7700" b="1" dirty="0">
                <a:solidFill>
                  <a:schemeClr val="bg1"/>
                </a:solidFill>
                <a:latin typeface="+mn-lt"/>
                <a:ea typeface="Open Sans" panose="020B0606030504020204" pitchFamily="34" charset="0"/>
                <a:cs typeface="Open Sans" panose="020B0606030504020204" pitchFamily="34" charset="0"/>
              </a:rPr>
            </a:br>
            <a:r>
              <a:rPr lang="en-US" sz="7700" b="1" dirty="0">
                <a:solidFill>
                  <a:schemeClr val="bg1"/>
                </a:solidFill>
                <a:latin typeface="+mn-lt"/>
                <a:ea typeface="Open Sans" panose="020B0606030504020204" pitchFamily="34" charset="0"/>
                <a:cs typeface="Open Sans" panose="020B0606030504020204" pitchFamily="34" charset="0"/>
              </a:rPr>
              <a:t>With </a:t>
            </a:r>
            <a:r>
              <a:rPr lang="en-US" sz="7700" b="1" dirty="0" err="1">
                <a:solidFill>
                  <a:schemeClr val="bg1"/>
                </a:solidFill>
                <a:latin typeface="+mn-lt"/>
                <a:ea typeface="Open Sans" panose="020B0606030504020204" pitchFamily="34" charset="0"/>
                <a:cs typeface="Open Sans" panose="020B0606030504020204" pitchFamily="34" charset="0"/>
              </a:rPr>
              <a:t>Blazor</a:t>
            </a:r>
            <a:endParaRPr lang="en-US" sz="7700" b="1" dirty="0">
              <a:solidFill>
                <a:schemeClr val="bg1"/>
              </a:solidFill>
              <a:latin typeface="+mn-lt"/>
              <a:ea typeface="Open Sans" panose="020B0606030504020204" pitchFamily="34" charset="0"/>
              <a:cs typeface="Open Sans" panose="020B0606030504020204" pitchFamily="34" charset="0"/>
            </a:endParaRPr>
          </a:p>
        </p:txBody>
      </p:sp>
      <p:sp>
        <p:nvSpPr>
          <p:cNvPr id="4" name="Subtitle 2">
            <a:extLst>
              <a:ext uri="{FF2B5EF4-FFF2-40B4-BE49-F238E27FC236}">
                <a16:creationId xmlns:a16="http://schemas.microsoft.com/office/drawing/2014/main" id="{938EF936-BB12-46CA-86F7-049CEBB8D29A}"/>
              </a:ext>
            </a:extLst>
          </p:cNvPr>
          <p:cNvSpPr>
            <a:spLocks noGrp="1"/>
          </p:cNvSpPr>
          <p:nvPr>
            <p:ph type="subTitle" idx="1"/>
          </p:nvPr>
        </p:nvSpPr>
        <p:spPr>
          <a:xfrm>
            <a:off x="0" y="6295281"/>
            <a:ext cx="4184374" cy="525294"/>
          </a:xfrm>
        </p:spPr>
        <p:txBody>
          <a:bodyPr>
            <a:normAutofit/>
          </a:bodyPr>
          <a:lstStyle/>
          <a:p>
            <a:pPr algn="l"/>
            <a:r>
              <a:rPr lang="en-US" dirty="0">
                <a:solidFill>
                  <a:schemeClr val="bg1"/>
                </a:solidFill>
                <a:ea typeface="Open Sans" panose="020B0606030504020204" pitchFamily="34" charset="0"/>
                <a:cs typeface="Open Sans" panose="020B0606030504020204" pitchFamily="34" charset="0"/>
              </a:rPr>
              <a:t>Slides up at scottsauber.com</a:t>
            </a:r>
          </a:p>
        </p:txBody>
      </p:sp>
      <p:grpSp>
        <p:nvGrpSpPr>
          <p:cNvPr id="5" name="Group 4">
            <a:extLst>
              <a:ext uri="{FF2B5EF4-FFF2-40B4-BE49-F238E27FC236}">
                <a16:creationId xmlns:a16="http://schemas.microsoft.com/office/drawing/2014/main" id="{48F464C5-3076-4402-9791-59D524AC8DC8}"/>
              </a:ext>
            </a:extLst>
          </p:cNvPr>
          <p:cNvGrpSpPr/>
          <p:nvPr/>
        </p:nvGrpSpPr>
        <p:grpSpPr>
          <a:xfrm>
            <a:off x="10158636" y="6320767"/>
            <a:ext cx="2106544" cy="474323"/>
            <a:chOff x="9994831" y="6185410"/>
            <a:chExt cx="2106544" cy="474323"/>
          </a:xfrm>
        </p:grpSpPr>
        <p:pic>
          <p:nvPicPr>
            <p:cNvPr id="6" name="Picture 2" descr="Image result for twitter logo">
              <a:extLst>
                <a:ext uri="{FF2B5EF4-FFF2-40B4-BE49-F238E27FC236}">
                  <a16:creationId xmlns:a16="http://schemas.microsoft.com/office/drawing/2014/main" id="{BF5CBA11-98FF-4FEC-A8EF-50E5FADF0F9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67602"/>
              <a:ext cx="328512" cy="266762"/>
            </a:xfrm>
            <a:prstGeom prst="rect">
              <a:avLst/>
            </a:prstGeom>
            <a:noFill/>
            <a:extLst>
              <a:ext uri="{909E8E84-426E-40DD-AFC4-6F175D3DCCD1}">
                <a14:hiddenFill xmlns:a14="http://schemas.microsoft.com/office/drawing/2010/main">
                  <a:solidFill>
                    <a:srgbClr val="FFFFFF"/>
                  </a:solidFill>
                </a14:hiddenFill>
              </a:ext>
            </a:extLst>
          </p:spPr>
        </p:pic>
        <p:sp>
          <p:nvSpPr>
            <p:cNvPr id="7" name="Subtitle 2">
              <a:extLst>
                <a:ext uri="{FF2B5EF4-FFF2-40B4-BE49-F238E27FC236}">
                  <a16:creationId xmlns:a16="http://schemas.microsoft.com/office/drawing/2014/main" id="{9B9DABC1-AB03-4BB4-80DE-954141378043}"/>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pic>
          <p:nvPicPr>
            <p:cNvPr id="8" name="Picture 2" descr="Image result for twitter logo">
              <a:extLst>
                <a:ext uri="{FF2B5EF4-FFF2-40B4-BE49-F238E27FC236}">
                  <a16:creationId xmlns:a16="http://schemas.microsoft.com/office/drawing/2014/main" id="{9312450C-A15A-4CF9-8CFC-DDCA027CB85A}"/>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9994831" y="6290606"/>
              <a:ext cx="328512" cy="266762"/>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24306798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is </a:t>
            </a:r>
            <a:r>
              <a:rPr lang="en-US" i="1" u="sng" dirty="0">
                <a:solidFill>
                  <a:schemeClr val="bg1">
                    <a:lumMod val="65000"/>
                  </a:schemeClr>
                </a:solidFill>
              </a:rPr>
              <a:t>NOT</a:t>
            </a:r>
            <a:r>
              <a:rPr lang="en-US" dirty="0">
                <a:solidFill>
                  <a:schemeClr val="bg1">
                    <a:lumMod val="65000"/>
                  </a:schemeClr>
                </a:solidFill>
              </a:rPr>
              <a:t>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TDD is not a synonym for writing tests</a:t>
            </a:r>
          </a:p>
          <a:p>
            <a:r>
              <a:rPr lang="en-US" dirty="0"/>
              <a:t>TDD is not writing ALL the tests up front</a:t>
            </a:r>
          </a:p>
          <a:p>
            <a:r>
              <a:rPr lang="en-US" dirty="0"/>
              <a:t>TDD does not mean no bugs ever (just less)</a:t>
            </a:r>
          </a:p>
          <a:p>
            <a:r>
              <a:rPr lang="en-US" dirty="0"/>
              <a:t>TDD zealots are harmful</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130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Applying TDD</a:t>
            </a:r>
            <a:br>
              <a:rPr lang="en-US" sz="10000" dirty="0">
                <a:solidFill>
                  <a:schemeClr val="bg1"/>
                </a:solidFill>
                <a:latin typeface="+mn-lt"/>
              </a:rPr>
            </a:br>
            <a:r>
              <a:rPr lang="en-US" sz="10000" dirty="0">
                <a:solidFill>
                  <a:schemeClr val="bg1"/>
                </a:solidFill>
                <a:latin typeface="+mn-lt"/>
              </a:rPr>
              <a:t>to </a:t>
            </a:r>
            <a:r>
              <a:rPr lang="en-US" sz="10000" dirty="0" err="1">
                <a:solidFill>
                  <a:schemeClr val="bg1"/>
                </a:solidFill>
                <a:latin typeface="+mn-lt"/>
              </a:rPr>
              <a:t>Blazor</a:t>
            </a:r>
            <a:endParaRPr lang="en-US" sz="10000" dirty="0">
              <a:solidFill>
                <a:schemeClr val="bg1"/>
              </a:solidFill>
              <a:latin typeface="+mn-lt"/>
            </a:endParaRPr>
          </a:p>
        </p:txBody>
      </p:sp>
      <p:pic>
        <p:nvPicPr>
          <p:cNvPr id="3" name="Picture 2" descr="Bootstrap+Blazor essentials - DEV Community">
            <a:extLst>
              <a:ext uri="{FF2B5EF4-FFF2-40B4-BE49-F238E27FC236}">
                <a16:creationId xmlns:a16="http://schemas.microsoft.com/office/drawing/2014/main" id="{E9E2DD8B-906A-F3DA-F26B-92BFA379BB24}"/>
              </a:ext>
            </a:extLst>
          </p:cNvPr>
          <p:cNvPicPr>
            <a:picLocks noChangeAspect="1" noChangeArrowheads="1"/>
          </p:cNvPicPr>
          <p:nvPr/>
        </p:nvPicPr>
        <p:blipFill>
          <a:blip r:embed="rId3">
            <a:clrChange>
              <a:clrFrom>
                <a:srgbClr val="6F43A4"/>
              </a:clrFrom>
              <a:clrTo>
                <a:srgbClr val="6F43A4">
                  <a:alpha val="0"/>
                </a:srgbClr>
              </a:clrTo>
            </a:clrChange>
            <a:extLst>
              <a:ext uri="{28A0092B-C50C-407E-A947-70E740481C1C}">
                <a14:useLocalDpi xmlns:a14="http://schemas.microsoft.com/office/drawing/2010/main" val="0"/>
              </a:ext>
            </a:extLst>
          </a:blip>
          <a:srcRect/>
          <a:stretch>
            <a:fillRect/>
          </a:stretch>
        </p:blipFill>
        <p:spPr bwMode="auto">
          <a:xfrm>
            <a:off x="9203862" y="4065593"/>
            <a:ext cx="2792407" cy="27924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14115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Introduction to Tools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err="1"/>
              <a:t>xUnit</a:t>
            </a:r>
            <a:endParaRPr lang="en-US" dirty="0"/>
          </a:p>
          <a:p>
            <a:r>
              <a:rPr lang="en-US" dirty="0" err="1"/>
              <a:t>NSubstitute</a:t>
            </a:r>
            <a:endParaRPr lang="en-US" dirty="0"/>
          </a:p>
          <a:p>
            <a:r>
              <a:rPr lang="en-US" dirty="0" err="1"/>
              <a:t>FluentAssertions</a:t>
            </a:r>
            <a:endParaRPr lang="en-US" dirty="0"/>
          </a:p>
          <a:p>
            <a:r>
              <a:rPr lang="en-US" dirty="0" err="1"/>
              <a:t>bUnit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23263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chemeClr val="bg1">
                    <a:lumMod val="65000"/>
                  </a:schemeClr>
                </a:solidFill>
              </a:rPr>
              <a:t>xUnit</a:t>
            </a:r>
            <a:endParaRPr lang="en-US" dirty="0">
              <a:solidFill>
                <a:schemeClr val="bg1">
                  <a:lumMod val="65000"/>
                </a:schemeClr>
              </a:solidFill>
            </a:endParaRP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 framework</a:t>
            </a:r>
          </a:p>
          <a:p>
            <a:r>
              <a:rPr lang="en-US" dirty="0"/>
              <a:t>Used by Microsoft </a:t>
            </a:r>
            <a:r>
              <a:rPr lang="en-US"/>
              <a:t>to test .NET</a:t>
            </a:r>
            <a:endParaRPr lang="en-US" dirty="0"/>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1531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Jest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a:off x="2365513" y="1938130"/>
            <a:ext cx="0" cy="13219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a:off x="924339" y="4492487"/>
            <a:ext cx="1272209"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94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@testing-library/react is the package</a:t>
            </a:r>
          </a:p>
          <a:p>
            <a:r>
              <a:rPr lang="en-US" dirty="0"/>
              <a:t>Utilities for testing React</a:t>
            </a:r>
          </a:p>
          <a:p>
            <a:r>
              <a:rPr lang="en-US" dirty="0"/>
              <a:t>Encourages behavior-style tests</a:t>
            </a:r>
          </a:p>
          <a:p>
            <a:r>
              <a:rPr lang="en-US" dirty="0"/>
              <a:t>Encourages avoiding testing implementation details</a:t>
            </a:r>
          </a:p>
          <a:p>
            <a:r>
              <a:rPr lang="en-US" dirty="0"/>
              <a:t>DOM queries that promote accessibility</a:t>
            </a:r>
          </a:p>
          <a:p>
            <a:r>
              <a:rPr lang="en-US" dirty="0"/>
              <a:t>Promotes deep rendering</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8251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React Testing Library</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Picture 9">
            <a:extLst>
              <a:ext uri="{FF2B5EF4-FFF2-40B4-BE49-F238E27FC236}">
                <a16:creationId xmlns:a16="http://schemas.microsoft.com/office/drawing/2014/main" id="{BDB590D4-EA26-41CA-48D2-E8FBEE4954A0}"/>
              </a:ext>
            </a:extLst>
          </p:cNvPr>
          <p:cNvPicPr>
            <a:picLocks noChangeAspect="1"/>
          </p:cNvPicPr>
          <p:nvPr/>
        </p:nvPicPr>
        <p:blipFill>
          <a:blip r:embed="rId4"/>
          <a:stretch>
            <a:fillRect/>
          </a:stretch>
        </p:blipFill>
        <p:spPr>
          <a:xfrm>
            <a:off x="1098041" y="2201858"/>
            <a:ext cx="9865272" cy="2883001"/>
          </a:xfrm>
          <a:prstGeom prst="rect">
            <a:avLst/>
          </a:prstGeom>
        </p:spPr>
      </p:pic>
      <p:cxnSp>
        <p:nvCxnSpPr>
          <p:cNvPr id="12" name="Straight Arrow Connector 11">
            <a:extLst>
              <a:ext uri="{FF2B5EF4-FFF2-40B4-BE49-F238E27FC236}">
                <a16:creationId xmlns:a16="http://schemas.microsoft.com/office/drawing/2014/main" id="{3E49E464-5756-DBE1-B14C-E105000E5BB7}"/>
              </a:ext>
            </a:extLst>
          </p:cNvPr>
          <p:cNvCxnSpPr>
            <a:cxnSpLocks/>
          </p:cNvCxnSpPr>
          <p:nvPr/>
        </p:nvCxnSpPr>
        <p:spPr>
          <a:xfrm flipH="1">
            <a:off x="4244009" y="3786809"/>
            <a:ext cx="2315817"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0439A5-6CF9-BAEF-8984-A03C456CCFA1}"/>
              </a:ext>
            </a:extLst>
          </p:cNvPr>
          <p:cNvCxnSpPr>
            <a:cxnSpLocks/>
          </p:cNvCxnSpPr>
          <p:nvPr/>
        </p:nvCxnSpPr>
        <p:spPr>
          <a:xfrm flipH="1">
            <a:off x="8706678" y="4134678"/>
            <a:ext cx="1263973"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3188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Demo</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14045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What should I test?</a:t>
            </a:r>
          </a:p>
        </p:txBody>
      </p:sp>
      <p:sp>
        <p:nvSpPr>
          <p:cNvPr id="3" name="Content Placeholder 2"/>
          <p:cNvSpPr>
            <a:spLocks noGrp="1"/>
          </p:cNvSpPr>
          <p:nvPr>
            <p:ph idx="1"/>
          </p:nvPr>
        </p:nvSpPr>
        <p:spPr>
          <a:xfrm>
            <a:off x="838199" y="1825624"/>
            <a:ext cx="11263175" cy="5032376"/>
          </a:xfrm>
        </p:spPr>
        <p:txBody>
          <a:bodyPr>
            <a:normAutofit fontScale="92500"/>
          </a:bodyPr>
          <a:lstStyle/>
          <a:p>
            <a:r>
              <a:rPr lang="en-US" dirty="0"/>
              <a:t>Behavior</a:t>
            </a:r>
          </a:p>
          <a:p>
            <a:r>
              <a:rPr lang="en-US" dirty="0"/>
              <a:t>Not that CSS classes exist or any other attributes directly exist</a:t>
            </a:r>
          </a:p>
          <a:p>
            <a:r>
              <a:rPr lang="en-US" dirty="0"/>
              <a:t>Behavior</a:t>
            </a:r>
          </a:p>
          <a:p>
            <a:r>
              <a:rPr lang="en-US" dirty="0"/>
              <a:t>If I can delete code that breaks your app, but your tests don’t – that’s a problem</a:t>
            </a:r>
          </a:p>
          <a:p>
            <a:r>
              <a:rPr lang="en-US" dirty="0"/>
              <a:t>If my tests break but my application isn’t - that’s a problem</a:t>
            </a:r>
          </a:p>
          <a:p>
            <a:r>
              <a:rPr lang="en-US" dirty="0"/>
              <a:t>Don’t use snapshots… (mostly)</a:t>
            </a:r>
          </a:p>
          <a:p>
            <a:r>
              <a:rPr lang="en-US" dirty="0"/>
              <a:t>Snapshots don’t capture desired behavior</a:t>
            </a:r>
          </a:p>
          <a:p>
            <a:r>
              <a:rPr lang="en-US" dirty="0"/>
              <a:t>Too many implementation details (i.e. classes, DOM nodes, etc.)</a:t>
            </a:r>
          </a:p>
          <a:p>
            <a:r>
              <a:rPr lang="en-US" dirty="0"/>
              <a:t>Only use snapshots when doing a total refactor but output should be the same</a:t>
            </a:r>
          </a:p>
          <a:p>
            <a:r>
              <a:rPr lang="en-US" dirty="0"/>
              <a:t>Then delete the test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053332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subTnLst>
                                    <p:animClr clrSpc="rgb" dir="cw">
                                      <p:cBhvr override="childStyle">
                                        <p:cTn dur="1" fill="hold" display="0" masterRel="nextClick" afterEffect="1"/>
                                        <p:tgtEl>
                                          <p:spTgt spid="3">
                                            <p:txEl>
                                              <p:pRg st="6" end="6"/>
                                            </p:txEl>
                                          </p:spTgt>
                                        </p:tgtEl>
                                        <p:attrNameLst>
                                          <p:attrName>ppt_c</p:attrName>
                                        </p:attrNameLst>
                                      </p:cBhvr>
                                      <p:to>
                                        <a:srgbClr val="B2B2B2"/>
                                      </p:to>
                                    </p:animClr>
                                  </p:sub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subTnLst>
                                    <p:animClr clrSpc="rgb" dir="cw">
                                      <p:cBhvr override="childStyle">
                                        <p:cTn dur="1" fill="hold" display="0" masterRel="nextClick" afterEffect="1"/>
                                        <p:tgtEl>
                                          <p:spTgt spid="3">
                                            <p:txEl>
                                              <p:pRg st="7" end="7"/>
                                            </p:txEl>
                                          </p:spTgt>
                                        </p:tgtEl>
                                        <p:attrNameLst>
                                          <p:attrName>ppt_c</p:attrName>
                                        </p:attrNameLst>
                                      </p:cBhvr>
                                      <p:to>
                                        <a:srgbClr val="B2B2B2"/>
                                      </p:to>
                                    </p:animClr>
                                  </p:sub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subTnLst>
                                    <p:animClr clrSpc="rgb" dir="cw">
                                      <p:cBhvr override="childStyle">
                                        <p:cTn dur="1" fill="hold" display="0" masterRel="nextClick" afterEffect="1"/>
                                        <p:tgtEl>
                                          <p:spTgt spid="3">
                                            <p:txEl>
                                              <p:pRg st="8" end="8"/>
                                            </p:txEl>
                                          </p:spTgt>
                                        </p:tgtEl>
                                        <p:attrNameLst>
                                          <p:attrName>ppt_c</p:attrName>
                                        </p:attrNameLst>
                                      </p:cBhvr>
                                      <p:to>
                                        <a:srgbClr val="B2B2B2"/>
                                      </p:to>
                                    </p:animClr>
                                  </p:sub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subTnLst>
                                    <p:animClr clrSpc="rgb" dir="cw">
                                      <p:cBhvr override="childStyle">
                                        <p:cTn dur="1" fill="hold" display="0" masterRel="nextClick" afterEffect="1"/>
                                        <p:tgtEl>
                                          <p:spTgt spid="3">
                                            <p:txEl>
                                              <p:pRg st="9" end="9"/>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8" y="1391478"/>
            <a:ext cx="12209669" cy="4343400"/>
          </a:xfrm>
        </p:spPr>
        <p:txBody>
          <a:bodyPr>
            <a:normAutofit/>
          </a:bodyPr>
          <a:lstStyle/>
          <a:p>
            <a:pPr algn="ctr"/>
            <a:r>
              <a:rPr lang="en-US" sz="6000" dirty="0">
                <a:solidFill>
                  <a:schemeClr val="bg1"/>
                </a:solidFill>
                <a:latin typeface="+mn-lt"/>
              </a:rPr>
              <a:t>“The more your tests resemble the way your software is used the more confidence they can give you.”</a:t>
            </a:r>
            <a:br>
              <a:rPr lang="en-US" sz="5200" dirty="0">
                <a:solidFill>
                  <a:schemeClr val="bg1"/>
                </a:solidFill>
                <a:latin typeface="+mn-lt"/>
              </a:rPr>
            </a:br>
            <a:br>
              <a:rPr lang="en-US" sz="5200" dirty="0">
                <a:solidFill>
                  <a:schemeClr val="bg1"/>
                </a:solidFill>
                <a:latin typeface="+mn-lt"/>
              </a:rPr>
            </a:br>
            <a:endParaRPr lang="en-US" sz="4000" dirty="0">
              <a:solidFill>
                <a:schemeClr val="bg1"/>
              </a:solidFill>
              <a:latin typeface="+mn-lt"/>
            </a:endParaRPr>
          </a:p>
        </p:txBody>
      </p:sp>
      <p:sp>
        <p:nvSpPr>
          <p:cNvPr id="6" name="Title 1">
            <a:extLst>
              <a:ext uri="{FF2B5EF4-FFF2-40B4-BE49-F238E27FC236}">
                <a16:creationId xmlns:a16="http://schemas.microsoft.com/office/drawing/2014/main" id="{45B3AC00-E78B-86A9-776B-19CF9B4BE935}"/>
              </a:ext>
            </a:extLst>
          </p:cNvPr>
          <p:cNvSpPr txBox="1">
            <a:spLocks/>
          </p:cNvSpPr>
          <p:nvPr/>
        </p:nvSpPr>
        <p:spPr>
          <a:xfrm>
            <a:off x="-135414" y="4757388"/>
            <a:ext cx="10065477" cy="19580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600" dirty="0">
                <a:solidFill>
                  <a:schemeClr val="accent1">
                    <a:lumMod val="40000"/>
                    <a:lumOff val="60000"/>
                  </a:schemeClr>
                </a:solidFill>
                <a:latin typeface="+mn-lt"/>
              </a:rPr>
              <a:t>Kent C </a:t>
            </a:r>
            <a:r>
              <a:rPr lang="en-US" sz="3600" dirty="0" err="1">
                <a:solidFill>
                  <a:schemeClr val="accent1">
                    <a:lumMod val="40000"/>
                    <a:lumOff val="60000"/>
                  </a:schemeClr>
                </a:solidFill>
                <a:latin typeface="+mn-lt"/>
              </a:rPr>
              <a:t>Dodds</a:t>
            </a:r>
            <a:endParaRPr lang="en-US" sz="3600" dirty="0">
              <a:solidFill>
                <a:schemeClr val="accent1">
                  <a:lumMod val="40000"/>
                  <a:lumOff val="60000"/>
                </a:schemeClr>
              </a:solidFill>
              <a:latin typeface="+mn-lt"/>
            </a:endParaRPr>
          </a:p>
          <a:p>
            <a:pPr algn="r"/>
            <a:br>
              <a:rPr lang="en-US" sz="1600" dirty="0">
                <a:solidFill>
                  <a:schemeClr val="accent1">
                    <a:lumMod val="40000"/>
                    <a:lumOff val="60000"/>
                  </a:schemeClr>
                </a:solidFill>
                <a:latin typeface="+mn-lt"/>
              </a:rPr>
            </a:br>
            <a:r>
              <a:rPr lang="en-US" sz="1600" dirty="0">
                <a:solidFill>
                  <a:schemeClr val="accent1">
                    <a:lumMod val="40000"/>
                    <a:lumOff val="60000"/>
                  </a:schemeClr>
                </a:solidFill>
                <a:latin typeface="+mn-lt"/>
              </a:rPr>
              <a:t>react-testing-library creator</a:t>
            </a:r>
          </a:p>
        </p:txBody>
      </p:sp>
      <p:pic>
        <p:nvPicPr>
          <p:cNvPr id="1028" name="Picture 4">
            <a:extLst>
              <a:ext uri="{FF2B5EF4-FFF2-40B4-BE49-F238E27FC236}">
                <a16:creationId xmlns:a16="http://schemas.microsoft.com/office/drawing/2014/main" id="{0E92FAAB-144B-84D2-CA2D-22D4C092F2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1074" y="4138863"/>
            <a:ext cx="2719137" cy="2719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1166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ea typeface="Open Sans" panose="020B0606030504020204" pitchFamily="34" charset="0"/>
                <a:cs typeface="Open Sans" panose="020B0606030504020204" pitchFamily="34" charset="0"/>
              </a:rPr>
              <a:t>Audience</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ea typeface="Open Sans" panose="020B0606030504020204" pitchFamily="34" charset="0"/>
                <a:cs typeface="Open Sans" panose="020B0606030504020204" pitchFamily="34" charset="0"/>
              </a:rPr>
              <a:t>Familiar with </a:t>
            </a:r>
            <a:r>
              <a:rPr lang="en-US" dirty="0" err="1">
                <a:ea typeface="Open Sans" panose="020B0606030504020204" pitchFamily="34" charset="0"/>
                <a:cs typeface="Open Sans" panose="020B0606030504020204" pitchFamily="34" charset="0"/>
              </a:rPr>
              <a:t>Blazor</a:t>
            </a:r>
            <a:endParaRPr lang="en-US" dirty="0">
              <a:ea typeface="Open Sans" panose="020B0606030504020204" pitchFamily="34" charset="0"/>
              <a:cs typeface="Open Sans" panose="020B0606030504020204" pitchFamily="34" charset="0"/>
            </a:endParaRPr>
          </a:p>
          <a:p>
            <a:r>
              <a:rPr lang="en-US" dirty="0">
                <a:ea typeface="Open Sans" panose="020B0606030504020204" pitchFamily="34" charset="0"/>
                <a:cs typeface="Open Sans" panose="020B0606030504020204" pitchFamily="34" charset="0"/>
              </a:rPr>
              <a:t>Interested in learning TDD</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764105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do I structure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Avoid lots of describes</a:t>
            </a:r>
          </a:p>
          <a:p>
            <a:r>
              <a:rPr lang="en-US" dirty="0"/>
              <a:t>Avoid lots of </a:t>
            </a:r>
            <a:r>
              <a:rPr lang="en-US" dirty="0" err="1"/>
              <a:t>beforeEach</a:t>
            </a:r>
            <a:r>
              <a:rPr lang="en-US" dirty="0"/>
              <a:t> nested in describes</a:t>
            </a:r>
          </a:p>
          <a:p>
            <a:r>
              <a:rPr lang="en-US" dirty="0"/>
              <a:t>Avoid a top-level describe for the component you’re testing</a:t>
            </a:r>
          </a:p>
          <a:p>
            <a:r>
              <a:rPr lang="en-US" dirty="0"/>
              <a:t>You already know ^ by the file you’re in</a:t>
            </a:r>
          </a:p>
          <a:p>
            <a:r>
              <a:rPr lang="en-US" dirty="0"/>
              <a:t>Put tests next to the file they’re testing</a:t>
            </a:r>
          </a:p>
          <a:p>
            <a:r>
              <a:rPr lang="en-US" dirty="0"/>
              <a:t>High cohesion</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30372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19458" y="-6059"/>
            <a:ext cx="12211458"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0000" dirty="0">
                <a:solidFill>
                  <a:schemeClr val="bg1"/>
                </a:solidFill>
                <a:latin typeface="+mn-lt"/>
              </a:rPr>
              <a:t>Live Coding!</a:t>
            </a:r>
          </a:p>
        </p:txBody>
      </p:sp>
      <p:pic>
        <p:nvPicPr>
          <p:cNvPr id="6152" name="Picture 8" descr="React (JavaScript library) - Wikipedia">
            <a:extLst>
              <a:ext uri="{FF2B5EF4-FFF2-40B4-BE49-F238E27FC236}">
                <a16:creationId xmlns:a16="http://schemas.microsoft.com/office/drawing/2014/main" id="{FFF40B44-10A6-CB4C-A284-A46F2948DF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9989" y="2740238"/>
            <a:ext cx="4622011" cy="4017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483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can I get started with TDD?</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When you get a bug report coming in</a:t>
            </a:r>
          </a:p>
          <a:p>
            <a:r>
              <a:rPr lang="en-US" dirty="0"/>
              <a:t>Write a failing test that proves the bug exists</a:t>
            </a:r>
          </a:p>
          <a:p>
            <a:r>
              <a:rPr lang="en-US" dirty="0"/>
              <a:t>Make it pass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44226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But I don’t </a:t>
            </a:r>
            <a:br>
              <a:rPr lang="en-US" sz="12000" dirty="0">
                <a:solidFill>
                  <a:schemeClr val="bg1"/>
                </a:solidFill>
                <a:latin typeface="+mn-lt"/>
              </a:rPr>
            </a:br>
            <a:r>
              <a:rPr lang="en-US" sz="12000" dirty="0">
                <a:solidFill>
                  <a:schemeClr val="bg1"/>
                </a:solidFill>
                <a:latin typeface="+mn-lt"/>
              </a:rPr>
              <a:t>have time!</a:t>
            </a:r>
          </a:p>
        </p:txBody>
      </p:sp>
      <p:pic>
        <p:nvPicPr>
          <p:cNvPr id="3074" name="Picture 2" descr="Clock PNG Transparent Images | PNG All">
            <a:extLst>
              <a:ext uri="{FF2B5EF4-FFF2-40B4-BE49-F238E27FC236}">
                <a16:creationId xmlns:a16="http://schemas.microsoft.com/office/drawing/2014/main" id="{69EDF2DE-AD11-76EF-19B0-6AFB1B192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51684" y="2383276"/>
            <a:ext cx="4026388" cy="47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785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8735438" cy="6027511"/>
          </a:xfrm>
        </p:spPr>
        <p:txBody>
          <a:bodyPr>
            <a:normAutofit/>
          </a:bodyPr>
          <a:lstStyle/>
          <a:p>
            <a:pPr algn="ctr"/>
            <a:r>
              <a:rPr lang="en-US" sz="12000" dirty="0">
                <a:solidFill>
                  <a:schemeClr val="bg1"/>
                </a:solidFill>
                <a:latin typeface="+mn-lt"/>
              </a:rPr>
              <a:t>Why?</a:t>
            </a:r>
          </a:p>
        </p:txBody>
      </p:sp>
      <p:pic>
        <p:nvPicPr>
          <p:cNvPr id="2052" name="Picture 4" descr="Thinking Emoji [Free Download IOS Emojis] | Emoji Island">
            <a:extLst>
              <a:ext uri="{FF2B5EF4-FFF2-40B4-BE49-F238E27FC236}">
                <a16:creationId xmlns:a16="http://schemas.microsoft.com/office/drawing/2014/main" id="{51F94315-BAF5-661F-65B0-92F3C0292B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68360" y="3946988"/>
            <a:ext cx="2744591" cy="28639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469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211456"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19457" y="365125"/>
            <a:ext cx="8871627" cy="6027511"/>
          </a:xfrm>
        </p:spPr>
        <p:txBody>
          <a:bodyPr>
            <a:normAutofit/>
          </a:bodyPr>
          <a:lstStyle/>
          <a:p>
            <a:pPr algn="ctr"/>
            <a:r>
              <a:rPr lang="en-US" sz="12000" dirty="0">
                <a:solidFill>
                  <a:schemeClr val="bg1"/>
                </a:solidFill>
                <a:latin typeface="+mn-lt"/>
              </a:rPr>
              <a:t>My boss won’t let me!</a:t>
            </a:r>
          </a:p>
        </p:txBody>
      </p:sp>
      <p:pic>
        <p:nvPicPr>
          <p:cNvPr id="3" name="Picture 2" descr="THAT'D BE GREAT - Bill Lumbergh - Office Space - 90's T-Shirt">
            <a:extLst>
              <a:ext uri="{FF2B5EF4-FFF2-40B4-BE49-F238E27FC236}">
                <a16:creationId xmlns:a16="http://schemas.microsoft.com/office/drawing/2014/main" id="{6C54B2F8-E416-6E00-9893-93DEB00A71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20365"/>
          <a:stretch/>
        </p:blipFill>
        <p:spPr bwMode="auto">
          <a:xfrm flipH="1">
            <a:off x="7468413" y="3065393"/>
            <a:ext cx="4762500" cy="37926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27446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9717932" cy="6027511"/>
          </a:xfrm>
        </p:spPr>
        <p:txBody>
          <a:bodyPr>
            <a:normAutofit/>
          </a:bodyPr>
          <a:lstStyle/>
          <a:p>
            <a:pPr algn="ctr"/>
            <a:r>
              <a:rPr lang="en-US" sz="10000" dirty="0">
                <a:solidFill>
                  <a:schemeClr val="bg1"/>
                </a:solidFill>
                <a:latin typeface="+mn-lt"/>
              </a:rPr>
              <a:t>What about </a:t>
            </a:r>
            <a:br>
              <a:rPr lang="en-US" sz="10000" dirty="0">
                <a:solidFill>
                  <a:schemeClr val="bg1"/>
                </a:solidFill>
                <a:latin typeface="+mn-lt"/>
              </a:rPr>
            </a:br>
            <a:r>
              <a:rPr lang="en-US" sz="10000" dirty="0">
                <a:solidFill>
                  <a:schemeClr val="bg1"/>
                </a:solidFill>
                <a:latin typeface="+mn-lt"/>
              </a:rPr>
              <a:t>this person?</a:t>
            </a:r>
          </a:p>
        </p:txBody>
      </p:sp>
      <p:pic>
        <p:nvPicPr>
          <p:cNvPr id="4100" name="Picture 4" descr="Surgeon Clipart Png Transparent Png - Full Size Clipart (#5705310) -  PinClipart">
            <a:extLst>
              <a:ext uri="{FF2B5EF4-FFF2-40B4-BE49-F238E27FC236}">
                <a16:creationId xmlns:a16="http://schemas.microsoft.com/office/drawing/2014/main" id="{45F04FF4-B5CE-ECC7-9F20-E9ABFF318B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12574" y="1882303"/>
            <a:ext cx="2333422" cy="49124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0107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0E0AF11-A4C9-45AA-A06E-24045DF01CE8}"/>
              </a:ext>
            </a:extLst>
          </p:cNvPr>
          <p:cNvSpPr/>
          <p:nvPr/>
        </p:nvSpPr>
        <p:spPr>
          <a:xfrm>
            <a:off x="0" y="-6059"/>
            <a:ext cx="12192000" cy="6864059"/>
          </a:xfrm>
          <a:prstGeom prst="rect">
            <a:avLst/>
          </a:prstGeom>
          <a:solidFill>
            <a:srgbClr val="0F69B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itle 1">
            <a:extLst>
              <a:ext uri="{FF2B5EF4-FFF2-40B4-BE49-F238E27FC236}">
                <a16:creationId xmlns:a16="http://schemas.microsoft.com/office/drawing/2014/main" id="{7825FAF2-B601-ED57-0B93-8C277544B9F7}"/>
              </a:ext>
            </a:extLst>
          </p:cNvPr>
          <p:cNvSpPr>
            <a:spLocks noGrp="1"/>
          </p:cNvSpPr>
          <p:nvPr>
            <p:ph type="title"/>
          </p:nvPr>
        </p:nvSpPr>
        <p:spPr>
          <a:xfrm>
            <a:off x="0" y="365125"/>
            <a:ext cx="12192000" cy="6027511"/>
          </a:xfrm>
        </p:spPr>
        <p:txBody>
          <a:bodyPr>
            <a:normAutofit/>
          </a:bodyPr>
          <a:lstStyle/>
          <a:p>
            <a:pPr algn="ctr"/>
            <a:r>
              <a:rPr lang="en-US" sz="10000" dirty="0">
                <a:solidFill>
                  <a:schemeClr val="bg1"/>
                </a:solidFill>
                <a:latin typeface="+mn-lt"/>
              </a:rPr>
              <a:t>You don’t get better</a:t>
            </a:r>
            <a:br>
              <a:rPr lang="en-US" sz="10000" dirty="0">
                <a:solidFill>
                  <a:schemeClr val="bg1"/>
                </a:solidFill>
                <a:latin typeface="+mn-lt"/>
              </a:rPr>
            </a:br>
            <a:r>
              <a:rPr lang="en-US" sz="10000" dirty="0">
                <a:solidFill>
                  <a:schemeClr val="bg1"/>
                </a:solidFill>
                <a:latin typeface="+mn-lt"/>
              </a:rPr>
              <a:t>at TDD</a:t>
            </a:r>
            <a:br>
              <a:rPr lang="en-US" sz="10000" dirty="0">
                <a:solidFill>
                  <a:schemeClr val="bg1"/>
                </a:solidFill>
                <a:latin typeface="+mn-lt"/>
              </a:rPr>
            </a:br>
            <a:r>
              <a:rPr lang="en-US" sz="10000" dirty="0">
                <a:solidFill>
                  <a:schemeClr val="bg1"/>
                </a:solidFill>
                <a:latin typeface="+mn-lt"/>
              </a:rPr>
              <a:t>by NOT doing TDD</a:t>
            </a:r>
          </a:p>
        </p:txBody>
      </p:sp>
    </p:spTree>
    <p:extLst>
      <p:ext uri="{BB962C8B-B14F-4D97-AF65-F5344CB8AC3E}">
        <p14:creationId xmlns:p14="http://schemas.microsoft.com/office/powerpoint/2010/main" val="39723231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Takeaways</a:t>
            </a:r>
          </a:p>
        </p:txBody>
      </p:sp>
      <p:sp>
        <p:nvSpPr>
          <p:cNvPr id="3" name="Content Placeholder 2"/>
          <p:cNvSpPr>
            <a:spLocks noGrp="1"/>
          </p:cNvSpPr>
          <p:nvPr>
            <p:ph idx="1"/>
          </p:nvPr>
        </p:nvSpPr>
        <p:spPr>
          <a:xfrm>
            <a:off x="838200" y="1825624"/>
            <a:ext cx="10863876" cy="4779637"/>
          </a:xfrm>
        </p:spPr>
        <p:txBody>
          <a:bodyPr>
            <a:normAutofit/>
          </a:bodyPr>
          <a:lstStyle/>
          <a:p>
            <a:r>
              <a:rPr lang="en-US" dirty="0"/>
              <a:t>Why you should TDD</a:t>
            </a:r>
          </a:p>
          <a:p>
            <a:r>
              <a:rPr lang="en-US" dirty="0"/>
              <a:t>How to test React</a:t>
            </a:r>
          </a:p>
          <a:p>
            <a:r>
              <a:rPr lang="en-US" dirty="0"/>
              <a:t>What to test in React</a:t>
            </a:r>
          </a:p>
          <a:p>
            <a:r>
              <a:rPr lang="en-US" dirty="0"/>
              <a:t>How to get started </a:t>
            </a:r>
            <a:r>
              <a:rPr lang="en-US" dirty="0" err="1"/>
              <a:t>TDDing</a:t>
            </a:r>
            <a:r>
              <a:rPr lang="en-US" dirty="0"/>
              <a:t> React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17725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Resources</a:t>
            </a:r>
          </a:p>
        </p:txBody>
      </p:sp>
      <p:sp>
        <p:nvSpPr>
          <p:cNvPr id="3" name="Content Placeholder 2"/>
          <p:cNvSpPr>
            <a:spLocks noGrp="1"/>
          </p:cNvSpPr>
          <p:nvPr>
            <p:ph idx="1"/>
          </p:nvPr>
        </p:nvSpPr>
        <p:spPr>
          <a:xfrm>
            <a:off x="838200" y="1825624"/>
            <a:ext cx="10515600" cy="4779637"/>
          </a:xfrm>
        </p:spPr>
        <p:txBody>
          <a:bodyPr>
            <a:normAutofit/>
          </a:bodyPr>
          <a:lstStyle/>
          <a:p>
            <a:r>
              <a:rPr lang="en-US" dirty="0"/>
              <a:t>TDD By Example by Kent Beck</a:t>
            </a:r>
          </a:p>
          <a:p>
            <a:r>
              <a:rPr lang="en-US" dirty="0">
                <a:hlinkClick r:id="rId3"/>
              </a:rPr>
              <a:t>Write Tests</a:t>
            </a:r>
            <a:r>
              <a:rPr lang="en-US" dirty="0"/>
              <a:t> blog post by Kent C </a:t>
            </a:r>
            <a:r>
              <a:rPr lang="en-US" dirty="0" err="1"/>
              <a:t>Dodds</a:t>
            </a:r>
            <a:endParaRPr lang="en-US" dirty="0"/>
          </a:p>
          <a:p>
            <a:r>
              <a:rPr lang="en-US">
                <a:hlinkClick r:id="rId4"/>
              </a:rPr>
              <a:t>https://github</a:t>
            </a:r>
            <a:r>
              <a:rPr lang="en-US" dirty="0">
                <a:hlinkClick r:id="rId4"/>
              </a:rPr>
              <a:t>.com/</a:t>
            </a:r>
            <a:r>
              <a:rPr lang="en-US" dirty="0" err="1">
                <a:hlinkClick r:id="rId4"/>
              </a:rPr>
              <a:t>scottsauber</a:t>
            </a:r>
            <a:r>
              <a:rPr lang="en-US">
                <a:hlinkClick r:id="rId4"/>
              </a:rPr>
              <a:t>/talks</a:t>
            </a:r>
            <a:r>
              <a:rPr lang="en-US"/>
              <a:t> </a:t>
            </a:r>
            <a:endParaRPr lang="en-US" dirty="0"/>
          </a:p>
          <a:p>
            <a:r>
              <a:rPr lang="en-US" dirty="0"/>
              <a:t>This slide deck</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5">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EB30CBE7-9770-F187-56D3-2DCBA37F45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23346" y="1825624"/>
            <a:ext cx="2402828" cy="30125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9693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Agenda</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What is TDD?</a:t>
            </a:r>
          </a:p>
          <a:p>
            <a:r>
              <a:rPr lang="en-US" dirty="0"/>
              <a:t>Why TDD? </a:t>
            </a:r>
          </a:p>
          <a:p>
            <a:r>
              <a:rPr lang="en-US" dirty="0"/>
              <a:t>Tools you can use</a:t>
            </a:r>
          </a:p>
          <a:p>
            <a:r>
              <a:rPr lang="en-US" dirty="0"/>
              <a:t>What do I test?</a:t>
            </a:r>
          </a:p>
          <a:p>
            <a:r>
              <a:rPr lang="en-US" dirty="0"/>
              <a:t>Live Demos</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67433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0" y="365125"/>
            <a:ext cx="12191999" cy="6027511"/>
          </a:xfrm>
        </p:spPr>
        <p:txBody>
          <a:bodyPr>
            <a:normAutofit/>
          </a:bodyPr>
          <a:lstStyle/>
          <a:p>
            <a:pPr algn="ctr"/>
            <a:r>
              <a:rPr lang="en-US" sz="7200" dirty="0">
                <a:solidFill>
                  <a:schemeClr val="bg1"/>
                </a:solidFill>
                <a:latin typeface="+mn-lt"/>
              </a:rPr>
              <a:t>Questions?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181947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0F69B6"/>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61254-86DC-4239-85AC-F87EEB565B01}"/>
              </a:ext>
            </a:extLst>
          </p:cNvPr>
          <p:cNvSpPr>
            <a:spLocks noGrp="1"/>
          </p:cNvSpPr>
          <p:nvPr>
            <p:ph type="title"/>
          </p:nvPr>
        </p:nvSpPr>
        <p:spPr>
          <a:xfrm>
            <a:off x="838200" y="365125"/>
            <a:ext cx="10515600" cy="6027511"/>
          </a:xfrm>
        </p:spPr>
        <p:txBody>
          <a:bodyPr>
            <a:normAutofit/>
          </a:bodyPr>
          <a:lstStyle/>
          <a:p>
            <a:pPr algn="ctr"/>
            <a:r>
              <a:rPr lang="en-US" sz="7200" dirty="0">
                <a:solidFill>
                  <a:schemeClr val="bg1"/>
                </a:solidFill>
                <a:latin typeface="+mn-lt"/>
              </a:rPr>
              <a:t>Thanks!</a:t>
            </a:r>
          </a:p>
        </p:txBody>
      </p:sp>
      <p:grpSp>
        <p:nvGrpSpPr>
          <p:cNvPr id="3" name="Group 2">
            <a:extLst>
              <a:ext uri="{FF2B5EF4-FFF2-40B4-BE49-F238E27FC236}">
                <a16:creationId xmlns:a16="http://schemas.microsoft.com/office/drawing/2014/main" id="{0F381A94-E835-401F-8754-98A5CE4F653E}"/>
              </a:ext>
            </a:extLst>
          </p:cNvPr>
          <p:cNvGrpSpPr/>
          <p:nvPr/>
        </p:nvGrpSpPr>
        <p:grpSpPr>
          <a:xfrm>
            <a:off x="9970651" y="6185410"/>
            <a:ext cx="2130724" cy="474323"/>
            <a:chOff x="9970651" y="6185410"/>
            <a:chExt cx="2130724" cy="474323"/>
          </a:xfrm>
        </p:grpSpPr>
        <p:sp>
          <p:nvSpPr>
            <p:cNvPr id="4" name="Subtitle 2">
              <a:extLst>
                <a:ext uri="{FF2B5EF4-FFF2-40B4-BE49-F238E27FC236}">
                  <a16:creationId xmlns:a16="http://schemas.microsoft.com/office/drawing/2014/main" id="{1FEE5B04-A7D7-426F-94EB-E84743F35CA0}"/>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solidFill>
                </a:rPr>
                <a:t>scottsauber</a:t>
              </a:r>
              <a:endParaRPr lang="en-US" dirty="0">
                <a:solidFill>
                  <a:schemeClr val="bg1"/>
                </a:solidFill>
              </a:endParaRPr>
            </a:p>
          </p:txBody>
        </p:sp>
        <p:sp>
          <p:nvSpPr>
            <p:cNvPr id="5" name="Rectangle 4">
              <a:extLst>
                <a:ext uri="{FF2B5EF4-FFF2-40B4-BE49-F238E27FC236}">
                  <a16:creationId xmlns:a16="http://schemas.microsoft.com/office/drawing/2014/main" id="{C87BD344-A325-4101-B1B8-02978970E4E3}"/>
                </a:ext>
              </a:extLst>
            </p:cNvPr>
            <p:cNvSpPr/>
            <p:nvPr/>
          </p:nvSpPr>
          <p:spPr>
            <a:xfrm>
              <a:off x="9970651" y="6285411"/>
              <a:ext cx="347472" cy="274320"/>
            </a:xfrm>
            <a:prstGeom prst="rect">
              <a:avLst/>
            </a:prstGeom>
            <a:blipFill dpi="0" rotWithShape="1">
              <a:blip r:embed="rId2">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Subtitle 2">
            <a:extLst>
              <a:ext uri="{FF2B5EF4-FFF2-40B4-BE49-F238E27FC236}">
                <a16:creationId xmlns:a16="http://schemas.microsoft.com/office/drawing/2014/main" id="{FD62362D-55B2-4103-A7AF-54CC41B415B4}"/>
              </a:ext>
            </a:extLst>
          </p:cNvPr>
          <p:cNvSpPr txBox="1">
            <a:spLocks/>
          </p:cNvSpPr>
          <p:nvPr/>
        </p:nvSpPr>
        <p:spPr>
          <a:xfrm>
            <a:off x="90625" y="3418380"/>
            <a:ext cx="12192000" cy="337104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3600" dirty="0">
              <a:solidFill>
                <a:schemeClr val="bg1"/>
              </a:solidFill>
              <a:ea typeface="Open Sans" panose="020B0606030504020204" pitchFamily="34" charset="0"/>
              <a:cs typeface="Open Sans" panose="020B0606030504020204" pitchFamily="34" charset="0"/>
            </a:endParaRPr>
          </a:p>
          <a:p>
            <a:endParaRPr lang="en-US" sz="4000"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endParaRPr lang="en-US" dirty="0">
              <a:solidFill>
                <a:schemeClr val="bg1"/>
              </a:solidFill>
              <a:ea typeface="Open Sans" panose="020B0606030504020204" pitchFamily="34" charset="0"/>
              <a:cs typeface="Open Sans" panose="020B0606030504020204" pitchFamily="34" charset="0"/>
            </a:endParaRPr>
          </a:p>
          <a:p>
            <a:pPr marL="0" indent="0">
              <a:buNone/>
            </a:pPr>
            <a:endParaRPr lang="en-US" dirty="0">
              <a:solidFill>
                <a:schemeClr val="bg1"/>
              </a:solidFill>
              <a:ea typeface="Open Sans" panose="020B0606030504020204" pitchFamily="34" charset="0"/>
              <a:cs typeface="Open Sans" panose="020B0606030504020204" pitchFamily="34" charset="0"/>
            </a:endParaRPr>
          </a:p>
          <a:p>
            <a:pPr marL="0" indent="0">
              <a:buNone/>
            </a:pPr>
            <a:r>
              <a:rPr lang="en-US" dirty="0">
                <a:solidFill>
                  <a:schemeClr val="bg1"/>
                </a:solidFill>
                <a:ea typeface="Open Sans" panose="020B0606030504020204" pitchFamily="34" charset="0"/>
                <a:cs typeface="Open Sans" panose="020B0606030504020204" pitchFamily="34" charset="0"/>
              </a:rPr>
              <a:t>Slides up at scottsauber.com</a:t>
            </a:r>
          </a:p>
        </p:txBody>
      </p:sp>
    </p:spTree>
    <p:extLst>
      <p:ext uri="{BB962C8B-B14F-4D97-AF65-F5344CB8AC3E}">
        <p14:creationId xmlns:p14="http://schemas.microsoft.com/office/powerpoint/2010/main" val="3253755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Goals</a:t>
            </a:r>
          </a:p>
        </p:txBody>
      </p:sp>
      <p:sp>
        <p:nvSpPr>
          <p:cNvPr id="3" name="Content Placeholder 2"/>
          <p:cNvSpPr>
            <a:spLocks noGrp="1"/>
          </p:cNvSpPr>
          <p:nvPr>
            <p:ph idx="1"/>
          </p:nvPr>
        </p:nvSpPr>
        <p:spPr>
          <a:xfrm>
            <a:off x="838200" y="1825625"/>
            <a:ext cx="10515600" cy="4834108"/>
          </a:xfrm>
        </p:spPr>
        <p:txBody>
          <a:bodyPr>
            <a:normAutofit/>
          </a:bodyPr>
          <a:lstStyle/>
          <a:p>
            <a:r>
              <a:rPr lang="en-US" dirty="0"/>
              <a:t>Learn “best practices</a:t>
            </a:r>
            <a:r>
              <a:rPr lang="en-US" baseline="30000" dirty="0"/>
              <a:t>*</a:t>
            </a:r>
            <a:r>
              <a:rPr lang="en-US" dirty="0"/>
              <a:t>” for writing frontend tests</a:t>
            </a:r>
          </a:p>
          <a:p>
            <a:r>
              <a:rPr lang="en-US" dirty="0"/>
              <a:t>Learn how to TDD with </a:t>
            </a:r>
            <a:r>
              <a:rPr lang="en-US" dirty="0" err="1"/>
              <a:t>Blazor</a:t>
            </a:r>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sz="1600" dirty="0"/>
          </a:p>
          <a:p>
            <a:pPr marL="0" indent="0">
              <a:buNone/>
            </a:pPr>
            <a:r>
              <a:rPr lang="en-US" sz="1600" dirty="0"/>
              <a:t>* Synonym for “Just My Opinions” and I’ll probably find a way I like better in the future</a:t>
            </a:r>
          </a:p>
        </p:txBody>
      </p:sp>
      <p:grpSp>
        <p:nvGrpSpPr>
          <p:cNvPr id="8" name="Group 7">
            <a:extLst>
              <a:ext uri="{FF2B5EF4-FFF2-40B4-BE49-F238E27FC236}">
                <a16:creationId xmlns:a16="http://schemas.microsoft.com/office/drawing/2014/main" id="{E239A9CE-C7EB-4E97-86E4-7038185B0547}"/>
              </a:ext>
            </a:extLst>
          </p:cNvPr>
          <p:cNvGrpSpPr/>
          <p:nvPr/>
        </p:nvGrpSpPr>
        <p:grpSpPr>
          <a:xfrm>
            <a:off x="9970651" y="6185410"/>
            <a:ext cx="2130724" cy="474323"/>
            <a:chOff x="9970651" y="6185410"/>
            <a:chExt cx="2130724" cy="474323"/>
          </a:xfrm>
        </p:grpSpPr>
        <p:sp>
          <p:nvSpPr>
            <p:cNvPr id="9" name="Subtitle 2">
              <a:extLst>
                <a:ext uri="{FF2B5EF4-FFF2-40B4-BE49-F238E27FC236}">
                  <a16:creationId xmlns:a16="http://schemas.microsoft.com/office/drawing/2014/main" id="{2229353B-AF80-4FA1-A290-889FFCA819EF}"/>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0" name="Rectangle 9">
              <a:extLst>
                <a:ext uri="{FF2B5EF4-FFF2-40B4-BE49-F238E27FC236}">
                  <a16:creationId xmlns:a16="http://schemas.microsoft.com/office/drawing/2014/main" id="{8AA5A6B6-4F71-4CAB-A81F-16ECC8919324}"/>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047538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Who am I?	</a:t>
            </a:r>
          </a:p>
        </p:txBody>
      </p:sp>
      <p:sp>
        <p:nvSpPr>
          <p:cNvPr id="3" name="Content Placeholder 2"/>
          <p:cNvSpPr>
            <a:spLocks noGrp="1"/>
          </p:cNvSpPr>
          <p:nvPr>
            <p:ph idx="1"/>
          </p:nvPr>
        </p:nvSpPr>
        <p:spPr/>
        <p:txBody>
          <a:bodyPr/>
          <a:lstStyle/>
          <a:p>
            <a:r>
              <a:rPr lang="en-US" dirty="0"/>
              <a:t>Director of Engineering at Lean </a:t>
            </a:r>
            <a:r>
              <a:rPr lang="en-US" dirty="0" err="1"/>
              <a:t>TECHniques</a:t>
            </a:r>
            <a:endParaRPr lang="en-US" dirty="0"/>
          </a:p>
          <a:p>
            <a:r>
              <a:rPr lang="en-US" dirty="0"/>
              <a:t>Co-organizer of </a:t>
            </a:r>
            <a:r>
              <a:rPr lang="en-US" dirty="0">
                <a:hlinkClick r:id="rId3"/>
              </a:rPr>
              <a:t>Iowa .NET User Group</a:t>
            </a:r>
            <a:r>
              <a:rPr lang="en-US" dirty="0"/>
              <a:t> </a:t>
            </a:r>
          </a:p>
          <a:p>
            <a:r>
              <a:rPr lang="en-US" dirty="0"/>
              <a:t>Microsoft MVP</a:t>
            </a:r>
          </a:p>
          <a:p>
            <a:r>
              <a:rPr lang="en-US" dirty="0">
                <a:hlinkClick r:id="rId4"/>
              </a:rPr>
              <a:t>Friend of Redgate</a:t>
            </a:r>
            <a:endParaRPr lang="en-US" dirty="0"/>
          </a:p>
          <a:p>
            <a:r>
              <a:rPr lang="en-US" dirty="0"/>
              <a:t>Blog at </a:t>
            </a:r>
            <a:r>
              <a:rPr lang="en-US" dirty="0">
                <a:hlinkClick r:id="rId5"/>
              </a:rPr>
              <a:t>scottsauber.com</a:t>
            </a:r>
          </a:p>
          <a:p>
            <a:r>
              <a:rPr lang="en-US" dirty="0"/>
              <a:t>Used React, </a:t>
            </a:r>
            <a:r>
              <a:rPr lang="en-US" dirty="0" err="1"/>
              <a:t>Blazor</a:t>
            </a:r>
            <a:r>
              <a:rPr lang="en-US" dirty="0"/>
              <a:t>, or Angular last 7 years</a:t>
            </a:r>
          </a:p>
        </p:txBody>
      </p:sp>
      <p:grpSp>
        <p:nvGrpSpPr>
          <p:cNvPr id="13" name="Group 12">
            <a:extLst>
              <a:ext uri="{FF2B5EF4-FFF2-40B4-BE49-F238E27FC236}">
                <a16:creationId xmlns:a16="http://schemas.microsoft.com/office/drawing/2014/main" id="{0B2F4097-27BA-471D-BF17-3A3D73935DF5}"/>
              </a:ext>
            </a:extLst>
          </p:cNvPr>
          <p:cNvGrpSpPr/>
          <p:nvPr/>
        </p:nvGrpSpPr>
        <p:grpSpPr>
          <a:xfrm>
            <a:off x="9970651" y="6185410"/>
            <a:ext cx="2130724" cy="474323"/>
            <a:chOff x="9970651" y="6185410"/>
            <a:chExt cx="2130724" cy="474323"/>
          </a:xfrm>
        </p:grpSpPr>
        <p:sp>
          <p:nvSpPr>
            <p:cNvPr id="14" name="Subtitle 2">
              <a:extLst>
                <a:ext uri="{FF2B5EF4-FFF2-40B4-BE49-F238E27FC236}">
                  <a16:creationId xmlns:a16="http://schemas.microsoft.com/office/drawing/2014/main" id="{BF4D63EE-AFBD-4676-9907-43DA12356FA9}"/>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15" name="Rectangle 14">
              <a:extLst>
                <a:ext uri="{FF2B5EF4-FFF2-40B4-BE49-F238E27FC236}">
                  <a16:creationId xmlns:a16="http://schemas.microsoft.com/office/drawing/2014/main" id="{8881F3EA-637D-47F1-B7D1-3DF9E59511CA}"/>
                </a:ext>
              </a:extLst>
            </p:cNvPr>
            <p:cNvSpPr/>
            <p:nvPr/>
          </p:nvSpPr>
          <p:spPr>
            <a:xfrm>
              <a:off x="9970651" y="6285411"/>
              <a:ext cx="347472" cy="274320"/>
            </a:xfrm>
            <a:prstGeom prst="rect">
              <a:avLst/>
            </a:prstGeom>
            <a:blipFill dpi="0" rotWithShape="1">
              <a:blip r:embed="rId6">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6" name="Picture 2">
            <a:extLst>
              <a:ext uri="{FF2B5EF4-FFF2-40B4-BE49-F238E27FC236}">
                <a16:creationId xmlns:a16="http://schemas.microsoft.com/office/drawing/2014/main" id="{C75982A1-85DB-45AA-9914-A3353449E1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60000">
            <a:off x="7755454" y="3650513"/>
            <a:ext cx="3627374" cy="223083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2CBB1C8-2801-43D3-BA5C-48A783C732E1}"/>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r="67449"/>
          <a:stretch/>
        </p:blipFill>
        <p:spPr bwMode="auto">
          <a:xfrm>
            <a:off x="8639005" y="1534986"/>
            <a:ext cx="1860273" cy="1533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481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par>
                                <p:cTn id="16" presetID="10" presetClass="entr" presetSubtype="0" fill="hold" nodeType="with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4" end="4"/>
                                            </p:txEl>
                                          </p:spTgt>
                                        </p:tgtEl>
                                        <p:attrNameLst>
                                          <p:attrName>style.visibility</p:attrName>
                                        </p:attrNameLst>
                                      </p:cBhvr>
                                      <p:to>
                                        <p:strVal val="visible"/>
                                      </p:to>
                                    </p:set>
                                    <p:animEffect transition="in" filter="fade">
                                      <p:cBhvr>
                                        <p:cTn id="33"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
                                            <p:txEl>
                                              <p:pRg st="5" end="5"/>
                                            </p:txEl>
                                          </p:spTgt>
                                        </p:tgtEl>
                                        <p:attrNameLst>
                                          <p:attrName>style.visibility</p:attrName>
                                        </p:attrNameLst>
                                      </p:cBhvr>
                                      <p:to>
                                        <p:strVal val="visible"/>
                                      </p:to>
                                    </p:set>
                                    <p:animEffect transition="in" filter="fade">
                                      <p:cBhvr>
                                        <p:cTn id="38"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do we write tests?</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We want confidence our application works</a:t>
            </a:r>
          </a:p>
          <a:p>
            <a:r>
              <a:rPr lang="en-US" dirty="0"/>
              <a:t>Minimize manual verification</a:t>
            </a:r>
          </a:p>
          <a:p>
            <a:r>
              <a:rPr lang="en-US" dirty="0"/>
              <a:t>Document behavior through tests</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5417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sp>
        <p:nvSpPr>
          <p:cNvPr id="3" name="Content Placeholder 2"/>
          <p:cNvSpPr>
            <a:spLocks noGrp="1"/>
          </p:cNvSpPr>
          <p:nvPr>
            <p:ph idx="1"/>
          </p:nvPr>
        </p:nvSpPr>
        <p:spPr>
          <a:xfrm>
            <a:off x="838199" y="1825624"/>
            <a:ext cx="11263175" cy="4779637"/>
          </a:xfrm>
        </p:spPr>
        <p:txBody>
          <a:bodyPr>
            <a:normAutofit/>
          </a:bodyPr>
          <a:lstStyle/>
          <a:p>
            <a:pPr marL="514350" indent="-514350">
              <a:buAutoNum type="arabicPeriod"/>
            </a:pPr>
            <a:r>
              <a:rPr lang="en-US" dirty="0"/>
              <a:t>Think</a:t>
            </a:r>
          </a:p>
          <a:p>
            <a:pPr marL="514350" indent="-514350">
              <a:buAutoNum type="arabicPeriod"/>
            </a:pPr>
            <a:r>
              <a:rPr lang="en-US" dirty="0"/>
              <a:t>Write a test that describes the behavior you want to see</a:t>
            </a:r>
          </a:p>
          <a:p>
            <a:pPr marL="514350" indent="-514350">
              <a:buAutoNum type="arabicPeriod"/>
            </a:pPr>
            <a:r>
              <a:rPr lang="en-US" dirty="0"/>
              <a:t>Run the test and watch it fail </a:t>
            </a:r>
            <a:r>
              <a:rPr lang="en-US" i="1" dirty="0"/>
              <a:t>for the right reason</a:t>
            </a:r>
          </a:p>
          <a:p>
            <a:pPr marL="514350" indent="-514350">
              <a:buAutoNum type="arabicPeriod"/>
            </a:pPr>
            <a:r>
              <a:rPr lang="en-US" dirty="0"/>
              <a:t>Write code to make it pass</a:t>
            </a:r>
          </a:p>
          <a:p>
            <a:pPr marL="514350" indent="-514350">
              <a:buAutoNum type="arabicPeriod"/>
            </a:pPr>
            <a:r>
              <a:rPr lang="en-US" dirty="0"/>
              <a:t>Refactor</a:t>
            </a:r>
          </a:p>
          <a:p>
            <a:pPr marL="514350" indent="-514350">
              <a:buAutoNum type="arabicPeriod"/>
            </a:pPr>
            <a:r>
              <a:rPr lang="en-US" dirty="0"/>
              <a:t>Repeat</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656582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How to TDD?</a:t>
            </a:r>
          </a:p>
        </p:txBody>
      </p:sp>
      <p:pic>
        <p:nvPicPr>
          <p:cNvPr id="2050" name="Picture 2" descr="Advantages of Test Driven Development | Codica">
            <a:extLst>
              <a:ext uri="{FF2B5EF4-FFF2-40B4-BE49-F238E27FC236}">
                <a16:creationId xmlns:a16="http://schemas.microsoft.com/office/drawing/2014/main" id="{7D57AA74-531B-52A4-F7AF-1F705692D5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2162" y="1775075"/>
            <a:ext cx="8067675"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70082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lumMod val="65000"/>
                  </a:schemeClr>
                </a:solidFill>
              </a:rPr>
              <a:t>Why Test Driven Development?</a:t>
            </a:r>
          </a:p>
        </p:txBody>
      </p:sp>
      <p:sp>
        <p:nvSpPr>
          <p:cNvPr id="3" name="Content Placeholder 2"/>
          <p:cNvSpPr>
            <a:spLocks noGrp="1"/>
          </p:cNvSpPr>
          <p:nvPr>
            <p:ph idx="1"/>
          </p:nvPr>
        </p:nvSpPr>
        <p:spPr>
          <a:xfrm>
            <a:off x="838199" y="1825624"/>
            <a:ext cx="11263175" cy="4779637"/>
          </a:xfrm>
        </p:spPr>
        <p:txBody>
          <a:bodyPr>
            <a:normAutofit/>
          </a:bodyPr>
          <a:lstStyle/>
          <a:p>
            <a:r>
              <a:rPr lang="en-US" dirty="0"/>
              <a:t>It’s a disciplined way of working</a:t>
            </a:r>
          </a:p>
          <a:p>
            <a:r>
              <a:rPr lang="en-US" dirty="0"/>
              <a:t>A great way to focus</a:t>
            </a:r>
          </a:p>
          <a:p>
            <a:r>
              <a:rPr lang="en-US" dirty="0"/>
              <a:t>A great way to get feedback on if your code and design sucks</a:t>
            </a:r>
          </a:p>
          <a:p>
            <a:r>
              <a:rPr lang="en-US" dirty="0"/>
              <a:t>A great way to facilitate pair programming</a:t>
            </a:r>
          </a:p>
          <a:p>
            <a:r>
              <a:rPr lang="en-US" dirty="0"/>
              <a:t>Often leads to very little time in the debugger</a:t>
            </a:r>
          </a:p>
          <a:p>
            <a:r>
              <a:rPr lang="en-US" dirty="0"/>
              <a:t>Oh yeah… and the regression tests are nice too</a:t>
            </a:r>
          </a:p>
        </p:txBody>
      </p:sp>
      <p:grpSp>
        <p:nvGrpSpPr>
          <p:cNvPr id="9" name="Group 8">
            <a:extLst>
              <a:ext uri="{FF2B5EF4-FFF2-40B4-BE49-F238E27FC236}">
                <a16:creationId xmlns:a16="http://schemas.microsoft.com/office/drawing/2014/main" id="{7DE5378A-6FF0-4624-8085-FEF4C35499EF}"/>
              </a:ext>
            </a:extLst>
          </p:cNvPr>
          <p:cNvGrpSpPr/>
          <p:nvPr/>
        </p:nvGrpSpPr>
        <p:grpSpPr>
          <a:xfrm>
            <a:off x="9970651" y="6185410"/>
            <a:ext cx="2130724" cy="474323"/>
            <a:chOff x="9970651" y="6185410"/>
            <a:chExt cx="2130724" cy="474323"/>
          </a:xfrm>
        </p:grpSpPr>
        <p:sp>
          <p:nvSpPr>
            <p:cNvPr id="6" name="Subtitle 2">
              <a:extLst>
                <a:ext uri="{FF2B5EF4-FFF2-40B4-BE49-F238E27FC236}">
                  <a16:creationId xmlns:a16="http://schemas.microsoft.com/office/drawing/2014/main" id="{9DA2B4CB-38FE-4C6E-8BEE-075F81D8685C}"/>
                </a:ext>
              </a:extLst>
            </p:cNvPr>
            <p:cNvSpPr txBox="1">
              <a:spLocks/>
            </p:cNvSpPr>
            <p:nvPr/>
          </p:nvSpPr>
          <p:spPr>
            <a:xfrm>
              <a:off x="10041147" y="6185410"/>
              <a:ext cx="2060228" cy="474323"/>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err="1">
                  <a:solidFill>
                    <a:schemeClr val="bg1">
                      <a:lumMod val="65000"/>
                    </a:schemeClr>
                  </a:solidFill>
                </a:rPr>
                <a:t>scottsauber</a:t>
              </a:r>
              <a:endParaRPr lang="en-US" dirty="0">
                <a:solidFill>
                  <a:schemeClr val="bg1">
                    <a:lumMod val="65000"/>
                  </a:schemeClr>
                </a:solidFill>
              </a:endParaRPr>
            </a:p>
          </p:txBody>
        </p:sp>
        <p:sp>
          <p:nvSpPr>
            <p:cNvPr id="8" name="Rectangle 7">
              <a:extLst>
                <a:ext uri="{FF2B5EF4-FFF2-40B4-BE49-F238E27FC236}">
                  <a16:creationId xmlns:a16="http://schemas.microsoft.com/office/drawing/2014/main" id="{2CC1E2DB-378E-4A94-AC9A-4A7142A30669}"/>
                </a:ext>
              </a:extLst>
            </p:cNvPr>
            <p:cNvSpPr/>
            <p:nvPr/>
          </p:nvSpPr>
          <p:spPr>
            <a:xfrm>
              <a:off x="9970651" y="6285411"/>
              <a:ext cx="347472" cy="274320"/>
            </a:xfrm>
            <a:prstGeom prst="rect">
              <a:avLst/>
            </a:prstGeom>
            <a:blipFill dpi="0" rotWithShape="1">
              <a:blip r:embed="rId3">
                <a:alphaModFix amt="50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670335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subTnLst>
                                    <p:animClr clrSpc="rgb" dir="cw">
                                      <p:cBhvr override="childStyle">
                                        <p:cTn dur="1" fill="hold" display="0" masterRel="nextClick" afterEffect="1"/>
                                        <p:tgtEl>
                                          <p:spTgt spid="3">
                                            <p:txEl>
                                              <p:pRg st="0" end="0"/>
                                            </p:txEl>
                                          </p:spTgt>
                                        </p:tgtEl>
                                        <p:attrNameLst>
                                          <p:attrName>ppt_c</p:attrName>
                                        </p:attrNameLst>
                                      </p:cBhvr>
                                      <p:to>
                                        <a:srgbClr val="B2B2B2"/>
                                      </p:to>
                                    </p:animClr>
                                  </p:sub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subTnLst>
                                    <p:animClr clrSpc="rgb" dir="cw">
                                      <p:cBhvr override="childStyle">
                                        <p:cTn dur="1" fill="hold" display="0" masterRel="nextClick" afterEffect="1"/>
                                        <p:tgtEl>
                                          <p:spTgt spid="3">
                                            <p:txEl>
                                              <p:pRg st="1" end="1"/>
                                            </p:txEl>
                                          </p:spTgt>
                                        </p:tgtEl>
                                        <p:attrNameLst>
                                          <p:attrName>ppt_c</p:attrName>
                                        </p:attrNameLst>
                                      </p:cBhvr>
                                      <p:to>
                                        <a:srgbClr val="B2B2B2"/>
                                      </p:to>
                                    </p:animClr>
                                  </p:sub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subTnLst>
                                    <p:animClr clrSpc="rgb" dir="cw">
                                      <p:cBhvr override="childStyle">
                                        <p:cTn dur="1" fill="hold" display="0" masterRel="nextClick" afterEffect="1"/>
                                        <p:tgtEl>
                                          <p:spTgt spid="3">
                                            <p:txEl>
                                              <p:pRg st="2" end="2"/>
                                            </p:txEl>
                                          </p:spTgt>
                                        </p:tgtEl>
                                        <p:attrNameLst>
                                          <p:attrName>ppt_c</p:attrName>
                                        </p:attrNameLst>
                                      </p:cBhvr>
                                      <p:to>
                                        <a:srgbClr val="B2B2B2"/>
                                      </p:to>
                                    </p:animClr>
                                  </p:sub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subTnLst>
                                    <p:animClr clrSpc="rgb" dir="cw">
                                      <p:cBhvr override="childStyle">
                                        <p:cTn dur="1" fill="hold" display="0" masterRel="nextClick" afterEffect="1"/>
                                        <p:tgtEl>
                                          <p:spTgt spid="3">
                                            <p:txEl>
                                              <p:pRg st="3" end="3"/>
                                            </p:txEl>
                                          </p:spTgt>
                                        </p:tgtEl>
                                        <p:attrNameLst>
                                          <p:attrName>ppt_c</p:attrName>
                                        </p:attrNameLst>
                                      </p:cBhvr>
                                      <p:to>
                                        <a:srgbClr val="B2B2B2"/>
                                      </p:to>
                                    </p:animClr>
                                  </p:sub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subTnLst>
                                    <p:animClr clrSpc="rgb" dir="cw">
                                      <p:cBhvr override="childStyle">
                                        <p:cTn dur="1" fill="hold" display="0" masterRel="nextClick" afterEffect="1"/>
                                        <p:tgtEl>
                                          <p:spTgt spid="3">
                                            <p:txEl>
                                              <p:pRg st="4" end="4"/>
                                            </p:txEl>
                                          </p:spTgt>
                                        </p:tgtEl>
                                        <p:attrNameLst>
                                          <p:attrName>ppt_c</p:attrName>
                                        </p:attrNameLst>
                                      </p:cBhvr>
                                      <p:to>
                                        <a:srgbClr val="B2B2B2"/>
                                      </p:to>
                                    </p:animClr>
                                  </p:sub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subTnLst>
                                    <p:animClr clrSpc="rgb" dir="cw">
                                      <p:cBhvr override="childStyle">
                                        <p:cTn dur="1" fill="hold" display="0" masterRel="nextClick" afterEffect="1"/>
                                        <p:tgtEl>
                                          <p:spTgt spid="3">
                                            <p:txEl>
                                              <p:pRg st="5" end="5"/>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27227</TotalTime>
  <Words>818</Words>
  <Application>Microsoft Office PowerPoint</Application>
  <PresentationFormat>Widescreen</PresentationFormat>
  <Paragraphs>185</Paragraphs>
  <Slides>31</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Arial</vt:lpstr>
      <vt:lpstr>Calibri</vt:lpstr>
      <vt:lpstr>Calibri Light</vt:lpstr>
      <vt:lpstr>Office Theme</vt:lpstr>
      <vt:lpstr>Test Driven Development With Blazor</vt:lpstr>
      <vt:lpstr>Audience</vt:lpstr>
      <vt:lpstr>Agenda</vt:lpstr>
      <vt:lpstr>Goals</vt:lpstr>
      <vt:lpstr>Who am I? </vt:lpstr>
      <vt:lpstr>Why do we write tests?</vt:lpstr>
      <vt:lpstr>How to TDD?</vt:lpstr>
      <vt:lpstr>How to TDD?</vt:lpstr>
      <vt:lpstr>Why Test Driven Development?</vt:lpstr>
      <vt:lpstr>What is NOT TDD?</vt:lpstr>
      <vt:lpstr>Applying TDD to Blazor</vt:lpstr>
      <vt:lpstr>Introduction to Tools</vt:lpstr>
      <vt:lpstr>xUnit</vt:lpstr>
      <vt:lpstr>Jest</vt:lpstr>
      <vt:lpstr>React Testing Library</vt:lpstr>
      <vt:lpstr>React Testing Library</vt:lpstr>
      <vt:lpstr>Demo</vt:lpstr>
      <vt:lpstr>What should I test?</vt:lpstr>
      <vt:lpstr>“The more your tests resemble the way your software is used the more confidence they can give you.”  </vt:lpstr>
      <vt:lpstr>How do I structure tests?</vt:lpstr>
      <vt:lpstr>Live Coding!</vt:lpstr>
      <vt:lpstr>How can I get started with TDD?</vt:lpstr>
      <vt:lpstr>But I don’t  have time!</vt:lpstr>
      <vt:lpstr>Why?</vt:lpstr>
      <vt:lpstr>My boss won’t let me!</vt:lpstr>
      <vt:lpstr>What about  this person?</vt:lpstr>
      <vt:lpstr>You don’t get better at TDD by NOT doing TDD</vt:lpstr>
      <vt:lpstr>Takeaways</vt:lpstr>
      <vt:lpstr>Resources</vt:lpstr>
      <vt:lpstr>Questions?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TDD with Blazor</dc:title>
  <dc:creator>Scott Sauber</dc:creator>
  <cp:lastModifiedBy>Scott Sauber</cp:lastModifiedBy>
  <cp:revision>170</cp:revision>
  <dcterms:created xsi:type="dcterms:W3CDTF">2020-03-08T20:31:35Z</dcterms:created>
  <dcterms:modified xsi:type="dcterms:W3CDTF">2023-11-09T01:55:59Z</dcterms:modified>
</cp:coreProperties>
</file>