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63" r:id="rId2"/>
    <p:sldId id="323" r:id="rId3"/>
    <p:sldId id="406" r:id="rId4"/>
    <p:sldId id="438" r:id="rId5"/>
    <p:sldId id="405" r:id="rId6"/>
    <p:sldId id="408" r:id="rId7"/>
    <p:sldId id="407" r:id="rId8"/>
    <p:sldId id="409" r:id="rId9"/>
    <p:sldId id="410" r:id="rId10"/>
    <p:sldId id="337" r:id="rId11"/>
    <p:sldId id="411" r:id="rId12"/>
    <p:sldId id="412" r:id="rId13"/>
    <p:sldId id="413" r:id="rId14"/>
    <p:sldId id="415" r:id="rId15"/>
    <p:sldId id="416" r:id="rId16"/>
    <p:sldId id="417" r:id="rId17"/>
    <p:sldId id="414" r:id="rId18"/>
    <p:sldId id="418" r:id="rId19"/>
    <p:sldId id="419" r:id="rId20"/>
    <p:sldId id="458" r:id="rId21"/>
    <p:sldId id="421" r:id="rId22"/>
    <p:sldId id="422" r:id="rId23"/>
    <p:sldId id="404" r:id="rId24"/>
    <p:sldId id="429" r:id="rId25"/>
    <p:sldId id="423" r:id="rId26"/>
    <p:sldId id="424" r:id="rId27"/>
    <p:sldId id="431" r:id="rId28"/>
    <p:sldId id="432" r:id="rId29"/>
    <p:sldId id="433" r:id="rId30"/>
    <p:sldId id="439" r:id="rId31"/>
    <p:sldId id="440" r:id="rId32"/>
    <p:sldId id="434" r:id="rId33"/>
    <p:sldId id="442" r:id="rId34"/>
    <p:sldId id="443" r:id="rId35"/>
    <p:sldId id="444" r:id="rId36"/>
    <p:sldId id="446" r:id="rId37"/>
    <p:sldId id="447" r:id="rId38"/>
    <p:sldId id="448" r:id="rId39"/>
    <p:sldId id="449" r:id="rId40"/>
    <p:sldId id="454" r:id="rId41"/>
    <p:sldId id="441" r:id="rId42"/>
    <p:sldId id="426" r:id="rId43"/>
    <p:sldId id="427" r:id="rId44"/>
    <p:sldId id="455" r:id="rId45"/>
    <p:sldId id="428" r:id="rId46"/>
    <p:sldId id="456" r:id="rId47"/>
    <p:sldId id="459" r:id="rId48"/>
    <p:sldId id="457" r:id="rId49"/>
    <p:sldId id="463" r:id="rId50"/>
    <p:sldId id="460" r:id="rId51"/>
    <p:sldId id="466" r:id="rId52"/>
    <p:sldId id="467" r:id="rId53"/>
    <p:sldId id="468" r:id="rId54"/>
    <p:sldId id="469" r:id="rId55"/>
    <p:sldId id="470" r:id="rId56"/>
    <p:sldId id="462" r:id="rId57"/>
    <p:sldId id="453" r:id="rId58"/>
    <p:sldId id="465" r:id="rId59"/>
    <p:sldId id="461" r:id="rId60"/>
    <p:sldId id="471" r:id="rId61"/>
    <p:sldId id="402" r:id="rId62"/>
    <p:sldId id="450" r:id="rId63"/>
    <p:sldId id="436" r:id="rId64"/>
    <p:sldId id="445" r:id="rId65"/>
    <p:sldId id="464" r:id="rId66"/>
    <p:sldId id="435" r:id="rId67"/>
    <p:sldId id="472" r:id="rId68"/>
    <p:sldId id="400" r:id="rId69"/>
    <p:sldId id="39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74354" autoAdjust="0"/>
  </p:normalViewPr>
  <p:slideViewPr>
    <p:cSldViewPr snapToGrid="0">
      <p:cViewPr>
        <p:scale>
          <a:sx n="75" d="100"/>
          <a:sy n="75" d="100"/>
        </p:scale>
        <p:origin x="196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CED3-F64B-E5E8-F38B-D822D727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93B99-7068-9795-A714-F5B81611F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B24CC-B5B1-96FC-D6ED-91C3A409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42EA9-90CE-5454-10E0-E461C0211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F6DF-9FB1-9985-E114-AD985A1B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1629-8EEA-A121-3D24-DEB98771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A9617-2362-EE0C-AD16-92BA3870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85CE-4A0A-A19F-E660-B8D65A3A3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4037B-4E82-E22A-326D-39F28D5C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007FF-2719-B289-474E-9159871F2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43ABB-3514-DB7C-EB86-A7C17601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EB93-5337-DB6A-3193-942ACBF83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43-F722-FB81-9604-569A9A66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B5CC9-EBA8-67E2-52B9-F96BB487A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FBD1-28FB-4433-E3C8-943858264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E62E-1212-CC08-7C91-6EE91C2A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DFC1-B682-DA7C-1442-3484F2C8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525C-CE85-1030-12AD-D456B7881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4435F-9398-C693-AF26-2212CAB0C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E40B-0E30-DDA1-7A95-1547FDCD4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245D-C778-E129-914D-0884C034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B1DFE-D925-B7BC-F9F2-438C5361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CDEC-692C-8380-9F3A-10003B5EC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6CE1-B503-3666-2DBE-24F8D44BC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5C42-0282-E8F9-3FE0-84F42BED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6B17-46BF-3F51-8A13-9ADD1CF76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317F9-BC87-33B5-7015-0F3256F7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679D-3BF2-630C-6ADE-D33430474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694C-1D4C-927F-6346-58BA5929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4C226-2572-F3DA-E77F-ABA24EC9A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F8552-8EFF-D70B-B2D8-E90C778F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0BDD-C8F4-1BE4-ACD3-0183E0C50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D0AD-B78B-A1F8-0B05-6077E410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B356E-F110-9107-3204-0F61758B9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C5AAD-BA0F-50E4-5088-4BFB4F50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DB29-095F-5FBA-5BA4-E117C72A2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A07A-352C-E191-CF4D-4E2A9EC7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B6C5F-1C2D-28DB-F87B-98B259DAD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8D1C1-6C71-1784-AC80-6100BE81D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3A59-4A50-A79F-58A9-D0930BAEB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30787-0B0D-375F-2236-0FDE1D5B1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C54AF-C2E2-88BB-935D-8ED49563D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8B55-C1FE-10D0-742A-E62302450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E4A8-62A0-8EEB-302C-540BDA2E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ADA9C-A1C1-A714-7462-52DB3D6C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1C9E8-5971-7FA7-8922-921C27031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EF59-8253-660B-B20A-14E5C75C2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6AEC-2771-9522-5527-455FA6155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A1C6-5D51-533F-6371-2395A72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6BEC3-A4B9-FCFB-3C8E-76D12AD53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574DC-4088-B7B6-0681-203935FF3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6061-7C8F-8CA5-BF3F-4383FEEAA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7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A413-8EC9-E3A7-003D-EF740E7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8EF2F-FBD9-691B-F464-4FA37DC74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96053-29B6-7292-7345-C340BC3A4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4614-BDDD-8E07-5142-8E20D69E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01C-E494-A5F3-79EC-87E6C9E0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05EE0-9487-5E97-EF1E-ECCC58DD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DC5CC-A54E-40F1-5F25-C2678072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3BFC-B3C4-AAF6-F358-152AD10C3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F649-C43B-D46E-1E1E-DB071A5C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E4EE0-20CD-749C-C9DF-E3C10B2A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BED17-B132-FDDA-E81A-A3A0C833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4588-5629-061F-E4D6-31575A9C9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4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5A6DA-E89D-4828-3305-3523C026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E11C0-E46B-2A16-6ED9-D2383E430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5C249-F490-DD6E-02E6-998DE7F3A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DD8D-9D76-1B8B-230D-819924A04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5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A74B4-DFC7-400F-B328-ADCB6A2B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CD402-3666-8189-003E-2A8087091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89CF1-1FB0-3AAE-7FEB-0C14142BC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Marketplace</a:t>
            </a:r>
          </a:p>
          <a:p>
            <a:endParaRPr lang="en-US" dirty="0"/>
          </a:p>
          <a:p>
            <a:r>
              <a:rPr lang="en-US" dirty="0"/>
              <a:t>Install GitHub Actions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DBFFC-8616-C60B-2D89-0609405E9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30234-826C-13EA-B482-A782771F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13D82-3FEB-D99B-C673-A02F3DAD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0200B-B90C-A722-20C2-BA4136DF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7E7C-8058-06D1-4281-88AB781A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C9C83-8D24-89EE-A9D8-18F8D88A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E88C4-5926-BFBF-F2DC-7A7A0E6C3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1AA04-9816-E483-350C-8C1257010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8610-0889-44BC-3AAB-3BFCC4F20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9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814-FF69-DAE9-6758-D2C81A1B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01280-CE5F-B94A-7167-59BFA3B71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23EA9-5DE9-7661-D1B9-B3D102EE0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F443-2810-F944-20CA-E661DB2E5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B13A-B901-B315-ECFA-8CDBC2E9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B688-2DFE-A90A-C894-75675411F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6C40B-F4DC-7BFF-A98A-A3B78F5E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0EDB-FD09-BD92-8159-E4A2C43B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489D-BD09-3BA0-4196-6AA7C82B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19254-F417-7867-C990-DFCD2B128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16801-DDEA-3C24-6EDD-BE4B8820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950E-3E07-8AEB-47D5-DAE2C4EB2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E3C7-0D31-4E06-10C0-6FBCFEF2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394C9-E036-0BB7-334C-FD5E88CB2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FF8B3-BA64-DA22-C01B-50FA4B89C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97D9D-23B7-8C78-2896-E34CC2627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6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D8000-E50F-A8A8-4B91-48E76DD4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D3983-CFC0-3F64-ACD9-80FFF46C6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28288-6429-65C2-7248-DD46DF192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3E46-5269-84D1-F63A-9200CBEA5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B37C-CCE4-4762-FF1E-2E7C4EC1C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842F2-0C69-0BC1-334A-D4DA903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F8E97-73D9-1B3F-DDDB-1B169E2F0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1536-9DC6-7D61-F5E9-CF149050C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2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B515-13BE-77E2-0956-CC7D5CFDF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607ED-FEA3-82FA-A719-F36B7F02A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5E188-3DA0-D376-BE9D-2D07556E7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0435-6A58-CABA-B565-F4E8FBB91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2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E3F48-EFFB-A6E6-9BE6-9F0BE444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592A2-1DED-575B-B33F-88966D387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0878E-D493-AB17-9027-4ECFB1683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C238-2573-AE51-A4A1-3F2544EE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0126-5591-32C7-DF82-7B096D93F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586ED-90E7-BEA7-0EB4-B2EEA560B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3597F-574E-CD6F-1D0A-D18FA7283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E10C-7672-9FA2-12B5-21439ACC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3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BDE7D-399F-BCB3-7408-968625BF5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E89DE-B9EF-07F7-57C2-65C435B3B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C6872-7C66-C9D3-1529-BCB4F9EA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8A523-0F6A-46BA-9318-2617DE510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CF6B9-09B8-9E80-DBA3-3385EF6D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3E22B-11DA-DE40-5B49-DB1384B41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C463B-D601-59AD-2C49-B5A721B13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D96F-6724-3217-8C4A-05E0C8897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4F67-50D5-B0FE-B23F-C543EE11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7CAF1-3CA0-884A-8147-17D30C5A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B2D3-F15F-FBB1-B0BB-5FDBB824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5513-F57B-D44C-7052-80F1756C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6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3CEC-F95C-8B85-32AE-CAA31CEF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74660-FC6A-D584-2DF7-1BC5475B7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03066-73A0-FDDB-B282-A0BAE9F2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A175-10AB-147D-D876-B02E28792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0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C4FB-C7DF-405D-4389-BC3D534C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6D652-0478-6E19-207A-7A59D5B97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305C7-41AD-7392-DA53-EFEDBD9B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5F99-CC05-B98D-046B-48199DAA2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9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5BEB-AAF9-D9F4-2B94-3C89F960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49C9A-A84B-42C1-215F-D204EDE5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DD610-E0CB-AE5A-28EC-EA7B1662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8BACB-8A88-21CF-EBF3-ED299D368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6EE8-4A5E-8B0C-C3AE-1FC3ABF6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4C8CD-C144-E110-0EE3-AC8C533A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CD633-786F-F160-6D38-EF8C1BE3D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8556-37E6-5A45-270E-31B5221F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0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583C-5EE3-9552-F972-689B6570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1D36C-5E21-3A0A-6919-A92D82184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79F76-89A1-BF9D-D3D6-D1CA7AB41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BF86-28CB-0049-6DBE-0DBBC3B16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1E7B-FFF8-4824-7B47-1F001232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2A3F70-C99C-66BB-84D4-2CF6B014A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E8B19-A554-0EC3-46ED-B7C842CC1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953F7-2D6C-8079-2B6D-357025859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92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6434-2087-0B1F-7359-03C8F7E9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EC65C-FD63-DDC5-56A1-F0E777C3E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279B4-C12F-A37C-252D-7315E3A55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2E1E3-334F-B49A-D860-02C52489E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1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007E-C48C-C7C3-1204-FFE988655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90355-4659-1438-C914-1289CDA54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46066-C474-8377-ED45-221717D9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8B8C-F87E-9A35-9806-B7BD87FF0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01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864F7-889B-E68B-F7E8-D58BECB0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694DA-0DD0-D565-6A89-DA1E0F767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F9A9E-7E04-FF81-B48E-AD2D9ABF3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A0AAF-C9EC-59AD-03A3-F3E55B997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9816A-08B1-8625-0CC8-EF96ADB3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0C7F-1CB0-F3BD-3497-E7D46C5B3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63C2C-F1C9-1D80-836F-69CCD0AD4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42-247C-04CB-FCFD-0E2DFD4EF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3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72CE-DC1D-1559-8D46-5A20E9EF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5B490-DE42-490E-EB1B-2773B4993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876E8-52DD-E9A3-004C-B35011805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D1B4-D795-8C15-D52F-D12B8C255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1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3C2C-C638-0ECF-CB61-B1ABE513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C2D17-9B9E-BF78-73D6-FD75173F9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5045C-4ACC-7FDF-B2A0-DB6EB5419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B49D-ACDF-4FB2-E8D3-0886DB939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8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94E6B-4C8E-69D0-425D-510F6B05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34152-37B7-B44F-AC66-87B7DDA4D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C077C-86D9-F868-0223-C22712046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FE6E-55EA-9867-0929-CB3580846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62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B87B6-44FC-0662-5BF5-17B1FB70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45ABB-905D-61F5-7C92-6705CABA5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A5F00-7766-BC58-E228-37A8282D8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E258-A640-23F1-54DD-2993935AF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8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652CC-0F9A-439A-C4E5-9953A2C1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137AC-4682-1B48-D771-1AEFCDA8A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2451C-31A2-A8FB-8319-D03C627FF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AC49-2751-7C03-1D2A-CF7B48A07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12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2C91B-DFAE-6112-FCE3-57003F19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5541E-1A7E-53CD-D137-4CFB50DF7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3382D-9126-2FDF-2A0D-7DB7691E1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6A7E-36FB-71F2-2F65-9B2FCD27D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BC89-8F37-A325-F222-15D1AFA5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0E3C0-A064-F656-7099-90A8A3111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4A4EB-A309-78C9-2FB9-94C1317CA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1F3F-F26A-7CE1-C8F2-651AF70F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4EA7-4811-9453-F650-0AA29363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9ED23-7396-FA05-B25B-BE87B2DDF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14F89-73A9-EF66-BF6A-38C913CC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F168-2CEC-7A8D-AB3F-42E2BCAF6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4A5D-2CBD-A266-EBCE-F7B799CC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81C38-2DD1-CDFA-B877-23EE58DC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176C5-A3A8-6492-BAFA-F587A480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C558-C90F-B710-324C-B829EDCC2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89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0D4C6-95AA-1891-04E9-304C225B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02EB9-9F72-3D65-CF0C-824A2BC8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4C0F3-40F4-01C1-1BD6-679D268C2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CBFA-3D0C-28A0-3C40-9FF2C4CA3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7AC7-3CBD-6693-D49C-42C1906C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0DC5D-54E5-291C-5340-99AFC2238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4688F-090E-480D-5981-2D7012F36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4782-5FFB-A935-9D98-44901DA57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1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142BD-E764-063B-0E80-D4CE6D3E5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7D1E2-E635-0D8A-1F57-E1C9BD95F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BDF5A-A2B7-A858-4F61-12F46E06C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EEE9-FEF0-8516-A93B-54C87CB44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56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82DDC-FF46-E18B-B599-1E37DAB0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E4AA0-B3F1-2837-11C4-BB97897E6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D431B-0B15-4DB4-84E3-543D14FED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D198-33B8-39A9-7373-FED245F99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61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CAD94-F300-FAE8-AECF-D13F04EC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E03A2-BB3C-9A25-6EF4-8FFC9CB78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3B8BA-EE7E-F60E-878B-B91B8FB09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1A0D-C4FE-2B35-A053-EE0521DA5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90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83BF-86E8-D4AB-0ED9-017A922D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8F062-36DD-67E8-296D-B14BB5043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C360B-0909-EBA8-48D6-FD53446D1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2E83-AEF6-00D2-BCBC-EDC50B602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B0A-04EE-0C63-17E8-DB5F7A22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22D24-CE5A-8310-E1DA-739768073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DC96D-6B2E-E925-3D1C-302769E8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07F3-29A4-F611-F590-23BCEE608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6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541E-49A2-C1D9-7814-1657ABE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51B16-6E22-1FA8-25D2-A150F3B8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57BE4-A59F-2B70-CCDD-DBFA7D33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3086-B98C-303B-C3A4-67690F719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7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1F44-8DDD-611C-A3FC-4F8E0053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E3DFC-91BD-A212-4D39-294EBD73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927F-CD29-C217-D50F-9FA50E913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EB93-EBCB-8315-F446-58A417C40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31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AF744-56E1-BD2F-5C85-8D442E63D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69DFC-01CF-1D58-2C4F-3E943432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E473C-19E4-4809-E22B-4B9086278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87F9E-54B7-D2B6-7798-A8409CEA7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F0DF-38EE-8FCA-1B79-29D3A01A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6947B-A0E4-C63C-2266-E04EE919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B0443-1092-7FF5-7315-B5FA5670D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3F93-6013-A27C-3520-B7D90D0CD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workshop-dotnet-azure-github-bice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-actions-hero.vercel.app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tions/upload-artifact/issues/602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otfiles/blob/main/.bashrc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writing-workflows/workflow-syntax-for-github-actions#example-including-paths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actions/checkout?tab=readme-ov-file#fetch-only-the-root-files-and-github-and-src-folder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scottsauber/workshop-dotnet-azure-github-bicep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s://www.red-gate.com/hub/events/friends-of-rg/friend/ScottSauber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iadnug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dometrain.com/author/scott-sauber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mvp.microsoft.com/en-us/PublicProfile/5005146?fullName=Scott%20%20Sauber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3514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Actions: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From Zero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 Hero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CI/CD Pipelines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D6C64-FEF0-D843-AC7D-FA42648F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A417-EC1E-C7F4-DE44-AEFDDC6E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7897-7F36-7B99-EE2B-F5F546B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Automated verification of your application</a:t>
            </a:r>
          </a:p>
          <a:p>
            <a:r>
              <a:rPr lang="en-US" dirty="0"/>
              <a:t>Generates artifacts</a:t>
            </a:r>
          </a:p>
          <a:p>
            <a:r>
              <a:rPr lang="en-US" dirty="0"/>
              <a:t>Compiles the app</a:t>
            </a:r>
          </a:p>
          <a:p>
            <a:r>
              <a:rPr lang="en-US" dirty="0"/>
              <a:t>Runs the tests</a:t>
            </a:r>
          </a:p>
          <a:p>
            <a:r>
              <a:rPr lang="en-US" dirty="0"/>
              <a:t>Independent witness – eliminates “works on my machine”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C3CA3-596A-F57A-EEEC-E4833D169C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4943E53-4E54-E622-C33C-F89ECEB877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9ECF4-5539-45A8-3E84-4DBC5CDB153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CC1A-A2C4-7231-3A4A-3E0DCF53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29BC-2DA7-F1D3-1F71-83F990DF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54F-7761-B3A5-516F-D2DA978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Takes artifacts from CI and deploys them automatically</a:t>
            </a:r>
          </a:p>
          <a:p>
            <a:r>
              <a:rPr lang="en-US" dirty="0"/>
              <a:t>Doesn’t deploy all the way to Production</a:t>
            </a:r>
          </a:p>
          <a:p>
            <a:r>
              <a:rPr lang="en-US" dirty="0"/>
              <a:t>Deploying to Production is a button click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004D4E-3B3C-9330-DC30-FA95F0A56C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E0079DD-DC19-8B90-E1E0-4B3D5ED685B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E2C4F-5C24-AA24-1477-D7040113B6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7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549C-09DE-B809-38C4-0888BD4E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D75-F905-C4C1-9D21-8A8BC586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6B5-9C2F-3186-CAA1-EBF8DFF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Deploys all the way to Production automatically</a:t>
            </a:r>
          </a:p>
          <a:p>
            <a:r>
              <a:rPr lang="en-US" dirty="0"/>
              <a:t>If the pipeline is green, it’s going to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4D798-E528-0D8A-09C2-2A7D418A77F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8FE754B-89D2-0B57-7C9B-CD1592062DC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C77E49-4AD9-DE25-52F8-7D264AA083F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28A-35EA-F257-14CB-F9A323DD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27C-57DD-5EAC-8740-2FDD372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6E9-E2B1-7737-C129-CB7614B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Avoid manual steps (chances for mistakes)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Humans need less permissions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F35B2-122F-7410-7AA8-31F8F4A4EA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5C739B-CE8C-D4C4-4310-8EA1F780921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BA43F9-C1DF-6F14-070C-3A544219AD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B15F-A1B7-69C9-C46A-A23B61F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4B0-C5A6-778D-DF62-DAFA5BA9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9E356-14F8-DEE3-E383-3FF5ECE13D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887F11E-5572-C7F8-8390-2AF3E8F828C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C07D2-702A-CC31-5136-34EEB979107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98E291-FB9F-3D8E-C78D-320C983E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3" y="1790689"/>
            <a:ext cx="9826379" cy="39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F22-F42B-9DD0-A5E3-38987684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851-22DB-9032-E0BA-0107226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After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9B15A-7924-474E-837A-063D13F5394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688D010-E1DC-BCFD-F3E4-D4E964BC842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DEECB-F81D-A4D4-A3E1-A8E519C88BB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0E70FE-0FC9-410C-74D2-26E7D808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83606"/>
            <a:ext cx="10569271" cy="37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BCEB-91EB-E96D-3652-EB150716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315-18D5-E8C2-EF62-6213E39A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Confident Green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F905-B150-9AAC-A405-63EE9E35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If our build passes – why aren’t we shipping to Production?</a:t>
            </a:r>
          </a:p>
          <a:p>
            <a:r>
              <a:rPr lang="en-US" dirty="0"/>
              <a:t>Likely lack of confidence or automation</a:t>
            </a:r>
          </a:p>
          <a:p>
            <a:r>
              <a:rPr lang="en-US" dirty="0"/>
              <a:t>Likely missing automated tests or zero downtime deployments</a:t>
            </a:r>
          </a:p>
          <a:p>
            <a:r>
              <a:rPr lang="en-US" dirty="0"/>
              <a:t>Let’s fix that</a:t>
            </a:r>
          </a:p>
          <a:p>
            <a:r>
              <a:rPr lang="en-US" dirty="0"/>
              <a:t>Ok now why?</a:t>
            </a:r>
          </a:p>
          <a:p>
            <a:r>
              <a:rPr lang="en-US" dirty="0"/>
              <a:t>Repeat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54E04A-474F-E1BE-DE0D-AEA570E11B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7C78BEE-04D8-A940-597E-5E95DEB3220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6A64D6-0B1A-08EA-A248-150C74130E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5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52E0-4622-48D3-C162-FC80CC0B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4D06-111D-E194-248C-0DC025D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CI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64ED-6DB9-42D5-B3D7-1AFF9E1C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Restore Packages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Format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Upload Artifacts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229D7-C407-0AD5-17BE-132C0B1A53F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5F0076A-8978-F0EE-B2CC-CD13827C081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A47A87-B544-F9B9-76A2-4820168779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2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BF09-0695-78CA-799D-6757BF3F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D6B-CA4E-6A26-EB21-6460EEE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CD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3DBB-42A7-FAD6-CB66-1C4FF92E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Download Artifacts</a:t>
            </a:r>
          </a:p>
          <a:p>
            <a:r>
              <a:rPr lang="en-US" dirty="0"/>
              <a:t>Deploy Artifacts (IAC, DB changes, Application)</a:t>
            </a:r>
          </a:p>
          <a:p>
            <a:r>
              <a:rPr lang="en-US" dirty="0"/>
              <a:t>Zero Downtime Deployments</a:t>
            </a:r>
          </a:p>
          <a:p>
            <a:r>
              <a:rPr lang="en-US" dirty="0"/>
              <a:t>Smoke Tests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144E4-CB0B-972C-D2A9-E999999BA3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8A5A387-6653-798A-E44B-3F506965FAA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46B9F-B720-DF78-CD4E-853A907D064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1363" cy="4937782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GitHub account</a:t>
            </a:r>
          </a:p>
          <a:p>
            <a:r>
              <a:rPr lang="en-US" dirty="0"/>
              <a:t>An Editor (VS Code, Visual Studio, JetBrains IDE,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Search for a GitHub Actions extension in your editor of choice</a:t>
            </a:r>
          </a:p>
          <a:p>
            <a:r>
              <a:rPr lang="en-US" dirty="0"/>
              <a:t>Fork this repo </a:t>
            </a:r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/>
              <a:t>Optional: .NET 9 (if you want to run the app locally, but not needed)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4541-EA0B-5702-E1CB-14FB635B6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479-8744-7452-8EE9-B56ADDE9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CD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5FBB-E261-71B1-56EE-99BDB6B7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going to cover CD today</a:t>
            </a:r>
          </a:p>
          <a:p>
            <a:r>
              <a:rPr lang="en-US" dirty="0"/>
              <a:t>Complexity with deploying to Azure</a:t>
            </a:r>
          </a:p>
          <a:p>
            <a:r>
              <a:rPr lang="en-US" dirty="0"/>
              <a:t>Workshop link for a workshop I’ve done on “Deploying a .NET 9 app to Azure using GitHub Actions and Bicep” - </a:t>
            </a:r>
            <a:r>
              <a:rPr lang="en-US" dirty="0">
                <a:hlinkClick r:id="rId3"/>
              </a:rPr>
              <a:t>https://github.com/scottsauber/workshop-dotnet-azure-github-bicep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an all day workshop</a:t>
            </a:r>
          </a:p>
          <a:p>
            <a:r>
              <a:rPr lang="en-US" dirty="0"/>
              <a:t>Also you can buy my </a:t>
            </a:r>
            <a:r>
              <a:rPr lang="en-US" dirty="0" err="1"/>
              <a:t>Dometrain</a:t>
            </a:r>
            <a:r>
              <a:rPr lang="en-US" dirty="0"/>
              <a:t> course – my kids’ basketball traveling teams thank you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DF8262-1CAF-E114-B7E0-4A65AA26F5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C35FFB6-3809-2E4B-3D4D-39B14E86CF6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15FF9-8B51-F99F-D991-83BACC65BFB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7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A5C6C-16B0-1361-9081-894F37E1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25CB-2843-6D94-CC07-24A3E7A3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CI/CD?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82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E4CE4-BB59-43AF-AACC-B596B18BA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2F3-A0D0-EBB4-202C-287A83FC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GitHub Actions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37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A69C-E090-CAF0-606A-BB21F489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927F-8C69-D541-66C8-DC3E6BC3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4738-05FB-4A83-59D7-D6A393B4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Most popular place for storing source code</a:t>
            </a:r>
          </a:p>
          <a:p>
            <a:r>
              <a:rPr lang="en-US" dirty="0"/>
              <a:t>Both public and private</a:t>
            </a:r>
          </a:p>
          <a:p>
            <a:r>
              <a:rPr lang="en-US" dirty="0"/>
              <a:t>80% of our clients are on GitHub, ~20% on Azure DevOps</a:t>
            </a:r>
          </a:p>
          <a:p>
            <a:pPr lvl="1"/>
            <a:r>
              <a:rPr lang="en-US" dirty="0"/>
              <a:t>Some moved from </a:t>
            </a:r>
            <a:r>
              <a:rPr lang="en-US" dirty="0" err="1"/>
              <a:t>BitBucket</a:t>
            </a:r>
            <a:r>
              <a:rPr lang="en-US" dirty="0"/>
              <a:t> in last 2-3 years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ED3347-B6E0-2132-44A4-BD1CD1F7130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BB72352-CB34-AAE4-AD08-AC70A589198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744C32-E4DF-1196-F09F-4FBFE00DA6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9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480-90B6-8F80-C4C5-1A1C1D32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B10B-26FA-6CD5-23E4-4CE705BC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A985-6D17-74D8-A66E-C400163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Built into GitHub</a:t>
            </a:r>
          </a:p>
          <a:p>
            <a:r>
              <a:rPr lang="en-US" dirty="0"/>
              <a:t>Thing Doer on a trigger</a:t>
            </a:r>
          </a:p>
          <a:p>
            <a:r>
              <a:rPr lang="en-US" dirty="0"/>
              <a:t>Trigger could be PR, push to a branch, open an issue, </a:t>
            </a:r>
            <a:r>
              <a:rPr lang="en-US" dirty="0" err="1"/>
              <a:t>cron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Usually used to automatically build and deploys your application</a:t>
            </a:r>
          </a:p>
          <a:p>
            <a:r>
              <a:rPr lang="en-US" dirty="0"/>
              <a:t>~70% of our clients are using GitHub Actions</a:t>
            </a:r>
          </a:p>
          <a:p>
            <a:pPr lvl="1"/>
            <a:r>
              <a:rPr lang="en-US" dirty="0"/>
              <a:t>Most of these have moved in last 2-3 years (Aug 2018 GHA came out)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53E92-9199-6CCE-E499-42E24A3B678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FA529F-F625-A3A5-274A-0DF985E1D8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C69312-E8EC-BB78-751C-DA580C7FEC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9536-5213-4F31-A671-7645365F2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D2BA-66AF-9EDC-DF0A-88B31F7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D8F-DB23-7670-486A-0CA6A407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Steps – individual actions to be executed (</a:t>
            </a:r>
            <a:r>
              <a:rPr lang="en-US" dirty="0" err="1"/>
              <a:t>ie</a:t>
            </a:r>
            <a:r>
              <a:rPr lang="en-US" dirty="0"/>
              <a:t> restore packages, compile,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Jobs – a series of Steps</a:t>
            </a:r>
          </a:p>
          <a:p>
            <a:r>
              <a:rPr lang="en-US" dirty="0"/>
              <a:t>Workflows – a series of Jobs</a:t>
            </a:r>
          </a:p>
          <a:p>
            <a:r>
              <a:rPr lang="en-US" dirty="0"/>
              <a:t>Triggers – something that kicks off the workflow</a:t>
            </a:r>
          </a:p>
          <a:p>
            <a:r>
              <a:rPr lang="en-US" dirty="0"/>
              <a:t>Inputs – parameters to customize a job</a:t>
            </a:r>
          </a:p>
          <a:p>
            <a:r>
              <a:rPr lang="en-US" dirty="0"/>
              <a:t>Secrets – sensitive data store in GitHub, can be leveraged in a Workflow</a:t>
            </a:r>
          </a:p>
          <a:p>
            <a:r>
              <a:rPr lang="en-US" dirty="0"/>
              <a:t>Runners – Virtual Machines that run Jobs, could be GH-hosted or self-hosted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BA9F7-05E5-E50F-D58C-654A15BFBB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B08F91A-5918-A44D-B68C-56839C5EC8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322A1-87BA-B85B-9DE0-708E9D0F6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2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D5F7-8DAE-F1F2-4915-28B9AAFE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180-BB0A-7F99-34DF-BA4F9B36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AF5BD-D275-CC41-A3EB-908B71E87D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D23ED3D-81D5-0D98-D98C-3B6C3F23D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E650DA-A9F6-1A0F-DBB5-59C4EAEDE84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E60-0FF9-108F-365B-2CB72AA6D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74" y="1519368"/>
            <a:ext cx="4704225" cy="4837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4A3DF-50E4-8875-2907-7014CA34FD33}"/>
              </a:ext>
            </a:extLst>
          </p:cNvPr>
          <p:cNvSpPr/>
          <p:nvPr/>
        </p:nvSpPr>
        <p:spPr>
          <a:xfrm>
            <a:off x="3934528" y="1519369"/>
            <a:ext cx="3033940" cy="312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6327F-00F2-D7FC-5E42-A75639C7B3AA}"/>
              </a:ext>
            </a:extLst>
          </p:cNvPr>
          <p:cNvSpPr/>
          <p:nvPr/>
        </p:nvSpPr>
        <p:spPr>
          <a:xfrm>
            <a:off x="3934528" y="2057846"/>
            <a:ext cx="3033940" cy="977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C032A-1B6D-0A3E-F932-2CE3B98E27ED}"/>
              </a:ext>
            </a:extLst>
          </p:cNvPr>
          <p:cNvSpPr/>
          <p:nvPr/>
        </p:nvSpPr>
        <p:spPr>
          <a:xfrm>
            <a:off x="3934527" y="3216846"/>
            <a:ext cx="3497027" cy="108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57C56-D021-0577-5E67-8DA1B2E77B22}"/>
              </a:ext>
            </a:extLst>
          </p:cNvPr>
          <p:cNvSpPr/>
          <p:nvPr/>
        </p:nvSpPr>
        <p:spPr>
          <a:xfrm>
            <a:off x="4258974" y="4447447"/>
            <a:ext cx="3093916" cy="1699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4A7C-DB5D-45BE-EE7E-B24A1999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1A4D-3C35-D280-4B7C-0ABCAD4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GitHub Actions?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63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F5194-A510-0312-FA9A-23C0A533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CF7E-3F69-8F7B-1029-31EC2AFA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8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EB8D2-D759-77BA-7B3E-16758087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D9A8-5843-9D54-9880-6994977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10 minute break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Then Module 3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2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F6DF-F44F-FB9E-D07B-58622295D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1DE-F3DC-E5C5-E63F-8669092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we all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AA06-B0F6-F71B-1FD4-6B80904C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GitHub to not go down</a:t>
            </a:r>
          </a:p>
          <a:p>
            <a:r>
              <a:rPr lang="en-US" dirty="0"/>
              <a:t>GitHub Actions to not go down</a:t>
            </a:r>
          </a:p>
          <a:p>
            <a:r>
              <a:rPr lang="en-US" dirty="0"/>
              <a:t>The conference internet to not go down</a:t>
            </a:r>
          </a:p>
          <a:p>
            <a:r>
              <a:rPr lang="en-US" dirty="0"/>
              <a:t>🙏🙏🙏</a:t>
            </a:r>
          </a:p>
          <a:p>
            <a:r>
              <a:rPr lang="en-US" dirty="0"/>
              <a:t>(I do have recordings but that’s less fun)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FEF63-7646-023B-9CAF-12CEB367EF1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DB03963-E335-0A90-473A-DAA7D82F8A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061BFB-481F-F90B-CCAD-634BA97FDD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34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E7358-FE4F-C220-4D5E-80BABAFD6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4A5D-CF6E-2685-7D55-04950C84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Module 3?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66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48D39-2DD0-2FD2-843E-6F81270A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E0F-0882-4486-DB4F-0186163C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899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Optimal* GitHub Settings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* synonym for “my opinions”</a:t>
            </a:r>
          </a:p>
        </p:txBody>
      </p:sp>
    </p:spTree>
    <p:extLst>
      <p:ext uri="{BB962C8B-B14F-4D97-AF65-F5344CB8AC3E}">
        <p14:creationId xmlns:p14="http://schemas.microsoft.com/office/powerpoint/2010/main" val="376848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59DE-8B6B-2696-D6C3-8451F00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776A-6A14-55E6-A867-827202D7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Optimal GitHub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701-E7A3-64B4-A42E-D6494569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Repo =&gt; Settings</a:t>
            </a:r>
          </a:p>
          <a:p>
            <a:r>
              <a:rPr lang="en-US" dirty="0"/>
              <a:t>Pick 1 merge strategy – I use Squash </a:t>
            </a:r>
            <a:r>
              <a:rPr lang="en-US" dirty="0" err="1"/>
              <a:t>bc</a:t>
            </a:r>
            <a:r>
              <a:rPr lang="en-US" dirty="0"/>
              <a:t> most people suck at making a good history</a:t>
            </a:r>
          </a:p>
          <a:p>
            <a:r>
              <a:rPr lang="en-US" dirty="0"/>
              <a:t>✅Always suggest updating pull request branches</a:t>
            </a:r>
          </a:p>
          <a:p>
            <a:r>
              <a:rPr lang="en-US" dirty="0"/>
              <a:t>✅Allow auto-merge</a:t>
            </a:r>
          </a:p>
          <a:p>
            <a:r>
              <a:rPr lang="en-US" dirty="0"/>
              <a:t>✅Automatically delete head branches (GitHub flow or TBD)</a:t>
            </a:r>
          </a:p>
          <a:p>
            <a:r>
              <a:rPr lang="en-US" dirty="0"/>
              <a:t>✅Configure required status checks as Ruleset (note: merge first)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CDB9-DE53-0E7C-702E-8226CE6CAEF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F2956D2-E392-3730-5F2E-9081AED1246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19105-C21B-D814-FD02-CEE292ABACD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3C99D-C774-41A8-AB2E-1B3C6D96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D9CC-4F25-FFE4-5EF7-E7E50C93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98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41A29-F326-1A72-01E4-6CE2501D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CABB-053E-B59E-04D0-ED7FBD4D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Optimal GitHub Settings?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93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E8684-D301-9458-0D4C-43A001B6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7F9D-B30B-7544-F12D-3C1AF3D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5: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Let’s merge the PR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and set up a required rule set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28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97974-8061-B715-CB84-B3784A91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1F51-610D-B3A5-453C-25372D72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Required Rule Sets?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46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7A306-41F8-C73D-AE6B-DF00ABCA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A3D-A05B-FB91-5975-CC8B580C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6: CI Workflow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On Your Own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018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78767-B0E0-06EB-6B04-A87DF137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F859-9BF8-7AED-ADC4-211B1301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6: Review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43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449C0-8EE8-F6C5-7ACE-1C958E5B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77BD-E78D-F78E-03F8-B836600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5 Minute Break?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0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397F3-4B54-018E-3790-FE7B8E75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407B-7185-718A-D5E2-BCEEFA09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330" y="365125"/>
            <a:ext cx="11747045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few months ago ~4 hours before this workshop…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6513E-7125-E66C-771E-6BE616C57E2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90D6A53-CF6A-117C-3904-224472B0B6F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614BE-3EBC-D976-CFAF-6E3B3780A7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F1E056-7B5E-A93E-C1F6-7D066B6B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22" y="1500385"/>
            <a:ext cx="7997955" cy="4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E242F-E27F-59EE-CED6-0E1409F6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9AA-7728-90C0-F973-A2530E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643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406E6-F692-0DB3-35D0-E4C8390A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DB4-DC40-17D2-DEE4-1A34F05A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Reusing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EAF-9613-069E-FC7C-FBD7A8AE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Copying Pasting YAML feels </a:t>
            </a:r>
            <a:r>
              <a:rPr lang="en-US" dirty="0" err="1"/>
              <a:t>kinda</a:t>
            </a:r>
            <a:r>
              <a:rPr lang="en-US" dirty="0"/>
              <a:t> bad</a:t>
            </a:r>
          </a:p>
          <a:p>
            <a:r>
              <a:rPr lang="en-US" dirty="0"/>
              <a:t>GitHub Actions allows reusing workflows via `</a:t>
            </a:r>
            <a:r>
              <a:rPr lang="en-US" dirty="0" err="1"/>
              <a:t>workflow_call</a:t>
            </a:r>
            <a:r>
              <a:rPr lang="en-US" dirty="0"/>
              <a:t>` trigger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9C56D-2314-E0FF-27EF-F3E7EEB1E9B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29FE886-1F1A-642E-0B5F-A30ADAC69E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8C21C5-D835-B6F6-7493-32C7750E89C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5812-1561-C2A7-E777-C42AB600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840-7AE6-FBDD-0D0A-D3BE5E3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D4FFA8-FEBF-3099-DD19-F8213F7EA4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9F34C1-E7B5-FE80-0943-8473E4B75C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DFB35D-1735-36E2-7D67-6B510929DF2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830004-91FA-36F7-4733-6A2CBD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92" y="1561324"/>
            <a:ext cx="6545704" cy="5151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DC136-5F83-5F27-D65E-A5CE24E6C552}"/>
              </a:ext>
            </a:extLst>
          </p:cNvPr>
          <p:cNvSpPr/>
          <p:nvPr/>
        </p:nvSpPr>
        <p:spPr>
          <a:xfrm>
            <a:off x="2367851" y="1929702"/>
            <a:ext cx="2021647" cy="1357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4560F-90D8-6DFC-0928-0085A036BB48}"/>
              </a:ext>
            </a:extLst>
          </p:cNvPr>
          <p:cNvSpPr/>
          <p:nvPr/>
        </p:nvSpPr>
        <p:spPr>
          <a:xfrm>
            <a:off x="4268874" y="6371221"/>
            <a:ext cx="1912908" cy="293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C436-1EA0-DE4C-57BE-0F78E956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0BE-AA73-6C51-D2AB-19AEF051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1BF49-486B-DDC0-0611-D33EF36407A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04395A-BC03-4421-4806-E1B08B34F2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81CB30-04C1-CADF-C093-01C4F5F7E9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2DF15-12C2-69A3-1C7A-F6CFF0C7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5" y="2148485"/>
            <a:ext cx="7070581" cy="3644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BD0B2F-7E3F-D809-3793-8EB00AABE6F9}"/>
              </a:ext>
            </a:extLst>
          </p:cNvPr>
          <p:cNvSpPr/>
          <p:nvPr/>
        </p:nvSpPr>
        <p:spPr>
          <a:xfrm>
            <a:off x="3654768" y="4671076"/>
            <a:ext cx="5905365" cy="1017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0BFFA-B7AE-E07D-5253-2A6F6F33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4F58-DB22-2884-73E3-F3E7EEA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8: 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4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B28E-76B3-C746-5883-729EDDE3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29-936A-E129-090D-46F2CD41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 from another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E2934-773E-7ECE-2540-7FDB058B3D6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C80792C-ADE3-BCC4-49B5-58A8F675D71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EC35DF-80C8-F51B-A6BB-3E206B33F3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A3D18A-F013-E1E9-9467-E489CB28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97687"/>
            <a:ext cx="8363175" cy="3962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5C6947-F2AE-EAE0-384A-1A1EAD341945}"/>
              </a:ext>
            </a:extLst>
          </p:cNvPr>
          <p:cNvSpPr/>
          <p:nvPr/>
        </p:nvSpPr>
        <p:spPr>
          <a:xfrm>
            <a:off x="2092728" y="4490290"/>
            <a:ext cx="6733984" cy="437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CD272-7479-AFD5-4081-F78578E47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3FC0-7A3A-B891-373B-34C3E95E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10: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74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1FD01-158C-99E4-2728-F99AD045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7E55-1535-807A-CEDD-545073F8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51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7E019-FB64-95B8-CE7F-D8500A5C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7AFE-497E-176E-1A3C-3DCF24C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10: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407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8A0F1-BF91-E231-853F-F3C638E4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621-703C-1474-E895-9E3BB174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Secrets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6F3A-5023-2FC7-F3C7-015D5CBD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DB2-F83F-86CE-B059-7CFD354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4B14-E112-DD79-8E80-93B317A3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Anyone interested in GitHub</a:t>
            </a:r>
          </a:p>
          <a:p>
            <a:r>
              <a:rPr lang="en-US" dirty="0"/>
              <a:t>People interested in DevOps but rarely/never get to do it</a:t>
            </a:r>
          </a:p>
          <a:p>
            <a:r>
              <a:rPr lang="en-US" dirty="0"/>
              <a:t>Already know Git</a:t>
            </a:r>
          </a:p>
          <a:p>
            <a:r>
              <a:rPr lang="en-US" dirty="0"/>
              <a:t>If you have questions, ask! Otherwise this is </a:t>
            </a:r>
            <a:r>
              <a:rPr lang="en-US" dirty="0" err="1"/>
              <a:t>gonna</a:t>
            </a:r>
            <a:r>
              <a:rPr lang="en-US" dirty="0"/>
              <a:t> be a boring 4 </a:t>
            </a:r>
            <a:r>
              <a:rPr lang="en-US" dirty="0" err="1"/>
              <a:t>hrs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5ECADD-6C96-8DD9-828E-1CD7FCEAA3B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18D4DBE-034E-F119-8B80-0ABAD136175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EAA2F4-D010-F3BB-3F54-27F123815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133F-6FB2-936D-ED8B-BE654141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CFB7-3656-9985-E367-FFA6B3E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4C44-97E5-520D-B024-103A125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Similar to Inputs, allows you to pass in dynamic values</a:t>
            </a:r>
          </a:p>
          <a:p>
            <a:r>
              <a:rPr lang="en-US" dirty="0"/>
              <a:t>Secrets are wildcarded out of the build logs</a:t>
            </a:r>
          </a:p>
          <a:p>
            <a:r>
              <a:rPr lang="en-US" dirty="0"/>
              <a:t>They are write only, not read</a:t>
            </a:r>
          </a:p>
          <a:p>
            <a:r>
              <a:rPr lang="en-US" dirty="0"/>
              <a:t>Note: you could still exfiltrate secrets via API calls, text files,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Could be Client IDs and Secrets, API Keys, Connection Strings, </a:t>
            </a:r>
            <a:r>
              <a:rPr lang="en-US" dirty="0" err="1"/>
              <a:t>etc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BA3160-938D-EC5C-89DA-5FF70F0BEA4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CF120CD-4C50-9EAC-73CB-4A1284B9635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F6A7D-DB0B-90E8-907B-C3F5DA3A003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8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A01D6-6722-852D-E97F-1D14D5A8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04D-D663-A115-B924-5DE2C0F1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12: Secrets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255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E50C-5332-B3B4-BA8E-EA721802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CAF1-54B4-3994-7B61-DC7AC0F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Secrets?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999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A36F4-00C1-3B2D-E9C6-DD465CBA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F085-2D8C-279D-F874-4475ADA3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Variables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03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22600-54BA-C524-045F-E2D1B51D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AAD-982D-FE53-8BE2-EFC00DD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DDC-0BC9-696A-A76C-AEFBD07F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For use inside the same workflow file</a:t>
            </a:r>
          </a:p>
          <a:p>
            <a:r>
              <a:rPr lang="en-US" dirty="0"/>
              <a:t>Store common paths, versions, or any common string used throughout the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24D7A1-CA14-DC48-38D1-41E16299993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B7FE625-59C8-81DA-0406-D14CF68FBBD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B96091-EC28-4A94-5887-AD55AD18608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BDEF38-EF3E-A281-CC74-06376B5A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42" y="3339145"/>
            <a:ext cx="4800635" cy="34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259EE-B549-8976-D258-28898A052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B4E1-D820-AD80-E555-D31E9344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Variables?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434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DF61B-2EBB-2328-492C-318A69DC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AD82-2B8F-446C-7858-FBAC9ACF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Random GHA Tips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599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B2A0-4794-A773-9213-0CFB5669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092B-9324-89F8-D4BD-0014C567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82DF-BF75-C7E1-D18A-047D5791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meant to be an enterprise scheduler</a:t>
            </a:r>
          </a:p>
          <a:p>
            <a:r>
              <a:rPr lang="en-US" dirty="0"/>
              <a:t>No guarantees it runs the time you tell it to</a:t>
            </a:r>
          </a:p>
          <a:p>
            <a:r>
              <a:rPr lang="en-US" dirty="0"/>
              <a:t>I’ve seen it run consistently, but up to 15 minutes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50647-CDF4-5F4C-E95C-D5C12FB750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C399D87-0DA1-668B-EA5A-4DEF3D642F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9EF9CE-6188-987F-71BE-1EB3F217BA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300C5B-DBB4-582B-8F4F-CACF6A30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20" y="3369306"/>
            <a:ext cx="3857653" cy="35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72C6-49D7-D6CF-5EDC-ED60F685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7D18-5F85-7B80-6532-84D74E2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3A0-D4D2-BD9F-B872-51F79092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Useful for running security scans for repos that don’t get touched very often</a:t>
            </a:r>
          </a:p>
          <a:p>
            <a:r>
              <a:rPr lang="en-US" dirty="0"/>
              <a:t>But also run security scans on each change</a:t>
            </a:r>
          </a:p>
          <a:p>
            <a:r>
              <a:rPr lang="en-US" dirty="0"/>
              <a:t>Don’t use this to run a daily build, run a build on every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CD6A5-DF6F-4820-1875-EFA8419A68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EADF5B2-275A-CEAB-3CAC-E388B988E50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4FF66E-31A5-699B-AA0E-5080CA1BDAB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11B9-F639-AF15-E172-EF2B8227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2109-ED8F-60D8-183F-E2B24638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4DFB-1A31-6E0F-253D-01E5E09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Allow you to define the environments for deploying your application</a:t>
            </a:r>
          </a:p>
          <a:p>
            <a:r>
              <a:rPr lang="en-US" dirty="0"/>
              <a:t>Useful to see what’s deployed successfully</a:t>
            </a:r>
          </a:p>
          <a:p>
            <a:r>
              <a:rPr lang="en-US" dirty="0"/>
              <a:t>Allows you to set “Required Approvers” for things like the Production environment</a:t>
            </a:r>
          </a:p>
          <a:p>
            <a:r>
              <a:rPr lang="en-US" dirty="0"/>
              <a:t>Allows you to use environment secrets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D63C6-D158-BA36-ACDB-E2FFCF01AAA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4399CE-E9F4-5730-54EC-6DCB689A549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AD5D2-9F63-741F-69C9-E6E63DBE8F5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5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738A-CF0A-E00A-4FB7-A0B6AEE8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2A7-DCEF-A277-4B48-3A6348E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884-DA6E-006F-D7E1-845078D3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How many people using GitHub already?</a:t>
            </a:r>
          </a:p>
          <a:p>
            <a:r>
              <a:rPr lang="en-US" dirty="0"/>
              <a:t>How many are using GitHub Actions?</a:t>
            </a:r>
          </a:p>
          <a:p>
            <a:r>
              <a:rPr lang="en-US" dirty="0"/>
              <a:t>How many feel like they’re pretty intermediate to advanced wit GHA?</a:t>
            </a:r>
          </a:p>
          <a:p>
            <a:r>
              <a:rPr lang="en-US" dirty="0"/>
              <a:t>What other CI/CD tools are people using?</a:t>
            </a:r>
          </a:p>
          <a:p>
            <a:r>
              <a:rPr lang="en-US" dirty="0"/>
              <a:t>Why are you here? What do you want to learn?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50B15-F45F-3FF2-38C6-A6AC358BEE5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1D802FC-9685-61B2-7A83-8BB9C3FFAD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B7885-8F54-7982-2F18-277526AB9F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943DD-DB50-C19B-D264-35609B7B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A24C-72E9-FB2A-00C9-64DD6E7E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 of Environments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71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Hero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https://github-actions-hero.vercel.app/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8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9701-A99C-150A-1C37-41F89D55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07C2-5B4F-6FE2-6B82-B500375A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Pinning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BD34-4BC4-BA3D-B18C-7E549D03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Using ubuntu-latest will break your app</a:t>
            </a:r>
          </a:p>
          <a:p>
            <a:r>
              <a:rPr lang="en-US" dirty="0"/>
              <a:t>Instead – pin to things like ubuntu-22.04</a:t>
            </a:r>
          </a:p>
          <a:p>
            <a:r>
              <a:rPr lang="en-US" dirty="0"/>
              <a:t>Likewise can pin dependencies</a:t>
            </a:r>
          </a:p>
          <a:p>
            <a:r>
              <a:rPr lang="en-US" dirty="0"/>
              <a:t>- uses: actions/checkout@v4.2.2 …. becomes </a:t>
            </a:r>
            <a:br>
              <a:rPr lang="en-US" dirty="0"/>
            </a:br>
            <a:r>
              <a:rPr lang="en-US" dirty="0"/>
              <a:t>- uses: actions/checkout@11bd71901bbe5b1630ceea73d27597364c9af683</a:t>
            </a:r>
          </a:p>
          <a:p>
            <a:r>
              <a:rPr lang="en-US" dirty="0"/>
              <a:t>Prevents a malicious actor who gains control of repo (supply chain attack) and changes what 4.2.2 means</a:t>
            </a:r>
          </a:p>
          <a:p>
            <a:r>
              <a:rPr lang="en-US" dirty="0"/>
              <a:t>But also promotes consistent builds</a:t>
            </a:r>
          </a:p>
          <a:p>
            <a:r>
              <a:rPr lang="en-US" dirty="0"/>
              <a:t>But comes at cost of no free upgrades with a @v4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C8E72-2B71-C5B8-EF4E-3847D273EC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E269B23-82A9-524B-BD90-A86CE15049F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34A387-54A1-D2A1-5AE4-3B256D71CA8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0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E6A5-F47D-ACF2-98FC-48199EE5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FEA2-12DC-A916-BA8F-99D7B6BD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684B-0B95-95BF-3649-B31FBDCD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The downside of not being on the latest – you might not have the latest security fixes</a:t>
            </a:r>
          </a:p>
          <a:p>
            <a:r>
              <a:rPr lang="en-US" dirty="0">
                <a:hlinkClick r:id="rId3"/>
              </a:rPr>
              <a:t>https://github.com/actions/upload-artifact/issues/602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712463-C3A1-0B37-ED8B-C854AE86ECD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8344471-D92A-F105-B73E-200401E0473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5DCB88-868B-17AA-0A55-3A529CFE37F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D9A7-EC93-E9A6-FFC4-54D102AF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E26A-80A5-8314-CC43-D9286F27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Bonus: Git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A88E-0C25-C8D4-0DDB-86527660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https://github.com/scottsauber/dotfiles/blob/main/.bashrc</a:t>
            </a:r>
            <a:r>
              <a:rPr lang="en-US" dirty="0"/>
              <a:t> </a:t>
            </a:r>
          </a:p>
          <a:p>
            <a:r>
              <a:rPr lang="en-US" dirty="0" err="1"/>
              <a:t>gnewbr</a:t>
            </a:r>
            <a:endParaRPr lang="en-US" dirty="0"/>
          </a:p>
          <a:p>
            <a:r>
              <a:rPr lang="en-US" dirty="0" err="1"/>
              <a:t>gcpr</a:t>
            </a:r>
            <a:endParaRPr lang="en-US" dirty="0"/>
          </a:p>
          <a:p>
            <a:r>
              <a:rPr lang="en-US" dirty="0"/>
              <a:t>gas</a:t>
            </a:r>
          </a:p>
          <a:p>
            <a:r>
              <a:rPr lang="en-US" dirty="0" err="1"/>
              <a:t>gcp</a:t>
            </a:r>
            <a:endParaRPr lang="en-US" dirty="0"/>
          </a:p>
          <a:p>
            <a:r>
              <a:rPr lang="en-US" dirty="0"/>
              <a:t>pr</a:t>
            </a:r>
          </a:p>
          <a:p>
            <a:r>
              <a:rPr lang="en-US" dirty="0" err="1"/>
              <a:t>gpo</a:t>
            </a:r>
            <a:endParaRPr lang="en-US" dirty="0"/>
          </a:p>
          <a:p>
            <a:r>
              <a:rPr lang="en-US" dirty="0" err="1"/>
              <a:t>gcopm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3AA4A-E512-4BD2-7229-6262996896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2AD897-C9D3-15B4-0A44-311C91CB669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F417BF-D52C-F842-6B46-A3C023D4A17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AD3E-3FBB-2AB5-8595-EEF0A469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925-DBD1-7AAA-5555-3CEAE6D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1ED2-6743-BAF3-1227-CF96FE24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Leverage ChatGPT/Copilot/Cursor/Claude Code – they’re really good at YAML</a:t>
            </a:r>
          </a:p>
          <a:p>
            <a:r>
              <a:rPr lang="en-US" dirty="0">
                <a:hlinkClick r:id="rId3"/>
              </a:rPr>
              <a:t>path filters</a:t>
            </a:r>
            <a:endParaRPr lang="en-US" dirty="0"/>
          </a:p>
          <a:p>
            <a:r>
              <a:rPr lang="en-US" dirty="0">
                <a:hlinkClick r:id="rId4"/>
              </a:rPr>
              <a:t>Sparse checkouts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AEA6-82BF-9556-0FB9-00272C53F07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EC60C1-3089-39A2-5081-26E5F7EB65D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C1C69-F83E-43C8-E3C0-359A3793F0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5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9ABE-41FC-6206-9ABE-7F6F75FC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22A-5A95-7FF8-86C3-B36B41B4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ABBB-9B68-00C1-2926-9AF98DD2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When deploying to the cloud – use Federated Credentials (Azure) or Federated Identity (AWS)</a:t>
            </a:r>
          </a:p>
          <a:p>
            <a:r>
              <a:rPr lang="en-US" dirty="0" err="1"/>
              <a:t>Passwordless</a:t>
            </a:r>
            <a:endParaRPr lang="en-US" dirty="0"/>
          </a:p>
          <a:p>
            <a:r>
              <a:rPr lang="en-US" dirty="0"/>
              <a:t>Allows you to authenticate and say “this org and repo can deploy to this account”</a:t>
            </a:r>
          </a:p>
          <a:p>
            <a:r>
              <a:rPr lang="en-US" dirty="0"/>
              <a:t>This is something we check on our Azure Cloud Health Check and 90% of companies aren’t doing this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CB1407-EE53-5B4E-C02E-C09ECC6CD80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A68133F-DE74-0403-4F06-3EAEB1E6DEE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B54284-0DAF-61E1-3F70-817D1FBE058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3A187-C082-5F85-24B0-16975E1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A7-0233-650D-84EE-46EA784E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0AEF-0C26-9E02-6D06-828E9D4B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This slide deck</a:t>
            </a:r>
          </a:p>
          <a:p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https://github.com/scottsauber/workshop-dotnet-azure-github-bicep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359C9-8881-8C1B-0B7D-B85389624E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92BE57-0D50-66BF-6DC2-7DEA895EF37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B6DC06-0199-6E69-2A7A-1859A830219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616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95" y="619712"/>
            <a:ext cx="9139304" cy="577292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ssauber@leantechniques.com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@scottsauber.com on Bluesky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 on Twitter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7882A2-4820-4881-9C23-D09EE5DE1AF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C7B134-F373-5096-3631-336CE013F949}"/>
              </a:ext>
            </a:extLst>
          </p:cNvPr>
          <p:cNvGrpSpPr/>
          <p:nvPr/>
        </p:nvGrpSpPr>
        <p:grpSpPr>
          <a:xfrm>
            <a:off x="10151901" y="6255713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B1F15C01-A94B-195C-44DF-926DB370EDD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0804DA-6ABF-AAEB-9D14-398461D41A8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E5FD21F-C39A-94A5-4964-C7E61D39F93C}"/>
              </a:ext>
            </a:extLst>
          </p:cNvPr>
          <p:cNvSpPr txBox="1">
            <a:spLocks/>
          </p:cNvSpPr>
          <p:nvPr/>
        </p:nvSpPr>
        <p:spPr>
          <a:xfrm>
            <a:off x="7281212" y="602286"/>
            <a:ext cx="4072587" cy="1728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+mn-lt"/>
              </a:rPr>
              <a:t>Schedule time with me: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5AB09D-50FD-72F6-0007-DD31A97A5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42" y="2005749"/>
            <a:ext cx="3052504" cy="30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887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27C0-CF54-C241-280C-C944404C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FBB9-6A4E-AA1F-5D7C-E31382A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10FE-57C2-62D3-FD04-DB0DE6F3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CI and the two CDs?</a:t>
            </a:r>
          </a:p>
          <a:p>
            <a:r>
              <a:rPr lang="en-US" dirty="0"/>
              <a:t>What are GitHub Actions?</a:t>
            </a:r>
          </a:p>
          <a:p>
            <a:r>
              <a:rPr lang="en-US" dirty="0"/>
              <a:t>GitHub Actions concepts</a:t>
            </a:r>
          </a:p>
          <a:p>
            <a:r>
              <a:rPr lang="en-US" dirty="0"/>
              <a:t>Configuring Optimal GitHub settings</a:t>
            </a:r>
          </a:p>
          <a:p>
            <a:r>
              <a:rPr lang="en-US" dirty="0"/>
              <a:t>Creating PR Verify workflow</a:t>
            </a:r>
          </a:p>
          <a:p>
            <a:r>
              <a:rPr lang="en-US" dirty="0"/>
              <a:t>Creating CI workflow</a:t>
            </a:r>
          </a:p>
          <a:p>
            <a:r>
              <a:rPr lang="en-US" dirty="0"/>
              <a:t>Cron Jobs</a:t>
            </a:r>
          </a:p>
          <a:p>
            <a:r>
              <a:rPr lang="en-US" dirty="0"/>
              <a:t>Variables and Secrets</a:t>
            </a:r>
          </a:p>
          <a:p>
            <a:r>
              <a:rPr lang="en-US" dirty="0"/>
              <a:t>Reusing workflows</a:t>
            </a:r>
          </a:p>
          <a:p>
            <a:r>
              <a:rPr lang="en-US" dirty="0"/>
              <a:t>Things every CI/CD workflow should have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647BC9-C2F0-52AD-99D9-616CA378C49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2AE5F3-D9F8-F1F6-4463-C1C6CF3BF59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8DE926-A382-80A0-9B75-90356B6095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7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7144-A3EF-4048-0571-3E5F6A82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CDD-52B5-D8F5-F72C-A1D56C1E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CB40-4FFC-59EF-35AC-BE8F629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Understand what GitHub Actions are</a:t>
            </a:r>
          </a:p>
          <a:p>
            <a:r>
              <a:rPr lang="en-US" dirty="0"/>
              <a:t>Get experience using GitHub Actions</a:t>
            </a:r>
          </a:p>
          <a:p>
            <a:r>
              <a:rPr lang="en-US" dirty="0"/>
              <a:t>Few takeaways for experienced GitHub Actions users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88477-0AC0-C686-050C-5EF6FE46BF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E960DDE-7685-48CF-C4D3-E5483F8567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91E5F0-C4E3-E7E9-EBB3-926839B8A2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1062" cy="4351338"/>
          </a:xfrm>
        </p:spPr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 err="1">
                <a:hlinkClick r:id="rId5"/>
              </a:rPr>
              <a:t>Dometrain</a:t>
            </a:r>
            <a:r>
              <a:rPr lang="en-US" dirty="0">
                <a:hlinkClick r:id="rId5"/>
              </a:rPr>
              <a:t> Author</a:t>
            </a:r>
            <a:endParaRPr lang="en-US" dirty="0"/>
          </a:p>
          <a:p>
            <a:r>
              <a:rPr lang="en-US" dirty="0"/>
              <a:t>Redgate Community Ambassador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6"/>
              </a:rPr>
              <a:t>Iowa .NET User Group</a:t>
            </a:r>
            <a:endParaRPr lang="en-US" dirty="0">
              <a:hlinkClick r:id="rId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CC776C-DC3F-D0B5-5231-4112653E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8953197" y="4931341"/>
            <a:ext cx="2584299" cy="15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E3F5-A57F-F976-3F78-41D6E87C2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93" y="4692048"/>
            <a:ext cx="2017351" cy="2017351"/>
          </a:xfrm>
          <a:prstGeom prst="rect">
            <a:avLst/>
          </a:prstGeom>
        </p:spPr>
      </p:pic>
      <p:pic>
        <p:nvPicPr>
          <p:cNvPr id="7" name="Picture 2" descr="Microsoft MVP Communities (@MVPAward) / X">
            <a:extLst>
              <a:ext uri="{FF2B5EF4-FFF2-40B4-BE49-F238E27FC236}">
                <a16:creationId xmlns:a16="http://schemas.microsoft.com/office/drawing/2014/main" id="{C67B11EE-26D8-F622-00D3-C0E2B30A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4" y="4949724"/>
            <a:ext cx="1502000" cy="15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ourses crafted for the real world - Dometrain">
            <a:extLst>
              <a:ext uri="{FF2B5EF4-FFF2-40B4-BE49-F238E27FC236}">
                <a16:creationId xmlns:a16="http://schemas.microsoft.com/office/drawing/2014/main" id="{64A20FB0-C1F9-33B8-D3BE-E1825A53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5058153" y="4949723"/>
            <a:ext cx="1885907" cy="15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rectory | Redgate Software">
            <a:extLst>
              <a:ext uri="{FF2B5EF4-FFF2-40B4-BE49-F238E27FC236}">
                <a16:creationId xmlns:a16="http://schemas.microsoft.com/office/drawing/2014/main" id="{E3052ACE-16D8-EE1A-A393-F0760EDE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5" y="4959710"/>
            <a:ext cx="1117569" cy="14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51675</TotalTime>
  <Words>1546</Words>
  <Application>Microsoft Office PowerPoint</Application>
  <PresentationFormat>Widescreen</PresentationFormat>
  <Paragraphs>342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Open Sans</vt:lpstr>
      <vt:lpstr>Office Theme</vt:lpstr>
      <vt:lpstr>GitHub Actions: From Zero To Hero</vt:lpstr>
      <vt:lpstr>What you need</vt:lpstr>
      <vt:lpstr>What we all need</vt:lpstr>
      <vt:lpstr>A few months ago ~4 hours before this workshop…</vt:lpstr>
      <vt:lpstr>Audience</vt:lpstr>
      <vt:lpstr>Poll</vt:lpstr>
      <vt:lpstr>Agenda</vt:lpstr>
      <vt:lpstr>Goals</vt:lpstr>
      <vt:lpstr>Who am I? </vt:lpstr>
      <vt:lpstr>CI/CD Pipelines</vt:lpstr>
      <vt:lpstr>What is Continuous Integration?</vt:lpstr>
      <vt:lpstr>What is Continuous Delivery?</vt:lpstr>
      <vt:lpstr>What is Continuous Deployment?</vt:lpstr>
      <vt:lpstr>Why CI/CD?</vt:lpstr>
      <vt:lpstr>Before CI/CD</vt:lpstr>
      <vt:lpstr>After CI/CD</vt:lpstr>
      <vt:lpstr>Confident Green</vt:lpstr>
      <vt:lpstr>Ideal CI Pipeline?</vt:lpstr>
      <vt:lpstr>Ideal CD Pipeline?</vt:lpstr>
      <vt:lpstr>CD Today?</vt:lpstr>
      <vt:lpstr>Questions about CI/CD? </vt:lpstr>
      <vt:lpstr>GitHub Actions</vt:lpstr>
      <vt:lpstr>What is GitHub?</vt:lpstr>
      <vt:lpstr>What are GitHub Actions?</vt:lpstr>
      <vt:lpstr>GitHub Actions Concepts</vt:lpstr>
      <vt:lpstr>Example</vt:lpstr>
      <vt:lpstr>Questions about GitHub Actions?</vt:lpstr>
      <vt:lpstr>Live Demo</vt:lpstr>
      <vt:lpstr>10 minute break  Then Module 3</vt:lpstr>
      <vt:lpstr>Questions about Module 3?</vt:lpstr>
      <vt:lpstr>Optimal* GitHub Settings * synonym for “my opinions”</vt:lpstr>
      <vt:lpstr>Optimal GitHub settings</vt:lpstr>
      <vt:lpstr>Live Demo</vt:lpstr>
      <vt:lpstr>Questions about  Optimal GitHub Settings?</vt:lpstr>
      <vt:lpstr>Module 5: Let’s merge the PR  and set up a required rule set</vt:lpstr>
      <vt:lpstr>Questions about  Required Rule Sets?</vt:lpstr>
      <vt:lpstr>Module 6: CI Workflow On Your Own</vt:lpstr>
      <vt:lpstr>Module 6: Review</vt:lpstr>
      <vt:lpstr>5 Minute Break?</vt:lpstr>
      <vt:lpstr>Reusable Workflows</vt:lpstr>
      <vt:lpstr>Reusing Workflows</vt:lpstr>
      <vt:lpstr>How do I reuse workflows?</vt:lpstr>
      <vt:lpstr>Consume reusable workflow</vt:lpstr>
      <vt:lpstr>Module 8: Reusable Workflows</vt:lpstr>
      <vt:lpstr>Consume reusable workflow from another repo</vt:lpstr>
      <vt:lpstr>Module 10:  Reusable Workflows  in another repository</vt:lpstr>
      <vt:lpstr>Questions about  reusable workflows?</vt:lpstr>
      <vt:lpstr>Module 10:  Reusable Workflows  in another repository</vt:lpstr>
      <vt:lpstr>Secrets</vt:lpstr>
      <vt:lpstr>Secrets</vt:lpstr>
      <vt:lpstr>Module 12: Secrets</vt:lpstr>
      <vt:lpstr>Questions about Secrets?</vt:lpstr>
      <vt:lpstr>Variables</vt:lpstr>
      <vt:lpstr>Variables</vt:lpstr>
      <vt:lpstr>Questions about Variables?</vt:lpstr>
      <vt:lpstr>Random GHA Tips</vt:lpstr>
      <vt:lpstr>Cron Jobs</vt:lpstr>
      <vt:lpstr>Cron Jobs</vt:lpstr>
      <vt:lpstr>Environments</vt:lpstr>
      <vt:lpstr>Live Demo of Environments</vt:lpstr>
      <vt:lpstr>GitHub Actions Hero</vt:lpstr>
      <vt:lpstr>Pinning Dependencies</vt:lpstr>
      <vt:lpstr>Breaking Changes</vt:lpstr>
      <vt:lpstr>Bonus: Git Aliases</vt:lpstr>
      <vt:lpstr>More Random tips</vt:lpstr>
      <vt:lpstr>More Random tips</vt:lpstr>
      <vt:lpstr>Resources</vt:lpstr>
      <vt:lpstr>Questions?              ssauber@leantechniques.com              @scottsauber.com on Bluesky              @scottsauber on Twitter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Scott Sauber</dc:creator>
  <cp:lastModifiedBy>Sauber, Scott</cp:lastModifiedBy>
  <cp:revision>218</cp:revision>
  <dcterms:created xsi:type="dcterms:W3CDTF">2019-06-08T15:53:23Z</dcterms:created>
  <dcterms:modified xsi:type="dcterms:W3CDTF">2025-08-14T19:15:45Z</dcterms:modified>
</cp:coreProperties>
</file>