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62" r:id="rId2"/>
    <p:sldId id="257" r:id="rId3"/>
    <p:sldId id="266" r:id="rId4"/>
    <p:sldId id="285" r:id="rId5"/>
    <p:sldId id="326" r:id="rId6"/>
    <p:sldId id="369" r:id="rId7"/>
    <p:sldId id="410" r:id="rId8"/>
    <p:sldId id="408" r:id="rId9"/>
    <p:sldId id="438" r:id="rId10"/>
    <p:sldId id="411" r:id="rId11"/>
    <p:sldId id="412" r:id="rId12"/>
    <p:sldId id="413" r:id="rId13"/>
    <p:sldId id="415" r:id="rId14"/>
    <p:sldId id="416" r:id="rId15"/>
    <p:sldId id="417" r:id="rId16"/>
    <p:sldId id="414" r:id="rId17"/>
    <p:sldId id="418" r:id="rId18"/>
    <p:sldId id="419" r:id="rId19"/>
    <p:sldId id="535" r:id="rId20"/>
    <p:sldId id="404" r:id="rId21"/>
    <p:sldId id="429" r:id="rId22"/>
    <p:sldId id="423" r:id="rId23"/>
    <p:sldId id="424" r:id="rId24"/>
    <p:sldId id="440" r:id="rId25"/>
    <p:sldId id="434" r:id="rId26"/>
    <p:sldId id="454" r:id="rId27"/>
    <p:sldId id="441" r:id="rId28"/>
    <p:sldId id="426" r:id="rId29"/>
    <p:sldId id="427" r:id="rId30"/>
    <p:sldId id="455" r:id="rId31"/>
    <p:sldId id="428" r:id="rId32"/>
    <p:sldId id="462" r:id="rId33"/>
    <p:sldId id="453" r:id="rId34"/>
    <p:sldId id="465" r:id="rId35"/>
    <p:sldId id="461" r:id="rId36"/>
    <p:sldId id="536" r:id="rId37"/>
    <p:sldId id="464" r:id="rId38"/>
    <p:sldId id="435" r:id="rId39"/>
    <p:sldId id="472" r:id="rId40"/>
    <p:sldId id="400" r:id="rId41"/>
    <p:sldId id="337" r:id="rId42"/>
    <p:sldId id="26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5DE"/>
    <a:srgbClr val="D5C6FF"/>
    <a:srgbClr val="D69DFF"/>
    <a:srgbClr val="230F31"/>
    <a:srgbClr val="E875B2"/>
    <a:srgbClr val="C15983"/>
    <a:srgbClr val="243F6E"/>
    <a:srgbClr val="5A3091"/>
    <a:srgbClr val="855EAF"/>
    <a:srgbClr val="3119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35"/>
    <p:restoredTop sz="94673"/>
  </p:normalViewPr>
  <p:slideViewPr>
    <p:cSldViewPr snapToGrid="0">
      <p:cViewPr varScale="1">
        <p:scale>
          <a:sx n="50" d="100"/>
          <a:sy n="50" d="100"/>
        </p:scale>
        <p:origin x="45" y="13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7BF3A-6D5E-4D9A-919A-93F04FEDA4EE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E72E-B9EB-4354-B81D-D1AE2970F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74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2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FBC43-F722-FB81-9604-569A9A660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CB5CC9-EBA8-67E2-52B9-F96BB487A6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13FBD1-28FB-4433-E3C8-943858264E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1E62E-1212-CC08-7C91-6EE91C2AEF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18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0DFC1-B682-DA7C-1442-3484F2C83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A9525C-CE85-1030-12AD-D456B78810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84435F-9398-C693-AF26-2212CAB0C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1E40B-0E30-DDA1-7A95-1547FDCD43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6245D-C778-E129-914D-0884C034C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DB1DFE-D925-B7BC-F9F2-438C53612B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7ACDEC-692C-8380-9F3A-10003B5EC6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C6CE1-B503-3666-2DBE-24F8D44BC4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0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E5C42-0282-E8F9-3FE0-84F42BEDE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4F6B17-46BF-3F51-8A13-9ADD1CF762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7317F9-BC87-33B5-7015-0F3256F760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7679D-3BF2-630C-6ADE-D33430474E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53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3694C-1D4C-927F-6346-58BA59297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A4C226-2572-F3DA-E77F-ABA24EC9AC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9F8552-8EFF-D70B-B2D8-E90C778F3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10BDD-C8F4-1BE4-ACD3-0183E0C50A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74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DD0AD-B78B-A1F8-0B05-6077E410C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BB356E-F110-9107-3204-0F61758B94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3C5AAD-BA0F-50E4-5088-4BFB4F506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0DB29-095F-5FBA-5BA4-E117C72A2A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66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B8B5C-DC18-291F-9AD6-2A6D85331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88E7C3-E3A2-5714-2DD6-39032E2FB2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3FF797-0B48-1751-A405-A33B75A804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49CFA-2E26-8E64-BBC8-763C2E5C3E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56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FA1C6-5D51-533F-6371-2395A7212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F6BEC3-A4B9-FCFB-3C8E-76D12AD531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5574DC-4088-B7B6-0681-203935FF3D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6061-7C8F-8CA5-BF3F-4383FEEAAF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87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DA413-8EC9-E3A7-003D-EF740E783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68EF2F-FBD9-691B-F464-4FA37DC74B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296053-29B6-7292-7345-C340BC3A4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84614-BDDD-8E07-5142-8E20D69EA4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638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5401C-E494-A5F3-79EC-87E6C9E0E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105EE0-9487-5E97-EF1E-ECCC58DD04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FDC5CC-A54E-40F1-5F25-C2678072C2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63BFC-B3C4-AAF6-F358-152AD10C3A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8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642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3F649-C43B-D46E-1E1E-DB071A5C4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FE4EE0-20CD-749C-C9DF-E3C10B2A58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4BED17-B132-FDDA-E81A-A3A0C8333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A4588-5629-061F-E4D6-31575A9C9C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54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5B13A-B901-B315-ECFA-8CDBC2E9C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5BB688-2DFE-A90A-C894-75675411F1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A6C40B-F4DC-7BFF-A98A-A3B78F5E5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50EDB-FD09-BD92-8159-E4A2C43B52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6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D489D-BD09-3BA0-4196-6AA7C82B3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419254-F417-7867-C990-DFCD2B1282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616801-DDEA-3C24-6EDD-BE4B88209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6950E-3E07-8AEB-47D5-DAE2C4EB2A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984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14F67-50D5-B0FE-B23F-C543EE11A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D7CAF1-3CA0-884A-8147-17D30C5A42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CBB2D3-F15F-FBB1-B0BB-5FDBB824C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95513-F57B-D44C-7052-80F1756CA1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465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53CEC-F95C-8B85-32AE-CAA31CEFA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474660-FC6A-D584-2DF7-1BC5475B70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D03066-73A0-FDDB-B282-A0BAE9F29E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8A175-10AB-147D-D876-B02E287920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505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7C4FB-C7DF-405D-4389-BC3D534C3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A6D652-0478-6E19-207A-7A59D5B976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2305C7-41AD-7392-DA53-EFEDBD9B3F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85F99-CC05-B98D-046B-48199DAA24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994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A5BEB-AAF9-D9F4-2B94-3C89F960A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B49C9A-A84B-42C1-215F-D204EDE581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5DD610-E0CB-AE5A-28EC-EA7B16628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8BACB-8A88-21CF-EBF3-ED299D3689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62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96EE8-4A5E-8B0C-C3AE-1FC3ABF6A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14C8CD-C144-E110-0EE3-AC8C533A12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6CD633-786F-F160-6D38-EF8C1BE3D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98556-37E6-5A45-270E-31B5221F7E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901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5583C-5EE3-9552-F972-689B65708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D1D36C-5E21-3A0A-6919-A92D821840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B79F76-89A1-BF9D-D3D6-D1CA7AB41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2BF86-28CB-0049-6DBE-0DBBC3B168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671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4BC89-8F37-A325-F222-15D1AFA5B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80E3C0-A064-F656-7099-90A8A3111D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B4A4EB-A309-78C9-2FB9-94C1317CA9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F1F3F-F26A-7CE1-C8F2-651AF70F60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29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53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14EA7-4811-9453-F650-0AA293635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D9ED23-7396-FA05-B25B-BE87B2DDF4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D14F89-73A9-EF66-BF6A-38C913CC89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0F168-2CEC-7A8D-AB3F-42E2BCAF6C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085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04A5D-2CBD-A266-EBCE-F7B799CC8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781C38-2DD1-CDFA-B877-23EE58DC88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A176C5-A3A8-6492-BAFA-F587A4808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FC558-C90F-B710-324C-B829EDCC2C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089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0D4C6-95AA-1891-04E9-304C225B8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902EB9-9F72-3D65-CF0C-824A2BC846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24C0F3-40F4-01C1-1BD6-679D268C2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ECBFA-3D0C-28A0-3C40-9FF2C4CA3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841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49430-6AE5-5432-291F-2DF10A201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2C92F7-BC9B-4E7A-8E08-53E9F49684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1F4114-8A57-72E5-B262-9FB0EAC530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Market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B7626-0B92-45C2-4A84-DC5D2E5464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483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6DB0A-04EE-0C63-17E8-DB5F7A221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522D24-CE5A-8310-E1DA-739768073D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EDC96D-6B2E-E925-3D1C-302769E86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207F3-29A4-F611-F590-23BCEE6083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262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D541E-49A2-C1D9-7814-1657ABEC7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351B16-6E22-1FA8-25D2-A150F3B8DB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357BE4-A59F-2B70-CCDD-DBFA7D33D2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93086-B98C-303B-C3A4-67690F719D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107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51F44-8DDD-611C-A3FC-4F8E00537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EE3DFC-91BD-A212-4D39-294EBD73F7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36927F-CD29-C217-D50F-9FA50E9133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2EB93-EBCB-8315-F446-58A417C40B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631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11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7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47AC7-3CBD-6693-D49C-42C1906CB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C0DC5D-54E5-291C-5340-99AFC2238B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4688F-090E-480D-5981-2D7012F360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24782-5FFB-A935-9D98-44901DA578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49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09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1CED3-F64B-E5E8-F38B-D822D7274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093B99-7068-9795-A714-F5B81611F1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BB24CC-B5B1-96FC-D6ED-91C3A4099F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42EA9-90CE-5454-10E0-E461C02116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70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4F6DF-9FB1-9985-E114-AD985A1B5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ED1629-8EEA-A121-3D24-DEB9877176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9A9617-2362-EE0C-AD16-92BA38707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D85CE-4A0A-A19F-E660-B8D65A3A3A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32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4037B-4E82-E22A-326D-39F28D5CA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9007FF-2719-B289-474E-9159871F26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543ABB-3514-DB7C-EB86-A7C1760102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7EB93-5337-DB6A-3193-942ACBF83F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7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88000">
              <a:schemeClr val="accent1">
                <a:lumMod val="5000"/>
                <a:lumOff val="95000"/>
              </a:schemeClr>
            </a:gs>
            <a:gs pos="64000">
              <a:srgbClr val="D5C6FF"/>
            </a:gs>
            <a:gs pos="5000">
              <a:srgbClr val="D69DFF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7DBC44E1-5C08-85AA-90E2-3AC80B581C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52255" y="5366002"/>
            <a:ext cx="3203881" cy="104446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3506B4F-13CD-2F66-A58A-CA23FD30BD5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465" y="5577872"/>
            <a:ext cx="2959279" cy="620727"/>
          </a:xfrm>
          <a:prstGeom prst="rect">
            <a:avLst/>
          </a:prstGeom>
        </p:spPr>
      </p:pic>
      <p:pic>
        <p:nvPicPr>
          <p:cNvPr id="9" name="Picture 8" descr="A logo with letters and numbers&#10;&#10;Description automatically generated">
            <a:extLst>
              <a:ext uri="{FF2B5EF4-FFF2-40B4-BE49-F238E27FC236}">
                <a16:creationId xmlns:a16="http://schemas.microsoft.com/office/drawing/2014/main" id="{514C9A7B-4E7C-A65F-8C04-CD4E0C01820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616360" y="5455726"/>
            <a:ext cx="2959279" cy="86502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26F1C914-036A-DC70-D3E3-3C8A7270A9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857494"/>
            <a:ext cx="10515600" cy="1325563"/>
          </a:xfrm>
        </p:spPr>
        <p:txBody>
          <a:bodyPr/>
          <a:lstStyle>
            <a:lvl1pPr>
              <a:defRPr sz="7200" b="1" i="0">
                <a:latin typeface="Segoe" panose="020B0502040504020203" pitchFamily="34" charset="0"/>
              </a:defRPr>
            </a:lvl1pPr>
          </a:lstStyle>
          <a:p>
            <a:r>
              <a:rPr lang="en-US" dirty="0"/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298173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2BD4-258B-4B4D-38E9-8E5FBE95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897DA-D2C1-8B8D-6E7B-53D5B1558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83269-DF70-411C-91FC-FFF9ED28E6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B14369-C221-1C41-9148-F8BF183C8E61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47A4D-DBC3-03CE-82CA-734D58639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876DE-924C-14ED-AB09-033206B7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5D0B05-99F4-E84D-8CEE-8A8E8840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3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4DF305-8D18-424D-1418-CC6CD6429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190F9-27B6-DE51-533B-FB6FE7CD2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08E95-F389-8D7F-3632-C6574545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B14369-C221-1C41-9148-F8BF183C8E61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7129E-DCA7-96AA-9CF4-071DC8BE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44819-14A6-5A22-F9FD-B86E7321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5D0B05-99F4-E84D-8CEE-8A8E8840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31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D549-F609-4ED3-8963-AF0CBF368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AA17A-1098-419A-8585-E680D8117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A151D-61BD-48D1-8C67-4C327383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2526-C75C-47BE-928B-0135A92A66BE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2C576-331D-4E09-88E2-6EB25C68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59541-EA62-4109-ABD5-F105A295B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6D87-DEBB-4D35-A363-8431759C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8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F6EBF-D07F-2641-62B1-64715E1D0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0000-16C2-E338-A72C-8BEEC663B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24261-7ABC-84EB-484A-232284E7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B14369-C221-1C41-9148-F8BF183C8E61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3378-FB59-1C46-3F25-BBA488B1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D549F-37AF-7A16-0E12-F695E548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5D0B05-99F4-E84D-8CEE-8A8E8840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1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4A36-9E84-93FE-9060-83A5FCD2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93106-8439-7FB2-EA85-2A2C25120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04661-FB47-2107-C0F4-DD1FD904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B14369-C221-1C41-9148-F8BF183C8E61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38B5A-70DA-4356-ACB3-F9950A59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B31C0-E592-4DEB-68A7-5972C71D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5D0B05-99F4-E84D-8CEE-8A8E8840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1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CFC8-8624-40B0-C1C8-22C51765F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3D663-FD80-28FE-34DE-4712E1031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8B9A3-E7F9-C231-F0DF-6F4BC29AC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99822-5F4E-E964-2B80-2D626AE3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B14369-C221-1C41-9148-F8BF183C8E61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368B7-BACD-5ABF-F314-91F09CC6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A197-256B-A4BF-D7F6-63D08FBA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5D0B05-99F4-E84D-8CEE-8A8E8840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1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E5A2-C7C5-790E-B2D8-E626A922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8FFC7-966E-94F0-92B5-F03ACA9C9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65A3E-C75C-8674-CBDC-698E13B1D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43EC9-2F98-5DB5-00A6-114E25A83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8BEFC-ED7C-51B0-F5FD-8DA9BB894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DF1B0-DE54-1153-988D-97D6BAC40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B14369-C221-1C41-9148-F8BF183C8E61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A4AB3E-5C5F-CB03-72A7-1E9843ED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BEC60D-66CF-8F08-FD29-514D6F4D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5D0B05-99F4-E84D-8CEE-8A8E8840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0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58D1-D56F-DF88-7AFA-686728676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49CA2E-4406-4E25-1A61-C777F713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B14369-C221-1C41-9148-F8BF183C8E61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13E7D2-2B00-0190-3BF0-C1954C577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F478A-5A0A-198D-0DCA-46244CF7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5D0B05-99F4-E84D-8CEE-8A8E8840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6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3FAA96-012F-CB05-4C5C-9C1F30EE82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B14369-C221-1C41-9148-F8BF183C8E61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4F927-C1EA-E180-9955-69D2CBA3D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E7A02-D374-E081-4AE9-60F67C2E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5D0B05-99F4-E84D-8CEE-8A8E8840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3AF4B-8934-534F-C2CB-318FC4F2F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F8DCA-D5D9-C65F-D8F0-CDC545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0F2A7-2308-5FE2-0303-DB0018D92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3DE27-7E07-E5AB-DAC6-694408F200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B14369-C221-1C41-9148-F8BF183C8E61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962CE-8A7B-4F1A-F206-016CFE4A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9E260-71E4-1DC5-7ABF-8F439FF6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5D0B05-99F4-E84D-8CEE-8A8E8840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8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DF35-835E-2E62-51E4-83396B42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46DE7C-DFD8-57E5-CC44-0C73871A1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40737-AD0D-CB46-110D-33B6C8B02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B59D3-0941-E0DC-5774-62754B73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B14369-C221-1C41-9148-F8BF183C8E61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3430B-20C9-27BE-3D9E-25535D7FC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AD8E5-F225-832B-08C4-3C46948A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5D0B05-99F4-E84D-8CEE-8A8E8840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4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AD7B8-B9D7-6EFA-0AC9-CD367495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24F7A-162A-EF76-9C4A-6B66BE70C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795FD-CA1E-1C17-DE38-5FC0F53FB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B14369-C221-1C41-9148-F8BF183C8E61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E9510-9065-7674-3A53-596A98B7D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4F10-F281-AF25-18E3-CD6F13FC8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5D0B05-99F4-E84D-8CEE-8A8E8840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4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ctions/writing-workflows/workflow-syntax-for-github-actions#example-including-paths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github.com/actions/checkout?tab=readme-ov-file#fetch-only-the-root-files-and-github-and-src-folder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ottsauber/github-actions-workshop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github.com/scottsauber/workshop-dotnet-azure-github-bice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leantechniques.com/" TargetMode="External"/><Relationship Id="rId7" Type="http://schemas.openxmlformats.org/officeDocument/2006/relationships/hyperlink" Target="https://www.red-gate.com/hub/events/friends-of-rg/friend/ScottSauber" TargetMode="Externa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eetup.com/iadnug/" TargetMode="External"/><Relationship Id="rId11" Type="http://schemas.openxmlformats.org/officeDocument/2006/relationships/image" Target="../media/image11.jpeg"/><Relationship Id="rId5" Type="http://schemas.openxmlformats.org/officeDocument/2006/relationships/hyperlink" Target="https://dometrain.com/author/scott-sauber/" TargetMode="External"/><Relationship Id="rId10" Type="http://schemas.openxmlformats.org/officeDocument/2006/relationships/image" Target="../media/image10.jpeg"/><Relationship Id="rId4" Type="http://schemas.openxmlformats.org/officeDocument/2006/relationships/hyperlink" Target="https://mvp.microsoft.com/en-us/PublicProfile/5005146?fullName=Scott%20%20Sauber" TargetMode="Externa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3D830C-93C1-67CD-57C3-9EEBAD1434AA}"/>
              </a:ext>
            </a:extLst>
          </p:cNvPr>
          <p:cNvSpPr txBox="1"/>
          <p:nvPr/>
        </p:nvSpPr>
        <p:spPr>
          <a:xfrm>
            <a:off x="620831" y="3248141"/>
            <a:ext cx="10831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Condensed" panose="020B0506040504020203" pitchFamily="34" charset="0"/>
              </a:rPr>
              <a:t>Scott Sauber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155D8-6DE6-6045-3649-BF8E53A020A6}"/>
              </a:ext>
            </a:extLst>
          </p:cNvPr>
          <p:cNvSpPr txBox="1"/>
          <p:nvPr/>
        </p:nvSpPr>
        <p:spPr>
          <a:xfrm>
            <a:off x="620831" y="3766675"/>
            <a:ext cx="7478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15983"/>
                </a:solidFill>
                <a:latin typeface="Segoe Condensed" panose="020B0506040504020203" pitchFamily="34" charset="0"/>
              </a:rPr>
              <a:t>Director of Engineering, Lean </a:t>
            </a:r>
            <a:r>
              <a:rPr lang="en-US" sz="2800" dirty="0" err="1">
                <a:solidFill>
                  <a:srgbClr val="C15983"/>
                </a:solidFill>
                <a:latin typeface="Segoe Condensed" panose="020B0506040504020203" pitchFamily="34" charset="0"/>
              </a:rPr>
              <a:t>TECHniques</a:t>
            </a:r>
            <a:r>
              <a:rPr lang="en-US" sz="2800" dirty="0">
                <a:solidFill>
                  <a:srgbClr val="C15983"/>
                </a:solidFill>
                <a:latin typeface="Segoe Condensed" panose="020B0506040504020203" pitchFamily="34" charset="0"/>
              </a:rPr>
              <a:t> Inc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5BFBEB-A988-4D9E-880C-BBBE942CF97C}"/>
              </a:ext>
            </a:extLst>
          </p:cNvPr>
          <p:cNvSpPr txBox="1"/>
          <p:nvPr/>
        </p:nvSpPr>
        <p:spPr>
          <a:xfrm>
            <a:off x="620829" y="1760109"/>
            <a:ext cx="11275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u="none" strike="noStrike">
                <a:solidFill>
                  <a:srgbClr val="5A3091"/>
                </a:solidFill>
                <a:effectLst/>
                <a:latin typeface="Segoe Condensed" panose="020B0506040504020203" pitchFamily="34" charset="0"/>
                <a:ea typeface="Roboto" panose="02000000000000000000" pitchFamily="2" charset="0"/>
                <a:cs typeface="Roboto" panose="02000000000000000000" pitchFamily="2" charset="0"/>
              </a:rPr>
              <a:t>GitHub Actions: From Zero to Hero</a:t>
            </a:r>
            <a:endParaRPr lang="en-US" sz="4400" b="1" u="none" strike="noStrike" dirty="0">
              <a:solidFill>
                <a:srgbClr val="5A3091"/>
              </a:solidFill>
              <a:effectLst/>
              <a:latin typeface="Segoe Condensed" panose="020B05060405040202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146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D6C64-FEF0-D843-AC7D-FA42648FF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A417-EC1E-C7F4-DE44-AEFDDC6E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Continuous Integration?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57897-7F36-7B99-EE2B-F5F546BBA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Automated verification of your application</a:t>
            </a:r>
          </a:p>
          <a:p>
            <a:r>
              <a:rPr lang="en-US" dirty="0"/>
              <a:t>Generates artifacts</a:t>
            </a:r>
          </a:p>
          <a:p>
            <a:r>
              <a:rPr lang="en-US" dirty="0"/>
              <a:t>Compiles the app</a:t>
            </a:r>
          </a:p>
          <a:p>
            <a:r>
              <a:rPr lang="en-US" dirty="0"/>
              <a:t>Runs the tests</a:t>
            </a:r>
          </a:p>
          <a:p>
            <a:r>
              <a:rPr lang="en-US" dirty="0"/>
              <a:t>Independent witness – eliminates “works on my machine”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EC3CA3-596A-F57A-EEEC-E4833D169C7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E4943E53-4E54-E622-C33C-F89ECEB8777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29ECF4-5539-45A8-3E84-4DBC5CDB153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330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3CC1A-A2C4-7231-3A4A-3E0DCF53A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29BC-2DA7-F1D3-1F71-83F990DFA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Continuous Delivery?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4354F-7761-B3A5-516F-D2DA97810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Takes artifacts from CI and deploys them automatically</a:t>
            </a:r>
          </a:p>
          <a:p>
            <a:r>
              <a:rPr lang="en-US" dirty="0"/>
              <a:t>Doesn’t deploy all the way to Production</a:t>
            </a:r>
          </a:p>
          <a:p>
            <a:r>
              <a:rPr lang="en-US" dirty="0"/>
              <a:t>Deploying to Production is a button click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004D4E-3B3C-9330-DC30-FA95F0A56C7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4E0079DD-DC19-8B90-E1E0-4B3D5ED685B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2E2C4F-5C24-AA24-1477-D7040113B637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379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3549C-09DE-B809-38C4-0888BD4ED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D75-F905-C4C1-9D21-8A8BC586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Continuous Deployment?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666B5-9C2F-3186-CAA1-EBF8DFFB5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Deploys all the way to Production automatically</a:t>
            </a:r>
          </a:p>
          <a:p>
            <a:r>
              <a:rPr lang="en-US" dirty="0"/>
              <a:t>If the pipeline is green, it’s going to Production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E4D798-E528-0D8A-09C2-2A7D418A77FB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38FE754B-89D2-0B57-7C9B-CD1592062DC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4C77E49-4AD9-DE25-52F8-7D264AA083F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208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6E28A-35EA-F257-14CB-F9A323DD5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B27C-57DD-5EAC-8740-2FDD3722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CI/CD?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EB6E9-E2B1-7737-C129-CB7614BBD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Avoid manual steps (chances for mistakes)</a:t>
            </a:r>
          </a:p>
          <a:p>
            <a:r>
              <a:rPr lang="en-US" dirty="0"/>
              <a:t>Repeatable</a:t>
            </a:r>
          </a:p>
          <a:p>
            <a:r>
              <a:rPr lang="en-US" dirty="0"/>
              <a:t>Auditable</a:t>
            </a:r>
          </a:p>
          <a:p>
            <a:r>
              <a:rPr lang="en-US" dirty="0"/>
              <a:t>Humans need less permissions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3F35B2-122F-7410-7AA8-31F8F4A4EA84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D5C739B-CE8C-D4C4-4310-8EA1F780921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BA43F9-C1DF-6F14-070C-3A544219AD37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008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0B15F-A1B7-69C9-C46A-A23B61F37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74B0-C5A6-778D-DF62-DAFA5BA9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Before CI/CD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D9E356-14F8-DEE3-E383-3FF5ECE13D7A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C887F11E-5572-C7F8-8390-2AF3E8F828C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8C07D2-702A-CC31-5136-34EEB979107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698E291-FB9F-3D8E-C78D-320C983E1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423" y="1790689"/>
            <a:ext cx="9826379" cy="391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23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64F22-F42B-9DD0-A5E3-38987684C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A851-22DB-9032-E0BA-01072266E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After CI/CD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B9B15A-7924-474E-837A-063D13F5394A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688D010-E1DC-BCFD-F3E4-D4E964BC842D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11DEECB-F81D-A4D4-A3E1-A8E519C88BB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90E70FE-0FC9-410C-74D2-26E7D808A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1783606"/>
            <a:ext cx="10569271" cy="374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96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DBCEB-91EB-E96D-3652-EB150716E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7315-18D5-E8C2-EF62-6213E39A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Confident Green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1F905-B150-9AAC-A405-63EE9E359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If our build passes – why aren’t we shipping to Production?</a:t>
            </a:r>
          </a:p>
          <a:p>
            <a:r>
              <a:rPr lang="en-US" dirty="0"/>
              <a:t>Likely lack of confidence or automation</a:t>
            </a:r>
          </a:p>
          <a:p>
            <a:r>
              <a:rPr lang="en-US" dirty="0"/>
              <a:t>Likely missing automated tests or zero downtime deployments</a:t>
            </a:r>
          </a:p>
          <a:p>
            <a:r>
              <a:rPr lang="en-US" dirty="0"/>
              <a:t>Let’s fix that</a:t>
            </a:r>
          </a:p>
          <a:p>
            <a:r>
              <a:rPr lang="en-US" dirty="0"/>
              <a:t>Ok now why?</a:t>
            </a:r>
          </a:p>
          <a:p>
            <a:r>
              <a:rPr lang="en-US" dirty="0"/>
              <a:t>Repeat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54E04A-474F-E1BE-DE0D-AEA570E11BF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7C78BEE-04D8-A940-597E-5E95DEB3220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6A64D6-0B1A-08EA-A248-150C74130EE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157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552E0-4622-48D3-C162-FC80CC0B8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D4D06-111D-E194-248C-0DC025D0E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Ideal CI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864ED-6DB9-42D5-B3D7-1AFF9E1C8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Restore Packages</a:t>
            </a:r>
          </a:p>
          <a:p>
            <a:r>
              <a:rPr lang="en-US" dirty="0"/>
              <a:t>Compile</a:t>
            </a:r>
          </a:p>
          <a:p>
            <a:r>
              <a:rPr lang="en-US" dirty="0"/>
              <a:t>Test</a:t>
            </a:r>
          </a:p>
          <a:p>
            <a:r>
              <a:rPr lang="en-US" dirty="0"/>
              <a:t>Format</a:t>
            </a:r>
          </a:p>
          <a:p>
            <a:r>
              <a:rPr lang="en-US" dirty="0"/>
              <a:t>Linting</a:t>
            </a:r>
          </a:p>
          <a:p>
            <a:r>
              <a:rPr lang="en-US" dirty="0"/>
              <a:t>Security Scans</a:t>
            </a:r>
          </a:p>
          <a:p>
            <a:r>
              <a:rPr lang="en-US" dirty="0"/>
              <a:t>Upload Artifacts</a:t>
            </a:r>
          </a:p>
          <a:p>
            <a:r>
              <a:rPr lang="en-US" dirty="0"/>
              <a:t>Alerting on Failure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3229D7-C407-0AD5-17BE-132C0B1A53F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5F0076A-8978-F0EE-B2CC-CD13827C081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A47A87-B544-F9B9-76A2-48201687796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727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CBF09-0695-78CA-799D-6757BF3F9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0D6B-CA4E-6A26-EB21-6460EEEE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Ideal CD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23DBB-42A7-FAD6-CB66-1C4FF92E8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Download Artifacts</a:t>
            </a:r>
          </a:p>
          <a:p>
            <a:r>
              <a:rPr lang="en-US" dirty="0"/>
              <a:t>Deploy Artifacts (IAC, DB changes, Application)</a:t>
            </a:r>
          </a:p>
          <a:p>
            <a:r>
              <a:rPr lang="en-US" dirty="0"/>
              <a:t>Zero Downtime Deployments</a:t>
            </a:r>
          </a:p>
          <a:p>
            <a:r>
              <a:rPr lang="en-US" dirty="0"/>
              <a:t>Smoke Tests</a:t>
            </a:r>
          </a:p>
          <a:p>
            <a:r>
              <a:rPr lang="en-US" dirty="0"/>
              <a:t>Security Scans</a:t>
            </a:r>
          </a:p>
          <a:p>
            <a:r>
              <a:rPr lang="en-US" dirty="0"/>
              <a:t>Alerting on Failure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94144E4-CB0B-972C-D2A9-E999999BA3B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48A5A387-6653-798A-E44B-3F506965FAA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246B9F-B720-DF78-CD4E-853A907D064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290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5D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2D39B2-4F54-3568-78E4-3AEC280D6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FFF80-8D53-8DA2-CC02-FE0805262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4708"/>
            <a:ext cx="12192000" cy="6912708"/>
          </a:xfrm>
        </p:spPr>
        <p:txBody>
          <a:bodyPr anchor="ctr">
            <a:norm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GitHub Actions</a:t>
            </a:r>
          </a:p>
        </p:txBody>
      </p:sp>
    </p:spTree>
    <p:extLst>
      <p:ext uri="{BB962C8B-B14F-4D97-AF65-F5344CB8AC3E}">
        <p14:creationId xmlns:p14="http://schemas.microsoft.com/office/powerpoint/2010/main" val="328207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3670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8A69C-E090-CAF0-606A-BB21F4893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927F-8C69-D541-66C8-DC3E6BC3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D4738-05FB-4A83-59D7-D6A393B44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Most popular place for storing source code</a:t>
            </a:r>
          </a:p>
          <a:p>
            <a:r>
              <a:rPr lang="en-US" dirty="0"/>
              <a:t>Both public and private</a:t>
            </a:r>
          </a:p>
          <a:p>
            <a:r>
              <a:rPr lang="en-US" dirty="0"/>
              <a:t>80% of our clients are on GitHub, ~20% on Azure DevOps</a:t>
            </a:r>
          </a:p>
          <a:p>
            <a:pPr lvl="1"/>
            <a:r>
              <a:rPr lang="en-US" dirty="0"/>
              <a:t>Some moved from </a:t>
            </a:r>
            <a:r>
              <a:rPr lang="en-US" dirty="0" err="1"/>
              <a:t>BitBucket</a:t>
            </a:r>
            <a:r>
              <a:rPr lang="en-US" dirty="0"/>
              <a:t> in last 2-3 years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ED3347-B6E0-2132-44A4-BD1CD1F7130D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BB72352-CB34-AAE4-AD08-AC70A589198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744C32-E4DF-1196-F09F-4FBFE00DA6C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194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5C480-90B6-8F80-C4C5-1A1C1D32C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B10B-26FA-6CD5-23E4-4CE705BCF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are GitHub Actions?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1A985-6D17-74D8-A66E-C400163B1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Built into GitHub</a:t>
            </a:r>
          </a:p>
          <a:p>
            <a:r>
              <a:rPr lang="en-US" dirty="0"/>
              <a:t>Thing Doer on a trigger</a:t>
            </a:r>
          </a:p>
          <a:p>
            <a:r>
              <a:rPr lang="en-US" dirty="0"/>
              <a:t>Trigger could be PR, push to a branch, open an issue, </a:t>
            </a:r>
            <a:r>
              <a:rPr lang="en-US" dirty="0" err="1"/>
              <a:t>cron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Usually used to automatically build and deploys your application</a:t>
            </a:r>
          </a:p>
          <a:p>
            <a:r>
              <a:rPr lang="en-US" dirty="0"/>
              <a:t>Written using YAML</a:t>
            </a:r>
          </a:p>
          <a:p>
            <a:pPr lvl="1"/>
            <a:r>
              <a:rPr lang="en-US" dirty="0"/>
              <a:t>Use a GHA Extension in your editor</a:t>
            </a:r>
          </a:p>
          <a:p>
            <a:r>
              <a:rPr lang="en-US" dirty="0"/>
              <a:t>~70% of our clients are using GitHub Actions</a:t>
            </a:r>
          </a:p>
          <a:p>
            <a:pPr lvl="1"/>
            <a:r>
              <a:rPr lang="en-US" dirty="0"/>
              <a:t>Most of these have moved in last 2-3 years (Aug 2018 GHA came out)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053E92-9199-6CCE-E499-42E24A3B678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88FA529F-F625-A3A5-274A-0DF985E1D87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C69312-E8EC-BB78-751C-DA580C7FECF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684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C9536-5213-4F31-A671-7645365F2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D2BA-66AF-9EDC-DF0A-88B31F796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GitHub Actions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E9D8F-DB23-7670-486A-0CA6A4071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Steps – individual actions to be executed (</a:t>
            </a:r>
            <a:r>
              <a:rPr lang="en-US" dirty="0" err="1"/>
              <a:t>ie</a:t>
            </a:r>
            <a:r>
              <a:rPr lang="en-US" dirty="0"/>
              <a:t> restore packages, compile,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Jobs – a series of Steps</a:t>
            </a:r>
          </a:p>
          <a:p>
            <a:r>
              <a:rPr lang="en-US" dirty="0"/>
              <a:t>Workflows – a series of Jobs</a:t>
            </a:r>
          </a:p>
          <a:p>
            <a:r>
              <a:rPr lang="en-US" dirty="0"/>
              <a:t>Triggers – something that kicks off the workflow</a:t>
            </a:r>
          </a:p>
          <a:p>
            <a:r>
              <a:rPr lang="en-US" dirty="0"/>
              <a:t>Inputs – parameters to customize a job</a:t>
            </a:r>
          </a:p>
          <a:p>
            <a:r>
              <a:rPr lang="en-US" dirty="0"/>
              <a:t>Secrets – sensitive data store in GitHub, can be leveraged in a Workflow</a:t>
            </a:r>
          </a:p>
          <a:p>
            <a:r>
              <a:rPr lang="en-US" dirty="0"/>
              <a:t>Runners – Virtual Machines that run Jobs, could be GH-hosted or self-hosted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1BA9F7-05E5-E50F-D58C-654A15BFBB4B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8B08F91A-5918-A44D-B68C-56839C5EC87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0322A1-87BA-B85B-9DE0-708E9D0F63F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29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9D5F7-8DAE-F1F2-4915-28B9AAFE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D180-BB0A-7F99-34DF-BA4F9B36D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9AF5BD-D275-CC41-A3EB-908B71E87D5B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CD23ED3D-81D5-0D98-D98C-3B6C3F23DD5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E650DA-A9F6-1A0F-DBB5-59C4EAEDE847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0B8AE60-0FF9-108F-365B-2CB72AA6D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174" y="1519368"/>
            <a:ext cx="4704225" cy="48373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D4A3DF-50E4-8875-2907-7014CA34FD33}"/>
              </a:ext>
            </a:extLst>
          </p:cNvPr>
          <p:cNvSpPr/>
          <p:nvPr/>
        </p:nvSpPr>
        <p:spPr>
          <a:xfrm>
            <a:off x="3934528" y="1519369"/>
            <a:ext cx="3033940" cy="3123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D6327F-00F2-D7FC-5E42-A75639C7B3AA}"/>
              </a:ext>
            </a:extLst>
          </p:cNvPr>
          <p:cNvSpPr/>
          <p:nvPr/>
        </p:nvSpPr>
        <p:spPr>
          <a:xfrm>
            <a:off x="3934528" y="2057846"/>
            <a:ext cx="3033940" cy="9774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7C032A-1B6D-0A3E-F932-2CE3B98E27ED}"/>
              </a:ext>
            </a:extLst>
          </p:cNvPr>
          <p:cNvSpPr/>
          <p:nvPr/>
        </p:nvSpPr>
        <p:spPr>
          <a:xfrm>
            <a:off x="3934527" y="3216846"/>
            <a:ext cx="3497027" cy="10824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D57C56-D021-0577-5E67-8DA1B2E77B22}"/>
              </a:ext>
            </a:extLst>
          </p:cNvPr>
          <p:cNvSpPr/>
          <p:nvPr/>
        </p:nvSpPr>
        <p:spPr>
          <a:xfrm>
            <a:off x="4258974" y="4447447"/>
            <a:ext cx="3093916" cy="16993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3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5D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048D39-2DD0-2FD2-843E-6F81270A9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2E0F-0882-4486-DB4F-0186163C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6899067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Optimal* GitHub Settings</a:t>
            </a:r>
            <a:br>
              <a:rPr lang="en-US" sz="7200" dirty="0">
                <a:solidFill>
                  <a:schemeClr val="bg1"/>
                </a:solidFill>
                <a:latin typeface="+mn-lt"/>
              </a:rPr>
            </a:br>
            <a:r>
              <a:rPr lang="en-US" sz="1200" dirty="0">
                <a:solidFill>
                  <a:schemeClr val="bg1"/>
                </a:solidFill>
                <a:latin typeface="+mn-lt"/>
              </a:rPr>
              <a:t>* synonym for “my opinions”</a:t>
            </a:r>
          </a:p>
        </p:txBody>
      </p:sp>
    </p:spTree>
    <p:extLst>
      <p:ext uri="{BB962C8B-B14F-4D97-AF65-F5344CB8AC3E}">
        <p14:creationId xmlns:p14="http://schemas.microsoft.com/office/powerpoint/2010/main" val="3768484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F59DE-8B6B-2696-D6C3-8451F0065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776A-6A14-55E6-A867-827202D79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Optimal GitHub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7D701-E7A3-64B4-A42E-D64945699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Repo =&gt; Settings</a:t>
            </a:r>
          </a:p>
          <a:p>
            <a:r>
              <a:rPr lang="en-US" dirty="0"/>
              <a:t>Pick 1 merge strategy – I use Squash </a:t>
            </a:r>
            <a:r>
              <a:rPr lang="en-US" dirty="0" err="1"/>
              <a:t>bc</a:t>
            </a:r>
            <a:r>
              <a:rPr lang="en-US" dirty="0"/>
              <a:t> most people suck at making a good history</a:t>
            </a:r>
          </a:p>
          <a:p>
            <a:r>
              <a:rPr lang="en-US" dirty="0"/>
              <a:t>✅Always suggest updating pull request branches</a:t>
            </a:r>
          </a:p>
          <a:p>
            <a:r>
              <a:rPr lang="en-US" dirty="0"/>
              <a:t>✅Allow auto-merge</a:t>
            </a:r>
          </a:p>
          <a:p>
            <a:r>
              <a:rPr lang="en-US" dirty="0"/>
              <a:t>✅Automatically delete head branches (GitHub flow or TBD)</a:t>
            </a:r>
          </a:p>
          <a:p>
            <a:r>
              <a:rPr lang="en-US" dirty="0"/>
              <a:t>✅Configure required status checks as Ruleset (note: merge first)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7CCDB9-DE53-0E7C-702E-8226CE6CAEF8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3F2956D2-E392-3730-5F2E-9081AED1246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DB19105-C21B-D814-FD02-CEE292ABACD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85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5D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CE242F-E27F-59EE-CED6-0E1409F6F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C9AA-7728-90C0-F973-A2530EED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Reusable Workflows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1643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406E6-F692-0DB3-35D0-E4C8390AB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0DB4-DC40-17D2-DEE4-1A34F05AA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Reusing 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B9EAF-9613-069E-FC7C-FBD7A8AE3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Copying Pasting YAML feels </a:t>
            </a:r>
            <a:r>
              <a:rPr lang="en-US" dirty="0" err="1"/>
              <a:t>kinda</a:t>
            </a:r>
            <a:r>
              <a:rPr lang="en-US" dirty="0"/>
              <a:t> bad</a:t>
            </a:r>
          </a:p>
          <a:p>
            <a:r>
              <a:rPr lang="en-US" dirty="0"/>
              <a:t>GitHub Actions allows reusing workflows via `</a:t>
            </a:r>
            <a:r>
              <a:rPr lang="en-US" dirty="0" err="1"/>
              <a:t>workflow_call</a:t>
            </a:r>
            <a:r>
              <a:rPr lang="en-US" dirty="0"/>
              <a:t>` trigger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19C56D-2314-E0FF-27EF-F3E7EEB1E9BC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529FE886-1F1A-642E-0B5F-A30ADAC69E3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E8C21C5-D835-B6F6-7493-32C7750E89C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369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E5812-1561-C2A7-E777-C42AB6000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B2840-7AE6-FBDD-0D0A-D3BE5E338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do I reuse workflows?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D4FFA8-FEBF-3099-DD19-F8213F7EA47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889F34C1-E7B5-FE80-0943-8473E4B75CB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DDFB35D-1735-36E2-7D67-6B510929DF2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6830004-91FA-36F7-4733-6A2CBD2A1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192" y="1561324"/>
            <a:ext cx="6545704" cy="51515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1DC136-5F83-5F27-D65E-A5CE24E6C552}"/>
              </a:ext>
            </a:extLst>
          </p:cNvPr>
          <p:cNvSpPr/>
          <p:nvPr/>
        </p:nvSpPr>
        <p:spPr>
          <a:xfrm>
            <a:off x="2367851" y="1929702"/>
            <a:ext cx="2021647" cy="13579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4560F-90D8-6DFC-0928-0085A036BB48}"/>
              </a:ext>
            </a:extLst>
          </p:cNvPr>
          <p:cNvSpPr/>
          <p:nvPr/>
        </p:nvSpPr>
        <p:spPr>
          <a:xfrm>
            <a:off x="4268874" y="6371221"/>
            <a:ext cx="1912908" cy="2939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8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CC436-1EA0-DE4C-57BE-0F78E956D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B40BE-AA73-6C51-D2AB-19AEF051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Consume reusable workflow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E1BF49-486B-DDC0-0611-D33EF36407A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7304395A-BC03-4421-4806-E1B08B34F2B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81CB30-04C1-CADF-C093-01C4F5F7E99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42DF15-12C2-69A3-1C7A-F6CFF0C7C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915" y="2148485"/>
            <a:ext cx="7070581" cy="36445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BD0B2F-7E3F-D809-3793-8EB00AABE6F9}"/>
              </a:ext>
            </a:extLst>
          </p:cNvPr>
          <p:cNvSpPr/>
          <p:nvPr/>
        </p:nvSpPr>
        <p:spPr>
          <a:xfrm>
            <a:off x="3654768" y="4671076"/>
            <a:ext cx="5905365" cy="10179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4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8550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5D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D0BFFA-B7AE-E07D-5253-2A6F6F330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4F58-DB22-2884-73E3-F3E7EEAEF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Reusable Workflows</a:t>
            </a:r>
            <a:br>
              <a:rPr lang="en-US" sz="7200" dirty="0">
                <a:solidFill>
                  <a:schemeClr val="bg1"/>
                </a:solidFill>
                <a:latin typeface="+mn-lt"/>
              </a:rPr>
            </a:br>
            <a:r>
              <a:rPr lang="en-US" sz="7200" dirty="0">
                <a:solidFill>
                  <a:schemeClr val="bg1"/>
                </a:solidFill>
                <a:latin typeface="+mn-lt"/>
              </a:rPr>
              <a:t>In Another Repository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3940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0B28E-76B3-C746-5883-729EDDE36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2729-936A-E129-090D-46F2CD41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Consume reusable workflow from another repo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BE2934-773E-7ECE-2540-7FDB058B3D6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C80792C-ADE3-BCC4-49B5-58A8F675D71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EC35DF-80C8-F51B-A6BB-3E206B33F31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6A3D18A-F013-E1E9-9467-E489CB289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797687"/>
            <a:ext cx="8363175" cy="39624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5C6947-F2AE-EAE0-384A-1A1EAD341945}"/>
              </a:ext>
            </a:extLst>
          </p:cNvPr>
          <p:cNvSpPr/>
          <p:nvPr/>
        </p:nvSpPr>
        <p:spPr>
          <a:xfrm>
            <a:off x="2092728" y="4490290"/>
            <a:ext cx="6733984" cy="4373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5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5D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ADF61B-2EBB-2328-492C-318A69DCA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AD82-2B8F-446C-7858-FBAC9ACF8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Random GHA Tips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9599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CB2A0-4794-A773-9213-0CFB5669E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092B-9324-89F8-D4BD-0014C567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Cron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582DF-BF75-C7E1-D18A-047D5791D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Not meant to be an enterprise scheduler</a:t>
            </a:r>
          </a:p>
          <a:p>
            <a:r>
              <a:rPr lang="en-US" dirty="0"/>
              <a:t>No guarantees it runs the time you tell it to</a:t>
            </a:r>
          </a:p>
          <a:p>
            <a:r>
              <a:rPr lang="en-US" dirty="0"/>
              <a:t>I’ve seen it run consistently, but up to 15 minutes later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350647-CDF4-5F4C-E95C-D5C12FB7503A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5C399D87-0DA1-668B-EA5A-4DEF3D642FB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9EF9CE-6188-987F-71BE-1EB3F217BAB7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9300C5B-DBB4-582B-8F4F-CACF6A302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420" y="3369306"/>
            <a:ext cx="3857653" cy="352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5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672C6-49D7-D6CF-5EDC-ED60F685A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7D18-5F85-7B80-6532-84D74E2AA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Cron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D53A0-D4D2-BD9F-B872-51F79092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Useful for running security scans for repos that don’t get touched very often</a:t>
            </a:r>
          </a:p>
          <a:p>
            <a:r>
              <a:rPr lang="en-US" dirty="0"/>
              <a:t>But also run security scans on each change</a:t>
            </a:r>
          </a:p>
          <a:p>
            <a:r>
              <a:rPr lang="en-US" dirty="0"/>
              <a:t>Don’t use this to run a daily build, run a build on every commit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FCD6A5-DF6F-4820-1875-EFA8419A685B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AEADF5B2-275A-CEAB-3CAC-E388B988E50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4FF66E-31A5-699B-AA0E-5080CA1BDAB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120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811B9-F639-AF15-E172-EF2B8227F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2109-ED8F-60D8-183F-E2B246382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54DFB-1A31-6E0F-253D-01E5E098C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Allow you to define the environments for deploying your application</a:t>
            </a:r>
          </a:p>
          <a:p>
            <a:r>
              <a:rPr lang="en-US" dirty="0"/>
              <a:t>Useful to see what’s deployed successfully</a:t>
            </a:r>
          </a:p>
          <a:p>
            <a:r>
              <a:rPr lang="en-US" dirty="0"/>
              <a:t>Allows you to set “Required Approvers” for things like the Production environment</a:t>
            </a:r>
          </a:p>
          <a:p>
            <a:r>
              <a:rPr lang="en-US" dirty="0"/>
              <a:t>Allows you to use environment secrets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1D63C6-D158-BA36-ACDB-E2FFCF01AAAC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C4399CE-E9F4-5730-54EC-6DCB689A5492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4AD5D2-9F63-741F-69C9-E6E63DBE8F51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650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5D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A16385-385F-04D6-5441-67EF6FEF0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3A5A-A1EC-4E1A-6FBA-606EC7E89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4708"/>
            <a:ext cx="12192000" cy="6912708"/>
          </a:xfrm>
        </p:spPr>
        <p:txBody>
          <a:bodyPr anchor="ctr">
            <a:norm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30591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EAD3E-3FBB-2AB5-8595-EEF0A4697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B925-DBD1-7AAA-5555-3CEAE6DC1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More Random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D1ED2-6743-BAF3-1227-CF96FE245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Leverage ChatGPT/Copilot/Cursor/Claude Code – they’re really good at YAML</a:t>
            </a:r>
          </a:p>
          <a:p>
            <a:r>
              <a:rPr lang="en-US" dirty="0">
                <a:hlinkClick r:id="rId3"/>
              </a:rPr>
              <a:t>path filters</a:t>
            </a:r>
            <a:endParaRPr lang="en-US" dirty="0"/>
          </a:p>
          <a:p>
            <a:r>
              <a:rPr lang="en-US" dirty="0">
                <a:hlinkClick r:id="rId4"/>
              </a:rPr>
              <a:t>Sparse checkouts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19AEA6-82BF-9556-0FB9-00272C53F07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A9EC60C1-3089-39A2-5081-26E5F7EB65D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EC1C69-F83E-43C8-E3C0-359A3793F07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5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750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D9ABE-41FC-6206-9ABE-7F6F75FCB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922A-5A95-7FF8-86C3-B36B41B4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More Random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EABBB-9B68-00C1-2926-9AF98DD24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When deploying to the cloud – use Federated Credentials (Azure) or Federated Identity (AWS)</a:t>
            </a:r>
          </a:p>
          <a:p>
            <a:r>
              <a:rPr lang="en-US" dirty="0" err="1"/>
              <a:t>Passwordless</a:t>
            </a:r>
            <a:endParaRPr lang="en-US" dirty="0"/>
          </a:p>
          <a:p>
            <a:r>
              <a:rPr lang="en-US" dirty="0"/>
              <a:t>Allows you to authenticate and say “this org and repo can deploy to this account”</a:t>
            </a:r>
          </a:p>
          <a:p>
            <a:r>
              <a:rPr lang="en-US" dirty="0"/>
              <a:t>This is something we check on our Azure Cloud Health Check and 90% of companies aren’t doing this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CB1407-EE53-5B4E-C02E-C09ECC6CD80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A68133F-DE74-0403-4F06-3EAEB1E6DEEB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9B54284-0DAF-61E1-3F70-817D1FBE058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97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3A187-C082-5F85-24B0-16975E1B3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504A7-0233-650D-84EE-46EA784E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C0AEF-0C26-9E02-6D06-828E9D4BB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This slide deck</a:t>
            </a:r>
          </a:p>
          <a:p>
            <a:r>
              <a:rPr lang="en-US" dirty="0">
                <a:hlinkClick r:id="rId3"/>
              </a:rPr>
              <a:t>https://github.com/scottsauber/github-actions-workshop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https://github.com/scottsauber/workshop-dotnet-azure-github-bicep</a:t>
            </a:r>
            <a:r>
              <a:rPr lang="en-US" dirty="0"/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1359C9-8881-8C1B-0B7D-B85389624E7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792BE57-0D50-66BF-6DC2-7DEA895EF375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7B6DC06-0199-6E69-2A7A-1859A830219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5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461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9637"/>
          </a:xfrm>
        </p:spPr>
        <p:txBody>
          <a:bodyPr>
            <a:normAutofit/>
          </a:bodyPr>
          <a:lstStyle/>
          <a:p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Anyone using GitHub Actions</a:t>
            </a:r>
          </a:p>
          <a:p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Anyone thinking about moving to GitHub Actions (more on this later)</a:t>
            </a:r>
          </a:p>
          <a:p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People interested in DevOps but rarely/never get to do it</a:t>
            </a:r>
          </a:p>
        </p:txBody>
      </p:sp>
    </p:spTree>
    <p:extLst>
      <p:ext uri="{BB962C8B-B14F-4D97-AF65-F5344CB8AC3E}">
        <p14:creationId xmlns:p14="http://schemas.microsoft.com/office/powerpoint/2010/main" val="27641058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495" y="619712"/>
            <a:ext cx="9139304" cy="5772924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+mn-lt"/>
              </a:rPr>
              <a:t>Questions?</a:t>
            </a:r>
            <a:br>
              <a:rPr lang="en-US" sz="7200" dirty="0">
                <a:solidFill>
                  <a:schemeClr val="bg1"/>
                </a:solidFill>
                <a:latin typeface="+mn-lt"/>
              </a:rPr>
            </a:br>
            <a:r>
              <a:rPr lang="en-US" sz="1800" dirty="0">
                <a:solidFill>
                  <a:schemeClr val="bg1"/>
                </a:solidFill>
                <a:latin typeface="+mn-lt"/>
              </a:rPr>
              <a:t>             ssauber@leantechniques.com</a:t>
            </a:r>
            <a:br>
              <a:rPr lang="en-US" sz="1800" dirty="0">
                <a:solidFill>
                  <a:schemeClr val="bg1"/>
                </a:solidFill>
                <a:latin typeface="+mn-lt"/>
              </a:rPr>
            </a:br>
            <a:r>
              <a:rPr lang="en-US" sz="1800" dirty="0">
                <a:solidFill>
                  <a:schemeClr val="bg1"/>
                </a:solidFill>
                <a:latin typeface="+mn-lt"/>
              </a:rPr>
              <a:t>             @scottsauber.com on Bluesky</a:t>
            </a:r>
            <a:br>
              <a:rPr lang="en-US" sz="1800" dirty="0">
                <a:solidFill>
                  <a:schemeClr val="bg1"/>
                </a:solidFill>
                <a:latin typeface="+mn-lt"/>
              </a:rPr>
            </a:br>
            <a:r>
              <a:rPr lang="en-US" sz="1800" dirty="0">
                <a:solidFill>
                  <a:schemeClr val="bg1"/>
                </a:solidFill>
                <a:latin typeface="+mn-lt"/>
              </a:rPr>
              <a:t>             @scottsauber on Twitter</a:t>
            </a:r>
            <a:br>
              <a:rPr lang="en-US" sz="1800" dirty="0">
                <a:solidFill>
                  <a:schemeClr val="bg1"/>
                </a:solidFill>
                <a:latin typeface="+mn-lt"/>
              </a:rPr>
            </a:b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97882A2-4820-4881-9C23-D09EE5DE1AF4}"/>
              </a:ext>
            </a:extLst>
          </p:cNvPr>
          <p:cNvSpPr txBox="1">
            <a:spLocks/>
          </p:cNvSpPr>
          <p:nvPr/>
        </p:nvSpPr>
        <p:spPr>
          <a:xfrm>
            <a:off x="90625" y="3418380"/>
            <a:ext cx="12192000" cy="337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at scottsauber.com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E5FD21F-C39A-94A5-4964-C7E61D39F93C}"/>
              </a:ext>
            </a:extLst>
          </p:cNvPr>
          <p:cNvSpPr txBox="1">
            <a:spLocks/>
          </p:cNvSpPr>
          <p:nvPr/>
        </p:nvSpPr>
        <p:spPr>
          <a:xfrm>
            <a:off x="7281212" y="879566"/>
            <a:ext cx="4072587" cy="1451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>
                <a:solidFill>
                  <a:schemeClr val="bg1"/>
                </a:solidFill>
                <a:latin typeface="+mn-lt"/>
              </a:rPr>
              <a:t>Add me on LinkedIn: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C11920-CC56-9A92-7215-66ABE9659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968" y="2171700"/>
            <a:ext cx="3267074" cy="326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887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Thanks!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76B32-20EA-0C2E-8529-B3DD0295F79D}"/>
              </a:ext>
            </a:extLst>
          </p:cNvPr>
          <p:cNvSpPr txBox="1">
            <a:spLocks/>
          </p:cNvSpPr>
          <p:nvPr/>
        </p:nvSpPr>
        <p:spPr>
          <a:xfrm>
            <a:off x="90625" y="3418380"/>
            <a:ext cx="12192000" cy="337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181947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67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4873"/>
          </a:xfrm>
        </p:spPr>
        <p:txBody>
          <a:bodyPr>
            <a:normAutofit/>
          </a:bodyPr>
          <a:lstStyle/>
          <a:p>
            <a:r>
              <a:rPr lang="en-US" dirty="0"/>
              <a:t>What is CI and the two CDs?</a:t>
            </a:r>
          </a:p>
          <a:p>
            <a:r>
              <a:rPr lang="en-US" dirty="0"/>
              <a:t>Things every CI/CD workflow should have</a:t>
            </a:r>
          </a:p>
          <a:p>
            <a:r>
              <a:rPr lang="en-US" dirty="0"/>
              <a:t>What are GitHub Actions</a:t>
            </a:r>
          </a:p>
          <a:p>
            <a:r>
              <a:rPr lang="en-US" dirty="0"/>
              <a:t>GitHub Actions concepts</a:t>
            </a:r>
          </a:p>
          <a:p>
            <a:r>
              <a:rPr lang="en-US" dirty="0"/>
              <a:t>How to share GitHub Actions across the enterprise</a:t>
            </a:r>
          </a:p>
          <a:p>
            <a:r>
              <a:rPr lang="en-US" dirty="0"/>
              <a:t>Configuring Optimal GitHub Settings</a:t>
            </a:r>
          </a:p>
          <a:p>
            <a:r>
              <a:rPr lang="en-US" dirty="0"/>
              <a:t>Practical GitHub Actions Tips</a:t>
            </a:r>
          </a:p>
        </p:txBody>
      </p:sp>
    </p:spTree>
    <p:extLst>
      <p:ext uri="{BB962C8B-B14F-4D97-AF65-F5344CB8AC3E}">
        <p14:creationId xmlns:p14="http://schemas.microsoft.com/office/powerpoint/2010/main" val="776743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108"/>
          </a:xfrm>
        </p:spPr>
        <p:txBody>
          <a:bodyPr>
            <a:normAutofit/>
          </a:bodyPr>
          <a:lstStyle/>
          <a:p>
            <a:r>
              <a:rPr lang="en-US" dirty="0"/>
              <a:t>Understand what GitHub Actions are</a:t>
            </a:r>
          </a:p>
          <a:p>
            <a:r>
              <a:rPr lang="en-US" dirty="0"/>
              <a:t>Takeaways even if you’re experienced with GitHub Actions</a:t>
            </a:r>
          </a:p>
        </p:txBody>
      </p:sp>
    </p:spTree>
    <p:extLst>
      <p:ext uri="{BB962C8B-B14F-4D97-AF65-F5344CB8AC3E}">
        <p14:creationId xmlns:p14="http://schemas.microsoft.com/office/powerpoint/2010/main" val="104753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Who am I?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6808" cy="4351338"/>
          </a:xfrm>
        </p:spPr>
        <p:txBody>
          <a:bodyPr/>
          <a:lstStyle/>
          <a:p>
            <a:r>
              <a:rPr lang="en-US" dirty="0"/>
              <a:t>Director of Engineering at </a:t>
            </a:r>
            <a:r>
              <a:rPr lang="en-US" dirty="0">
                <a:hlinkClick r:id="rId3"/>
              </a:rPr>
              <a:t>Lean </a:t>
            </a:r>
            <a:r>
              <a:rPr lang="en-US" dirty="0" err="1">
                <a:hlinkClick r:id="rId3"/>
              </a:rPr>
              <a:t>TECHniques</a:t>
            </a:r>
            <a:endParaRPr lang="en-US" dirty="0"/>
          </a:p>
          <a:p>
            <a:r>
              <a:rPr lang="en-US" dirty="0">
                <a:hlinkClick r:id="rId4"/>
              </a:rPr>
              <a:t>Microsoft MVP</a:t>
            </a:r>
            <a:endParaRPr lang="en-US" dirty="0"/>
          </a:p>
          <a:p>
            <a:r>
              <a:rPr lang="en-US" dirty="0" err="1">
                <a:hlinkClick r:id="rId5"/>
              </a:rPr>
              <a:t>Dometrain</a:t>
            </a:r>
            <a:r>
              <a:rPr lang="en-US" dirty="0">
                <a:hlinkClick r:id="rId5"/>
              </a:rPr>
              <a:t> Author</a:t>
            </a:r>
            <a:endParaRPr lang="en-US" dirty="0"/>
          </a:p>
          <a:p>
            <a:r>
              <a:rPr lang="en-US" dirty="0"/>
              <a:t>Redgate Community Ambassador</a:t>
            </a:r>
          </a:p>
          <a:p>
            <a:r>
              <a:rPr lang="en-US" dirty="0"/>
              <a:t>Co-organizer of </a:t>
            </a:r>
            <a:r>
              <a:rPr lang="en-US" dirty="0">
                <a:hlinkClick r:id="rId6"/>
              </a:rPr>
              <a:t>Iowa .NET User Group</a:t>
            </a:r>
            <a:endParaRPr lang="en-US" dirty="0">
              <a:hlinkClick r:id="rId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7CC776C-DC3F-D0B5-5231-4112653EF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540000">
            <a:off x="8953197" y="4931341"/>
            <a:ext cx="2584299" cy="158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6AE3F5-A57F-F976-3F78-41D6E87C25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793" y="4692048"/>
            <a:ext cx="2017351" cy="2017351"/>
          </a:xfrm>
          <a:prstGeom prst="rect">
            <a:avLst/>
          </a:prstGeom>
        </p:spPr>
      </p:pic>
      <p:pic>
        <p:nvPicPr>
          <p:cNvPr id="7" name="Picture 2" descr="Microsoft MVP Communities (@MVPAward) / X">
            <a:extLst>
              <a:ext uri="{FF2B5EF4-FFF2-40B4-BE49-F238E27FC236}">
                <a16:creationId xmlns:a16="http://schemas.microsoft.com/office/drawing/2014/main" id="{C67B11EE-26D8-F622-00D3-C0E2B30A3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204" y="4949724"/>
            <a:ext cx="1502000" cy="15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ourses crafted for the real world - Dometrain">
            <a:extLst>
              <a:ext uri="{FF2B5EF4-FFF2-40B4-BE49-F238E27FC236}">
                <a16:creationId xmlns:a16="http://schemas.microsoft.com/office/drawing/2014/main" id="{64A20FB0-C1F9-33B8-D3BE-E1825A53CA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3" r="17323"/>
          <a:stretch/>
        </p:blipFill>
        <p:spPr bwMode="auto">
          <a:xfrm>
            <a:off x="5058153" y="4949723"/>
            <a:ext cx="1885907" cy="150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irectory | Redgate Software">
            <a:extLst>
              <a:ext uri="{FF2B5EF4-FFF2-40B4-BE49-F238E27FC236}">
                <a16:creationId xmlns:a16="http://schemas.microsoft.com/office/drawing/2014/main" id="{E3052ACE-16D8-EE1A-A393-F0760EDE4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875" y="4959710"/>
            <a:ext cx="1117569" cy="149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81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B738A-CF0A-E00A-4FB7-A0B6AEE80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CF2A7-DCEF-A277-4B48-3A6348E3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884-DA6E-006F-D7E1-845078D34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How many people using GitHub already?</a:t>
            </a:r>
          </a:p>
          <a:p>
            <a:r>
              <a:rPr lang="en-US" dirty="0"/>
              <a:t>How many are using GitHub Actions?</a:t>
            </a:r>
          </a:p>
          <a:p>
            <a:r>
              <a:rPr lang="en-US" dirty="0"/>
              <a:t>How many feel like they’re pretty intermediate to advanced wit GHA?</a:t>
            </a:r>
          </a:p>
          <a:p>
            <a:r>
              <a:rPr lang="en-US" dirty="0"/>
              <a:t>What other CI/CD tools are people using?</a:t>
            </a:r>
          </a:p>
          <a:p>
            <a:r>
              <a:rPr lang="en-US" dirty="0"/>
              <a:t>Why are you here? What do you want to learn?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650B15-F45F-3FF2-38C6-A6AC358BEE5D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91D802FC-9685-61B2-7A83-8BB9C3FFADB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18B7885-8F54-7982-2F18-277526AB9FA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049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4708"/>
            <a:ext cx="12192000" cy="6912708"/>
          </a:xfrm>
        </p:spPr>
        <p:txBody>
          <a:bodyPr anchor="ctr">
            <a:norm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Let’s talk </a:t>
            </a:r>
            <a:br>
              <a:rPr lang="en-US" sz="96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96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CI + CD + CD first</a:t>
            </a:r>
          </a:p>
        </p:txBody>
      </p:sp>
    </p:spTree>
    <p:extLst>
      <p:ext uri="{BB962C8B-B14F-4D97-AF65-F5344CB8AC3E}">
        <p14:creationId xmlns:p14="http://schemas.microsoft.com/office/powerpoint/2010/main" val="268235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983</Words>
  <Application>Microsoft Office PowerPoint</Application>
  <PresentationFormat>Widescreen</PresentationFormat>
  <Paragraphs>220</Paragraphs>
  <Slides>42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Aptos</vt:lpstr>
      <vt:lpstr>Aptos Display</vt:lpstr>
      <vt:lpstr>Arial</vt:lpstr>
      <vt:lpstr>Calibri</vt:lpstr>
      <vt:lpstr>Open Sans</vt:lpstr>
      <vt:lpstr>Segoe</vt:lpstr>
      <vt:lpstr>Segoe Condensed</vt:lpstr>
      <vt:lpstr>Office Theme</vt:lpstr>
      <vt:lpstr>PowerPoint Presentation</vt:lpstr>
      <vt:lpstr>PowerPoint Presentation</vt:lpstr>
      <vt:lpstr>PowerPoint Presentation</vt:lpstr>
      <vt:lpstr>Audience</vt:lpstr>
      <vt:lpstr>Agenda</vt:lpstr>
      <vt:lpstr>Goals</vt:lpstr>
      <vt:lpstr>Who am I? </vt:lpstr>
      <vt:lpstr>Poll</vt:lpstr>
      <vt:lpstr>Let’s talk  CI + CD + CD first</vt:lpstr>
      <vt:lpstr>What is Continuous Integration?</vt:lpstr>
      <vt:lpstr>What is Continuous Delivery?</vt:lpstr>
      <vt:lpstr>What is Continuous Deployment?</vt:lpstr>
      <vt:lpstr>Why CI/CD?</vt:lpstr>
      <vt:lpstr>Before CI/CD</vt:lpstr>
      <vt:lpstr>After CI/CD</vt:lpstr>
      <vt:lpstr>Confident Green</vt:lpstr>
      <vt:lpstr>Ideal CI Pipeline</vt:lpstr>
      <vt:lpstr>Ideal CD Pipeline</vt:lpstr>
      <vt:lpstr>GitHub Actions</vt:lpstr>
      <vt:lpstr>What is GitHub?</vt:lpstr>
      <vt:lpstr>What are GitHub Actions?</vt:lpstr>
      <vt:lpstr>GitHub Actions Concepts</vt:lpstr>
      <vt:lpstr>Example</vt:lpstr>
      <vt:lpstr>Optimal* GitHub Settings * synonym for “my opinions”</vt:lpstr>
      <vt:lpstr>Optimal GitHub settings</vt:lpstr>
      <vt:lpstr>Reusable Workflows</vt:lpstr>
      <vt:lpstr>Reusing Workflows</vt:lpstr>
      <vt:lpstr>How do I reuse workflows?</vt:lpstr>
      <vt:lpstr>Consume reusable workflow</vt:lpstr>
      <vt:lpstr>Reusable Workflows In Another Repository</vt:lpstr>
      <vt:lpstr>Consume reusable workflow from another repo</vt:lpstr>
      <vt:lpstr>Random GHA Tips</vt:lpstr>
      <vt:lpstr>Cron Jobs</vt:lpstr>
      <vt:lpstr>Cron Jobs</vt:lpstr>
      <vt:lpstr>Environments</vt:lpstr>
      <vt:lpstr>Live Demo</vt:lpstr>
      <vt:lpstr>More Random tips</vt:lpstr>
      <vt:lpstr>More Random tips</vt:lpstr>
      <vt:lpstr>Resources</vt:lpstr>
      <vt:lpstr>Questions?              ssauber@leantechniques.com              @scottsauber.com on Bluesky              @scottsauber on Twitter </vt:lpstr>
      <vt:lpstr>Thanks!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Cullen</dc:creator>
  <cp:lastModifiedBy>Sauber, Scott</cp:lastModifiedBy>
  <cp:revision>22</cp:revision>
  <dcterms:created xsi:type="dcterms:W3CDTF">2025-09-18T17:55:02Z</dcterms:created>
  <dcterms:modified xsi:type="dcterms:W3CDTF">2025-10-07T03:27:32Z</dcterms:modified>
</cp:coreProperties>
</file>