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62" r:id="rId2"/>
    <p:sldId id="257" r:id="rId3"/>
    <p:sldId id="266" r:id="rId4"/>
    <p:sldId id="285" r:id="rId5"/>
    <p:sldId id="326" r:id="rId6"/>
    <p:sldId id="369" r:id="rId7"/>
    <p:sldId id="410" r:id="rId8"/>
    <p:sldId id="328" r:id="rId9"/>
    <p:sldId id="329" r:id="rId10"/>
    <p:sldId id="338" r:id="rId11"/>
    <p:sldId id="345" r:id="rId12"/>
    <p:sldId id="330" r:id="rId13"/>
    <p:sldId id="343" r:id="rId14"/>
    <p:sldId id="342" r:id="rId15"/>
    <p:sldId id="370" r:id="rId16"/>
    <p:sldId id="371" r:id="rId17"/>
    <p:sldId id="340" r:id="rId18"/>
    <p:sldId id="341" r:id="rId19"/>
    <p:sldId id="346" r:id="rId20"/>
    <p:sldId id="347" r:id="rId21"/>
    <p:sldId id="354" r:id="rId22"/>
    <p:sldId id="351" r:id="rId23"/>
    <p:sldId id="352" r:id="rId24"/>
    <p:sldId id="349" r:id="rId25"/>
    <p:sldId id="350" r:id="rId26"/>
    <p:sldId id="353" r:id="rId27"/>
    <p:sldId id="355" r:id="rId28"/>
    <p:sldId id="356" r:id="rId29"/>
    <p:sldId id="357" r:id="rId30"/>
    <p:sldId id="360" r:id="rId31"/>
    <p:sldId id="358" r:id="rId32"/>
    <p:sldId id="359" r:id="rId33"/>
    <p:sldId id="361" r:id="rId34"/>
    <p:sldId id="362" r:id="rId35"/>
    <p:sldId id="363" r:id="rId36"/>
    <p:sldId id="364" r:id="rId37"/>
    <p:sldId id="366" r:id="rId38"/>
    <p:sldId id="367" r:id="rId39"/>
    <p:sldId id="334" r:id="rId40"/>
    <p:sldId id="368" r:id="rId41"/>
    <p:sldId id="336" r:id="rId42"/>
    <p:sldId id="400" r:id="rId43"/>
    <p:sldId id="337" r:id="rId44"/>
    <p:sldId id="2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5DE"/>
    <a:srgbClr val="D5C6FF"/>
    <a:srgbClr val="D69DFF"/>
    <a:srgbClr val="230F31"/>
    <a:srgbClr val="E875B2"/>
    <a:srgbClr val="C15983"/>
    <a:srgbClr val="243F6E"/>
    <a:srgbClr val="5A3091"/>
    <a:srgbClr val="855EAF"/>
    <a:srgbClr val="311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5"/>
    <p:restoredTop sz="75059" autoAdjust="0"/>
  </p:normalViewPr>
  <p:slideViewPr>
    <p:cSldViewPr snapToGrid="0">
      <p:cViewPr varScale="1">
        <p:scale>
          <a:sx n="87" d="100"/>
          <a:sy n="87" d="100"/>
        </p:scale>
        <p:origin x="69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7BF3A-6D5E-4D9A-919A-93F04FEDA4EE}"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5E72E-B9EB-4354-B81D-D1AE2970F209}" type="slidenum">
              <a:rPr lang="en-US" smtClean="0"/>
              <a:t>‹#›</a:t>
            </a:fld>
            <a:endParaRPr lang="en-US"/>
          </a:p>
        </p:txBody>
      </p:sp>
    </p:spTree>
    <p:extLst>
      <p:ext uri="{BB962C8B-B14F-4D97-AF65-F5344CB8AC3E}">
        <p14:creationId xmlns:p14="http://schemas.microsoft.com/office/powerpoint/2010/main" val="362427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13</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28</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a:t>Dedm</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Program</a:t>
            </a:r>
          </a:p>
          <a:p>
            <a:pPr marL="171450" indent="-171450">
              <a:buFontTx/>
              <a:buChar char="-"/>
            </a:pPr>
            <a:r>
              <a:rPr lang="en-US" dirty="0"/>
              <a:t>Show Cron</a:t>
            </a:r>
          </a:p>
          <a:p>
            <a:pPr marL="171450" indent="-171450">
              <a:buFontTx/>
              <a:buChar char="-"/>
            </a:pPr>
            <a:r>
              <a:rPr lang="en-US" dirty="0"/>
              <a:t>Dashboard showing history, recurring, enqueue jobs</a:t>
            </a:r>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35</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42</a:t>
            </a:fld>
            <a:endParaRPr lang="en-US"/>
          </a:p>
        </p:txBody>
      </p:sp>
    </p:spTree>
    <p:extLst>
      <p:ext uri="{BB962C8B-B14F-4D97-AF65-F5344CB8AC3E}">
        <p14:creationId xmlns:p14="http://schemas.microsoft.com/office/powerpoint/2010/main" val="344261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10</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2206107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88000">
              <a:schemeClr val="accent1">
                <a:lumMod val="5000"/>
                <a:lumOff val="95000"/>
              </a:schemeClr>
            </a:gs>
            <a:gs pos="64000">
              <a:srgbClr val="D5C6FF"/>
            </a:gs>
            <a:gs pos="5000">
              <a:srgbClr val="D69DFF"/>
            </a:gs>
          </a:gsLst>
          <a:lin ang="16200000" scaled="1"/>
        </a:gradFill>
        <a:effectLst/>
      </p:bgPr>
    </p:bg>
    <p:spTree>
      <p:nvGrpSpPr>
        <p:cNvPr id="1" name=""/>
        <p:cNvGrpSpPr/>
        <p:nvPr/>
      </p:nvGrpSpPr>
      <p:grpSpPr>
        <a:xfrm>
          <a:off x="0" y="0"/>
          <a:ext cx="0" cy="0"/>
          <a:chOff x="0" y="0"/>
          <a:chExt cx="0" cy="0"/>
        </a:xfrm>
      </p:grpSpPr>
      <p:pic>
        <p:nvPicPr>
          <p:cNvPr id="7" name="Picture 6" descr="A black and white logo&#10;&#10;Description automatically generated">
            <a:extLst>
              <a:ext uri="{FF2B5EF4-FFF2-40B4-BE49-F238E27FC236}">
                <a16:creationId xmlns:a16="http://schemas.microsoft.com/office/drawing/2014/main" id="{7DBC44E1-5C08-85AA-90E2-3AC80B581C3D}"/>
              </a:ext>
            </a:extLst>
          </p:cNvPr>
          <p:cNvPicPr>
            <a:picLocks noChangeAspect="1"/>
          </p:cNvPicPr>
          <p:nvPr userDrawn="1"/>
        </p:nvPicPr>
        <p:blipFill>
          <a:blip r:embed="rId2"/>
          <a:stretch>
            <a:fillRect/>
          </a:stretch>
        </p:blipFill>
        <p:spPr>
          <a:xfrm>
            <a:off x="8552255" y="5366002"/>
            <a:ext cx="3203881" cy="1044465"/>
          </a:xfrm>
          <a:prstGeom prst="rect">
            <a:avLst/>
          </a:prstGeom>
        </p:spPr>
      </p:pic>
      <p:pic>
        <p:nvPicPr>
          <p:cNvPr id="8" name="Graphic 7">
            <a:extLst>
              <a:ext uri="{FF2B5EF4-FFF2-40B4-BE49-F238E27FC236}">
                <a16:creationId xmlns:a16="http://schemas.microsoft.com/office/drawing/2014/main" id="{53506B4F-13CD-2F66-A58A-CA23FD30BD5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0465" y="5577872"/>
            <a:ext cx="2959279" cy="620727"/>
          </a:xfrm>
          <a:prstGeom prst="rect">
            <a:avLst/>
          </a:prstGeom>
        </p:spPr>
      </p:pic>
      <p:pic>
        <p:nvPicPr>
          <p:cNvPr id="9" name="Picture 8" descr="A logo with letters and numbers&#10;&#10;Description automatically generated">
            <a:extLst>
              <a:ext uri="{FF2B5EF4-FFF2-40B4-BE49-F238E27FC236}">
                <a16:creationId xmlns:a16="http://schemas.microsoft.com/office/drawing/2014/main" id="{514C9A7B-4E7C-A65F-8C04-CD4E0C01820D}"/>
              </a:ext>
            </a:extLst>
          </p:cNvPr>
          <p:cNvPicPr>
            <a:picLocks noChangeAspect="1"/>
          </p:cNvPicPr>
          <p:nvPr userDrawn="1"/>
        </p:nvPicPr>
        <p:blipFill>
          <a:blip r:embed="rId5"/>
          <a:stretch>
            <a:fillRect/>
          </a:stretch>
        </p:blipFill>
        <p:spPr>
          <a:xfrm>
            <a:off x="4616360" y="5455726"/>
            <a:ext cx="2959279" cy="865020"/>
          </a:xfrm>
          <a:prstGeom prst="rect">
            <a:avLst/>
          </a:prstGeom>
        </p:spPr>
      </p:pic>
      <p:sp>
        <p:nvSpPr>
          <p:cNvPr id="14" name="Title 13">
            <a:extLst>
              <a:ext uri="{FF2B5EF4-FFF2-40B4-BE49-F238E27FC236}">
                <a16:creationId xmlns:a16="http://schemas.microsoft.com/office/drawing/2014/main" id="{26F1C914-036A-DC70-D3E3-3C8A7270A91F}"/>
              </a:ext>
            </a:extLst>
          </p:cNvPr>
          <p:cNvSpPr>
            <a:spLocks noGrp="1"/>
          </p:cNvSpPr>
          <p:nvPr>
            <p:ph type="title" hasCustomPrompt="1"/>
          </p:nvPr>
        </p:nvSpPr>
        <p:spPr>
          <a:xfrm>
            <a:off x="838199" y="857494"/>
            <a:ext cx="10515600" cy="1325563"/>
          </a:xfrm>
        </p:spPr>
        <p:txBody>
          <a:bodyPr/>
          <a:lstStyle>
            <a:lvl1pPr>
              <a:defRPr sz="7200" b="1" i="0">
                <a:latin typeface="Segoe" panose="020B0502040504020203" pitchFamily="34" charset="0"/>
              </a:defRPr>
            </a:lvl1pPr>
          </a:lstStyle>
          <a:p>
            <a:r>
              <a:rPr lang="en-US" dirty="0"/>
              <a:t>SESSION</a:t>
            </a:r>
          </a:p>
        </p:txBody>
      </p:sp>
    </p:spTree>
    <p:extLst>
      <p:ext uri="{BB962C8B-B14F-4D97-AF65-F5344CB8AC3E}">
        <p14:creationId xmlns:p14="http://schemas.microsoft.com/office/powerpoint/2010/main" val="298173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2BD4-258B-4B4D-38E9-8E5FBE952AD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897DA-D2C1-8B8D-6E7B-53D5B155884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83269-DF70-411C-91FC-FFF9ED28E630}"/>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9C447A4D-DBC3-03CE-82CA-734D586395A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C876DE-924C-14ED-AB09-033206B76F17}"/>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147193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DF305-8D18-424D-1418-CC6CD64295C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190F9-27B6-DE51-533B-FB6FE7CD2911}"/>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08E95-F389-8D7F-3632-C65745458EDE}"/>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5A17129E-DCA7-96AA-9CF4-071DC8BEF6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1F44819-14A6-5A22-F9FD-B86E73213584}"/>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1790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6EBF-D07F-2641-62B1-64715E1D01E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FA90000-16C2-E338-A72C-8BEEC663BB7B}"/>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24261-7ABC-84EB-484A-232284E70946}"/>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BDCB3378-FB59-1C46-3F25-BBA488B1B81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DFD549F-37AF-7A16-0E12-F695E5481C0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226391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4A36-9E84-93FE-9060-83A5FCD2A08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93106-8439-7FB2-EA85-2A2C2512030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04661-FB47-2107-C0F4-DD1FD9043B4A}"/>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4AA38B5A-70DA-4356-ACB3-F9950A595D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81B31C0-E592-4DEB-68A7-5972C71DEFF2}"/>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339671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FC8-8624-40B0-C1C8-22C51765F42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033D663-FD80-28FE-34DE-4712E103169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8B9A3-E7F9-C231-F0DF-6F4BC29AC15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99822-5F4E-E964-2B80-2D626AE324FE}"/>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6" name="Footer Placeholder 5">
            <a:extLst>
              <a:ext uri="{FF2B5EF4-FFF2-40B4-BE49-F238E27FC236}">
                <a16:creationId xmlns:a16="http://schemas.microsoft.com/office/drawing/2014/main" id="{682368B7-BACD-5ABF-F314-91F09CC613D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97AA197-256B-A4BF-D7F6-63D08FBA6F9B}"/>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79931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5A2-C7C5-790E-B2D8-E626A922B83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9A8FFC7-966E-94F0-92B5-F03ACA9C969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65A3E-C75C-8674-CBDC-698E13B1DC1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043EC9-2F98-5DB5-00A6-114E25A837F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8BEFC-ED7C-51B0-F5FD-8DA9BB894BE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DF1B0-DE54-1153-988D-97D6BAC4057A}"/>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8" name="Footer Placeholder 7">
            <a:extLst>
              <a:ext uri="{FF2B5EF4-FFF2-40B4-BE49-F238E27FC236}">
                <a16:creationId xmlns:a16="http://schemas.microsoft.com/office/drawing/2014/main" id="{BBA4AB3E-5C5F-CB03-72A7-1E9843ED18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EBEC60D-66CF-8F08-FD29-514D6F4D0E50}"/>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323210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58D1-D56F-DF88-7AFA-686728676FB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849CA2E-4406-4E25-1A61-C777F71357CE}"/>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4" name="Footer Placeholder 3">
            <a:extLst>
              <a:ext uri="{FF2B5EF4-FFF2-40B4-BE49-F238E27FC236}">
                <a16:creationId xmlns:a16="http://schemas.microsoft.com/office/drawing/2014/main" id="{CB13E7D2-2B00-0190-3BF0-C1954C577D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FDF478A-5A0A-198D-0DCA-46244CF724C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266246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FAA96-012F-CB05-4C5C-9C1F30EE82DF}"/>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3" name="Footer Placeholder 2">
            <a:extLst>
              <a:ext uri="{FF2B5EF4-FFF2-40B4-BE49-F238E27FC236}">
                <a16:creationId xmlns:a16="http://schemas.microsoft.com/office/drawing/2014/main" id="{EFD4F927-C1EA-E180-9955-69D2CBA3D2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ABE7A02-D374-E081-4AE9-60F67C2EAE5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55377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AF4B-8934-534F-C2CB-318FC4F2F45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F8DCA-D5D9-C65F-D8F0-CDC54585032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0F2A7-2308-5FE2-0303-DB0018D9222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3DE27-7E07-E5AB-DAC6-694408F200AC}"/>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6" name="Footer Placeholder 5">
            <a:extLst>
              <a:ext uri="{FF2B5EF4-FFF2-40B4-BE49-F238E27FC236}">
                <a16:creationId xmlns:a16="http://schemas.microsoft.com/office/drawing/2014/main" id="{F8A962CE-8A7B-4F1A-F206-016CFE4A179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C39E260-71E4-1DC5-7ABF-8F439FF606C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93408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DF35-835E-2E62-51E4-83396B428A2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6DE7C-DFD8-57E5-CC44-0C73871A112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40737-AD0D-CB46-110D-33B6C8B0252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B59D3-0941-E0DC-5774-62754B73623B}"/>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6" name="Footer Placeholder 5">
            <a:extLst>
              <a:ext uri="{FF2B5EF4-FFF2-40B4-BE49-F238E27FC236}">
                <a16:creationId xmlns:a16="http://schemas.microsoft.com/office/drawing/2014/main" id="{E8E3430B-20C9-27BE-3D9E-25535D7FC7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EAAD8E5-F225-832B-08C4-3C46948A8A69}"/>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321094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AD7B8-B9D7-6EFA-0AC9-CD3674957C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1424F7A-162A-EF76-9C4A-6B66BE70C2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795FD-CA1E-1C17-DE38-5FC0F53FB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A87E9510-9065-7674-3A53-596A98B7D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E924F10-F281-AF25-18E3-CD6F13FC8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5D0B05-99F4-E84D-8CEE-8A8E8840A7CD}" type="slidenum">
              <a:rPr lang="en-US" smtClean="0"/>
              <a:t>‹#›</a:t>
            </a:fld>
            <a:endParaRPr lang="en-US"/>
          </a:p>
        </p:txBody>
      </p:sp>
    </p:spTree>
    <p:extLst>
      <p:ext uri="{BB962C8B-B14F-4D97-AF65-F5344CB8AC3E}">
        <p14:creationId xmlns:p14="http://schemas.microsoft.com/office/powerpoint/2010/main" val="164074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ndrewlock.net/controlling-ihostedservice-execution-order-in-aspnetcore-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leantechniques.com/" TargetMode="External"/><Relationship Id="rId7" Type="http://schemas.openxmlformats.org/officeDocument/2006/relationships/hyperlink" Target="https://www.red-gate.com/hub/events/friends-of-rg/friend/ScottSauber" TargetMode="External"/><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meetup.com/iadnug/" TargetMode="External"/><Relationship Id="rId11" Type="http://schemas.openxmlformats.org/officeDocument/2006/relationships/image" Target="../media/image12.jpeg"/><Relationship Id="rId5" Type="http://schemas.openxmlformats.org/officeDocument/2006/relationships/hyperlink" Target="https://dometrain.com/author/scott-sauber/" TargetMode="External"/><Relationship Id="rId10" Type="http://schemas.openxmlformats.org/officeDocument/2006/relationships/image" Target="../media/image11.jpeg"/><Relationship Id="rId4" Type="http://schemas.openxmlformats.org/officeDocument/2006/relationships/hyperlink" Target="https://mvp.microsoft.com/en-us/PublicProfile/5005146?fullName=Scott%20%20Sauber" TargetMode="Externa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D830C-93C1-67CD-57C3-9EEBAD1434AA}"/>
              </a:ext>
            </a:extLst>
          </p:cNvPr>
          <p:cNvSpPr txBox="1"/>
          <p:nvPr/>
        </p:nvSpPr>
        <p:spPr>
          <a:xfrm>
            <a:off x="620831" y="3248141"/>
            <a:ext cx="10831072" cy="646331"/>
          </a:xfrm>
          <a:prstGeom prst="rect">
            <a:avLst/>
          </a:prstGeom>
          <a:noFill/>
        </p:spPr>
        <p:txBody>
          <a:bodyPr wrap="square" rtlCol="0">
            <a:spAutoFit/>
          </a:bodyPr>
          <a:lstStyle/>
          <a:p>
            <a:r>
              <a:rPr lang="en-US" sz="3600" b="1" dirty="0">
                <a:solidFill>
                  <a:schemeClr val="bg1"/>
                </a:solidFill>
                <a:latin typeface="Segoe Condensed" panose="020B0506040504020203" pitchFamily="34" charset="0"/>
              </a:rPr>
              <a:t>Scott Sauber</a:t>
            </a:r>
          </a:p>
        </p:txBody>
      </p:sp>
      <p:sp>
        <p:nvSpPr>
          <p:cNvPr id="3" name="TextBox 2">
            <a:extLst>
              <a:ext uri="{FF2B5EF4-FFF2-40B4-BE49-F238E27FC236}">
                <a16:creationId xmlns:a16="http://schemas.microsoft.com/office/drawing/2014/main" id="{3AC155D8-6DE6-6045-3649-BF8E53A020A6}"/>
              </a:ext>
            </a:extLst>
          </p:cNvPr>
          <p:cNvSpPr txBox="1"/>
          <p:nvPr/>
        </p:nvSpPr>
        <p:spPr>
          <a:xfrm>
            <a:off x="620831" y="3766675"/>
            <a:ext cx="7478797" cy="523220"/>
          </a:xfrm>
          <a:prstGeom prst="rect">
            <a:avLst/>
          </a:prstGeom>
          <a:noFill/>
        </p:spPr>
        <p:txBody>
          <a:bodyPr wrap="square" rtlCol="0">
            <a:spAutoFit/>
          </a:bodyPr>
          <a:lstStyle/>
          <a:p>
            <a:r>
              <a:rPr lang="en-US" sz="2800" dirty="0">
                <a:solidFill>
                  <a:srgbClr val="C15983"/>
                </a:solidFill>
                <a:latin typeface="Segoe Condensed" panose="020B0506040504020203" pitchFamily="34" charset="0"/>
              </a:rPr>
              <a:t>Director of Engineering, Lean </a:t>
            </a:r>
            <a:r>
              <a:rPr lang="en-US" sz="2800" dirty="0" err="1">
                <a:solidFill>
                  <a:srgbClr val="C15983"/>
                </a:solidFill>
                <a:latin typeface="Segoe Condensed" panose="020B0506040504020203" pitchFamily="34" charset="0"/>
              </a:rPr>
              <a:t>TECHniques</a:t>
            </a:r>
            <a:r>
              <a:rPr lang="en-US" sz="2800" dirty="0">
                <a:solidFill>
                  <a:srgbClr val="C15983"/>
                </a:solidFill>
                <a:latin typeface="Segoe Condensed" panose="020B0506040504020203" pitchFamily="34" charset="0"/>
              </a:rPr>
              <a:t> Inc</a:t>
            </a:r>
          </a:p>
        </p:txBody>
      </p:sp>
      <p:sp>
        <p:nvSpPr>
          <p:cNvPr id="4" name="TextBox 3">
            <a:extLst>
              <a:ext uri="{FF2B5EF4-FFF2-40B4-BE49-F238E27FC236}">
                <a16:creationId xmlns:a16="http://schemas.microsoft.com/office/drawing/2014/main" id="{DE5BFBEB-A988-4D9E-880C-BBBE942CF97C}"/>
              </a:ext>
            </a:extLst>
          </p:cNvPr>
          <p:cNvSpPr txBox="1"/>
          <p:nvPr/>
        </p:nvSpPr>
        <p:spPr>
          <a:xfrm>
            <a:off x="620829" y="1760109"/>
            <a:ext cx="11275896" cy="1446550"/>
          </a:xfrm>
          <a:prstGeom prst="rect">
            <a:avLst/>
          </a:prstGeom>
          <a:noFill/>
        </p:spPr>
        <p:txBody>
          <a:bodyPr wrap="square" rtlCol="0">
            <a:spAutoFit/>
          </a:bodyPr>
          <a:lstStyle/>
          <a:p>
            <a:pPr algn="l"/>
            <a:r>
              <a:rPr lang="en-US" sz="4400" b="1" u="none" strike="noStrike" dirty="0">
                <a:solidFill>
                  <a:srgbClr val="5A3091"/>
                </a:solidFill>
                <a:effectLst/>
                <a:latin typeface="Segoe Condensed" panose="020B0506040504020203" pitchFamily="34" charset="0"/>
                <a:ea typeface="Roboto" panose="02000000000000000000" pitchFamily="2" charset="0"/>
                <a:cs typeface="Roboto" panose="02000000000000000000" pitchFamily="2" charset="0"/>
              </a:rPr>
              <a:t>The </a:t>
            </a:r>
            <a:r>
              <a:rPr lang="en-US" sz="4400" b="1" u="none" strike="noStrike" dirty="0" err="1">
                <a:solidFill>
                  <a:srgbClr val="5A3091"/>
                </a:solidFill>
                <a:effectLst/>
                <a:latin typeface="Segoe Condensed" panose="020B0506040504020203" pitchFamily="34" charset="0"/>
                <a:ea typeface="Roboto" panose="02000000000000000000" pitchFamily="2" charset="0"/>
                <a:cs typeface="Roboto" panose="02000000000000000000" pitchFamily="2" charset="0"/>
              </a:rPr>
              <a:t>Backround</a:t>
            </a:r>
            <a:r>
              <a:rPr lang="en-US" sz="4400" b="1" u="none" strike="noStrike" dirty="0">
                <a:solidFill>
                  <a:srgbClr val="5A3091"/>
                </a:solidFill>
                <a:effectLst/>
                <a:latin typeface="Segoe Condensed" panose="020B0506040504020203" pitchFamily="34" charset="0"/>
                <a:ea typeface="Roboto" panose="02000000000000000000" pitchFamily="2" charset="0"/>
                <a:cs typeface="Roboto" panose="02000000000000000000" pitchFamily="2" charset="0"/>
              </a:rPr>
              <a:t> on Background Tasks</a:t>
            </a:r>
          </a:p>
          <a:p>
            <a:pPr algn="l"/>
            <a:r>
              <a:rPr lang="en-US" sz="4400" b="1" u="none" strike="noStrike" dirty="0">
                <a:solidFill>
                  <a:srgbClr val="5A3091"/>
                </a:solidFill>
                <a:effectLst/>
                <a:latin typeface="Segoe Condensed" panose="020B0506040504020203" pitchFamily="34" charset="0"/>
                <a:ea typeface="Roboto" panose="02000000000000000000" pitchFamily="2" charset="0"/>
                <a:cs typeface="Roboto" panose="02000000000000000000" pitchFamily="2" charset="0"/>
              </a:rPr>
              <a:t>in .NET 9</a:t>
            </a:r>
          </a:p>
        </p:txBody>
      </p:sp>
    </p:spTree>
    <p:extLst>
      <p:ext uri="{BB962C8B-B14F-4D97-AF65-F5344CB8AC3E}">
        <p14:creationId xmlns:p14="http://schemas.microsoft.com/office/powerpoint/2010/main" val="372614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41526"/>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281491" cy="6027511"/>
          </a:xfrm>
        </p:spPr>
        <p:txBody>
          <a:bodyPr>
            <a:normAutofit/>
          </a:bodyPr>
          <a:lstStyle/>
          <a:p>
            <a:pPr algn="ctr"/>
            <a:r>
              <a:rPr lang="en-US" sz="11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67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550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a:p>
            <a:r>
              <a:rPr lang="en-US" dirty="0">
                <a:ea typeface="Open Sans" panose="020B0606030504020204" pitchFamily="34" charset="0"/>
                <a:cs typeface="Open Sans" panose="020B0606030504020204" pitchFamily="34" charset="0"/>
              </a:rPr>
              <a:t>This is not a talk about how Tasks work in async/await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4A5D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2214495" y="619712"/>
            <a:ext cx="9139304" cy="5772924"/>
          </a:xfrm>
        </p:spPr>
        <p:txBody>
          <a:bodyPr>
            <a:normAutofit/>
          </a:bodyPr>
          <a:lstStyle/>
          <a:p>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             ssauber@leantechniques.com</a:t>
            </a:r>
            <a:br>
              <a:rPr lang="en-US" sz="1800" dirty="0">
                <a:solidFill>
                  <a:schemeClr val="bg1"/>
                </a:solidFill>
                <a:latin typeface="+mn-lt"/>
              </a:rPr>
            </a:br>
            <a:r>
              <a:rPr lang="en-US" sz="1800" dirty="0">
                <a:solidFill>
                  <a:schemeClr val="bg1"/>
                </a:solidFill>
                <a:latin typeface="+mn-lt"/>
              </a:rPr>
              <a:t>             @scottsauber.com on Bluesky</a:t>
            </a:r>
            <a:br>
              <a:rPr lang="en-US" sz="1800" dirty="0">
                <a:solidFill>
                  <a:schemeClr val="bg1"/>
                </a:solidFill>
                <a:latin typeface="+mn-lt"/>
              </a:rPr>
            </a:br>
            <a:r>
              <a:rPr lang="en-US" sz="1800" dirty="0">
                <a:solidFill>
                  <a:schemeClr val="bg1"/>
                </a:solidFill>
                <a:latin typeface="+mn-lt"/>
              </a:rPr>
              <a:t>             @scottsauber on Twitter</a:t>
            </a:r>
            <a:br>
              <a:rPr lang="en-US" sz="1800" dirty="0">
                <a:solidFill>
                  <a:schemeClr val="bg1"/>
                </a:solidFill>
                <a:latin typeface="+mn-lt"/>
              </a:rPr>
            </a:br>
            <a:endParaRPr lang="en-US" sz="1800" dirty="0">
              <a:solidFill>
                <a:schemeClr val="bg1"/>
              </a:solidFill>
              <a:latin typeface="+mn-lt"/>
            </a:endParaRP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sp>
        <p:nvSpPr>
          <p:cNvPr id="6" name="Title 1">
            <a:extLst>
              <a:ext uri="{FF2B5EF4-FFF2-40B4-BE49-F238E27FC236}">
                <a16:creationId xmlns:a16="http://schemas.microsoft.com/office/drawing/2014/main" id="{8E5FD21F-C39A-94A5-4964-C7E61D39F93C}"/>
              </a:ext>
            </a:extLst>
          </p:cNvPr>
          <p:cNvSpPr txBox="1">
            <a:spLocks/>
          </p:cNvSpPr>
          <p:nvPr/>
        </p:nvSpPr>
        <p:spPr>
          <a:xfrm>
            <a:off x="7281212" y="879566"/>
            <a:ext cx="4072587" cy="145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mn-lt"/>
              </a:rPr>
              <a:t>Add me on LinkedIn:</a:t>
            </a:r>
          </a:p>
        </p:txBody>
      </p:sp>
      <p:pic>
        <p:nvPicPr>
          <p:cNvPr id="10" name="Picture 9">
            <a:extLst>
              <a:ext uri="{FF2B5EF4-FFF2-40B4-BE49-F238E27FC236}">
                <a16:creationId xmlns:a16="http://schemas.microsoft.com/office/drawing/2014/main" id="{14C11920-CC56-9A92-7215-66ABE96591BE}"/>
              </a:ext>
            </a:extLst>
          </p:cNvPr>
          <p:cNvPicPr>
            <a:picLocks noChangeAspect="1"/>
          </p:cNvPicPr>
          <p:nvPr/>
        </p:nvPicPr>
        <p:blipFill>
          <a:blip r:embed="rId3"/>
          <a:stretch>
            <a:fillRect/>
          </a:stretch>
        </p:blipFill>
        <p:spPr>
          <a:xfrm>
            <a:off x="7683968" y="2171700"/>
            <a:ext cx="3267074" cy="3267074"/>
          </a:xfrm>
          <a:prstGeom prst="rect">
            <a:avLst/>
          </a:prstGeom>
        </p:spPr>
      </p:pic>
    </p:spTree>
    <p:extLst>
      <p:ext uri="{BB962C8B-B14F-4D97-AF65-F5344CB8AC3E}">
        <p14:creationId xmlns:p14="http://schemas.microsoft.com/office/powerpoint/2010/main" val="910988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4A5D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sp>
        <p:nvSpPr>
          <p:cNvPr id="3" name="Subtitle 2">
            <a:extLst>
              <a:ext uri="{FF2B5EF4-FFF2-40B4-BE49-F238E27FC236}">
                <a16:creationId xmlns:a16="http://schemas.microsoft.com/office/drawing/2014/main" id="{32376B32-20EA-0C2E-8529-B3DD0295F79D}"/>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spTree>
    <p:extLst>
      <p:ext uri="{BB962C8B-B14F-4D97-AF65-F5344CB8AC3E}">
        <p14:creationId xmlns:p14="http://schemas.microsoft.com/office/powerpoint/2010/main" val="1819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a:xfrm>
            <a:off x="838200" y="1825625"/>
            <a:ext cx="8056808" cy="4351338"/>
          </a:xfrm>
        </p:spPr>
        <p:txBody>
          <a:bodyPr/>
          <a:lstStyle/>
          <a:p>
            <a:r>
              <a:rPr lang="en-US" dirty="0"/>
              <a:t>Director of Engineering at </a:t>
            </a:r>
            <a:r>
              <a:rPr lang="en-US" dirty="0">
                <a:hlinkClick r:id="rId3"/>
              </a:rPr>
              <a:t>Lean </a:t>
            </a:r>
            <a:r>
              <a:rPr lang="en-US" dirty="0" err="1">
                <a:hlinkClick r:id="rId3"/>
              </a:rPr>
              <a:t>TECHniques</a:t>
            </a:r>
            <a:endParaRPr lang="en-US" dirty="0"/>
          </a:p>
          <a:p>
            <a:r>
              <a:rPr lang="en-US" dirty="0">
                <a:hlinkClick r:id="rId4"/>
              </a:rPr>
              <a:t>Microsoft MVP</a:t>
            </a:r>
            <a:endParaRPr lang="en-US" dirty="0"/>
          </a:p>
          <a:p>
            <a:r>
              <a:rPr lang="en-US" dirty="0" err="1">
                <a:hlinkClick r:id="rId5"/>
              </a:rPr>
              <a:t>Dometrain</a:t>
            </a:r>
            <a:r>
              <a:rPr lang="en-US" dirty="0">
                <a:hlinkClick r:id="rId5"/>
              </a:rPr>
              <a:t> Author</a:t>
            </a:r>
            <a:endParaRPr lang="en-US" dirty="0"/>
          </a:p>
          <a:p>
            <a:r>
              <a:rPr lang="en-US" dirty="0"/>
              <a:t>Redgate Community Ambassador</a:t>
            </a:r>
          </a:p>
          <a:p>
            <a:r>
              <a:rPr lang="en-US" dirty="0"/>
              <a:t>Co-organizer of </a:t>
            </a:r>
            <a:r>
              <a:rPr lang="en-US" dirty="0">
                <a:hlinkClick r:id="rId6"/>
              </a:rPr>
              <a:t>Iowa .NET User Group</a:t>
            </a:r>
            <a:endParaRPr lang="en-US" dirty="0">
              <a:hlinkClick r:id="rId7"/>
            </a:endParaRPr>
          </a:p>
        </p:txBody>
      </p:sp>
      <p:pic>
        <p:nvPicPr>
          <p:cNvPr id="5" name="Picture 2">
            <a:extLst>
              <a:ext uri="{FF2B5EF4-FFF2-40B4-BE49-F238E27FC236}">
                <a16:creationId xmlns:a16="http://schemas.microsoft.com/office/drawing/2014/main" id="{E7CC776C-DC3F-D0B5-5231-4112653EFC3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540000">
            <a:off x="8953197" y="4931341"/>
            <a:ext cx="2584299" cy="1589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6AE3F5-A57F-F976-3F78-41D6E87C255F}"/>
              </a:ext>
            </a:extLst>
          </p:cNvPr>
          <p:cNvPicPr>
            <a:picLocks noChangeAspect="1"/>
          </p:cNvPicPr>
          <p:nvPr/>
        </p:nvPicPr>
        <p:blipFill>
          <a:blip r:embed="rId9"/>
          <a:stretch>
            <a:fillRect/>
          </a:stretch>
        </p:blipFill>
        <p:spPr>
          <a:xfrm>
            <a:off x="824793" y="4692048"/>
            <a:ext cx="2017351" cy="2017351"/>
          </a:xfrm>
          <a:prstGeom prst="rect">
            <a:avLst/>
          </a:prstGeom>
        </p:spPr>
      </p:pic>
      <p:pic>
        <p:nvPicPr>
          <p:cNvPr id="7" name="Picture 2" descr="Microsoft MVP Communities (@MVPAward) / X">
            <a:extLst>
              <a:ext uri="{FF2B5EF4-FFF2-40B4-BE49-F238E27FC236}">
                <a16:creationId xmlns:a16="http://schemas.microsoft.com/office/drawing/2014/main" id="{C67B11EE-26D8-F622-00D3-C0E2B30A30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4204" y="4949724"/>
            <a:ext cx="1502000" cy="150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ourses crafted for the real world - Dometrain">
            <a:extLst>
              <a:ext uri="{FF2B5EF4-FFF2-40B4-BE49-F238E27FC236}">
                <a16:creationId xmlns:a16="http://schemas.microsoft.com/office/drawing/2014/main" id="{64A20FB0-C1F9-33B8-D3BE-E1825A53CA81}"/>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7033" r="17323"/>
          <a:stretch/>
        </p:blipFill>
        <p:spPr bwMode="auto">
          <a:xfrm>
            <a:off x="5058153" y="4949723"/>
            <a:ext cx="1885907" cy="15082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rectory | Redgate Software">
            <a:extLst>
              <a:ext uri="{FF2B5EF4-FFF2-40B4-BE49-F238E27FC236}">
                <a16:creationId xmlns:a16="http://schemas.microsoft.com/office/drawing/2014/main" id="{E3052ACE-16D8-EE1A-A393-F0760EDE476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69875" y="4959710"/>
            <a:ext cx="1117569" cy="149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Eventual consistency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2178</Words>
  <Application>Microsoft Office PowerPoint</Application>
  <PresentationFormat>Widescreen</PresentationFormat>
  <Paragraphs>299</Paragraphs>
  <Slides>44</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Aptos</vt:lpstr>
      <vt:lpstr>Aptos Display</vt:lpstr>
      <vt:lpstr>Arial</vt:lpstr>
      <vt:lpstr>Calibri</vt:lpstr>
      <vt:lpstr>Open Sans</vt:lpstr>
      <vt:lpstr>Segoe</vt:lpstr>
      <vt:lpstr>Segoe Condensed</vt:lpstr>
      <vt:lpstr>Office Theme</vt:lpstr>
      <vt:lpstr>PowerPoint Presentation</vt:lpstr>
      <vt:lpstr>PowerPoint Presentation</vt:lpstr>
      <vt:lpstr>PowerPoint Presentation</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              ssauber@leantechniques.com              @scottsauber.com on Bluesky              @scottsauber on Twitter </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Cullen</dc:creator>
  <cp:lastModifiedBy>Sauber, Scott</cp:lastModifiedBy>
  <cp:revision>22</cp:revision>
  <dcterms:created xsi:type="dcterms:W3CDTF">2025-09-18T17:55:02Z</dcterms:created>
  <dcterms:modified xsi:type="dcterms:W3CDTF">2025-10-07T03:29:23Z</dcterms:modified>
</cp:coreProperties>
</file>