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3"/>
  </p:notesMasterIdLst>
  <p:sldIdLst>
    <p:sldId id="257" r:id="rId2"/>
    <p:sldId id="285" r:id="rId3"/>
    <p:sldId id="326" r:id="rId4"/>
    <p:sldId id="369" r:id="rId5"/>
    <p:sldId id="327" r:id="rId6"/>
    <p:sldId id="372" r:id="rId7"/>
    <p:sldId id="375" r:id="rId8"/>
    <p:sldId id="411" r:id="rId9"/>
    <p:sldId id="410" r:id="rId10"/>
    <p:sldId id="330" r:id="rId11"/>
    <p:sldId id="513" r:id="rId12"/>
    <p:sldId id="376" r:id="rId13"/>
    <p:sldId id="511" r:id="rId14"/>
    <p:sldId id="394" r:id="rId15"/>
    <p:sldId id="381" r:id="rId16"/>
    <p:sldId id="396" r:id="rId17"/>
    <p:sldId id="384" r:id="rId18"/>
    <p:sldId id="405" r:id="rId19"/>
    <p:sldId id="403" r:id="rId20"/>
    <p:sldId id="409" r:id="rId21"/>
    <p:sldId id="404" r:id="rId22"/>
    <p:sldId id="387" r:id="rId23"/>
    <p:sldId id="406" r:id="rId24"/>
    <p:sldId id="407" r:id="rId25"/>
    <p:sldId id="408" r:id="rId26"/>
    <p:sldId id="514" r:id="rId27"/>
    <p:sldId id="377" r:id="rId28"/>
    <p:sldId id="398" r:id="rId29"/>
    <p:sldId id="402" r:id="rId30"/>
    <p:sldId id="391" r:id="rId31"/>
    <p:sldId id="399" r:id="rId32"/>
    <p:sldId id="379" r:id="rId33"/>
    <p:sldId id="380" r:id="rId34"/>
    <p:sldId id="338" r:id="rId35"/>
    <p:sldId id="392" r:id="rId36"/>
    <p:sldId id="378" r:id="rId37"/>
    <p:sldId id="395" r:id="rId38"/>
    <p:sldId id="368" r:id="rId39"/>
    <p:sldId id="336" r:id="rId40"/>
    <p:sldId id="337" r:id="rId41"/>
    <p:sldId id="39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9B6"/>
    <a:srgbClr val="5C2D91"/>
    <a:srgbClr val="2E97EE"/>
    <a:srgbClr val="0951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3977" autoAdjust="0"/>
  </p:normalViewPr>
  <p:slideViewPr>
    <p:cSldViewPr snapToGrid="0">
      <p:cViewPr varScale="1">
        <p:scale>
          <a:sx n="95" d="100"/>
          <a:sy n="95" d="100"/>
        </p:scale>
        <p:origin x="42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F47D1-607F-45EE-AE63-C10CF3AC8DD9}" type="datetimeFigureOut">
              <a:rPr lang="en-US" smtClean="0"/>
              <a:t>11/8/2023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74461-D808-4EBD-B8B3-953FBFCC6ED3}" type="slidenum">
              <a:rPr lang="en-US" smtClean="0"/>
              <a:t>‹#›</a:t>
            </a:fld>
            <a:endParaRPr lang="en-US"/>
          </a:p>
        </p:txBody>
      </p:sp>
    </p:spTree>
    <p:extLst>
      <p:ext uri="{BB962C8B-B14F-4D97-AF65-F5344CB8AC3E}">
        <p14:creationId xmlns:p14="http://schemas.microsoft.com/office/powerpoint/2010/main" val="25389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CEE071-6BA9-400B-8DDD-7178D39C29B3}" type="slidenum">
              <a:rPr lang="en-US" smtClean="0"/>
              <a:t>1</a:t>
            </a:fld>
            <a:endParaRPr lang="en-US"/>
          </a:p>
        </p:txBody>
      </p:sp>
    </p:spTree>
    <p:extLst>
      <p:ext uri="{BB962C8B-B14F-4D97-AF65-F5344CB8AC3E}">
        <p14:creationId xmlns:p14="http://schemas.microsoft.com/office/powerpoint/2010/main" val="369081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220610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CEE071-6BA9-400B-8DDD-7178D39C29B3}" type="slidenum">
              <a:rPr lang="en-US" smtClean="0"/>
              <a:t>11</a:t>
            </a:fld>
            <a:endParaRPr lang="en-US"/>
          </a:p>
        </p:txBody>
      </p:sp>
    </p:spTree>
    <p:extLst>
      <p:ext uri="{BB962C8B-B14F-4D97-AF65-F5344CB8AC3E}">
        <p14:creationId xmlns:p14="http://schemas.microsoft.com/office/powerpoint/2010/main" val="2112064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3973158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4053013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14</a:t>
            </a:fld>
            <a:endParaRPr lang="en-US"/>
          </a:p>
        </p:txBody>
      </p:sp>
    </p:spTree>
    <p:extLst>
      <p:ext uri="{BB962C8B-B14F-4D97-AF65-F5344CB8AC3E}">
        <p14:creationId xmlns:p14="http://schemas.microsoft.com/office/powerpoint/2010/main" val="3865344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8876759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2505205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17</a:t>
            </a:fld>
            <a:endParaRPr lang="en-US"/>
          </a:p>
        </p:txBody>
      </p:sp>
    </p:spTree>
    <p:extLst>
      <p:ext uri="{BB962C8B-B14F-4D97-AF65-F5344CB8AC3E}">
        <p14:creationId xmlns:p14="http://schemas.microsoft.com/office/powerpoint/2010/main" val="4196132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24262298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19</a:t>
            </a:fld>
            <a:endParaRPr lang="en-US"/>
          </a:p>
        </p:txBody>
      </p:sp>
    </p:spTree>
    <p:extLst>
      <p:ext uri="{BB962C8B-B14F-4D97-AF65-F5344CB8AC3E}">
        <p14:creationId xmlns:p14="http://schemas.microsoft.com/office/powerpoint/2010/main" val="1511526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38528390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21</a:t>
            </a:fld>
            <a:endParaRPr lang="en-US"/>
          </a:p>
        </p:txBody>
      </p:sp>
    </p:spTree>
    <p:extLst>
      <p:ext uri="{BB962C8B-B14F-4D97-AF65-F5344CB8AC3E}">
        <p14:creationId xmlns:p14="http://schemas.microsoft.com/office/powerpoint/2010/main" val="39789995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15220271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23</a:t>
            </a:fld>
            <a:endParaRPr lang="en-US"/>
          </a:p>
        </p:txBody>
      </p:sp>
    </p:spTree>
    <p:extLst>
      <p:ext uri="{BB962C8B-B14F-4D97-AF65-F5344CB8AC3E}">
        <p14:creationId xmlns:p14="http://schemas.microsoft.com/office/powerpoint/2010/main" val="3487483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24</a:t>
            </a:fld>
            <a:endParaRPr lang="en-US"/>
          </a:p>
        </p:txBody>
      </p:sp>
    </p:spTree>
    <p:extLst>
      <p:ext uri="{BB962C8B-B14F-4D97-AF65-F5344CB8AC3E}">
        <p14:creationId xmlns:p14="http://schemas.microsoft.com/office/powerpoint/2010/main" val="14978841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25</a:t>
            </a:fld>
            <a:endParaRPr lang="en-US"/>
          </a:p>
        </p:txBody>
      </p:sp>
    </p:spTree>
    <p:extLst>
      <p:ext uri="{BB962C8B-B14F-4D97-AF65-F5344CB8AC3E}">
        <p14:creationId xmlns:p14="http://schemas.microsoft.com/office/powerpoint/2010/main" val="32306173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26</a:t>
            </a:fld>
            <a:endParaRPr lang="en-US"/>
          </a:p>
        </p:txBody>
      </p:sp>
    </p:spTree>
    <p:extLst>
      <p:ext uri="{BB962C8B-B14F-4D97-AF65-F5344CB8AC3E}">
        <p14:creationId xmlns:p14="http://schemas.microsoft.com/office/powerpoint/2010/main" val="41303857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27</a:t>
            </a:fld>
            <a:endParaRPr lang="en-US"/>
          </a:p>
        </p:txBody>
      </p:sp>
    </p:spTree>
    <p:extLst>
      <p:ext uri="{BB962C8B-B14F-4D97-AF65-F5344CB8AC3E}">
        <p14:creationId xmlns:p14="http://schemas.microsoft.com/office/powerpoint/2010/main" val="29723058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31326928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3846574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3686764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30</a:t>
            </a:fld>
            <a:endParaRPr lang="en-US"/>
          </a:p>
        </p:txBody>
      </p:sp>
    </p:spTree>
    <p:extLst>
      <p:ext uri="{BB962C8B-B14F-4D97-AF65-F5344CB8AC3E}">
        <p14:creationId xmlns:p14="http://schemas.microsoft.com/office/powerpoint/2010/main" val="12546345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31</a:t>
            </a:fld>
            <a:endParaRPr lang="en-US"/>
          </a:p>
        </p:txBody>
      </p:sp>
    </p:spTree>
    <p:extLst>
      <p:ext uri="{BB962C8B-B14F-4D97-AF65-F5344CB8AC3E}">
        <p14:creationId xmlns:p14="http://schemas.microsoft.com/office/powerpoint/2010/main" val="24421055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32</a:t>
            </a:fld>
            <a:endParaRPr lang="en-US"/>
          </a:p>
        </p:txBody>
      </p:sp>
    </p:spTree>
    <p:extLst>
      <p:ext uri="{BB962C8B-B14F-4D97-AF65-F5344CB8AC3E}">
        <p14:creationId xmlns:p14="http://schemas.microsoft.com/office/powerpoint/2010/main" val="9763590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33</a:t>
            </a:fld>
            <a:endParaRPr lang="en-US"/>
          </a:p>
        </p:txBody>
      </p:sp>
    </p:spTree>
    <p:extLst>
      <p:ext uri="{BB962C8B-B14F-4D97-AF65-F5344CB8AC3E}">
        <p14:creationId xmlns:p14="http://schemas.microsoft.com/office/powerpoint/2010/main" val="33414815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Too understaffed</a:t>
            </a:r>
          </a:p>
          <a:p>
            <a:pPr marL="171450" indent="-171450">
              <a:buFontTx/>
              <a:buChar char="-"/>
            </a:pPr>
            <a:r>
              <a:rPr lang="en-US" dirty="0"/>
              <a:t>Too much support work fixing bugs</a:t>
            </a:r>
          </a:p>
        </p:txBody>
      </p:sp>
      <p:sp>
        <p:nvSpPr>
          <p:cNvPr id="4" name="Slide Number Placeholder 3"/>
          <p:cNvSpPr>
            <a:spLocks noGrp="1"/>
          </p:cNvSpPr>
          <p:nvPr>
            <p:ph type="sldNum" sz="quarter" idx="5"/>
          </p:nvPr>
        </p:nvSpPr>
        <p:spPr/>
        <p:txBody>
          <a:bodyPr/>
          <a:lstStyle/>
          <a:p>
            <a:fld id="{EC074461-D808-4EBD-B8B3-953FBFCC6ED3}" type="slidenum">
              <a:rPr lang="en-US" smtClean="0"/>
              <a:t>34</a:t>
            </a:fld>
            <a:endParaRPr lang="en-US"/>
          </a:p>
        </p:txBody>
      </p:sp>
    </p:spTree>
    <p:extLst>
      <p:ext uri="{BB962C8B-B14F-4D97-AF65-F5344CB8AC3E}">
        <p14:creationId xmlns:p14="http://schemas.microsoft.com/office/powerpoint/2010/main" val="14292633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35</a:t>
            </a:fld>
            <a:endParaRPr lang="en-US"/>
          </a:p>
        </p:txBody>
      </p:sp>
    </p:spTree>
    <p:extLst>
      <p:ext uri="{BB962C8B-B14F-4D97-AF65-F5344CB8AC3E}">
        <p14:creationId xmlns:p14="http://schemas.microsoft.com/office/powerpoint/2010/main" val="12629405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you went to your surgeon and said “Hey I need this operation done” and he goes “Okay it’ll take 24 hours.” And if you respond “Okay but can you do it in 4?” …would you want to get surgery from the surgeon who agrees to that?</a:t>
            </a:r>
          </a:p>
          <a:p>
            <a:endParaRPr lang="en-US" dirty="0"/>
          </a:p>
          <a:p>
            <a:r>
              <a:rPr lang="en-US" dirty="0"/>
              <a:t>“Oh yeah I can totally do that surgery in 4 hours, I just need to not wash my hands, not wash the tools from the last surgery, and I’ll just use 5 stitches to sew you up instead of 50.”</a:t>
            </a:r>
          </a:p>
        </p:txBody>
      </p:sp>
      <p:sp>
        <p:nvSpPr>
          <p:cNvPr id="4" name="Slide Number Placeholder 3"/>
          <p:cNvSpPr>
            <a:spLocks noGrp="1"/>
          </p:cNvSpPr>
          <p:nvPr>
            <p:ph type="sldNum" sz="quarter" idx="5"/>
          </p:nvPr>
        </p:nvSpPr>
        <p:spPr/>
        <p:txBody>
          <a:bodyPr/>
          <a:lstStyle/>
          <a:p>
            <a:fld id="{EC074461-D808-4EBD-B8B3-953FBFCC6ED3}" type="slidenum">
              <a:rPr lang="en-US" smtClean="0"/>
              <a:t>36</a:t>
            </a:fld>
            <a:endParaRPr lang="en-US"/>
          </a:p>
        </p:txBody>
      </p:sp>
    </p:spTree>
    <p:extLst>
      <p:ext uri="{BB962C8B-B14F-4D97-AF65-F5344CB8AC3E}">
        <p14:creationId xmlns:p14="http://schemas.microsoft.com/office/powerpoint/2010/main" val="1437237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37</a:t>
            </a:fld>
            <a:endParaRPr lang="en-US"/>
          </a:p>
        </p:txBody>
      </p:sp>
    </p:spTree>
    <p:extLst>
      <p:ext uri="{BB962C8B-B14F-4D97-AF65-F5344CB8AC3E}">
        <p14:creationId xmlns:p14="http://schemas.microsoft.com/office/powerpoint/2010/main" val="10142986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38</a:t>
            </a:fld>
            <a:endParaRPr lang="en-US"/>
          </a:p>
        </p:txBody>
      </p:sp>
    </p:spTree>
    <p:extLst>
      <p:ext uri="{BB962C8B-B14F-4D97-AF65-F5344CB8AC3E}">
        <p14:creationId xmlns:p14="http://schemas.microsoft.com/office/powerpoint/2010/main" val="36103012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39</a:t>
            </a:fld>
            <a:endParaRPr lang="en-US"/>
          </a:p>
        </p:txBody>
      </p:sp>
    </p:spTree>
    <p:extLst>
      <p:ext uri="{BB962C8B-B14F-4D97-AF65-F5344CB8AC3E}">
        <p14:creationId xmlns:p14="http://schemas.microsoft.com/office/powerpoint/2010/main" val="2378286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162705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1666020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1093451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8</a:t>
            </a:fld>
            <a:endParaRPr lang="en-US"/>
          </a:p>
        </p:txBody>
      </p:sp>
    </p:spTree>
    <p:extLst>
      <p:ext uri="{BB962C8B-B14F-4D97-AF65-F5344CB8AC3E}">
        <p14:creationId xmlns:p14="http://schemas.microsoft.com/office/powerpoint/2010/main" val="17992119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9</a:t>
            </a:fld>
            <a:endParaRPr lang="en-US"/>
          </a:p>
        </p:txBody>
      </p:sp>
    </p:spTree>
    <p:extLst>
      <p:ext uri="{BB962C8B-B14F-4D97-AF65-F5344CB8AC3E}">
        <p14:creationId xmlns:p14="http://schemas.microsoft.com/office/powerpoint/2010/main" val="4236119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D549-F609-4ED3-8963-AF0CBF368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CAA17A-1098-419A-8585-E680D8117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9A151D-61BD-48D1-8C67-4C327383A45F}"/>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5" name="Footer Placeholder 4">
            <a:extLst>
              <a:ext uri="{FF2B5EF4-FFF2-40B4-BE49-F238E27FC236}">
                <a16:creationId xmlns:a16="http://schemas.microsoft.com/office/drawing/2014/main" id="{4572C576-331D-4E09-88E2-6EB25C684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59541-EA62-4109-ABD5-F105A295B77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29321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4FE6-F914-41AA-88EC-E4EB246CE9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76D8E4-7B81-43C8-9E0C-E6D9BBE6A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0A446-E986-479F-865A-253DDD95AAF0}"/>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5" name="Footer Placeholder 4">
            <a:extLst>
              <a:ext uri="{FF2B5EF4-FFF2-40B4-BE49-F238E27FC236}">
                <a16:creationId xmlns:a16="http://schemas.microsoft.com/office/drawing/2014/main" id="{61962C5E-6BC2-4157-896F-20C3B3956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CA8BB-B7DC-49ED-A1F9-45449319632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76491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D8934-B74E-4AE0-B765-ECE3C9A07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56AB3-C0E0-4C3D-B3A4-916BF6C31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42220-AFF0-42C5-AF12-AD2AC576987C}"/>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5" name="Footer Placeholder 4">
            <a:extLst>
              <a:ext uri="{FF2B5EF4-FFF2-40B4-BE49-F238E27FC236}">
                <a16:creationId xmlns:a16="http://schemas.microsoft.com/office/drawing/2014/main" id="{04BED1E5-E582-4C65-900E-24E56C398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EE9A6-F609-4B8B-AE51-59399BB00C9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69559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5D01-CAFE-4A1A-A804-F23913EB36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BDBD820-3F0E-466E-9035-C5A24E697D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017A9-4DF9-4FBC-8DFE-1AF8ABE962B1}"/>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5" name="Footer Placeholder 4">
            <a:extLst>
              <a:ext uri="{FF2B5EF4-FFF2-40B4-BE49-F238E27FC236}">
                <a16:creationId xmlns:a16="http://schemas.microsoft.com/office/drawing/2014/main" id="{179C97CE-189D-45E0-91B2-04695DE2E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6EDA0-DDF2-410C-A702-40E5C32C20A6}"/>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13728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4772-8467-4E19-8A52-A529C7B3D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8A9D6B-AA2E-41FA-BDFC-46C87BDCF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5F044-85E8-449D-A4F3-7EAC9AD07B2A}"/>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5" name="Footer Placeholder 4">
            <a:extLst>
              <a:ext uri="{FF2B5EF4-FFF2-40B4-BE49-F238E27FC236}">
                <a16:creationId xmlns:a16="http://schemas.microsoft.com/office/drawing/2014/main" id="{0C068485-216E-4AEA-8404-05B4ACF61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57587-3E1F-480C-81BD-741C81CE440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78686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0DC6-DE10-4E0B-BCBA-32E711C8A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68941-20E5-4343-8250-265C6DAC5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77973-E72E-4CC0-8D61-FCCC8406C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FF417-B339-40DE-B352-1ECEDBB7BA2E}"/>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6" name="Footer Placeholder 5">
            <a:extLst>
              <a:ext uri="{FF2B5EF4-FFF2-40B4-BE49-F238E27FC236}">
                <a16:creationId xmlns:a16="http://schemas.microsoft.com/office/drawing/2014/main" id="{B145B31E-728B-4DBE-8BD9-E37BC320A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743D7-ECE6-4EEE-A8EE-EFB4DBFE537B}"/>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1464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A82E-579C-45F5-A951-1E10C98D1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672278-8C31-4955-BCB5-81132BB5F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4B5AF-BC8F-4D55-B34E-3947255AEB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4CE63-7562-4D15-BD15-363CDC214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26435-DAAC-4A88-8E75-D1C9066E3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F1FBD-42A5-4A9E-8F95-934AAA624C4A}"/>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8" name="Footer Placeholder 7">
            <a:extLst>
              <a:ext uri="{FF2B5EF4-FFF2-40B4-BE49-F238E27FC236}">
                <a16:creationId xmlns:a16="http://schemas.microsoft.com/office/drawing/2014/main" id="{263529DF-CBEB-4F8A-AE4A-1E17ED0E3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11928E-44C3-496F-B06D-DE65B8B56D5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34925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837D-0203-44E9-A800-75FB3F0C90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691E0-63A3-4F58-8784-3CF3D4825FEC}"/>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4" name="Footer Placeholder 3">
            <a:extLst>
              <a:ext uri="{FF2B5EF4-FFF2-40B4-BE49-F238E27FC236}">
                <a16:creationId xmlns:a16="http://schemas.microsoft.com/office/drawing/2014/main" id="{A543B4FF-56D4-4561-8AA0-715AC2EF17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4245B-8F4F-4989-8B66-F14D9F460DCC}"/>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40147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7D826-C0CD-4DA3-9804-3B37794D9B46}"/>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3" name="Footer Placeholder 2">
            <a:extLst>
              <a:ext uri="{FF2B5EF4-FFF2-40B4-BE49-F238E27FC236}">
                <a16:creationId xmlns:a16="http://schemas.microsoft.com/office/drawing/2014/main" id="{DB73DFA2-D509-44F1-BB96-FF03916E0E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BF2E06-E28D-4612-9A89-EBD147748F4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8920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A060-F102-4A2F-A00A-664EF5480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9E5B43-3611-4819-A036-8C5F1E42B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EA2AB7-BFE4-490A-AFEB-5A016701B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585B19-24B8-4C1F-89D6-5412D092758A}"/>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6" name="Footer Placeholder 5">
            <a:extLst>
              <a:ext uri="{FF2B5EF4-FFF2-40B4-BE49-F238E27FC236}">
                <a16:creationId xmlns:a16="http://schemas.microsoft.com/office/drawing/2014/main" id="{F9179F1F-F5FB-498D-A4C7-6EDC1DD78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78AB6-BF35-4C0B-B331-22ED520AE9E2}"/>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30387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FE43-BAB1-41F0-BFF0-94DD8B3F4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C826E6-5590-4624-A426-EE1A424BC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4AF21-041F-4FA7-87E4-B870EDA36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7AF2C-DB15-4789-9385-B5DB53324498}"/>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6" name="Footer Placeholder 5">
            <a:extLst>
              <a:ext uri="{FF2B5EF4-FFF2-40B4-BE49-F238E27FC236}">
                <a16:creationId xmlns:a16="http://schemas.microsoft.com/office/drawing/2014/main" id="{C2F65690-CB51-4930-B426-18021D38F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FFDAB-4B46-4100-A689-0064DB52B04E}"/>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14072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6E2E7-5F4D-4B43-B201-1C682CF80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CA8DF1-9081-4F65-B36D-44EAFBA9C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121AD-9DC3-463F-98F7-B2E1CA540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F2526-C75C-47BE-928B-0135A92A66BE}" type="datetimeFigureOut">
              <a:rPr lang="en-US" smtClean="0"/>
              <a:t>11/8/2023</a:t>
            </a:fld>
            <a:endParaRPr lang="en-US"/>
          </a:p>
        </p:txBody>
      </p:sp>
      <p:sp>
        <p:nvSpPr>
          <p:cNvPr id="5" name="Footer Placeholder 4">
            <a:extLst>
              <a:ext uri="{FF2B5EF4-FFF2-40B4-BE49-F238E27FC236}">
                <a16:creationId xmlns:a16="http://schemas.microsoft.com/office/drawing/2014/main" id="{2800C0D7-400D-4BA6-BC06-CFC5FBDCF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2E6C9D-08DD-4E4B-8A70-A4B32C36A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E6D87-DEBB-4D35-A363-8431759C78C9}" type="slidenum">
              <a:rPr lang="en-US" smtClean="0"/>
              <a:t>‹#›</a:t>
            </a:fld>
            <a:endParaRPr lang="en-US"/>
          </a:p>
        </p:txBody>
      </p:sp>
    </p:spTree>
    <p:extLst>
      <p:ext uri="{BB962C8B-B14F-4D97-AF65-F5344CB8AC3E}">
        <p14:creationId xmlns:p14="http://schemas.microsoft.com/office/powerpoint/2010/main" val="5923254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kentcdodds.com/blog/write-tests"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19.jpeg"/><Relationship Id="rId5" Type="http://schemas.openxmlformats.org/officeDocument/2006/relationships/image" Target="../media/image2.png"/><Relationship Id="rId4" Type="http://schemas.openxmlformats.org/officeDocument/2006/relationships/hyperlink" Target="https://github.com/scottsauber/talk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meetup.com/iadnug/" TargetMode="External"/><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www.scottsauber.com/" TargetMode="External"/><Relationship Id="rId5" Type="http://schemas.openxmlformats.org/officeDocument/2006/relationships/hyperlink" Target="https://www.red-gate.com/hub/events/friends-of-rg/friend/ScottSauber" TargetMode="External"/><Relationship Id="rId4" Type="http://schemas.openxmlformats.org/officeDocument/2006/relationships/hyperlink" Target="https://mvp.microsoft.com/en-US/mvp/profile/13569306-1e9e-ed11-83ff-000d3a5600fa" TargetMode="External"/><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0" y="1434242"/>
            <a:ext cx="12192000" cy="3344984"/>
          </a:xfrm>
        </p:spPr>
        <p:txBody>
          <a:bodyPr>
            <a:normAutofit/>
          </a:bodyPr>
          <a:lstStyle/>
          <a:p>
            <a:r>
              <a:rPr lang="en-US" sz="7700" b="1" dirty="0">
                <a:solidFill>
                  <a:schemeClr val="bg1"/>
                </a:solidFill>
                <a:latin typeface="+mn-lt"/>
                <a:ea typeface="Open Sans" panose="020B0606030504020204" pitchFamily="34" charset="0"/>
                <a:cs typeface="Open Sans" panose="020B0606030504020204" pitchFamily="34" charset="0"/>
              </a:rPr>
              <a:t>Test Driven Development</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with </a:t>
            </a:r>
            <a:r>
              <a:rPr lang="en-US" sz="7700" b="1" dirty="0" err="1">
                <a:solidFill>
                  <a:schemeClr val="bg1"/>
                </a:solidFill>
                <a:latin typeface="+mn-lt"/>
                <a:ea typeface="Open Sans" panose="020B0606030504020204" pitchFamily="34" charset="0"/>
                <a:cs typeface="Open Sans" panose="020B0606030504020204" pitchFamily="34" charset="0"/>
              </a:rPr>
              <a:t>Blazor</a:t>
            </a:r>
            <a:endParaRPr lang="en-US" sz="7700" b="1" dirty="0">
              <a:solidFill>
                <a:schemeClr val="bg1"/>
              </a:solidFill>
              <a:latin typeface="+mn-lt"/>
              <a:ea typeface="Open Sans" panose="020B0606030504020204" pitchFamily="34" charset="0"/>
              <a:cs typeface="Open Sans" panose="020B0606030504020204" pitchFamily="34" charset="0"/>
            </a:endParaRP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0" y="6295281"/>
            <a:ext cx="4184374" cy="525294"/>
          </a:xfrm>
        </p:spPr>
        <p:txBody>
          <a:bodyPr>
            <a:normAutofit/>
          </a:bodyPr>
          <a:lstStyle/>
          <a:p>
            <a:pPr algn="l"/>
            <a:r>
              <a:rPr lang="en-US" dirty="0">
                <a:solidFill>
                  <a:schemeClr val="bg1"/>
                </a:solidFill>
                <a:ea typeface="Open Sans" panose="020B0606030504020204" pitchFamily="34" charset="0"/>
                <a:cs typeface="Open Sans" panose="020B0606030504020204" pitchFamily="34" charset="0"/>
              </a:rPr>
              <a:t>Slides up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10158636" y="6320767"/>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to TDD?</a:t>
            </a:r>
          </a:p>
        </p:txBody>
      </p:sp>
      <p:pic>
        <p:nvPicPr>
          <p:cNvPr id="3" name="Picture 6" descr="What is Test Driven Development (TDD)? – Kaizenko">
            <a:extLst>
              <a:ext uri="{FF2B5EF4-FFF2-40B4-BE49-F238E27FC236}">
                <a16:creationId xmlns:a16="http://schemas.microsoft.com/office/drawing/2014/main" id="{3D992B7F-4A2C-E8C9-551E-3E8185EF2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4701" y="1600253"/>
            <a:ext cx="6353175" cy="4629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00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BB283152-FBC1-C977-C049-07878CAA1033}"/>
              </a:ext>
            </a:extLst>
          </p:cNvPr>
          <p:cNvSpPr>
            <a:spLocks noChangeArrowheads="1"/>
          </p:cNvSpPr>
          <p:nvPr/>
        </p:nvSpPr>
        <p:spPr bwMode="auto">
          <a:xfrm>
            <a:off x="741680" y="1420247"/>
            <a:ext cx="11002907"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6500" b="1" dirty="0">
                <a:solidFill>
                  <a:srgbClr val="FFFFFF"/>
                </a:solidFill>
              </a:rPr>
              <a:t>“</a:t>
            </a:r>
            <a:r>
              <a:rPr kumimoji="0" lang="en-US" altLang="en-US" sz="6500" b="1" i="0" u="none" strike="noStrike" cap="none" normalizeH="0" baseline="0" dirty="0">
                <a:ln>
                  <a:noFill/>
                </a:ln>
                <a:solidFill>
                  <a:srgbClr val="FFFFFF"/>
                </a:solidFill>
                <a:effectLst/>
              </a:rPr>
              <a:t>If you haven’t seen a test fail, you don’t know if it works.”    </a:t>
            </a:r>
            <a:endParaRPr kumimoji="0" lang="en-US" altLang="en-US" sz="6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1" i="0" u="none" strike="noStrike" cap="none" normalizeH="0" baseline="0" dirty="0">
                <a:ln>
                  <a:noFill/>
                </a:ln>
                <a:solidFill>
                  <a:srgbClr val="FFFFFF"/>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000" b="1" dirty="0">
              <a:solidFill>
                <a:srgbClr val="FFFFFF"/>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1" i="0" u="none" strike="noStrike" cap="none" normalizeH="0" baseline="0" dirty="0">
                <a:ln>
                  <a:noFill/>
                </a:ln>
                <a:solidFill>
                  <a:srgbClr val="FFFFFF"/>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000" b="1" dirty="0">
                <a:solidFill>
                  <a:srgbClr val="FFFFFF"/>
                </a:solidFill>
              </a:rPr>
              <a:t>						     </a:t>
            </a:r>
            <a:r>
              <a:rPr kumimoji="0" lang="en-US" altLang="en-US" sz="3600" b="1" i="0" u="none" strike="noStrike" cap="none" normalizeH="0" baseline="0" dirty="0">
                <a:ln>
                  <a:noFill/>
                </a:ln>
                <a:solidFill>
                  <a:srgbClr val="FFFFFF"/>
                </a:solidFill>
                <a:effectLst/>
              </a:rPr>
              <a:t>Eric Evans</a:t>
            </a:r>
            <a:endParaRPr kumimoji="0" lang="en-US" altLang="en-US" sz="3600" b="0" i="0" u="none" strike="noStrike" cap="none" normalizeH="0" baseline="0" dirty="0">
              <a:ln>
                <a:noFill/>
              </a:ln>
              <a:solidFill>
                <a:schemeClr val="tx1"/>
              </a:solidFill>
              <a:effectLst/>
            </a:endParaRPr>
          </a:p>
        </p:txBody>
      </p:sp>
      <p:pic>
        <p:nvPicPr>
          <p:cNvPr id="1026" name="Picture 2">
            <a:extLst>
              <a:ext uri="{FF2B5EF4-FFF2-40B4-BE49-F238E27FC236}">
                <a16:creationId xmlns:a16="http://schemas.microsoft.com/office/drawing/2014/main" id="{92449862-2455-B2FF-E8BF-E9600AFBAD33}"/>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93503" y="3612874"/>
            <a:ext cx="4547683" cy="3461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434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Why Test Driven Development?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Work in small steps (minimizes waste, minimizes WIP)</a:t>
            </a:r>
          </a:p>
          <a:p>
            <a:r>
              <a:rPr lang="en-US" dirty="0"/>
              <a:t>Focus</a:t>
            </a:r>
          </a:p>
          <a:p>
            <a:r>
              <a:rPr lang="en-US" dirty="0"/>
              <a:t>Much less time in the debugger</a:t>
            </a:r>
          </a:p>
          <a:p>
            <a:r>
              <a:rPr lang="en-US" dirty="0"/>
              <a:t>Thinking through failure states</a:t>
            </a:r>
          </a:p>
          <a:p>
            <a:r>
              <a:rPr lang="en-US" dirty="0"/>
              <a:t>Confidence</a:t>
            </a:r>
          </a:p>
          <a:p>
            <a:r>
              <a:rPr lang="en-US" dirty="0"/>
              <a:t>Design feedback, hard to write test? Design might be wrong</a:t>
            </a:r>
          </a:p>
          <a:p>
            <a:r>
              <a:rPr lang="en-US" dirty="0"/>
              <a:t>Oh yeah… regression tests are nice too</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7033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NOT TDD?</a:t>
            </a:r>
          </a:p>
        </p:txBody>
      </p:sp>
      <p:sp>
        <p:nvSpPr>
          <p:cNvPr id="3" name="Content Placeholder 2"/>
          <p:cNvSpPr>
            <a:spLocks noGrp="1"/>
          </p:cNvSpPr>
          <p:nvPr>
            <p:ph idx="1"/>
          </p:nvPr>
        </p:nvSpPr>
        <p:spPr>
          <a:xfrm>
            <a:off x="838200" y="1825625"/>
            <a:ext cx="10515600" cy="4749836"/>
          </a:xfrm>
        </p:spPr>
        <p:txBody>
          <a:bodyPr>
            <a:normAutofit/>
          </a:bodyPr>
          <a:lstStyle/>
          <a:p>
            <a:r>
              <a:rPr lang="en-US" dirty="0"/>
              <a:t>TDD is NOT a synonym for writing tests</a:t>
            </a:r>
          </a:p>
          <a:p>
            <a:r>
              <a:rPr lang="en-US" dirty="0"/>
              <a:t>TDD is NOT writing multiple tests up front before writing any production code</a:t>
            </a:r>
          </a:p>
          <a:p>
            <a:r>
              <a:rPr lang="en-US" dirty="0"/>
              <a:t>TDD does NOT mean no bugs ever (just less)</a:t>
            </a:r>
          </a:p>
          <a:p>
            <a:r>
              <a:rPr lang="en-US" dirty="0"/>
              <a:t>TDD is not good for adding tests to existing production code</a:t>
            </a:r>
          </a:p>
          <a:p>
            <a:r>
              <a:rPr lang="en-US" dirty="0"/>
              <a:t>TDD zealots do more harm than good</a:t>
            </a:r>
          </a:p>
        </p:txBody>
      </p:sp>
      <p:grpSp>
        <p:nvGrpSpPr>
          <p:cNvPr id="4" name="Group 3">
            <a:extLst>
              <a:ext uri="{FF2B5EF4-FFF2-40B4-BE49-F238E27FC236}">
                <a16:creationId xmlns:a16="http://schemas.microsoft.com/office/drawing/2014/main" id="{62B5E2B8-6DB5-E579-DCF6-CEA0B73209AC}"/>
              </a:ext>
            </a:extLst>
          </p:cNvPr>
          <p:cNvGrpSpPr/>
          <p:nvPr/>
        </p:nvGrpSpPr>
        <p:grpSpPr>
          <a:xfrm>
            <a:off x="9970651" y="6185410"/>
            <a:ext cx="2130724" cy="474323"/>
            <a:chOff x="9970651" y="6185410"/>
            <a:chExt cx="2130724" cy="474323"/>
          </a:xfrm>
        </p:grpSpPr>
        <p:sp>
          <p:nvSpPr>
            <p:cNvPr id="5" name="Subtitle 2">
              <a:extLst>
                <a:ext uri="{FF2B5EF4-FFF2-40B4-BE49-F238E27FC236}">
                  <a16:creationId xmlns:a16="http://schemas.microsoft.com/office/drawing/2014/main" id="{39E6DB0C-F73B-398E-DF73-1948DD15BB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6" name="Rectangle 5">
              <a:extLst>
                <a:ext uri="{FF2B5EF4-FFF2-40B4-BE49-F238E27FC236}">
                  <a16:creationId xmlns:a16="http://schemas.microsoft.com/office/drawing/2014/main" id="{32CF94CF-02D6-634F-37FE-EDC871002EE5}"/>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6688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A6A6A6"/>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A6A6A6"/>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A6A6A6"/>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A6A6A6"/>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A6A6A6"/>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0000" dirty="0">
                <a:solidFill>
                  <a:schemeClr val="bg1"/>
                </a:solidFill>
                <a:latin typeface="+mn-lt"/>
              </a:rPr>
              <a:t>Applying TDD</a:t>
            </a:r>
            <a:br>
              <a:rPr lang="en-US" sz="10000" dirty="0">
                <a:solidFill>
                  <a:schemeClr val="bg1"/>
                </a:solidFill>
                <a:latin typeface="+mn-lt"/>
              </a:rPr>
            </a:br>
            <a:r>
              <a:rPr lang="en-US" sz="10000" dirty="0">
                <a:solidFill>
                  <a:schemeClr val="bg1"/>
                </a:solidFill>
                <a:latin typeface="+mn-lt"/>
              </a:rPr>
              <a:t>to </a:t>
            </a:r>
            <a:r>
              <a:rPr lang="en-US" sz="10000" dirty="0" err="1">
                <a:solidFill>
                  <a:schemeClr val="bg1"/>
                </a:solidFill>
                <a:latin typeface="+mn-lt"/>
              </a:rPr>
              <a:t>Blazor</a:t>
            </a:r>
            <a:endParaRPr lang="en-US" sz="10000" dirty="0">
              <a:solidFill>
                <a:schemeClr val="bg1"/>
              </a:solidFill>
              <a:latin typeface="+mn-lt"/>
            </a:endParaRPr>
          </a:p>
        </p:txBody>
      </p:sp>
      <p:pic>
        <p:nvPicPr>
          <p:cNvPr id="3" name="Picture 2" descr="Bootstrap+Blazor essentials - DEV Community">
            <a:extLst>
              <a:ext uri="{FF2B5EF4-FFF2-40B4-BE49-F238E27FC236}">
                <a16:creationId xmlns:a16="http://schemas.microsoft.com/office/drawing/2014/main" id="{E9E2DD8B-906A-F3DA-F26B-92BFA379BB24}"/>
              </a:ext>
            </a:extLst>
          </p:cNvPr>
          <p:cNvPicPr>
            <a:picLocks noChangeAspect="1" noChangeArrowheads="1"/>
          </p:cNvPicPr>
          <p:nvPr/>
        </p:nvPicPr>
        <p:blipFill>
          <a:blip r:embed="rId3">
            <a:clrChange>
              <a:clrFrom>
                <a:srgbClr val="6F43A4"/>
              </a:clrFrom>
              <a:clrTo>
                <a:srgbClr val="6F43A4">
                  <a:alpha val="0"/>
                </a:srgbClr>
              </a:clrTo>
            </a:clrChange>
            <a:extLst>
              <a:ext uri="{28A0092B-C50C-407E-A947-70E740481C1C}">
                <a14:useLocalDpi xmlns:a14="http://schemas.microsoft.com/office/drawing/2010/main" val="0"/>
              </a:ext>
            </a:extLst>
          </a:blip>
          <a:srcRect/>
          <a:stretch>
            <a:fillRect/>
          </a:stretch>
        </p:blipFill>
        <p:spPr bwMode="auto">
          <a:xfrm>
            <a:off x="9203862" y="4065593"/>
            <a:ext cx="2792407" cy="2792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411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Introduction to Tools</a:t>
            </a:r>
          </a:p>
        </p:txBody>
      </p:sp>
      <p:sp>
        <p:nvSpPr>
          <p:cNvPr id="3" name="Content Placeholder 2"/>
          <p:cNvSpPr>
            <a:spLocks noGrp="1"/>
          </p:cNvSpPr>
          <p:nvPr>
            <p:ph idx="1"/>
          </p:nvPr>
        </p:nvSpPr>
        <p:spPr>
          <a:xfrm>
            <a:off x="838199" y="1825624"/>
            <a:ext cx="11263175" cy="4779637"/>
          </a:xfrm>
        </p:spPr>
        <p:txBody>
          <a:bodyPr>
            <a:normAutofit/>
          </a:bodyPr>
          <a:lstStyle/>
          <a:p>
            <a:r>
              <a:rPr lang="en-US" dirty="0" err="1"/>
              <a:t>xUnit</a:t>
            </a:r>
            <a:endParaRPr lang="en-US" dirty="0"/>
          </a:p>
          <a:p>
            <a:r>
              <a:rPr lang="en-US" dirty="0" err="1"/>
              <a:t>FluentAssertions</a:t>
            </a:r>
            <a:endParaRPr lang="en-US" dirty="0"/>
          </a:p>
          <a:p>
            <a:r>
              <a:rPr lang="en-US" dirty="0" err="1"/>
              <a:t>bUnit</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23263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xUnit</a:t>
            </a:r>
            <a:endParaRPr lang="en-US" dirty="0">
              <a:solidFill>
                <a:schemeClr val="bg1">
                  <a:lumMod val="65000"/>
                </a:schemeClr>
              </a:solidFill>
            </a:endParaRPr>
          </a:p>
        </p:txBody>
      </p:sp>
      <p:sp>
        <p:nvSpPr>
          <p:cNvPr id="3" name="Content Placeholder 2"/>
          <p:cNvSpPr>
            <a:spLocks noGrp="1"/>
          </p:cNvSpPr>
          <p:nvPr>
            <p:ph idx="1"/>
          </p:nvPr>
        </p:nvSpPr>
        <p:spPr>
          <a:xfrm>
            <a:off x="838199" y="1825624"/>
            <a:ext cx="11263175" cy="4779637"/>
          </a:xfrm>
        </p:spPr>
        <p:txBody>
          <a:bodyPr>
            <a:normAutofit/>
          </a:bodyPr>
          <a:lstStyle/>
          <a:p>
            <a:r>
              <a:rPr lang="en-US" dirty="0"/>
              <a:t>Test framework</a:t>
            </a:r>
          </a:p>
          <a:p>
            <a:r>
              <a:rPr lang="en-US" dirty="0"/>
              <a:t>Used by Microsoft to test .NET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1531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xUnit</a:t>
            </a:r>
            <a:endParaRPr lang="en-US" dirty="0">
              <a:solidFill>
                <a:schemeClr val="bg1">
                  <a:lumMod val="65000"/>
                </a:schemeClr>
              </a:solidFill>
            </a:endParaRP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2ADCD796-C6D8-7A99-7476-048B8E4BF4E7}"/>
              </a:ext>
            </a:extLst>
          </p:cNvPr>
          <p:cNvPicPr>
            <a:picLocks noChangeAspect="1"/>
          </p:cNvPicPr>
          <p:nvPr/>
        </p:nvPicPr>
        <p:blipFill>
          <a:blip r:embed="rId4"/>
          <a:stretch>
            <a:fillRect/>
          </a:stretch>
        </p:blipFill>
        <p:spPr>
          <a:xfrm>
            <a:off x="1830163" y="1863938"/>
            <a:ext cx="8487960" cy="3829584"/>
          </a:xfrm>
          <a:prstGeom prst="rect">
            <a:avLst/>
          </a:prstGeom>
        </p:spPr>
      </p:pic>
      <p:cxnSp>
        <p:nvCxnSpPr>
          <p:cNvPr id="12" name="Straight Arrow Connector 11">
            <a:extLst>
              <a:ext uri="{FF2B5EF4-FFF2-40B4-BE49-F238E27FC236}">
                <a16:creationId xmlns:a16="http://schemas.microsoft.com/office/drawing/2014/main" id="{3E49E464-5756-DBE1-B14C-E105000E5BB7}"/>
              </a:ext>
            </a:extLst>
          </p:cNvPr>
          <p:cNvCxnSpPr>
            <a:cxnSpLocks/>
          </p:cNvCxnSpPr>
          <p:nvPr/>
        </p:nvCxnSpPr>
        <p:spPr>
          <a:xfrm>
            <a:off x="763674" y="2017228"/>
            <a:ext cx="116697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44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FluentAssertions</a:t>
            </a:r>
            <a:endParaRPr lang="en-US" dirty="0">
              <a:solidFill>
                <a:schemeClr val="bg1">
                  <a:lumMod val="65000"/>
                </a:schemeClr>
              </a:solidFill>
            </a:endParaRPr>
          </a:p>
        </p:txBody>
      </p:sp>
      <p:sp>
        <p:nvSpPr>
          <p:cNvPr id="3" name="Content Placeholder 2"/>
          <p:cNvSpPr>
            <a:spLocks noGrp="1"/>
          </p:cNvSpPr>
          <p:nvPr>
            <p:ph idx="1"/>
          </p:nvPr>
        </p:nvSpPr>
        <p:spPr>
          <a:xfrm>
            <a:off x="838199" y="1825624"/>
            <a:ext cx="11263175" cy="4779637"/>
          </a:xfrm>
        </p:spPr>
        <p:txBody>
          <a:bodyPr>
            <a:normAutofit/>
          </a:bodyPr>
          <a:lstStyle/>
          <a:p>
            <a:r>
              <a:rPr lang="en-US" dirty="0"/>
              <a:t>Assertion library</a:t>
            </a:r>
          </a:p>
          <a:p>
            <a:r>
              <a:rPr lang="en-US" dirty="0"/>
              <a:t>~300M downloads on NuGet</a:t>
            </a:r>
          </a:p>
          <a:p>
            <a:r>
              <a:rPr lang="en-US" dirty="0"/>
              <a:t>Cleaner assertions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0CC98616-87BE-DCD8-1C70-3E35FB84B276}"/>
              </a:ext>
            </a:extLst>
          </p:cNvPr>
          <p:cNvPicPr>
            <a:picLocks noChangeAspect="1"/>
          </p:cNvPicPr>
          <p:nvPr/>
        </p:nvPicPr>
        <p:blipFill rotWithShape="1">
          <a:blip r:embed="rId4"/>
          <a:srcRect t="40379"/>
          <a:stretch/>
        </p:blipFill>
        <p:spPr>
          <a:xfrm>
            <a:off x="1129600" y="3698591"/>
            <a:ext cx="8745170" cy="1033702"/>
          </a:xfrm>
          <a:prstGeom prst="rect">
            <a:avLst/>
          </a:prstGeom>
        </p:spPr>
      </p:pic>
    </p:spTree>
    <p:extLst>
      <p:ext uri="{BB962C8B-B14F-4D97-AF65-F5344CB8AC3E}">
        <p14:creationId xmlns:p14="http://schemas.microsoft.com/office/powerpoint/2010/main" val="59634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FluentAssertions</a:t>
            </a:r>
            <a:endParaRPr lang="en-US" dirty="0">
              <a:solidFill>
                <a:schemeClr val="bg1">
                  <a:lumMod val="65000"/>
                </a:schemeClr>
              </a:solidFill>
            </a:endParaRP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2ADCD796-C6D8-7A99-7476-048B8E4BF4E7}"/>
              </a:ext>
            </a:extLst>
          </p:cNvPr>
          <p:cNvPicPr>
            <a:picLocks noChangeAspect="1"/>
          </p:cNvPicPr>
          <p:nvPr/>
        </p:nvPicPr>
        <p:blipFill>
          <a:blip r:embed="rId4"/>
          <a:stretch>
            <a:fillRect/>
          </a:stretch>
        </p:blipFill>
        <p:spPr>
          <a:xfrm>
            <a:off x="1830163" y="1863938"/>
            <a:ext cx="8487960" cy="3829584"/>
          </a:xfrm>
          <a:prstGeom prst="rect">
            <a:avLst/>
          </a:prstGeom>
        </p:spPr>
      </p:pic>
      <p:cxnSp>
        <p:nvCxnSpPr>
          <p:cNvPr id="12" name="Straight Arrow Connector 11">
            <a:extLst>
              <a:ext uri="{FF2B5EF4-FFF2-40B4-BE49-F238E27FC236}">
                <a16:creationId xmlns:a16="http://schemas.microsoft.com/office/drawing/2014/main" id="{3E49E464-5756-DBE1-B14C-E105000E5BB7}"/>
              </a:ext>
            </a:extLst>
          </p:cNvPr>
          <p:cNvCxnSpPr>
            <a:cxnSpLocks/>
          </p:cNvCxnSpPr>
          <p:nvPr/>
        </p:nvCxnSpPr>
        <p:spPr>
          <a:xfrm>
            <a:off x="622998" y="5182460"/>
            <a:ext cx="170958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632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ea typeface="Open Sans" panose="020B0606030504020204" pitchFamily="34" charset="0"/>
                <a:cs typeface="Open Sans" panose="020B0606030504020204" pitchFamily="34" charset="0"/>
              </a:rPr>
              <a:t>Audience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ea typeface="Open Sans" panose="020B0606030504020204" pitchFamily="34" charset="0"/>
                <a:cs typeface="Open Sans" panose="020B0606030504020204" pitchFamily="34" charset="0"/>
              </a:rPr>
              <a:t>Familiar with </a:t>
            </a:r>
            <a:r>
              <a:rPr lang="en-US" dirty="0" err="1">
                <a:ea typeface="Open Sans" panose="020B0606030504020204" pitchFamily="34" charset="0"/>
                <a:cs typeface="Open Sans" panose="020B0606030504020204" pitchFamily="34" charset="0"/>
              </a:rPr>
              <a:t>Blazor</a:t>
            </a:r>
            <a:endParaRPr lang="en-US" dirty="0">
              <a:ea typeface="Open Sans" panose="020B0606030504020204" pitchFamily="34" charset="0"/>
              <a:cs typeface="Open Sans" panose="020B0606030504020204" pitchFamily="34" charset="0"/>
            </a:endParaRPr>
          </a:p>
          <a:p>
            <a:r>
              <a:rPr lang="en-US" dirty="0">
                <a:ea typeface="Open Sans" panose="020B0606030504020204" pitchFamily="34" charset="0"/>
                <a:cs typeface="Open Sans" panose="020B0606030504020204" pitchFamily="34" charset="0"/>
              </a:rPr>
              <a:t>Interested in learning TDD</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bUnit</a:t>
            </a:r>
            <a:endParaRPr lang="en-US" dirty="0">
              <a:solidFill>
                <a:schemeClr val="bg1">
                  <a:lumMod val="65000"/>
                </a:schemeClr>
              </a:solidFill>
            </a:endParaRPr>
          </a:p>
        </p:txBody>
      </p:sp>
      <p:sp>
        <p:nvSpPr>
          <p:cNvPr id="3" name="Content Placeholder 2"/>
          <p:cNvSpPr>
            <a:spLocks noGrp="1"/>
          </p:cNvSpPr>
          <p:nvPr>
            <p:ph idx="1"/>
          </p:nvPr>
        </p:nvSpPr>
        <p:spPr>
          <a:xfrm>
            <a:off x="838199" y="1825624"/>
            <a:ext cx="11263175" cy="4779637"/>
          </a:xfrm>
        </p:spPr>
        <p:txBody>
          <a:bodyPr>
            <a:normAutofit/>
          </a:bodyPr>
          <a:lstStyle/>
          <a:p>
            <a:r>
              <a:rPr lang="en-US" dirty="0"/>
              <a:t>Helper library for testing </a:t>
            </a:r>
            <a:r>
              <a:rPr lang="en-US" dirty="0" err="1"/>
              <a:t>Blazor</a:t>
            </a:r>
            <a:endParaRPr lang="en-US" dirty="0"/>
          </a:p>
          <a:p>
            <a:r>
              <a:rPr lang="en-US" dirty="0"/>
              <a:t>Renders components</a:t>
            </a:r>
          </a:p>
          <a:p>
            <a:r>
              <a:rPr lang="en-US" dirty="0"/>
              <a:t>Queries for the DOM</a:t>
            </a:r>
          </a:p>
          <a:p>
            <a:r>
              <a:rPr lang="en-US" dirty="0"/>
              <a:t>Inject fake dependencies</a:t>
            </a:r>
          </a:p>
          <a:p>
            <a:r>
              <a:rPr lang="en-US" dirty="0"/>
              <a:t>Fakes for various things (i.e. </a:t>
            </a:r>
            <a:r>
              <a:rPr lang="en-US" dirty="0" err="1"/>
              <a:t>NavigationManager</a:t>
            </a:r>
            <a:r>
              <a:rPr lang="en-US" dirty="0"/>
              <a: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32304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bUnit</a:t>
            </a:r>
            <a:endParaRPr lang="en-US" dirty="0">
              <a:solidFill>
                <a:schemeClr val="bg1">
                  <a:lumMod val="65000"/>
                </a:schemeClr>
              </a:solidFill>
            </a:endParaRP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2ADCD796-C6D8-7A99-7476-048B8E4BF4E7}"/>
              </a:ext>
            </a:extLst>
          </p:cNvPr>
          <p:cNvPicPr>
            <a:picLocks noChangeAspect="1"/>
          </p:cNvPicPr>
          <p:nvPr/>
        </p:nvPicPr>
        <p:blipFill>
          <a:blip r:embed="rId4"/>
          <a:stretch>
            <a:fillRect/>
          </a:stretch>
        </p:blipFill>
        <p:spPr>
          <a:xfrm>
            <a:off x="1830163" y="1863938"/>
            <a:ext cx="8487960" cy="3829584"/>
          </a:xfrm>
          <a:prstGeom prst="rect">
            <a:avLst/>
          </a:prstGeom>
        </p:spPr>
      </p:pic>
      <p:sp>
        <p:nvSpPr>
          <p:cNvPr id="3" name="Rectangle 2">
            <a:extLst>
              <a:ext uri="{FF2B5EF4-FFF2-40B4-BE49-F238E27FC236}">
                <a16:creationId xmlns:a16="http://schemas.microsoft.com/office/drawing/2014/main" id="{9774468E-00A8-CC5E-4A6B-AC60D7499755}"/>
              </a:ext>
            </a:extLst>
          </p:cNvPr>
          <p:cNvSpPr/>
          <p:nvPr/>
        </p:nvSpPr>
        <p:spPr>
          <a:xfrm>
            <a:off x="2170446" y="2813538"/>
            <a:ext cx="8087389" cy="221063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0066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should I test?</a:t>
            </a:r>
          </a:p>
        </p:txBody>
      </p:sp>
      <p:sp>
        <p:nvSpPr>
          <p:cNvPr id="3" name="Content Placeholder 2"/>
          <p:cNvSpPr>
            <a:spLocks noGrp="1"/>
          </p:cNvSpPr>
          <p:nvPr>
            <p:ph idx="1"/>
          </p:nvPr>
        </p:nvSpPr>
        <p:spPr>
          <a:xfrm>
            <a:off x="838199" y="1825624"/>
            <a:ext cx="11263175" cy="5032376"/>
          </a:xfrm>
        </p:spPr>
        <p:txBody>
          <a:bodyPr>
            <a:normAutofit/>
          </a:bodyPr>
          <a:lstStyle/>
          <a:p>
            <a:r>
              <a:rPr lang="en-US" dirty="0"/>
              <a:t>Behavior</a:t>
            </a:r>
          </a:p>
          <a:p>
            <a:r>
              <a:rPr lang="en-US" dirty="0"/>
              <a:t>Not that CSS classes exist or any other attributes directly exist</a:t>
            </a:r>
          </a:p>
          <a:p>
            <a:r>
              <a:rPr lang="en-US" dirty="0"/>
              <a:t>You can’t prove your app looks good with tests</a:t>
            </a:r>
          </a:p>
          <a:p>
            <a:r>
              <a:rPr lang="en-US" dirty="0"/>
              <a:t>Behavior</a:t>
            </a:r>
          </a:p>
          <a:p>
            <a:r>
              <a:rPr lang="en-US" dirty="0"/>
              <a:t>If I can delete code that breaks your app, but your tests don’t – that’s a problem</a:t>
            </a:r>
          </a:p>
          <a:p>
            <a:r>
              <a:rPr lang="en-US" dirty="0"/>
              <a:t>If my tests break but my application isn’t broken - that’s a problem</a:t>
            </a:r>
          </a:p>
          <a:p>
            <a:pPr lvl="1"/>
            <a:r>
              <a:rPr lang="en-US" dirty="0"/>
              <a:t>Flaky Test?</a:t>
            </a:r>
          </a:p>
          <a:p>
            <a:pPr lvl="1"/>
            <a:r>
              <a:rPr lang="en-US" dirty="0"/>
              <a:t>Implementation detail?</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0533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33" presetID="10"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6" presetID="10" presetClass="entr" presetSubtype="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AB2A7FE8-B853-F131-B77C-9ECEA24EBB72}"/>
              </a:ext>
            </a:extLst>
          </p:cNvPr>
          <p:cNvPicPr>
            <a:picLocks noChangeAspect="1"/>
          </p:cNvPicPr>
          <p:nvPr/>
        </p:nvPicPr>
        <p:blipFill>
          <a:blip r:embed="rId4"/>
          <a:stretch>
            <a:fillRect/>
          </a:stretch>
        </p:blipFill>
        <p:spPr>
          <a:xfrm>
            <a:off x="1466715" y="810952"/>
            <a:ext cx="6944694" cy="3467584"/>
          </a:xfrm>
          <a:prstGeom prst="rect">
            <a:avLst/>
          </a:prstGeom>
        </p:spPr>
      </p:pic>
      <p:sp>
        <p:nvSpPr>
          <p:cNvPr id="2" name="Title 1"/>
          <p:cNvSpPr>
            <a:spLocks noGrp="1"/>
          </p:cNvSpPr>
          <p:nvPr>
            <p:ph type="title"/>
          </p:nvPr>
        </p:nvSpPr>
        <p:spPr>
          <a:xfrm>
            <a:off x="1466715" y="2644745"/>
            <a:ext cx="8720937" cy="3467584"/>
          </a:xfrm>
        </p:spPr>
        <p:txBody>
          <a:bodyPr>
            <a:normAutofit/>
          </a:bodyPr>
          <a:lstStyle/>
          <a:p>
            <a:r>
              <a:rPr lang="en-US" sz="2400" dirty="0">
                <a:solidFill>
                  <a:schemeClr val="bg1">
                    <a:lumMod val="65000"/>
                  </a:schemeClr>
                </a:solidFill>
                <a:latin typeface="+mn-lt"/>
              </a:rPr>
              <a:t>❌</a:t>
            </a:r>
            <a:br>
              <a:rPr lang="en-US" sz="2400" dirty="0">
                <a:solidFill>
                  <a:schemeClr val="bg1">
                    <a:lumMod val="65000"/>
                  </a:schemeClr>
                </a:solidFill>
                <a:latin typeface="+mn-lt"/>
              </a:rPr>
            </a:br>
            <a:br>
              <a:rPr lang="en-US" sz="2400" dirty="0">
                <a:solidFill>
                  <a:schemeClr val="bg1">
                    <a:lumMod val="65000"/>
                  </a:schemeClr>
                </a:solidFill>
                <a:latin typeface="+mn-lt"/>
              </a:rPr>
            </a:br>
            <a:br>
              <a:rPr lang="en-US" sz="2400" dirty="0">
                <a:solidFill>
                  <a:schemeClr val="bg1">
                    <a:lumMod val="65000"/>
                  </a:schemeClr>
                </a:solidFill>
                <a:latin typeface="+mn-lt"/>
              </a:rPr>
            </a:br>
            <a:r>
              <a:rPr lang="en-US" sz="2800" dirty="0">
                <a:latin typeface="+mn-lt"/>
              </a:rPr>
              <a:t>Current Count is an implementation detail, not behavior</a:t>
            </a:r>
            <a:endParaRPr lang="en-US" sz="2800" dirty="0">
              <a:solidFill>
                <a:schemeClr val="bg1">
                  <a:lumMod val="65000"/>
                </a:schemeClr>
              </a:solidFill>
              <a:latin typeface="+mn-lt"/>
            </a:endParaRPr>
          </a:p>
        </p:txBody>
      </p:sp>
    </p:spTree>
    <p:extLst>
      <p:ext uri="{BB962C8B-B14F-4D97-AF65-F5344CB8AC3E}">
        <p14:creationId xmlns:p14="http://schemas.microsoft.com/office/powerpoint/2010/main" val="345065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F9BC5333-8ECE-EB3E-0AB7-043D0B14ECEF}"/>
              </a:ext>
            </a:extLst>
          </p:cNvPr>
          <p:cNvPicPr>
            <a:picLocks noChangeAspect="1"/>
          </p:cNvPicPr>
          <p:nvPr/>
        </p:nvPicPr>
        <p:blipFill>
          <a:blip r:embed="rId4"/>
          <a:stretch>
            <a:fillRect/>
          </a:stretch>
        </p:blipFill>
        <p:spPr>
          <a:xfrm>
            <a:off x="1446619" y="861717"/>
            <a:ext cx="8083519" cy="3465576"/>
          </a:xfrm>
          <a:prstGeom prst="rect">
            <a:avLst/>
          </a:prstGeom>
        </p:spPr>
      </p:pic>
      <p:sp>
        <p:nvSpPr>
          <p:cNvPr id="2" name="Title 1"/>
          <p:cNvSpPr>
            <a:spLocks noGrp="1"/>
          </p:cNvSpPr>
          <p:nvPr>
            <p:ph type="title"/>
          </p:nvPr>
        </p:nvSpPr>
        <p:spPr>
          <a:xfrm>
            <a:off x="1466715" y="2644745"/>
            <a:ext cx="8720937" cy="3467584"/>
          </a:xfrm>
        </p:spPr>
        <p:txBody>
          <a:bodyPr>
            <a:normAutofit/>
          </a:bodyPr>
          <a:lstStyle/>
          <a:p>
            <a:r>
              <a:rPr lang="en-US" sz="2400" dirty="0">
                <a:solidFill>
                  <a:schemeClr val="bg1">
                    <a:lumMod val="65000"/>
                  </a:schemeClr>
                </a:solidFill>
                <a:latin typeface="+mn-lt"/>
              </a:rPr>
              <a:t>❌</a:t>
            </a:r>
            <a:br>
              <a:rPr lang="en-US" sz="2400" dirty="0">
                <a:solidFill>
                  <a:schemeClr val="bg1">
                    <a:lumMod val="65000"/>
                  </a:schemeClr>
                </a:solidFill>
                <a:latin typeface="+mn-lt"/>
              </a:rPr>
            </a:br>
            <a:br>
              <a:rPr lang="en-US" sz="2400" dirty="0">
                <a:solidFill>
                  <a:schemeClr val="bg1">
                    <a:lumMod val="65000"/>
                  </a:schemeClr>
                </a:solidFill>
                <a:latin typeface="+mn-lt"/>
              </a:rPr>
            </a:br>
            <a:br>
              <a:rPr lang="en-US" sz="2400" dirty="0">
                <a:solidFill>
                  <a:schemeClr val="bg1">
                    <a:lumMod val="65000"/>
                  </a:schemeClr>
                </a:solidFill>
                <a:latin typeface="+mn-lt"/>
              </a:rPr>
            </a:br>
            <a:r>
              <a:rPr lang="en-US" sz="2800" dirty="0">
                <a:latin typeface="+mn-lt"/>
              </a:rPr>
              <a:t>The HTML  is an implementation detail, not behavior</a:t>
            </a:r>
            <a:endParaRPr lang="en-US" sz="2800" dirty="0">
              <a:solidFill>
                <a:schemeClr val="bg1">
                  <a:lumMod val="65000"/>
                </a:schemeClr>
              </a:solidFill>
              <a:latin typeface="+mn-lt"/>
            </a:endParaRPr>
          </a:p>
        </p:txBody>
      </p:sp>
    </p:spTree>
    <p:extLst>
      <p:ext uri="{BB962C8B-B14F-4D97-AF65-F5344CB8AC3E}">
        <p14:creationId xmlns:p14="http://schemas.microsoft.com/office/powerpoint/2010/main" val="153239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4ACC0E85-103C-AE60-7D9C-6D041BA41A50}"/>
              </a:ext>
            </a:extLst>
          </p:cNvPr>
          <p:cNvPicPr>
            <a:picLocks noChangeAspect="1"/>
          </p:cNvPicPr>
          <p:nvPr/>
        </p:nvPicPr>
        <p:blipFill>
          <a:blip r:embed="rId4"/>
          <a:stretch>
            <a:fillRect/>
          </a:stretch>
        </p:blipFill>
        <p:spPr>
          <a:xfrm>
            <a:off x="1406427" y="848924"/>
            <a:ext cx="7866857" cy="3465576"/>
          </a:xfrm>
          <a:prstGeom prst="rect">
            <a:avLst/>
          </a:prstGeom>
        </p:spPr>
      </p:pic>
      <p:sp>
        <p:nvSpPr>
          <p:cNvPr id="10" name="Title 1">
            <a:extLst>
              <a:ext uri="{FF2B5EF4-FFF2-40B4-BE49-F238E27FC236}">
                <a16:creationId xmlns:a16="http://schemas.microsoft.com/office/drawing/2014/main" id="{A007C0E2-0F27-1F92-FBA8-5923C1CCF770}"/>
              </a:ext>
            </a:extLst>
          </p:cNvPr>
          <p:cNvSpPr txBox="1">
            <a:spLocks/>
          </p:cNvSpPr>
          <p:nvPr/>
        </p:nvSpPr>
        <p:spPr>
          <a:xfrm>
            <a:off x="1466715" y="2644745"/>
            <a:ext cx="8720937" cy="3467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bg1">
                    <a:lumMod val="65000"/>
                  </a:schemeClr>
                </a:solidFill>
                <a:latin typeface="+mn-lt"/>
              </a:rPr>
              <a:t>✅</a:t>
            </a:r>
            <a:br>
              <a:rPr lang="en-US" sz="2400" dirty="0">
                <a:solidFill>
                  <a:schemeClr val="bg1">
                    <a:lumMod val="65000"/>
                  </a:schemeClr>
                </a:solidFill>
                <a:latin typeface="+mn-lt"/>
              </a:rPr>
            </a:br>
            <a:br>
              <a:rPr lang="en-US" sz="2400" dirty="0">
                <a:solidFill>
                  <a:schemeClr val="bg1">
                    <a:lumMod val="65000"/>
                  </a:schemeClr>
                </a:solidFill>
                <a:latin typeface="+mn-lt"/>
              </a:rPr>
            </a:br>
            <a:br>
              <a:rPr lang="en-US" sz="2400" dirty="0">
                <a:solidFill>
                  <a:schemeClr val="bg1">
                    <a:lumMod val="65000"/>
                  </a:schemeClr>
                </a:solidFill>
                <a:latin typeface="+mn-lt"/>
              </a:rPr>
            </a:br>
            <a:r>
              <a:rPr lang="en-US" sz="2800" dirty="0">
                <a:latin typeface="+mn-lt"/>
              </a:rPr>
              <a:t>This is the behavior you care about!</a:t>
            </a:r>
            <a:endParaRPr lang="en-US" sz="2800" dirty="0">
              <a:solidFill>
                <a:schemeClr val="bg1">
                  <a:lumMod val="65000"/>
                </a:schemeClr>
              </a:solidFill>
              <a:latin typeface="+mn-lt"/>
            </a:endParaRPr>
          </a:p>
        </p:txBody>
      </p:sp>
    </p:spTree>
    <p:extLst>
      <p:ext uri="{BB962C8B-B14F-4D97-AF65-F5344CB8AC3E}">
        <p14:creationId xmlns:p14="http://schemas.microsoft.com/office/powerpoint/2010/main" val="731762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5F7F7958-544D-5CAE-9C35-6D64AFDAAA78}"/>
              </a:ext>
            </a:extLst>
          </p:cNvPr>
          <p:cNvGrpSpPr/>
          <p:nvPr/>
        </p:nvGrpSpPr>
        <p:grpSpPr>
          <a:xfrm>
            <a:off x="2450813" y="3333179"/>
            <a:ext cx="8720937" cy="4476992"/>
            <a:chOff x="1064141" y="1042154"/>
            <a:chExt cx="8720937" cy="4476992"/>
          </a:xfrm>
        </p:grpSpPr>
        <p:pic>
          <p:nvPicPr>
            <p:cNvPr id="7" name="Picture 6">
              <a:extLst>
                <a:ext uri="{FF2B5EF4-FFF2-40B4-BE49-F238E27FC236}">
                  <a16:creationId xmlns:a16="http://schemas.microsoft.com/office/drawing/2014/main" id="{4ACC0E85-103C-AE60-7D9C-6D041BA41A50}"/>
                </a:ext>
              </a:extLst>
            </p:cNvPr>
            <p:cNvPicPr>
              <a:picLocks noChangeAspect="1"/>
            </p:cNvPicPr>
            <p:nvPr/>
          </p:nvPicPr>
          <p:blipFill>
            <a:blip r:embed="rId4"/>
            <a:stretch>
              <a:fillRect/>
            </a:stretch>
          </p:blipFill>
          <p:spPr>
            <a:xfrm>
              <a:off x="1157513" y="1042154"/>
              <a:ext cx="6227064" cy="2743200"/>
            </a:xfrm>
            <a:prstGeom prst="rect">
              <a:avLst/>
            </a:prstGeom>
          </p:spPr>
        </p:pic>
        <p:sp>
          <p:nvSpPr>
            <p:cNvPr id="10" name="Title 1">
              <a:extLst>
                <a:ext uri="{FF2B5EF4-FFF2-40B4-BE49-F238E27FC236}">
                  <a16:creationId xmlns:a16="http://schemas.microsoft.com/office/drawing/2014/main" id="{A007C0E2-0F27-1F92-FBA8-5923C1CCF770}"/>
                </a:ext>
              </a:extLst>
            </p:cNvPr>
            <p:cNvSpPr txBox="1">
              <a:spLocks/>
            </p:cNvSpPr>
            <p:nvPr/>
          </p:nvSpPr>
          <p:spPr>
            <a:xfrm>
              <a:off x="1064141" y="2051562"/>
              <a:ext cx="8720937" cy="3467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bg1">
                      <a:lumMod val="65000"/>
                    </a:schemeClr>
                  </a:solidFill>
                  <a:latin typeface="+mn-lt"/>
                </a:rPr>
                <a:t>✅</a:t>
              </a:r>
              <a:br>
                <a:rPr lang="en-US" sz="2400" dirty="0">
                  <a:solidFill>
                    <a:schemeClr val="bg1">
                      <a:lumMod val="65000"/>
                    </a:schemeClr>
                  </a:solidFill>
                  <a:latin typeface="+mn-lt"/>
                </a:rPr>
              </a:br>
              <a:br>
                <a:rPr lang="en-US" sz="2400" dirty="0">
                  <a:solidFill>
                    <a:schemeClr val="bg1">
                      <a:lumMod val="65000"/>
                    </a:schemeClr>
                  </a:solidFill>
                  <a:latin typeface="+mn-lt"/>
                </a:rPr>
              </a:br>
              <a:endParaRPr lang="en-US" sz="2800" dirty="0">
                <a:solidFill>
                  <a:schemeClr val="bg1">
                    <a:lumMod val="65000"/>
                  </a:schemeClr>
                </a:solidFill>
                <a:latin typeface="+mn-lt"/>
              </a:endParaRPr>
            </a:p>
          </p:txBody>
        </p:sp>
      </p:grpSp>
      <p:pic>
        <p:nvPicPr>
          <p:cNvPr id="3" name="Picture 2">
            <a:extLst>
              <a:ext uri="{FF2B5EF4-FFF2-40B4-BE49-F238E27FC236}">
                <a16:creationId xmlns:a16="http://schemas.microsoft.com/office/drawing/2014/main" id="{30B400E3-A835-A281-1BF8-2124019BCE09}"/>
              </a:ext>
            </a:extLst>
          </p:cNvPr>
          <p:cNvPicPr>
            <a:picLocks noChangeAspect="1"/>
          </p:cNvPicPr>
          <p:nvPr/>
        </p:nvPicPr>
        <p:blipFill>
          <a:blip r:embed="rId5"/>
          <a:stretch>
            <a:fillRect/>
          </a:stretch>
        </p:blipFill>
        <p:spPr>
          <a:xfrm>
            <a:off x="0" y="257811"/>
            <a:ext cx="5493936" cy="2743200"/>
          </a:xfrm>
          <a:prstGeom prst="rect">
            <a:avLst/>
          </a:prstGeom>
        </p:spPr>
      </p:pic>
      <p:sp>
        <p:nvSpPr>
          <p:cNvPr id="4" name="Title 1">
            <a:extLst>
              <a:ext uri="{FF2B5EF4-FFF2-40B4-BE49-F238E27FC236}">
                <a16:creationId xmlns:a16="http://schemas.microsoft.com/office/drawing/2014/main" id="{4D89D62C-DD49-47A9-E539-8BEDD77A0B0C}"/>
              </a:ext>
            </a:extLst>
          </p:cNvPr>
          <p:cNvSpPr>
            <a:spLocks noGrp="1"/>
          </p:cNvSpPr>
          <p:nvPr>
            <p:ph type="title"/>
          </p:nvPr>
        </p:nvSpPr>
        <p:spPr>
          <a:xfrm>
            <a:off x="-100483" y="1142549"/>
            <a:ext cx="8720937" cy="3467584"/>
          </a:xfrm>
        </p:spPr>
        <p:txBody>
          <a:bodyPr>
            <a:normAutofit/>
          </a:bodyPr>
          <a:lstStyle/>
          <a:p>
            <a:r>
              <a:rPr lang="en-US" sz="2400" dirty="0">
                <a:solidFill>
                  <a:schemeClr val="bg1">
                    <a:lumMod val="65000"/>
                  </a:schemeClr>
                </a:solidFill>
                <a:latin typeface="+mn-lt"/>
              </a:rPr>
              <a:t>❌</a:t>
            </a:r>
            <a:br>
              <a:rPr lang="en-US" sz="2400" dirty="0">
                <a:solidFill>
                  <a:schemeClr val="bg1">
                    <a:lumMod val="65000"/>
                  </a:schemeClr>
                </a:solidFill>
                <a:latin typeface="+mn-lt"/>
              </a:rPr>
            </a:br>
            <a:endParaRPr lang="en-US" sz="2800" dirty="0">
              <a:solidFill>
                <a:schemeClr val="bg1">
                  <a:lumMod val="65000"/>
                </a:schemeClr>
              </a:solidFill>
              <a:latin typeface="+mn-lt"/>
            </a:endParaRPr>
          </a:p>
        </p:txBody>
      </p:sp>
      <p:pic>
        <p:nvPicPr>
          <p:cNvPr id="5" name="Picture 4">
            <a:extLst>
              <a:ext uri="{FF2B5EF4-FFF2-40B4-BE49-F238E27FC236}">
                <a16:creationId xmlns:a16="http://schemas.microsoft.com/office/drawing/2014/main" id="{F1EEEA22-05ED-ADBC-1BC8-3F3622048F2A}"/>
              </a:ext>
            </a:extLst>
          </p:cNvPr>
          <p:cNvPicPr>
            <a:picLocks noChangeAspect="1"/>
          </p:cNvPicPr>
          <p:nvPr/>
        </p:nvPicPr>
        <p:blipFill>
          <a:blip r:embed="rId6"/>
          <a:stretch>
            <a:fillRect/>
          </a:stretch>
        </p:blipFill>
        <p:spPr>
          <a:xfrm>
            <a:off x="5657717" y="279936"/>
            <a:ext cx="6398564" cy="2743200"/>
          </a:xfrm>
          <a:prstGeom prst="rect">
            <a:avLst/>
          </a:prstGeom>
        </p:spPr>
      </p:pic>
      <p:sp>
        <p:nvSpPr>
          <p:cNvPr id="11" name="Title 1">
            <a:extLst>
              <a:ext uri="{FF2B5EF4-FFF2-40B4-BE49-F238E27FC236}">
                <a16:creationId xmlns:a16="http://schemas.microsoft.com/office/drawing/2014/main" id="{860BC049-6206-7793-702D-7D4357E3A248}"/>
              </a:ext>
            </a:extLst>
          </p:cNvPr>
          <p:cNvSpPr txBox="1">
            <a:spLocks/>
          </p:cNvSpPr>
          <p:nvPr/>
        </p:nvSpPr>
        <p:spPr>
          <a:xfrm>
            <a:off x="5550295" y="1217219"/>
            <a:ext cx="5701842" cy="3467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bg1">
                    <a:lumMod val="65000"/>
                  </a:schemeClr>
                </a:solidFill>
                <a:latin typeface="+mn-lt"/>
              </a:rPr>
              <a:t>❌</a:t>
            </a:r>
            <a:br>
              <a:rPr lang="en-US" sz="2400" dirty="0">
                <a:solidFill>
                  <a:schemeClr val="bg1">
                    <a:lumMod val="65000"/>
                  </a:schemeClr>
                </a:solidFill>
                <a:latin typeface="+mn-lt"/>
              </a:rPr>
            </a:br>
            <a:br>
              <a:rPr lang="en-US" sz="2400" dirty="0">
                <a:solidFill>
                  <a:schemeClr val="bg1">
                    <a:lumMod val="65000"/>
                  </a:schemeClr>
                </a:solidFill>
                <a:latin typeface="+mn-lt"/>
              </a:rPr>
            </a:br>
            <a:endParaRPr lang="en-US" sz="2800" dirty="0">
              <a:solidFill>
                <a:schemeClr val="bg1">
                  <a:lumMod val="65000"/>
                </a:schemeClr>
              </a:solidFill>
              <a:latin typeface="+mn-lt"/>
            </a:endParaRPr>
          </a:p>
        </p:txBody>
      </p:sp>
    </p:spTree>
    <p:extLst>
      <p:ext uri="{BB962C8B-B14F-4D97-AF65-F5344CB8AC3E}">
        <p14:creationId xmlns:p14="http://schemas.microsoft.com/office/powerpoint/2010/main" val="11217602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8" y="1391478"/>
            <a:ext cx="12209669" cy="4343400"/>
          </a:xfrm>
        </p:spPr>
        <p:txBody>
          <a:bodyPr>
            <a:normAutofit/>
          </a:bodyPr>
          <a:lstStyle/>
          <a:p>
            <a:pPr algn="ctr"/>
            <a:r>
              <a:rPr lang="en-US" sz="6000" dirty="0">
                <a:solidFill>
                  <a:schemeClr val="bg1"/>
                </a:solidFill>
                <a:latin typeface="+mn-lt"/>
              </a:rPr>
              <a:t>“The more your tests resemble the way your software is used the more confidence they can give you.”</a:t>
            </a:r>
            <a:br>
              <a:rPr lang="en-US" sz="5200" dirty="0">
                <a:solidFill>
                  <a:schemeClr val="bg1"/>
                </a:solidFill>
                <a:latin typeface="+mn-lt"/>
              </a:rPr>
            </a:br>
            <a:br>
              <a:rPr lang="en-US" sz="5200" dirty="0">
                <a:solidFill>
                  <a:schemeClr val="bg1"/>
                </a:solidFill>
                <a:latin typeface="+mn-lt"/>
              </a:rPr>
            </a:br>
            <a:endParaRPr lang="en-US" sz="4000" dirty="0">
              <a:solidFill>
                <a:schemeClr val="bg1"/>
              </a:solidFill>
              <a:latin typeface="+mn-lt"/>
            </a:endParaRPr>
          </a:p>
        </p:txBody>
      </p:sp>
      <p:sp>
        <p:nvSpPr>
          <p:cNvPr id="6" name="Title 1">
            <a:extLst>
              <a:ext uri="{FF2B5EF4-FFF2-40B4-BE49-F238E27FC236}">
                <a16:creationId xmlns:a16="http://schemas.microsoft.com/office/drawing/2014/main" id="{45B3AC00-E78B-86A9-776B-19CF9B4BE935}"/>
              </a:ext>
            </a:extLst>
          </p:cNvPr>
          <p:cNvSpPr txBox="1">
            <a:spLocks/>
          </p:cNvSpPr>
          <p:nvPr/>
        </p:nvSpPr>
        <p:spPr>
          <a:xfrm>
            <a:off x="-135414" y="4757388"/>
            <a:ext cx="10065477" cy="19580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600" dirty="0">
                <a:solidFill>
                  <a:schemeClr val="accent1">
                    <a:lumMod val="40000"/>
                    <a:lumOff val="60000"/>
                  </a:schemeClr>
                </a:solidFill>
                <a:latin typeface="+mn-lt"/>
              </a:rPr>
              <a:t>Kent C </a:t>
            </a:r>
            <a:r>
              <a:rPr lang="en-US" sz="3600" dirty="0" err="1">
                <a:solidFill>
                  <a:schemeClr val="accent1">
                    <a:lumMod val="40000"/>
                    <a:lumOff val="60000"/>
                  </a:schemeClr>
                </a:solidFill>
                <a:latin typeface="+mn-lt"/>
              </a:rPr>
              <a:t>Dodds</a:t>
            </a:r>
            <a:endParaRPr lang="en-US" sz="3600" dirty="0">
              <a:solidFill>
                <a:schemeClr val="accent1">
                  <a:lumMod val="40000"/>
                  <a:lumOff val="60000"/>
                </a:schemeClr>
              </a:solidFill>
              <a:latin typeface="+mn-lt"/>
            </a:endParaRPr>
          </a:p>
          <a:p>
            <a:pPr algn="r"/>
            <a:br>
              <a:rPr lang="en-US" sz="1600" dirty="0">
                <a:solidFill>
                  <a:schemeClr val="accent1">
                    <a:lumMod val="40000"/>
                    <a:lumOff val="60000"/>
                  </a:schemeClr>
                </a:solidFill>
                <a:latin typeface="+mn-lt"/>
              </a:rPr>
            </a:br>
            <a:r>
              <a:rPr lang="en-US" sz="1600" dirty="0">
                <a:solidFill>
                  <a:schemeClr val="accent1">
                    <a:lumMod val="40000"/>
                    <a:lumOff val="60000"/>
                  </a:schemeClr>
                </a:solidFill>
                <a:latin typeface="+mn-lt"/>
              </a:rPr>
              <a:t>react-testing-library creator</a:t>
            </a:r>
          </a:p>
        </p:txBody>
      </p:sp>
      <p:pic>
        <p:nvPicPr>
          <p:cNvPr id="1028" name="Picture 4">
            <a:extLst>
              <a:ext uri="{FF2B5EF4-FFF2-40B4-BE49-F238E27FC236}">
                <a16:creationId xmlns:a16="http://schemas.microsoft.com/office/drawing/2014/main" id="{0E92FAAB-144B-84D2-CA2D-22D4C092F2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1074" y="4138863"/>
            <a:ext cx="2719137" cy="2719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1662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should I NOT test?</a:t>
            </a:r>
          </a:p>
        </p:txBody>
      </p:sp>
      <p:sp>
        <p:nvSpPr>
          <p:cNvPr id="3" name="Content Placeholder 2"/>
          <p:cNvSpPr>
            <a:spLocks noGrp="1"/>
          </p:cNvSpPr>
          <p:nvPr>
            <p:ph idx="1"/>
          </p:nvPr>
        </p:nvSpPr>
        <p:spPr>
          <a:xfrm>
            <a:off x="838199" y="1825624"/>
            <a:ext cx="11263175" cy="5032376"/>
          </a:xfrm>
        </p:spPr>
        <p:txBody>
          <a:bodyPr>
            <a:normAutofit/>
          </a:bodyPr>
          <a:lstStyle/>
          <a:p>
            <a:r>
              <a:rPr lang="en-US" dirty="0"/>
              <a:t>You can’t test if your app looks good</a:t>
            </a:r>
          </a:p>
          <a:p>
            <a:r>
              <a:rPr lang="en-US" dirty="0"/>
              <a:t>Do NOT test implementation details</a:t>
            </a:r>
          </a:p>
          <a:p>
            <a:r>
              <a:rPr lang="en-US" dirty="0"/>
              <a:t>Avoid using </a:t>
            </a:r>
            <a:r>
              <a:rPr lang="en-US" dirty="0" err="1"/>
              <a:t>MarkupMatches</a:t>
            </a:r>
            <a:endParaRPr lang="en-US" dirty="0"/>
          </a:p>
          <a:p>
            <a:r>
              <a:rPr lang="en-US" dirty="0"/>
              <a:t>Too many implementation details (i.e. classes, DOM nodes, etc.)</a:t>
            </a:r>
          </a:p>
          <a:p>
            <a:r>
              <a:rPr lang="en-US" dirty="0"/>
              <a:t>Avoid using .Instance</a:t>
            </a:r>
          </a:p>
          <a:p>
            <a:r>
              <a:rPr lang="en-US" dirty="0"/>
              <a:t>Too many implementation details (i.e. Property, Methods, etc.)</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1459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should I NOT test?</a:t>
            </a:r>
          </a:p>
        </p:txBody>
      </p:sp>
      <p:sp>
        <p:nvSpPr>
          <p:cNvPr id="3" name="Content Placeholder 2"/>
          <p:cNvSpPr>
            <a:spLocks noGrp="1"/>
          </p:cNvSpPr>
          <p:nvPr>
            <p:ph idx="1"/>
          </p:nvPr>
        </p:nvSpPr>
        <p:spPr>
          <a:xfrm>
            <a:off x="838199" y="1825624"/>
            <a:ext cx="11263175" cy="5032376"/>
          </a:xfrm>
        </p:spPr>
        <p:txBody>
          <a:bodyPr>
            <a:normAutofit/>
          </a:bodyPr>
          <a:lstStyle/>
          <a:p>
            <a:r>
              <a:rPr lang="en-US" dirty="0"/>
              <a:t>Avoid using snapshots for your </a:t>
            </a:r>
            <a:r>
              <a:rPr lang="en-US" dirty="0" err="1"/>
              <a:t>Blazor</a:t>
            </a:r>
            <a:r>
              <a:rPr lang="en-US" dirty="0"/>
              <a:t> components… (mostly)</a:t>
            </a:r>
          </a:p>
          <a:p>
            <a:r>
              <a:rPr lang="en-US" dirty="0"/>
              <a:t>Snapshots don’t capture desired behavior</a:t>
            </a:r>
          </a:p>
          <a:p>
            <a:r>
              <a:rPr lang="en-US" dirty="0"/>
              <a:t>Too many implementation details (i.e. classes, DOM nodes, etc.)</a:t>
            </a:r>
          </a:p>
          <a:p>
            <a:r>
              <a:rPr lang="en-US"/>
              <a:t>Results in I </a:t>
            </a:r>
            <a:r>
              <a:rPr lang="en-US" dirty="0"/>
              <a:t>see people start blindly accepting changes </a:t>
            </a:r>
          </a:p>
          <a:p>
            <a:r>
              <a:rPr lang="en-US"/>
              <a:t>Can’t </a:t>
            </a:r>
            <a:r>
              <a:rPr lang="en-US" dirty="0"/>
              <a:t>TDD it because it relies on the final output</a:t>
            </a:r>
          </a:p>
          <a:p>
            <a:r>
              <a:rPr lang="en-US" dirty="0"/>
              <a:t>Only use snapshots when doing a total refactor but output should be the same</a:t>
            </a:r>
          </a:p>
          <a:p>
            <a:r>
              <a:rPr lang="en-US" dirty="0"/>
              <a:t>Then delete the test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2661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What is TDD?</a:t>
            </a:r>
          </a:p>
          <a:p>
            <a:r>
              <a:rPr lang="en-US" dirty="0"/>
              <a:t>Why TDD? </a:t>
            </a:r>
          </a:p>
          <a:p>
            <a:r>
              <a:rPr lang="en-US" dirty="0"/>
              <a:t>Tools you can use</a:t>
            </a:r>
          </a:p>
          <a:p>
            <a:r>
              <a:rPr lang="en-US" dirty="0"/>
              <a:t>What do I test?</a:t>
            </a:r>
          </a:p>
          <a:p>
            <a:r>
              <a:rPr lang="en-US" dirty="0"/>
              <a:t>Live Demos</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674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0000" dirty="0">
                <a:solidFill>
                  <a:schemeClr val="bg1"/>
                </a:solidFill>
                <a:latin typeface="+mn-lt"/>
              </a:rPr>
              <a:t>Live Coding!</a:t>
            </a:r>
          </a:p>
        </p:txBody>
      </p:sp>
      <p:pic>
        <p:nvPicPr>
          <p:cNvPr id="3" name="Picture 2" descr="Bootstrap+Blazor essentials - DEV Community">
            <a:extLst>
              <a:ext uri="{FF2B5EF4-FFF2-40B4-BE49-F238E27FC236}">
                <a16:creationId xmlns:a16="http://schemas.microsoft.com/office/drawing/2014/main" id="{A22EF284-3473-628A-F45D-443967773296}"/>
              </a:ext>
            </a:extLst>
          </p:cNvPr>
          <p:cNvPicPr>
            <a:picLocks noChangeAspect="1" noChangeArrowheads="1"/>
          </p:cNvPicPr>
          <p:nvPr/>
        </p:nvPicPr>
        <p:blipFill>
          <a:blip r:embed="rId3">
            <a:clrChange>
              <a:clrFrom>
                <a:srgbClr val="6F43A4"/>
              </a:clrFrom>
              <a:clrTo>
                <a:srgbClr val="6F43A4">
                  <a:alpha val="0"/>
                </a:srgbClr>
              </a:clrTo>
            </a:clrChange>
            <a:extLst>
              <a:ext uri="{28A0092B-C50C-407E-A947-70E740481C1C}">
                <a14:useLocalDpi xmlns:a14="http://schemas.microsoft.com/office/drawing/2010/main" val="0"/>
              </a:ext>
            </a:extLst>
          </a:blip>
          <a:srcRect/>
          <a:stretch>
            <a:fillRect/>
          </a:stretch>
        </p:blipFill>
        <p:spPr bwMode="auto">
          <a:xfrm>
            <a:off x="9203862" y="4065593"/>
            <a:ext cx="2792407" cy="2792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48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What’s coming in </a:t>
            </a:r>
            <a:r>
              <a:rPr lang="en-US" dirty="0" err="1">
                <a:solidFill>
                  <a:schemeClr val="bg1">
                    <a:lumMod val="65000"/>
                  </a:schemeClr>
                </a:solidFill>
              </a:rPr>
              <a:t>bUnit</a:t>
            </a:r>
            <a:r>
              <a:rPr lang="en-US" dirty="0">
                <a:solidFill>
                  <a:schemeClr val="bg1">
                    <a:lumMod val="65000"/>
                  </a:schemeClr>
                </a:solidFill>
              </a:rPr>
              <a:t> 👀</a:t>
            </a:r>
          </a:p>
        </p:txBody>
      </p:sp>
      <p:sp>
        <p:nvSpPr>
          <p:cNvPr id="3" name="Content Placeholder 2"/>
          <p:cNvSpPr>
            <a:spLocks noGrp="1"/>
          </p:cNvSpPr>
          <p:nvPr>
            <p:ph idx="1"/>
          </p:nvPr>
        </p:nvSpPr>
        <p:spPr>
          <a:xfrm>
            <a:off x="838199" y="1825624"/>
            <a:ext cx="11263175" cy="4779637"/>
          </a:xfrm>
        </p:spPr>
        <p:txBody>
          <a:bodyPr>
            <a:normAutofit/>
          </a:bodyPr>
          <a:lstStyle/>
          <a:p>
            <a:r>
              <a:rPr lang="en-US" dirty="0" err="1"/>
              <a:t>bUnit.query</a:t>
            </a:r>
            <a:endParaRPr lang="en-US" dirty="0"/>
          </a:p>
          <a:p>
            <a:r>
              <a:rPr lang="en-US" dirty="0"/>
              <a:t>More ways to query the DOM that are less implementation specific</a:t>
            </a:r>
          </a:p>
          <a:p>
            <a:r>
              <a:rPr lang="en-US" dirty="0"/>
              <a:t>React Testing Library style</a:t>
            </a:r>
          </a:p>
          <a:p>
            <a:r>
              <a:rPr lang="en-US" dirty="0"/>
              <a:t>Queries promote A11y</a:t>
            </a:r>
          </a:p>
          <a:p>
            <a:r>
              <a:rPr lang="en-US" dirty="0"/>
              <a:t>Maybe by end of year?</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599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can I get started with TDD?</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When you get a bug report coming in</a:t>
            </a:r>
          </a:p>
          <a:p>
            <a:r>
              <a:rPr lang="en-US" dirty="0"/>
              <a:t>Write a failing test that proves the bug exists</a:t>
            </a:r>
          </a:p>
          <a:p>
            <a:r>
              <a:rPr lang="en-US" dirty="0"/>
              <a:t>Make it pass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422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211456"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2000" dirty="0">
                <a:solidFill>
                  <a:schemeClr val="bg1"/>
                </a:solidFill>
                <a:latin typeface="+mn-lt"/>
              </a:rPr>
              <a:t>But I don’t </a:t>
            </a:r>
            <a:br>
              <a:rPr lang="en-US" sz="12000" dirty="0">
                <a:solidFill>
                  <a:schemeClr val="bg1"/>
                </a:solidFill>
                <a:latin typeface="+mn-lt"/>
              </a:rPr>
            </a:br>
            <a:r>
              <a:rPr lang="en-US" sz="12000" dirty="0">
                <a:solidFill>
                  <a:schemeClr val="bg1"/>
                </a:solidFill>
                <a:latin typeface="+mn-lt"/>
              </a:rPr>
              <a:t>have time!</a:t>
            </a:r>
          </a:p>
        </p:txBody>
      </p:sp>
      <p:pic>
        <p:nvPicPr>
          <p:cNvPr id="3074" name="Picture 2" descr="Clock PNG Transparent Images | PNG All">
            <a:extLst>
              <a:ext uri="{FF2B5EF4-FFF2-40B4-BE49-F238E27FC236}">
                <a16:creationId xmlns:a16="http://schemas.microsoft.com/office/drawing/2014/main" id="{69EDF2DE-AD11-76EF-19B0-6AFB1B1928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1684" y="2383276"/>
            <a:ext cx="4026388" cy="4722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852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192000"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8735438" cy="6027511"/>
          </a:xfrm>
        </p:spPr>
        <p:txBody>
          <a:bodyPr>
            <a:normAutofit/>
          </a:bodyPr>
          <a:lstStyle/>
          <a:p>
            <a:pPr algn="ctr"/>
            <a:r>
              <a:rPr lang="en-US" sz="12000" dirty="0">
                <a:solidFill>
                  <a:schemeClr val="bg1"/>
                </a:solidFill>
                <a:latin typeface="+mn-lt"/>
              </a:rPr>
              <a:t>Why?</a:t>
            </a:r>
          </a:p>
        </p:txBody>
      </p:sp>
      <p:pic>
        <p:nvPicPr>
          <p:cNvPr id="2052" name="Picture 4" descr="Thinking Emoji [Free Download IOS Emojis] | Emoji Island">
            <a:extLst>
              <a:ext uri="{FF2B5EF4-FFF2-40B4-BE49-F238E27FC236}">
                <a16:creationId xmlns:a16="http://schemas.microsoft.com/office/drawing/2014/main" id="{51F94315-BAF5-661F-65B0-92F3C0292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8360" y="3946988"/>
            <a:ext cx="2744591" cy="2863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469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211456"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2000" dirty="0">
                <a:solidFill>
                  <a:schemeClr val="bg1"/>
                </a:solidFill>
                <a:latin typeface="+mn-lt"/>
              </a:rPr>
              <a:t>My boss won’t let me!</a:t>
            </a:r>
          </a:p>
        </p:txBody>
      </p:sp>
      <p:pic>
        <p:nvPicPr>
          <p:cNvPr id="3" name="Picture 2" descr="THAT'D BE GREAT - Bill Lumbergh - Office Space - 90's T-Shirt">
            <a:extLst>
              <a:ext uri="{FF2B5EF4-FFF2-40B4-BE49-F238E27FC236}">
                <a16:creationId xmlns:a16="http://schemas.microsoft.com/office/drawing/2014/main" id="{6C54B2F8-E416-6E00-9893-93DEB00A71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0365"/>
          <a:stretch/>
        </p:blipFill>
        <p:spPr bwMode="auto">
          <a:xfrm flipH="1">
            <a:off x="7468413" y="3065393"/>
            <a:ext cx="4762500" cy="3792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744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192000"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7825FAF2-B601-ED57-0B93-8C277544B9F7}"/>
              </a:ext>
            </a:extLst>
          </p:cNvPr>
          <p:cNvSpPr>
            <a:spLocks noGrp="1"/>
          </p:cNvSpPr>
          <p:nvPr>
            <p:ph type="title"/>
          </p:nvPr>
        </p:nvSpPr>
        <p:spPr>
          <a:xfrm>
            <a:off x="0" y="365125"/>
            <a:ext cx="9717932" cy="6027511"/>
          </a:xfrm>
        </p:spPr>
        <p:txBody>
          <a:bodyPr>
            <a:normAutofit/>
          </a:bodyPr>
          <a:lstStyle/>
          <a:p>
            <a:pPr algn="ctr"/>
            <a:r>
              <a:rPr lang="en-US" sz="10000" dirty="0">
                <a:solidFill>
                  <a:schemeClr val="bg1"/>
                </a:solidFill>
                <a:latin typeface="+mn-lt"/>
              </a:rPr>
              <a:t>What about </a:t>
            </a:r>
            <a:br>
              <a:rPr lang="en-US" sz="10000" dirty="0">
                <a:solidFill>
                  <a:schemeClr val="bg1"/>
                </a:solidFill>
                <a:latin typeface="+mn-lt"/>
              </a:rPr>
            </a:br>
            <a:r>
              <a:rPr lang="en-US" sz="10000" dirty="0">
                <a:solidFill>
                  <a:schemeClr val="bg1"/>
                </a:solidFill>
                <a:latin typeface="+mn-lt"/>
              </a:rPr>
              <a:t>this person?</a:t>
            </a:r>
          </a:p>
        </p:txBody>
      </p:sp>
      <p:pic>
        <p:nvPicPr>
          <p:cNvPr id="4100" name="Picture 4" descr="Surgeon Clipart Png Transparent Png - Full Size Clipart (#5705310) -  PinClipart">
            <a:extLst>
              <a:ext uri="{FF2B5EF4-FFF2-40B4-BE49-F238E27FC236}">
                <a16:creationId xmlns:a16="http://schemas.microsoft.com/office/drawing/2014/main" id="{45F04FF4-B5CE-ECC7-9F20-E9ABFF318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2574" y="1882303"/>
            <a:ext cx="2333422" cy="4912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0107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192000"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7825FAF2-B601-ED57-0B93-8C277544B9F7}"/>
              </a:ext>
            </a:extLst>
          </p:cNvPr>
          <p:cNvSpPr>
            <a:spLocks noGrp="1"/>
          </p:cNvSpPr>
          <p:nvPr>
            <p:ph type="title"/>
          </p:nvPr>
        </p:nvSpPr>
        <p:spPr>
          <a:xfrm>
            <a:off x="0" y="365125"/>
            <a:ext cx="12192000" cy="6027511"/>
          </a:xfrm>
        </p:spPr>
        <p:txBody>
          <a:bodyPr>
            <a:normAutofit/>
          </a:bodyPr>
          <a:lstStyle/>
          <a:p>
            <a:pPr algn="ctr"/>
            <a:r>
              <a:rPr lang="en-US" sz="10000" dirty="0">
                <a:solidFill>
                  <a:schemeClr val="bg1"/>
                </a:solidFill>
                <a:latin typeface="+mn-lt"/>
              </a:rPr>
              <a:t>You don’t get better</a:t>
            </a:r>
            <a:br>
              <a:rPr lang="en-US" sz="10000" dirty="0">
                <a:solidFill>
                  <a:schemeClr val="bg1"/>
                </a:solidFill>
                <a:latin typeface="+mn-lt"/>
              </a:rPr>
            </a:br>
            <a:r>
              <a:rPr lang="en-US" sz="10000" dirty="0">
                <a:solidFill>
                  <a:schemeClr val="bg1"/>
                </a:solidFill>
                <a:latin typeface="+mn-lt"/>
              </a:rPr>
              <a:t>at TDD</a:t>
            </a:r>
            <a:br>
              <a:rPr lang="en-US" sz="10000" dirty="0">
                <a:solidFill>
                  <a:schemeClr val="bg1"/>
                </a:solidFill>
                <a:latin typeface="+mn-lt"/>
              </a:rPr>
            </a:br>
            <a:r>
              <a:rPr lang="en-US" sz="10000" dirty="0">
                <a:solidFill>
                  <a:schemeClr val="bg1"/>
                </a:solidFill>
                <a:latin typeface="+mn-lt"/>
              </a:rPr>
              <a:t>by NOT doing TDD</a:t>
            </a:r>
          </a:p>
        </p:txBody>
      </p:sp>
    </p:spTree>
    <p:extLst>
      <p:ext uri="{BB962C8B-B14F-4D97-AF65-F5344CB8AC3E}">
        <p14:creationId xmlns:p14="http://schemas.microsoft.com/office/powerpoint/2010/main" val="39723231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Takeaways</a:t>
            </a:r>
          </a:p>
        </p:txBody>
      </p:sp>
      <p:sp>
        <p:nvSpPr>
          <p:cNvPr id="3" name="Content Placeholder 2"/>
          <p:cNvSpPr>
            <a:spLocks noGrp="1"/>
          </p:cNvSpPr>
          <p:nvPr>
            <p:ph idx="1"/>
          </p:nvPr>
        </p:nvSpPr>
        <p:spPr>
          <a:xfrm>
            <a:off x="838200" y="1825624"/>
            <a:ext cx="10863876" cy="4779637"/>
          </a:xfrm>
        </p:spPr>
        <p:txBody>
          <a:bodyPr>
            <a:normAutofit/>
          </a:bodyPr>
          <a:lstStyle/>
          <a:p>
            <a:r>
              <a:rPr lang="en-US" dirty="0"/>
              <a:t>Why you should TDD</a:t>
            </a:r>
          </a:p>
          <a:p>
            <a:r>
              <a:rPr lang="en-US" dirty="0"/>
              <a:t>How to test React</a:t>
            </a:r>
          </a:p>
          <a:p>
            <a:r>
              <a:rPr lang="en-US" dirty="0"/>
              <a:t>What to test in React</a:t>
            </a:r>
          </a:p>
          <a:p>
            <a:r>
              <a:rPr lang="en-US" dirty="0"/>
              <a:t>How to get started </a:t>
            </a:r>
            <a:r>
              <a:rPr lang="en-US" dirty="0" err="1"/>
              <a:t>TDDing</a:t>
            </a:r>
            <a:r>
              <a:rPr lang="en-US" dirty="0"/>
              <a:t> </a:t>
            </a:r>
            <a:r>
              <a:rPr lang="en-US" dirty="0" err="1"/>
              <a:t>Blazor</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7725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TDD By Example by Kent Beck</a:t>
            </a:r>
          </a:p>
          <a:p>
            <a:r>
              <a:rPr lang="en-US" dirty="0">
                <a:hlinkClick r:id="rId3"/>
              </a:rPr>
              <a:t>Write Tests</a:t>
            </a:r>
            <a:r>
              <a:rPr lang="en-US" dirty="0"/>
              <a:t> blog post by Kent C </a:t>
            </a:r>
            <a:r>
              <a:rPr lang="en-US" dirty="0" err="1"/>
              <a:t>Dodds</a:t>
            </a:r>
            <a:endParaRPr lang="en-US" dirty="0"/>
          </a:p>
          <a:p>
            <a:r>
              <a:rPr lang="en-US" dirty="0">
                <a:hlinkClick r:id="rId4"/>
              </a:rPr>
              <a:t>https://github.com/scottsauber/talks</a:t>
            </a:r>
            <a:r>
              <a:rPr lang="en-US" dirty="0"/>
              <a:t> </a:t>
            </a:r>
          </a:p>
          <a:p>
            <a:r>
              <a:rPr lang="en-US" dirty="0"/>
              <a:t>This slide deck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EB30CBE7-9770-F187-56D3-2DCBA37F45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23346" y="1825624"/>
            <a:ext cx="2402828" cy="3012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969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Goals</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Learn “best practices</a:t>
            </a:r>
            <a:r>
              <a:rPr lang="en-US" baseline="30000" dirty="0"/>
              <a:t>*</a:t>
            </a:r>
            <a:r>
              <a:rPr lang="en-US" dirty="0"/>
              <a:t>” for writing frontend tests</a:t>
            </a:r>
          </a:p>
          <a:p>
            <a:r>
              <a:rPr lang="en-US" dirty="0"/>
              <a:t>Share with .NET community testing learnings from React community</a:t>
            </a:r>
          </a:p>
          <a:p>
            <a:r>
              <a:rPr lang="en-US" dirty="0"/>
              <a:t>Learn how to TDD (with </a:t>
            </a:r>
            <a:r>
              <a:rPr lang="en-US" dirty="0" err="1"/>
              <a:t>Blazor</a:t>
            </a:r>
            <a:r>
              <a:rPr lang="en-US" dirty="0"/>
              <a:t>!)</a:t>
            </a:r>
          </a:p>
          <a:p>
            <a:endParaRPr lang="en-US" dirty="0"/>
          </a:p>
          <a:p>
            <a:endParaRPr lang="en-US" dirty="0"/>
          </a:p>
          <a:p>
            <a:endParaRPr lang="en-US" dirty="0"/>
          </a:p>
          <a:p>
            <a:endParaRPr lang="en-US" dirty="0"/>
          </a:p>
          <a:p>
            <a:endParaRPr lang="en-US" dirty="0"/>
          </a:p>
          <a:p>
            <a:pPr marL="0" indent="0">
              <a:buNone/>
            </a:pPr>
            <a:endParaRPr lang="en-US" sz="1600" dirty="0"/>
          </a:p>
          <a:p>
            <a:pPr marL="0" indent="0">
              <a:buNone/>
            </a:pPr>
            <a:r>
              <a:rPr lang="en-US" sz="1600" dirty="0"/>
              <a:t>* Synonym for “Just My Opinions” and I’ll probably find a way I like better in the future</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7538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12191999" cy="6027511"/>
          </a:xfrm>
        </p:spPr>
        <p:txBody>
          <a:bodyPr>
            <a:normAutofit/>
          </a:bodyPr>
          <a:lstStyle/>
          <a:p>
            <a:pPr algn="ctr"/>
            <a:r>
              <a:rPr lang="en-US" sz="7200" dirty="0">
                <a:solidFill>
                  <a:schemeClr val="bg1"/>
                </a:solidFill>
                <a:latin typeface="+mn-lt"/>
              </a:rPr>
              <a:t>Questions?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181947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Thanks!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3253755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Director of Engineering at Lean </a:t>
            </a:r>
            <a:r>
              <a:rPr lang="en-US" dirty="0" err="1"/>
              <a:t>TECHniques</a:t>
            </a:r>
            <a:endParaRPr lang="en-US" dirty="0"/>
          </a:p>
          <a:p>
            <a:r>
              <a:rPr lang="en-US" dirty="0"/>
              <a:t>Co-organizer of </a:t>
            </a:r>
            <a:r>
              <a:rPr lang="en-US" dirty="0">
                <a:hlinkClick r:id="rId3"/>
              </a:rPr>
              <a:t>Iowa .NET User Group</a:t>
            </a:r>
            <a:r>
              <a:rPr lang="en-US" dirty="0"/>
              <a:t> </a:t>
            </a:r>
          </a:p>
          <a:p>
            <a:r>
              <a:rPr lang="en-US" dirty="0">
                <a:hlinkClick r:id="rId4"/>
              </a:rPr>
              <a:t>Microsoft MVP</a:t>
            </a:r>
            <a:endParaRPr lang="en-US" dirty="0"/>
          </a:p>
          <a:p>
            <a:r>
              <a:rPr lang="en-US" dirty="0">
                <a:hlinkClick r:id="rId5"/>
              </a:rPr>
              <a:t>Friend of Redgate</a:t>
            </a:r>
            <a:endParaRPr lang="en-US" dirty="0"/>
          </a:p>
          <a:p>
            <a:r>
              <a:rPr lang="en-US" dirty="0"/>
              <a:t>Blog at </a:t>
            </a:r>
            <a:r>
              <a:rPr lang="en-US" dirty="0">
                <a:hlinkClick r:id="rId6"/>
              </a:rPr>
              <a:t>scottsauber.com</a:t>
            </a:r>
          </a:p>
          <a:p>
            <a:r>
              <a:rPr lang="en-US" dirty="0"/>
              <a:t>Used </a:t>
            </a:r>
            <a:r>
              <a:rPr lang="en-US" dirty="0" err="1"/>
              <a:t>Blazor</a:t>
            </a:r>
            <a:r>
              <a:rPr lang="en-US" dirty="0"/>
              <a:t>, React, or Angular last 7 years</a:t>
            </a:r>
          </a:p>
        </p:txBody>
      </p:sp>
      <p:grpSp>
        <p:nvGrpSpPr>
          <p:cNvPr id="13" name="Group 12">
            <a:extLst>
              <a:ext uri="{FF2B5EF4-FFF2-40B4-BE49-F238E27FC236}">
                <a16:creationId xmlns:a16="http://schemas.microsoft.com/office/drawing/2014/main" id="{0B2F4097-27BA-471D-BF17-3A3D73935DF5}"/>
              </a:ext>
            </a:extLst>
          </p:cNvPr>
          <p:cNvGrpSpPr/>
          <p:nvPr/>
        </p:nvGrpSpPr>
        <p:grpSpPr>
          <a:xfrm>
            <a:off x="9970651" y="6185410"/>
            <a:ext cx="2130724" cy="474323"/>
            <a:chOff x="9970651" y="6185410"/>
            <a:chExt cx="2130724" cy="474323"/>
          </a:xfrm>
        </p:grpSpPr>
        <p:sp>
          <p:nvSpPr>
            <p:cNvPr id="14" name="Subtitle 2">
              <a:extLst>
                <a:ext uri="{FF2B5EF4-FFF2-40B4-BE49-F238E27FC236}">
                  <a16:creationId xmlns:a16="http://schemas.microsoft.com/office/drawing/2014/main" id="{BF4D63EE-AFBD-4676-9907-43DA12356FA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5" name="Rectangle 14">
              <a:extLst>
                <a:ext uri="{FF2B5EF4-FFF2-40B4-BE49-F238E27FC236}">
                  <a16:creationId xmlns:a16="http://schemas.microsoft.com/office/drawing/2014/main" id="{8881F3EA-637D-47F1-B7D1-3DF9E59511CA}"/>
                </a:ext>
              </a:extLst>
            </p:cNvPr>
            <p:cNvSpPr/>
            <p:nvPr/>
          </p:nvSpPr>
          <p:spPr>
            <a:xfrm>
              <a:off x="9970651" y="6285411"/>
              <a:ext cx="347472" cy="274320"/>
            </a:xfrm>
            <a:prstGeom prst="rect">
              <a:avLst/>
            </a:prstGeom>
            <a:blipFill dpi="0" rotWithShape="1">
              <a:blip r:embed="rId7">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C75982A1-85DB-45AA-9914-A3353449E1F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60000">
            <a:off x="7755454" y="3650513"/>
            <a:ext cx="3627374" cy="22308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32CBB1C8-2801-43D3-BA5C-48A783C732E1}"/>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r="67449"/>
          <a:stretch/>
        </p:blipFill>
        <p:spPr bwMode="auto">
          <a:xfrm>
            <a:off x="8639005" y="1534986"/>
            <a:ext cx="1860273"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6" presetID="10"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Why do we write tests?</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We want confidence our application works</a:t>
            </a:r>
          </a:p>
          <a:p>
            <a:r>
              <a:rPr lang="en-US" dirty="0"/>
              <a:t>Minimize manual verification</a:t>
            </a:r>
          </a:p>
          <a:p>
            <a:r>
              <a:rPr lang="en-US" dirty="0"/>
              <a:t>Document behavior through tests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8541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TDD?</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2">
            <a:extLst>
              <a:ext uri="{FF2B5EF4-FFF2-40B4-BE49-F238E27FC236}">
                <a16:creationId xmlns:a16="http://schemas.microsoft.com/office/drawing/2014/main" id="{7DFC0D24-D455-A020-8583-AA0B1D9FCE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9124" y="1739900"/>
            <a:ext cx="3800475"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582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TDD?</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Methodology for writing code (not just tests)</a:t>
            </a:r>
          </a:p>
          <a:p>
            <a:r>
              <a:rPr lang="en-US" dirty="0"/>
              <a:t>You write the test BEFORE you write the production code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4061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to TDD?</a:t>
            </a:r>
          </a:p>
        </p:txBody>
      </p:sp>
      <p:sp>
        <p:nvSpPr>
          <p:cNvPr id="3" name="Content Placeholder 2"/>
          <p:cNvSpPr>
            <a:spLocks noGrp="1"/>
          </p:cNvSpPr>
          <p:nvPr>
            <p:ph idx="1"/>
          </p:nvPr>
        </p:nvSpPr>
        <p:spPr>
          <a:xfrm>
            <a:off x="838199" y="1825624"/>
            <a:ext cx="11263175" cy="4779637"/>
          </a:xfrm>
        </p:spPr>
        <p:txBody>
          <a:bodyPr>
            <a:normAutofit/>
          </a:bodyPr>
          <a:lstStyle/>
          <a:p>
            <a:pPr marL="514350" indent="-514350">
              <a:buAutoNum type="arabicPeriod"/>
            </a:pPr>
            <a:r>
              <a:rPr lang="en-US" dirty="0"/>
              <a:t>Think</a:t>
            </a:r>
          </a:p>
          <a:p>
            <a:pPr marL="514350" indent="-514350">
              <a:buAutoNum type="arabicPeriod"/>
            </a:pPr>
            <a:r>
              <a:rPr lang="en-US" dirty="0"/>
              <a:t>Write a test that describes the behavior you want to see</a:t>
            </a:r>
          </a:p>
          <a:p>
            <a:pPr marL="514350" indent="-514350">
              <a:buAutoNum type="arabicPeriod"/>
            </a:pPr>
            <a:r>
              <a:rPr lang="en-US" dirty="0"/>
              <a:t>Run the test and watch it fail </a:t>
            </a:r>
            <a:r>
              <a:rPr lang="en-US" i="1" dirty="0"/>
              <a:t>for the right reason</a:t>
            </a:r>
          </a:p>
          <a:p>
            <a:pPr marL="514350" indent="-514350">
              <a:buAutoNum type="arabicPeriod"/>
            </a:pPr>
            <a:r>
              <a:rPr lang="en-US" dirty="0"/>
              <a:t>Write code to make it pass</a:t>
            </a:r>
          </a:p>
          <a:p>
            <a:pPr marL="514350" indent="-514350">
              <a:buAutoNum type="arabicPeriod"/>
            </a:pPr>
            <a:r>
              <a:rPr lang="en-US" dirty="0"/>
              <a:t>Refactor</a:t>
            </a:r>
          </a:p>
          <a:p>
            <a:pPr marL="514350" indent="-514350">
              <a:buAutoNum type="arabicPeriod"/>
            </a:pPr>
            <a:r>
              <a:rPr lang="en-US" dirty="0"/>
              <a:t>Repeat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10801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27400</TotalTime>
  <Words>1016</Words>
  <Application>Microsoft Office PowerPoint</Application>
  <PresentationFormat>Widescreen</PresentationFormat>
  <Paragraphs>235</Paragraphs>
  <Slides>41</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Test Driven Development with Blazor</vt:lpstr>
      <vt:lpstr>Audience</vt:lpstr>
      <vt:lpstr>Agenda</vt:lpstr>
      <vt:lpstr>Goals</vt:lpstr>
      <vt:lpstr>Who am I? </vt:lpstr>
      <vt:lpstr>Why do we write tests?</vt:lpstr>
      <vt:lpstr>What is TDD?</vt:lpstr>
      <vt:lpstr>What is TDD?</vt:lpstr>
      <vt:lpstr>How to TDD?</vt:lpstr>
      <vt:lpstr>How to TDD?</vt:lpstr>
      <vt:lpstr>PowerPoint Presentation</vt:lpstr>
      <vt:lpstr>Why Test Driven Development?</vt:lpstr>
      <vt:lpstr>What is NOT TDD?</vt:lpstr>
      <vt:lpstr>Applying TDD to Blazor</vt:lpstr>
      <vt:lpstr>Introduction to Tools</vt:lpstr>
      <vt:lpstr>xUnit</vt:lpstr>
      <vt:lpstr>xUnit</vt:lpstr>
      <vt:lpstr>FluentAssertions</vt:lpstr>
      <vt:lpstr>FluentAssertions</vt:lpstr>
      <vt:lpstr>bUnit</vt:lpstr>
      <vt:lpstr>bUnit</vt:lpstr>
      <vt:lpstr>What should I test?</vt:lpstr>
      <vt:lpstr>❌   Current Count is an implementation detail, not behavior</vt:lpstr>
      <vt:lpstr>❌   The HTML  is an implementation detail, not behavior</vt:lpstr>
      <vt:lpstr>PowerPoint Presentation</vt:lpstr>
      <vt:lpstr>❌ </vt:lpstr>
      <vt:lpstr>“The more your tests resemble the way your software is used the more confidence they can give you.”  </vt:lpstr>
      <vt:lpstr>What should I NOT test?</vt:lpstr>
      <vt:lpstr>What should I NOT test?</vt:lpstr>
      <vt:lpstr>Live Coding!</vt:lpstr>
      <vt:lpstr>What’s coming in bUnit 👀</vt:lpstr>
      <vt:lpstr>How can I get started with TDD?</vt:lpstr>
      <vt:lpstr>But I don’t  have time!</vt:lpstr>
      <vt:lpstr>Why?</vt:lpstr>
      <vt:lpstr>My boss won’t let me!</vt:lpstr>
      <vt:lpstr>What about  this person?</vt:lpstr>
      <vt:lpstr>You don’t get better at TDD by NOT doing TDD</vt:lpstr>
      <vt:lpstr>Takeaways</vt:lpstr>
      <vt:lpstr>Resources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TDD with Blazor</dc:title>
  <dc:creator>Scott Sauber</dc:creator>
  <cp:lastModifiedBy>Scott Sauber</cp:lastModifiedBy>
  <cp:revision>206</cp:revision>
  <dcterms:created xsi:type="dcterms:W3CDTF">2020-03-08T20:31:35Z</dcterms:created>
  <dcterms:modified xsi:type="dcterms:W3CDTF">2023-11-09T04:49:06Z</dcterms:modified>
</cp:coreProperties>
</file>