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6"/>
  </p:notesMasterIdLst>
  <p:sldIdLst>
    <p:sldId id="257" r:id="rId2"/>
    <p:sldId id="285" r:id="rId3"/>
    <p:sldId id="531" r:id="rId4"/>
    <p:sldId id="326" r:id="rId5"/>
    <p:sldId id="369" r:id="rId6"/>
    <p:sldId id="327" r:id="rId7"/>
    <p:sldId id="533" r:id="rId8"/>
    <p:sldId id="534" r:id="rId9"/>
    <p:sldId id="568" r:id="rId10"/>
    <p:sldId id="541" r:id="rId11"/>
    <p:sldId id="463" r:id="rId12"/>
    <p:sldId id="543" r:id="rId13"/>
    <p:sldId id="544" r:id="rId14"/>
    <p:sldId id="551" r:id="rId15"/>
    <p:sldId id="537" r:id="rId16"/>
    <p:sldId id="542" r:id="rId17"/>
    <p:sldId id="535" r:id="rId18"/>
    <p:sldId id="536" r:id="rId19"/>
    <p:sldId id="539" r:id="rId20"/>
    <p:sldId id="538" r:id="rId21"/>
    <p:sldId id="540" r:id="rId22"/>
    <p:sldId id="555" r:id="rId23"/>
    <p:sldId id="557" r:id="rId24"/>
    <p:sldId id="558" r:id="rId25"/>
    <p:sldId id="559" r:id="rId26"/>
    <p:sldId id="553" r:id="rId27"/>
    <p:sldId id="556" r:id="rId28"/>
    <p:sldId id="554" r:id="rId29"/>
    <p:sldId id="546" r:id="rId30"/>
    <p:sldId id="566" r:id="rId31"/>
    <p:sldId id="545" r:id="rId32"/>
    <p:sldId id="547" r:id="rId33"/>
    <p:sldId id="550" r:id="rId34"/>
    <p:sldId id="548" r:id="rId35"/>
    <p:sldId id="549" r:id="rId36"/>
    <p:sldId id="561" r:id="rId37"/>
    <p:sldId id="563" r:id="rId38"/>
    <p:sldId id="564" r:id="rId39"/>
    <p:sldId id="565" r:id="rId40"/>
    <p:sldId id="567" r:id="rId41"/>
    <p:sldId id="368" r:id="rId42"/>
    <p:sldId id="490" r:id="rId43"/>
    <p:sldId id="400" r:id="rId44"/>
    <p:sldId id="33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6" autoAdjust="0"/>
    <p:restoredTop sz="83000" autoAdjust="0"/>
  </p:normalViewPr>
  <p:slideViewPr>
    <p:cSldViewPr snapToGrid="0">
      <p:cViewPr varScale="1">
        <p:scale>
          <a:sx n="96" d="100"/>
          <a:sy n="96" d="100"/>
        </p:scale>
        <p:origin x="42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F47D1-607F-45EE-AE63-C10CF3AC8DD9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074461-D808-4EBD-B8B3-953FBFCC6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04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4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36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2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6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12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80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73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app service plan in relation to app services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PaaS nature and all that it handles (server patches, OS patches, Certs, custom domains,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etc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)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Env vars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what slots are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Kudu is a thing that exists and why it’s useful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Log stream for really bad stuff going down </a:t>
            </a:r>
            <a:r>
              <a:rPr lang="en-US" b="0" i="0" dirty="0" err="1">
                <a:solidFill>
                  <a:srgbClr val="D1D2D3"/>
                </a:solidFill>
                <a:effectLst/>
                <a:latin typeface="Slack-Lato"/>
              </a:rPr>
              <a:t>bc</a:t>
            </a: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 ideally you’re using AppInsights or Log Analytics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Export template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What the heck is that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Let’s deploy that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  <a:t>- Let’s parameterize that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2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9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29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reference resources from one another</a:t>
            </a:r>
          </a:p>
          <a:p>
            <a:endParaRPr lang="en-US" dirty="0"/>
          </a:p>
          <a:p>
            <a:r>
              <a:rPr lang="en-US" dirty="0"/>
              <a:t>This also tells Bicep – create the App Service Plan first before creating the App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5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 with the previous example is those names are hardcoded right. But we probably want like a Dev + Prod name</a:t>
            </a:r>
          </a:p>
          <a:p>
            <a:endParaRPr lang="en-US" dirty="0"/>
          </a:p>
          <a:p>
            <a:r>
              <a:rPr lang="en-US" dirty="0"/>
              <a:t>But how do we create this name dynamically?</a:t>
            </a:r>
          </a:p>
          <a:p>
            <a:endParaRPr lang="en-US" dirty="0"/>
          </a:p>
          <a:p>
            <a:r>
              <a:rPr lang="en-US" dirty="0"/>
              <a:t>Enter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62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store all your Dev values together in a single file</a:t>
            </a:r>
          </a:p>
          <a:p>
            <a:endParaRPr lang="en-US" dirty="0"/>
          </a:p>
          <a:p>
            <a:r>
              <a:rPr lang="en-US" dirty="0"/>
              <a:t>The using tells it what parameters are required and even works with the @allowed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14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0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85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5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880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84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39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346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15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1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6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272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5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171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03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416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305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12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985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4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0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D549-F609-4ED3-8963-AF0CBF3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AA17A-1098-419A-8585-E680D811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51D-61BD-48D1-8C67-4C327383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C576-331D-4E09-88E2-6EB25C68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9541-EA62-4109-ABD5-F105A295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4FE6-F914-41AA-88EC-E4EB246C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6D8E4-7B81-43C8-9E0C-E6D9BBE6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A446-E986-479F-865A-253DDD95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62C5E-6BC2-4157-896F-20C3B395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A8BB-B7DC-49ED-A1F9-45449319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D8934-B74E-4AE0-B765-ECE3C9A07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56AB3-C0E0-4C3D-B3A4-916BF6C31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2220-AFF0-42C5-AF12-AD2AC576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D1E5-E582-4C65-900E-24E56C39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E9A6-F609-4B8B-AE51-59399BB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9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5D01-CAFE-4A1A-A804-F23913EB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BD820-3F0E-466E-9035-C5A24E697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017A9-4DF9-4FBC-8DFE-1AF8ABE9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97CE-189D-45E0-91B2-04695DE2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EDA0-DDF2-410C-A702-40E5C32C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8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4772-8467-4E19-8A52-A529C7B3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A9D6B-AA2E-41FA-BDFC-46C87BDCF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5F044-85E8-449D-A4F3-7EAC9AD0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8485-216E-4AEA-8404-05B4ACF6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57587-3E1F-480C-81BD-741C81CE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0DC6-DE10-4E0B-BCBA-32E711C8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8941-20E5-4343-8250-265C6DAC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7973-E72E-4CC0-8D61-FCCC8406C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FF417-B339-40DE-B352-1ECEDBB7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5B31E-728B-4DBE-8BD9-E37BC320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743D7-ECE6-4EEE-A8EE-EFB4DBFE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4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A82E-579C-45F5-A951-1E10C98D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72278-8C31-4955-BCB5-81132BB5F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4B5AF-BC8F-4D55-B34E-3947255AE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4CE63-7562-4D15-BD15-363CDC214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26435-DAAC-4A88-8E75-D1C9066E3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6F1FBD-42A5-4A9E-8F95-934AAA62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529DF-CBEB-4F8A-AE4A-1E17ED0E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11928E-44C3-496F-B06D-DE65B8B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5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837D-0203-44E9-A800-75FB3F0C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691E0-63A3-4F58-8784-3CF3D4825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3B4FF-56D4-4561-8AA0-715AC2EF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4245B-8F4F-4989-8B66-F14D9F46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7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7D826-C0CD-4DA3-9804-3B37794D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3DFA2-D509-44F1-BB96-FF03916E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F2E06-E28D-4612-9A89-EBD14774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A060-F102-4A2F-A00A-664EF548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5B43-3611-4819-A036-8C5F1E42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A2AB7-BFE4-490A-AFEB-5A016701B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85B19-24B8-4C1F-89D6-5412D092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79F1F-F5FB-498D-A4C7-6EDC1DD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78AB6-BF35-4C0B-B331-22ED520A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6FE43-BAB1-41F0-BFF0-94DD8B3F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826E6-5590-4624-A426-EE1A424BC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AF21-041F-4FA7-87E4-B870EDA36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7AF2C-DB15-4789-9385-B5DB5332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65690-CB51-4930-B426-18021D38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FFDAB-4B46-4100-A689-0064DB52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2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6E2E7-5F4D-4B43-B201-1C682CF8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A8DF1-9081-4F65-B36D-44EAFBA9C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121AD-9DC3-463F-98F7-B2E1CA540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F2526-C75C-47BE-928B-0135A92A66BE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0C0D7-400D-4BA6-BC06-CFC5FBDCF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E6C9D-08DD-4E4B-8A70-A4B32C36A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2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icing/details/app-service/linux/#pric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workshop-dotnet-azure-github-bice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templates/microsoft.web/sites?pivots=deployment-language-bice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workshop-dotnet-azure-github-bice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d-gate.com/hub/events/friends-of-rg/friend/ScottSauber" TargetMode="External"/><Relationship Id="rId5" Type="http://schemas.openxmlformats.org/officeDocument/2006/relationships/hyperlink" Target="https://mvp.microsoft.com/en-us/PublicProfile/5005146?fullName=Scott%20%20Saub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www.meetup.com/iadnug/" TargetMode="Externa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loud-adoption-framework/ready/azure-best-practices/resource-abbreviations#compute-and-we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532573"/>
            <a:ext cx="12192000" cy="3655653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Deploying a .NET 8 App</a:t>
            </a:r>
            <a:br>
              <a:rPr lang="en-US" sz="80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80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 Azure using GitHub Actions and Bicep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46" y="6295281"/>
            <a:ext cx="12192000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085456" y="6295281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067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Azure</a:t>
            </a:r>
          </a:p>
        </p:txBody>
      </p:sp>
      <p:pic>
        <p:nvPicPr>
          <p:cNvPr id="3074" name="Picture 2" descr="Azure has a new logo, but where do you download it? Here!">
            <a:extLst>
              <a:ext uri="{FF2B5EF4-FFF2-40B4-BE49-F238E27FC236}">
                <a16:creationId xmlns:a16="http://schemas.microsoft.com/office/drawing/2014/main" id="{B4BAF72D-B99A-2D2D-4FCA-DD55E05BA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576" y="3074848"/>
            <a:ext cx="3074847" cy="307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62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Azure?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Microsoft offering for cloud hosting</a:t>
            </a:r>
          </a:p>
          <a:p>
            <a:r>
              <a:rPr lang="en-US" dirty="0"/>
              <a:t>Offers many services from hosting web apps to databases to caching to messaging to…</a:t>
            </a:r>
          </a:p>
          <a:p>
            <a:r>
              <a:rPr lang="en-US" dirty="0"/>
              <a:t>You should probably be picking PaaS offerings (i.e. not VMs)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83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Top-</a:t>
            </a:r>
            <a:r>
              <a:rPr lang="en-US" dirty="0" err="1"/>
              <a:t>ish</a:t>
            </a:r>
            <a:r>
              <a:rPr lang="en-US" dirty="0"/>
              <a:t> level organization (ignoring Tenants, Management Groups for a minute)</a:t>
            </a:r>
          </a:p>
          <a:p>
            <a:r>
              <a:rPr lang="en-US" dirty="0"/>
              <a:t>Recommended per team per environment</a:t>
            </a:r>
          </a:p>
          <a:p>
            <a:r>
              <a:rPr lang="en-US" dirty="0"/>
              <a:t>My default naming convention: sub-&lt;team/dept&gt;-&lt;environment&gt;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sub-accounting-dev</a:t>
            </a:r>
          </a:p>
          <a:p>
            <a:r>
              <a:rPr lang="en-US" dirty="0"/>
              <a:t>Role access separation</a:t>
            </a:r>
          </a:p>
          <a:p>
            <a:r>
              <a:rPr lang="en-US" dirty="0"/>
              <a:t>Billing separation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6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Related groups of resources (i.e. web, DB, Key Vault,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Quickly view all resources related to that app</a:t>
            </a:r>
          </a:p>
          <a:p>
            <a:r>
              <a:rPr lang="en-US" dirty="0"/>
              <a:t>Conceptually, RG = folder, and Resources = files</a:t>
            </a:r>
          </a:p>
          <a:p>
            <a:r>
              <a:rPr lang="en-US" dirty="0"/>
              <a:t>Recommended per app per environment</a:t>
            </a:r>
          </a:p>
          <a:p>
            <a:r>
              <a:rPr lang="en-US" dirty="0"/>
              <a:t>Default naming convention: </a:t>
            </a:r>
            <a:r>
              <a:rPr lang="en-US" dirty="0" err="1"/>
              <a:t>rg</a:t>
            </a:r>
            <a:r>
              <a:rPr lang="en-US" dirty="0"/>
              <a:t>-&lt;product name&gt;-&lt;environment&gt;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rg</a:t>
            </a:r>
            <a:r>
              <a:rPr lang="en-US" dirty="0"/>
              <a:t>-</a:t>
            </a:r>
            <a:r>
              <a:rPr lang="en-US" dirty="0" err="1"/>
              <a:t>fancyapp</a:t>
            </a:r>
            <a:r>
              <a:rPr lang="en-US" dirty="0"/>
              <a:t>-dev</a:t>
            </a:r>
          </a:p>
          <a:p>
            <a:r>
              <a:rPr lang="en-US" dirty="0"/>
              <a:t>May have many RG’s in a single subscription</a:t>
            </a:r>
          </a:p>
          <a:p>
            <a:r>
              <a:rPr lang="en-US" dirty="0"/>
              <a:t>Role access separation</a:t>
            </a:r>
          </a:p>
          <a:p>
            <a:r>
              <a:rPr lang="en-US" dirty="0"/>
              <a:t>Billing separation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28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209617A-CE10-CFB9-BE82-E1A36C4FE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661988"/>
            <a:ext cx="8096249" cy="515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70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Azure App Service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2AE236-7C6C-1FC9-BA07-4C735C414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4982" y="3298548"/>
            <a:ext cx="2765977" cy="27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95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Azure App 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PaaS offering for hosting applications</a:t>
            </a:r>
          </a:p>
          <a:p>
            <a:r>
              <a:rPr lang="en-US" dirty="0"/>
              <a:t>✅Handles OS patches, Framework patches</a:t>
            </a:r>
          </a:p>
          <a:p>
            <a:r>
              <a:rPr lang="en-US" dirty="0"/>
              <a:t>✅Zero downtime deployments with slots</a:t>
            </a:r>
          </a:p>
          <a:p>
            <a:r>
              <a:rPr lang="en-US" dirty="0"/>
              <a:t>✅SSL Certs</a:t>
            </a:r>
          </a:p>
          <a:p>
            <a:r>
              <a:rPr lang="en-US" dirty="0"/>
              <a:t>✅Extremely simple</a:t>
            </a:r>
          </a:p>
          <a:p>
            <a:r>
              <a:rPr lang="en-US" dirty="0"/>
              <a:t>✅Handles scaling</a:t>
            </a:r>
          </a:p>
          <a:p>
            <a:r>
              <a:rPr lang="en-US" dirty="0"/>
              <a:t>✅Custom Domains</a:t>
            </a:r>
          </a:p>
          <a:p>
            <a:r>
              <a:rPr lang="en-US" dirty="0"/>
              <a:t>✅And More</a:t>
            </a:r>
          </a:p>
          <a:p>
            <a:r>
              <a:rPr lang="en-US" dirty="0"/>
              <a:t>❌Less control because PaaS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47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an Azure App Service Plan?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666343" cy="4749836"/>
          </a:xfrm>
        </p:spPr>
        <p:txBody>
          <a:bodyPr>
            <a:normAutofit/>
          </a:bodyPr>
          <a:lstStyle/>
          <a:p>
            <a:r>
              <a:rPr lang="en-US" dirty="0"/>
              <a:t>Think of it like the VM for your App Service(s)</a:t>
            </a:r>
          </a:p>
          <a:p>
            <a:r>
              <a:rPr lang="en-US" dirty="0"/>
              <a:t>Pick how much memory, CPU, storage you need</a:t>
            </a:r>
          </a:p>
          <a:p>
            <a:r>
              <a:rPr lang="en-US" dirty="0"/>
              <a:t>You can put multiple app services on an ASP…but should you?</a:t>
            </a:r>
          </a:p>
          <a:p>
            <a:r>
              <a:rPr lang="en-US" dirty="0">
                <a:hlinkClick r:id="rId3"/>
              </a:rPr>
              <a:t>Tiers for Linux</a:t>
            </a:r>
            <a:endParaRPr lang="en-US" dirty="0"/>
          </a:p>
          <a:p>
            <a:r>
              <a:rPr lang="en-US" dirty="0"/>
              <a:t>Many apps can get away with S1 in my experience (~$70/</a:t>
            </a:r>
            <a:r>
              <a:rPr lang="en-US" dirty="0" err="1"/>
              <a:t>mo</a:t>
            </a:r>
            <a:r>
              <a:rPr lang="en-US" dirty="0"/>
              <a:t> for Linux)</a:t>
            </a:r>
          </a:p>
          <a:p>
            <a:r>
              <a:rPr lang="en-US" dirty="0"/>
              <a:t>Need to be at least on Standard to get Deployment Slots (ZDD)</a:t>
            </a:r>
          </a:p>
          <a:p>
            <a:r>
              <a:rPr lang="en-US" dirty="0"/>
              <a:t>Savings plan – commit to $ amount, 25% (1yr) or 45% savings (3yrs)</a:t>
            </a:r>
          </a:p>
          <a:p>
            <a:r>
              <a:rPr lang="en-US" dirty="0"/>
              <a:t>Reservation – commit to compute, 35% (1yr) or 55% savings (3yrs)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797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D2AE236-7C6C-1FC9-BA07-4C735C414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3011" y="3462545"/>
            <a:ext cx="2765977" cy="27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75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Bicep</a:t>
            </a:r>
          </a:p>
        </p:txBody>
      </p:sp>
      <p:pic>
        <p:nvPicPr>
          <p:cNvPr id="2050" name="Picture 2" descr="Bicep - Visual Studio Marketplace">
            <a:extLst>
              <a:ext uri="{FF2B5EF4-FFF2-40B4-BE49-F238E27FC236}">
                <a16:creationId xmlns:a16="http://schemas.microsoft.com/office/drawing/2014/main" id="{8C2B5FBC-24AF-C673-DDC3-7A8EF167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16" y="3349258"/>
            <a:ext cx="3054627" cy="30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5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 Editor of some sort that supports .NET 8 and Bicep</a:t>
            </a:r>
          </a:p>
          <a:p>
            <a:pPr lvl="1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Rider 2023 EAP 8</a:t>
            </a:r>
          </a:p>
          <a:p>
            <a:pPr lvl="1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VS 17.8+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VS Code with Bicep Extension recommended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Fork this repo: </a:t>
            </a:r>
          </a:p>
          <a:p>
            <a:pPr lvl="1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https://github.com/scottsauber/workshop-dotnet-azure-github-bicep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Please let Scott know the following if you’re participating:</a:t>
            </a:r>
          </a:p>
          <a:p>
            <a:pPr lvl="1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Email you will use for Azure</a:t>
            </a:r>
          </a:p>
          <a:p>
            <a:pPr lvl="1"/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GitHub account</a:t>
            </a:r>
          </a:p>
          <a:p>
            <a:r>
              <a:rPr 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WiFi</a:t>
            </a: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is LTGWHQ-Guest, password is </a:t>
            </a:r>
            <a:r>
              <a:rPr lang="en-US" dirty="0" err="1">
                <a:ea typeface="Open Sans" panose="020B0606030504020204" pitchFamily="34" charset="0"/>
                <a:cs typeface="Open Sans" panose="020B0606030504020204" pitchFamily="34" charset="0"/>
              </a:rPr>
              <a:t>learn@lt</a:t>
            </a:r>
            <a:endParaRPr lang="en-US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E530A9-A079-9015-8E7F-D7E9526B55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277CDDD-BFE1-7D75-B431-61E190B8E12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D9DCB6-52BD-64A7-D767-D4190FF8562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Bicep?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Infrastructure as Code DSL for Azure</a:t>
            </a:r>
          </a:p>
          <a:p>
            <a:r>
              <a:rPr lang="en-US" dirty="0"/>
              <a:t>Describe Azure Resources using Bicep’s language</a:t>
            </a:r>
          </a:p>
          <a:p>
            <a:r>
              <a:rPr lang="en-US" dirty="0"/>
              <a:t>Stored in version control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Manage Configuration Drift</a:t>
            </a:r>
          </a:p>
          <a:p>
            <a:r>
              <a:rPr lang="en-US" dirty="0"/>
              <a:t>Bicep runs in incremental mode by default (will not delete)</a:t>
            </a:r>
          </a:p>
          <a:p>
            <a:r>
              <a:rPr lang="en-US" dirty="0"/>
              <a:t>No state file required like Terraform does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47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does Bicep look like?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D0FB2CA-D39C-929A-5D26-87F9E8772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452" y="2021624"/>
            <a:ext cx="10349348" cy="29664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BBE171-42A9-076C-A8E3-863245F37D6D}"/>
              </a:ext>
            </a:extLst>
          </p:cNvPr>
          <p:cNvSpPr/>
          <p:nvPr/>
        </p:nvSpPr>
        <p:spPr>
          <a:xfrm>
            <a:off x="1067519" y="2061882"/>
            <a:ext cx="1312903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0BAC3-4FD8-29AD-B27E-4E33D20F153E}"/>
              </a:ext>
            </a:extLst>
          </p:cNvPr>
          <p:cNvSpPr/>
          <p:nvPr/>
        </p:nvSpPr>
        <p:spPr>
          <a:xfrm>
            <a:off x="2443489" y="2061882"/>
            <a:ext cx="2153359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72CC4-967D-F750-65FF-123BB0E8E8AF}"/>
              </a:ext>
            </a:extLst>
          </p:cNvPr>
          <p:cNvSpPr/>
          <p:nvPr/>
        </p:nvSpPr>
        <p:spPr>
          <a:xfrm>
            <a:off x="4659915" y="2061882"/>
            <a:ext cx="5658208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448E6-0D1E-1A89-616B-0A6E68D9D5F8}"/>
              </a:ext>
            </a:extLst>
          </p:cNvPr>
          <p:cNvSpPr/>
          <p:nvPr/>
        </p:nvSpPr>
        <p:spPr>
          <a:xfrm>
            <a:off x="1308772" y="2487453"/>
            <a:ext cx="3944058" cy="21441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7BEF77-C983-40AD-5EC5-5AE48432C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6" y="143129"/>
            <a:ext cx="10349348" cy="2966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86A544-C878-2CFF-7E99-5F4D397D6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26" y="3380539"/>
            <a:ext cx="7544499" cy="26376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329039-5A47-540E-0BEA-FCDF7CA8A5FC}"/>
              </a:ext>
            </a:extLst>
          </p:cNvPr>
          <p:cNvSpPr/>
          <p:nvPr/>
        </p:nvSpPr>
        <p:spPr>
          <a:xfrm>
            <a:off x="2309911" y="183386"/>
            <a:ext cx="2172637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B5529-D186-25AF-4154-9906C18AA7F2}"/>
              </a:ext>
            </a:extLst>
          </p:cNvPr>
          <p:cNvSpPr/>
          <p:nvPr/>
        </p:nvSpPr>
        <p:spPr>
          <a:xfrm>
            <a:off x="3288915" y="4699341"/>
            <a:ext cx="2436024" cy="385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3C0C97C-A766-F5F8-73D0-2A5819D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27" y="888504"/>
            <a:ext cx="7229528" cy="3610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329039-5A47-540E-0BEA-FCDF7CA8A5FC}"/>
              </a:ext>
            </a:extLst>
          </p:cNvPr>
          <p:cNvSpPr/>
          <p:nvPr/>
        </p:nvSpPr>
        <p:spPr>
          <a:xfrm>
            <a:off x="1971978" y="927600"/>
            <a:ext cx="2813710" cy="1174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EB5529-D186-25AF-4154-9906C18AA7F2}"/>
              </a:ext>
            </a:extLst>
          </p:cNvPr>
          <p:cNvSpPr/>
          <p:nvPr/>
        </p:nvSpPr>
        <p:spPr>
          <a:xfrm>
            <a:off x="2195610" y="2510786"/>
            <a:ext cx="4041193" cy="5802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9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DDAFF8-6082-7F77-6F43-CE018E0C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25" y="2257213"/>
            <a:ext cx="6710842" cy="27868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C2C370-5E5B-CA56-0417-4E2EBF5A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dev.biccepparam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72340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A458A7-631B-04E2-1E9E-C45CB99540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47"/>
          <a:stretch/>
        </p:blipFill>
        <p:spPr>
          <a:xfrm>
            <a:off x="1495385" y="2334701"/>
            <a:ext cx="8985175" cy="247981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4B8CDE-291C-17BA-2138-89952B6A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But how do I deploy it?</a:t>
            </a:r>
          </a:p>
        </p:txBody>
      </p:sp>
    </p:spTree>
    <p:extLst>
      <p:ext uri="{BB962C8B-B14F-4D97-AF65-F5344CB8AC3E}">
        <p14:creationId xmlns:p14="http://schemas.microsoft.com/office/powerpoint/2010/main" val="54809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  <a:p>
            <a:r>
              <a:rPr lang="en-US" dirty="0"/>
              <a:t>Modules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.</a:t>
            </a:r>
            <a:r>
              <a:rPr lang="en-US" dirty="0" err="1"/>
              <a:t>bicepparam</a:t>
            </a:r>
            <a:endParaRPr lang="en-US" dirty="0"/>
          </a:p>
          <a:p>
            <a:r>
              <a:rPr lang="en-US" dirty="0"/>
              <a:t>Outputs</a:t>
            </a:r>
          </a:p>
          <a:p>
            <a:r>
              <a:rPr lang="en-US" dirty="0"/>
              <a:t>--</a:t>
            </a:r>
            <a:r>
              <a:rPr lang="en-US" dirty="0" err="1"/>
              <a:t>whatif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925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No manual work of configuring in the portal (and repeating for each env)</a:t>
            </a:r>
          </a:p>
          <a:p>
            <a:r>
              <a:rPr lang="en-US" dirty="0"/>
              <a:t>Eliminate configuration drift</a:t>
            </a:r>
          </a:p>
          <a:p>
            <a:r>
              <a:rPr lang="en-US" dirty="0"/>
              <a:t>Traceability of who, did what, and when</a:t>
            </a:r>
          </a:p>
          <a:p>
            <a:r>
              <a:rPr lang="en-US" dirty="0"/>
              <a:t>Give Contributor access to the pipeline – not to individuals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0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Documentation for various Bicep resources: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https://learn.microsoft.com/en-us/azure/templates/microsoft.web/sites?pivots=deployment-language-bicep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5654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  <p:pic>
        <p:nvPicPr>
          <p:cNvPr id="2050" name="Picture 2" descr="Bicep - Visual Studio Marketplace">
            <a:extLst>
              <a:ext uri="{FF2B5EF4-FFF2-40B4-BE49-F238E27FC236}">
                <a16:creationId xmlns:a16="http://schemas.microsoft.com/office/drawing/2014/main" id="{8C2B5FBC-24AF-C673-DDC3-7A8EF167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16" y="3349258"/>
            <a:ext cx="3054627" cy="30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9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.NET Developers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Anyone interested in Azure, GitHub or Bicep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E530A9-A079-9015-8E7F-D7E9526B55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C277CDDD-BFE1-7D75-B431-61E190B8E12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D9DCB6-52BD-64A7-D767-D4190FF8562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22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Hands On</a:t>
            </a:r>
          </a:p>
        </p:txBody>
      </p:sp>
      <p:pic>
        <p:nvPicPr>
          <p:cNvPr id="2050" name="Picture 2" descr="Bicep - Visual Studio Marketplace">
            <a:extLst>
              <a:ext uri="{FF2B5EF4-FFF2-40B4-BE49-F238E27FC236}">
                <a16:creationId xmlns:a16="http://schemas.microsoft.com/office/drawing/2014/main" id="{8C2B5FBC-24AF-C673-DDC3-7A8EF167E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716" y="3349258"/>
            <a:ext cx="3054627" cy="30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41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</a:t>
            </a:r>
          </a:p>
        </p:txBody>
      </p:sp>
      <p:pic>
        <p:nvPicPr>
          <p:cNvPr id="4098" name="Picture 2" descr="What is GitHub? — Pythia Foundations">
            <a:extLst>
              <a:ext uri="{FF2B5EF4-FFF2-40B4-BE49-F238E27FC236}">
                <a16:creationId xmlns:a16="http://schemas.microsoft.com/office/drawing/2014/main" id="{6E0DB4C6-4724-3888-0D99-1BD27A5D3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73" y="3259442"/>
            <a:ext cx="5579253" cy="31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000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GitHub Actions?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Thing doer on a trigger</a:t>
            </a:r>
          </a:p>
          <a:p>
            <a:r>
              <a:rPr lang="en-US" dirty="0"/>
              <a:t>Trigger could be PR, push to main branch, open an issue,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Automatically build and deploys your application</a:t>
            </a:r>
          </a:p>
          <a:p>
            <a:r>
              <a:rPr lang="en-US" dirty="0"/>
              <a:t>Including the infrastructure (i.e. Bicep)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426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Workflows</a:t>
            </a:r>
          </a:p>
          <a:p>
            <a:r>
              <a:rPr lang="en-US" dirty="0"/>
              <a:t>Triggers</a:t>
            </a:r>
          </a:p>
          <a:p>
            <a:r>
              <a:rPr lang="en-US" dirty="0"/>
              <a:t>Jobs</a:t>
            </a:r>
          </a:p>
          <a:p>
            <a:r>
              <a:rPr lang="en-US" dirty="0"/>
              <a:t>Steps</a:t>
            </a:r>
          </a:p>
          <a:p>
            <a:r>
              <a:rPr lang="en-US" dirty="0"/>
              <a:t>Secrets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299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does GitHub Actions Look Like?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E483C3-3387-F5B8-CC86-CF0EDA3FA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899" y="1468570"/>
            <a:ext cx="5048287" cy="51911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B376C2F-4ABE-A5C1-F8D9-6EE5CDE7441A}"/>
              </a:ext>
            </a:extLst>
          </p:cNvPr>
          <p:cNvSpPr/>
          <p:nvPr/>
        </p:nvSpPr>
        <p:spPr>
          <a:xfrm>
            <a:off x="3676704" y="1468571"/>
            <a:ext cx="3255839" cy="3602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E3302D-A060-79C7-7C5B-A8ADBAD4DC89}"/>
              </a:ext>
            </a:extLst>
          </p:cNvPr>
          <p:cNvSpPr/>
          <p:nvPr/>
        </p:nvSpPr>
        <p:spPr>
          <a:xfrm>
            <a:off x="3676704" y="2023506"/>
            <a:ext cx="3255839" cy="1127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CADE1E-AA2F-6EA6-6E7B-C0B163227D85}"/>
              </a:ext>
            </a:extLst>
          </p:cNvPr>
          <p:cNvSpPr/>
          <p:nvPr/>
        </p:nvSpPr>
        <p:spPr>
          <a:xfrm>
            <a:off x="3676704" y="3214420"/>
            <a:ext cx="3752796" cy="1248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15ED58-86DF-D0C0-A897-AD96E4E79251}"/>
              </a:ext>
            </a:extLst>
          </p:cNvPr>
          <p:cNvSpPr/>
          <p:nvPr/>
        </p:nvSpPr>
        <p:spPr>
          <a:xfrm>
            <a:off x="4109299" y="4600039"/>
            <a:ext cx="3320201" cy="1959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6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3B03860-5922-F040-5AD8-1DFD42286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226" y="1467507"/>
            <a:ext cx="7767256" cy="52569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3957D4-E9AD-EC45-88DF-65AE440E37A4}"/>
              </a:ext>
            </a:extLst>
          </p:cNvPr>
          <p:cNvSpPr/>
          <p:nvPr/>
        </p:nvSpPr>
        <p:spPr>
          <a:xfrm>
            <a:off x="4308613" y="6185409"/>
            <a:ext cx="3120887" cy="3743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8998F1-ED47-B674-9980-D0E822B4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922" y="1702138"/>
            <a:ext cx="6212401" cy="48892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957D4-E9AD-EC45-88DF-65AE440E37A4}"/>
              </a:ext>
            </a:extLst>
          </p:cNvPr>
          <p:cNvSpPr/>
          <p:nvPr/>
        </p:nvSpPr>
        <p:spPr>
          <a:xfrm>
            <a:off x="2872410" y="2120302"/>
            <a:ext cx="2146852" cy="1288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5BF272-21BE-64C2-393B-8DDF7F5D08F9}"/>
              </a:ext>
            </a:extLst>
          </p:cNvPr>
          <p:cNvSpPr/>
          <p:nvPr/>
        </p:nvSpPr>
        <p:spPr>
          <a:xfrm>
            <a:off x="4745935" y="6290186"/>
            <a:ext cx="1903343" cy="2789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1BC896-CFD0-C5CB-370F-C287D74C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779" y="1952072"/>
            <a:ext cx="7705781" cy="3971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consume this reusable workflow?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957D4-E9AD-EC45-88DF-65AE440E37A4}"/>
              </a:ext>
            </a:extLst>
          </p:cNvPr>
          <p:cNvSpPr/>
          <p:nvPr/>
        </p:nvSpPr>
        <p:spPr>
          <a:xfrm>
            <a:off x="3329610" y="4731479"/>
            <a:ext cx="6509949" cy="10900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D5E5B3-984E-5ED9-4FD5-AB598795E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006" y="1863971"/>
            <a:ext cx="8543987" cy="4048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consume this from another repo?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957D4-E9AD-EC45-88DF-65AE440E37A4}"/>
              </a:ext>
            </a:extLst>
          </p:cNvPr>
          <p:cNvSpPr/>
          <p:nvPr/>
        </p:nvSpPr>
        <p:spPr>
          <a:xfrm>
            <a:off x="3091071" y="4607240"/>
            <a:ext cx="6879580" cy="446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  <p:pic>
        <p:nvPicPr>
          <p:cNvPr id="3" name="Picture 2" descr="What is GitHub? — Pythia Foundations">
            <a:extLst>
              <a:ext uri="{FF2B5EF4-FFF2-40B4-BE49-F238E27FC236}">
                <a16:creationId xmlns:a16="http://schemas.microsoft.com/office/drawing/2014/main" id="{CAAB97A4-36EF-EB87-AD87-F16A790C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73" y="3259442"/>
            <a:ext cx="5579253" cy="31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695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78095"/>
          </a:xfrm>
        </p:spPr>
        <p:txBody>
          <a:bodyPr>
            <a:normAutofit/>
          </a:bodyPr>
          <a:lstStyle/>
          <a:p>
            <a:r>
              <a:rPr lang="en-US" dirty="0"/>
              <a:t>What is the final state of what we’re building?</a:t>
            </a:r>
          </a:p>
          <a:p>
            <a:r>
              <a:rPr lang="en-US" dirty="0"/>
              <a:t>What is Azure?</a:t>
            </a:r>
          </a:p>
          <a:p>
            <a:r>
              <a:rPr lang="en-US" dirty="0"/>
              <a:t>What is Azure App Service? Plans?</a:t>
            </a:r>
          </a:p>
          <a:p>
            <a:r>
              <a:rPr lang="en-US" dirty="0"/>
              <a:t>What is Bicep?</a:t>
            </a:r>
          </a:p>
          <a:p>
            <a:r>
              <a:rPr lang="en-US" dirty="0"/>
              <a:t>What are GitHub Actions?</a:t>
            </a:r>
          </a:p>
          <a:p>
            <a:r>
              <a:rPr lang="en-US" dirty="0"/>
              <a:t>Hands on all throughout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BD31B0-524D-6A6F-AFE6-5316B23839E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1E43C2D6-3785-EA13-0A41-F2528EB727B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38675C-DC02-2297-B884-373E4A815A0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6910"/>
            <a:ext cx="12192000" cy="2747938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Hands On</a:t>
            </a:r>
          </a:p>
        </p:txBody>
      </p:sp>
      <p:pic>
        <p:nvPicPr>
          <p:cNvPr id="3" name="Picture 2" descr="What is GitHub? — Pythia Foundations">
            <a:extLst>
              <a:ext uri="{FF2B5EF4-FFF2-40B4-BE49-F238E27FC236}">
                <a16:creationId xmlns:a16="http://schemas.microsoft.com/office/drawing/2014/main" id="{CAAB97A4-36EF-EB87-AD87-F16A790C9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373" y="3259442"/>
            <a:ext cx="5579253" cy="31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857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63876" cy="4779637"/>
          </a:xfrm>
        </p:spPr>
        <p:txBody>
          <a:bodyPr>
            <a:normAutofit/>
          </a:bodyPr>
          <a:lstStyle/>
          <a:p>
            <a:r>
              <a:rPr lang="en-US" dirty="0"/>
              <a:t>How to leverage Azure</a:t>
            </a:r>
          </a:p>
          <a:p>
            <a:r>
              <a:rPr lang="en-US" dirty="0"/>
              <a:t>Why Infrastructure as Code is useful and how Bicep works</a:t>
            </a:r>
          </a:p>
          <a:p>
            <a:r>
              <a:rPr lang="en-US" dirty="0"/>
              <a:t>How GitHub Actions fits into the big picture</a:t>
            </a:r>
          </a:p>
          <a:p>
            <a:r>
              <a:rPr lang="en-US" dirty="0"/>
              <a:t>Some takeaway tips even if you had experience with this stuff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E5378A-6FF0-4624-8085-FEF4C35499E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9DA2B4CB-38FE-4C6E-8BEE-075F81D8685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C1E2DB-378E-4A94-AC9A-4A7142A3066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7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Slides at scottsauber.com</a:t>
            </a:r>
          </a:p>
          <a:p>
            <a:r>
              <a:rPr lang="en-US" dirty="0">
                <a:hlinkClick r:id="rId3"/>
              </a:rPr>
              <a:t>https://github.com/scottsauber/workshop-dotnet-azure-github-bicep</a:t>
            </a:r>
            <a:endParaRPr lang="en-US" dirty="0"/>
          </a:p>
          <a:p>
            <a:pPr lvl="1"/>
            <a:r>
              <a:rPr lang="en-US" dirty="0"/>
              <a:t>The “final” branch has the final state of things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F2377D-8218-3741-EFFB-1572225ED4C4}"/>
              </a:ext>
            </a:extLst>
          </p:cNvPr>
          <p:cNvGrpSpPr/>
          <p:nvPr/>
        </p:nvGrpSpPr>
        <p:grpSpPr>
          <a:xfrm>
            <a:off x="9970651" y="6160243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B9D374A-FF4E-DE7F-6593-C9FBFDCBB9D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0155F0-0364-C9C2-3587-5645836F257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620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Contact: ssauber@leantechniques.com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7882A2-4820-4881-9C23-D09EE5DE1AF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317392-27D1-BDE7-E0D7-600E64D47858}"/>
              </a:ext>
            </a:extLst>
          </p:cNvPr>
          <p:cNvGrpSpPr/>
          <p:nvPr/>
        </p:nvGrpSpPr>
        <p:grpSpPr>
          <a:xfrm>
            <a:off x="10061276" y="6255713"/>
            <a:ext cx="2130724" cy="474323"/>
            <a:chOff x="9970651" y="6185410"/>
            <a:chExt cx="2130724" cy="474323"/>
          </a:xfrm>
        </p:grpSpPr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CAEDCF79-6369-3312-C72B-E492C2FFC56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2B5C07-DFD0-2B15-9503-90458218B79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09887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0D3713-F3EF-9907-AE2C-81CAE8EE1032}"/>
              </a:ext>
            </a:extLst>
          </p:cNvPr>
          <p:cNvGrpSpPr/>
          <p:nvPr/>
        </p:nvGrpSpPr>
        <p:grpSpPr>
          <a:xfrm>
            <a:off x="10061276" y="6255713"/>
            <a:ext cx="2130724" cy="474323"/>
            <a:chOff x="9970651" y="6185410"/>
            <a:chExt cx="2130724" cy="474323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AC058655-0A4D-A435-8AF1-E64E0CA276B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3CAB7E-EB4B-279D-5799-DD0F5243C89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7A8C53-9310-C497-719C-5A3536D0FE56}"/>
              </a:ext>
            </a:extLst>
          </p:cNvPr>
          <p:cNvSpPr txBox="1">
            <a:spLocks/>
          </p:cNvSpPr>
          <p:nvPr/>
        </p:nvSpPr>
        <p:spPr>
          <a:xfrm>
            <a:off x="838200" y="1779905"/>
            <a:ext cx="10515600" cy="5078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GitHub Actions, Bicep, and Azure</a:t>
            </a:r>
          </a:p>
          <a:p>
            <a:r>
              <a:rPr lang="en-US" dirty="0"/>
              <a:t>We likely won’t get to everything in a few hours</a:t>
            </a:r>
          </a:p>
          <a:p>
            <a:pPr lvl="1"/>
            <a:r>
              <a:rPr lang="en-US" dirty="0"/>
              <a:t>This is going to be… a lot</a:t>
            </a:r>
          </a:p>
          <a:p>
            <a:r>
              <a:rPr lang="en-US" dirty="0"/>
              <a:t>The feedback loop on this </a:t>
            </a:r>
            <a:r>
              <a:rPr lang="en-US"/>
              <a:t>is slow</a:t>
            </a:r>
            <a:endParaRPr lang="en-US" dirty="0"/>
          </a:p>
          <a:p>
            <a:r>
              <a:rPr lang="en-US" dirty="0"/>
              <a:t>Take home a few things back to work, whether beginner or expert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EB91B4-E2BE-9DC9-0086-7EEC34A9583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8A4D90AD-4CF9-D7A8-10DF-97D7659583D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495BA5-ADC8-BF66-0118-599F20BD2A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753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1062" cy="4351338"/>
          </a:xfrm>
        </p:spPr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4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Microsoft MVP</a:t>
            </a:r>
            <a:endParaRPr lang="en-US" dirty="0"/>
          </a:p>
          <a:p>
            <a:r>
              <a:rPr lang="en-US" dirty="0">
                <a:hlinkClick r:id="rId6"/>
              </a:rPr>
              <a:t>Friend of Redgate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7"/>
              </a:rPr>
              <a:t>scottsauber.com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8314377" y="3597260"/>
            <a:ext cx="2509526" cy="154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2CBB1C8-2801-43D3-BA5C-48A783C73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49"/>
          <a:stretch/>
        </p:blipFill>
        <p:spPr bwMode="auto">
          <a:xfrm>
            <a:off x="8639005" y="1534986"/>
            <a:ext cx="1860273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Microsoft Most Valuable Professional - Wikipedia">
            <a:extLst>
              <a:ext uri="{FF2B5EF4-FFF2-40B4-BE49-F238E27FC236}">
                <a16:creationId xmlns:a16="http://schemas.microsoft.com/office/drawing/2014/main" id="{B28FEFDF-5380-08F9-B9F0-5DF75C67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763" y="5323014"/>
            <a:ext cx="3161479" cy="127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we building?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.NET 8 API</a:t>
            </a:r>
          </a:p>
          <a:p>
            <a:r>
              <a:rPr lang="en-US" dirty="0"/>
              <a:t>Running on Azure App Service </a:t>
            </a:r>
          </a:p>
          <a:p>
            <a:r>
              <a:rPr lang="en-US" dirty="0"/>
              <a:t>Configured using Infrastructure as Code with Bicep</a:t>
            </a:r>
          </a:p>
          <a:p>
            <a:r>
              <a:rPr lang="en-US" dirty="0"/>
              <a:t>Deployed via GitHub Actions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480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Features of What We’re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Zero Downtime Deployment</a:t>
            </a:r>
          </a:p>
          <a:p>
            <a:r>
              <a:rPr lang="en-US" dirty="0"/>
              <a:t>Infrastructure managed by code, not clicking in the portal</a:t>
            </a:r>
          </a:p>
          <a:p>
            <a:r>
              <a:rPr lang="en-US" dirty="0"/>
              <a:t>Automated Build and Deploys</a:t>
            </a:r>
          </a:p>
          <a:p>
            <a:r>
              <a:rPr lang="en-US" dirty="0">
                <a:hlinkClick r:id="rId3"/>
              </a:rPr>
              <a:t>Follows Azure Naming Standards for naming resources</a:t>
            </a:r>
            <a:endParaRPr lang="en-US" dirty="0"/>
          </a:p>
          <a:p>
            <a:r>
              <a:rPr lang="en-US" dirty="0" err="1"/>
              <a:t>WhatIf</a:t>
            </a:r>
            <a:r>
              <a:rPr lang="en-US" dirty="0"/>
              <a:t> on PR for infrastructure changes</a:t>
            </a:r>
          </a:p>
          <a:p>
            <a:r>
              <a:rPr lang="en-US" dirty="0"/>
              <a:t>Versioning your app so you know what’s deployed</a:t>
            </a:r>
          </a:p>
          <a:p>
            <a:r>
              <a:rPr lang="en-US" dirty="0"/>
              <a:t>Health Checks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55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A6A6A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04A2ACA-FF87-8A20-6F8F-BFF8BF7082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5258820E-D2AE-6AE9-CDB9-EAC898D35A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B29E-2554-BA60-5B26-1A510C83F4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411F28B-C8B2-F43C-D886-86174CB38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673" y="725536"/>
            <a:ext cx="8699450" cy="479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52149</TotalTime>
  <Words>1157</Words>
  <Application>Microsoft Office PowerPoint</Application>
  <PresentationFormat>Widescreen</PresentationFormat>
  <Paragraphs>261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Slack-Lato</vt:lpstr>
      <vt:lpstr>Office Theme</vt:lpstr>
      <vt:lpstr>Deploying a .NET 8 App to Azure using GitHub Actions and Bicep</vt:lpstr>
      <vt:lpstr>What you need</vt:lpstr>
      <vt:lpstr>Audience</vt:lpstr>
      <vt:lpstr>Agenda</vt:lpstr>
      <vt:lpstr>Goals</vt:lpstr>
      <vt:lpstr>Who am I? </vt:lpstr>
      <vt:lpstr>What are we building?</vt:lpstr>
      <vt:lpstr>Features of What We’re Building</vt:lpstr>
      <vt:lpstr>PowerPoint Presentation</vt:lpstr>
      <vt:lpstr>Azure</vt:lpstr>
      <vt:lpstr>What is Azure?</vt:lpstr>
      <vt:lpstr>Subscriptions</vt:lpstr>
      <vt:lpstr>Resource Groups</vt:lpstr>
      <vt:lpstr>PowerPoint Presentation</vt:lpstr>
      <vt:lpstr>Azure App Service</vt:lpstr>
      <vt:lpstr>What is Azure App Service?</vt:lpstr>
      <vt:lpstr>What is an Azure App Service Plan?</vt:lpstr>
      <vt:lpstr>Live Demo</vt:lpstr>
      <vt:lpstr>Bicep</vt:lpstr>
      <vt:lpstr>What is Bicep?</vt:lpstr>
      <vt:lpstr>What does Bicep look like?</vt:lpstr>
      <vt:lpstr>PowerPoint Presentation</vt:lpstr>
      <vt:lpstr>PowerPoint Presentation</vt:lpstr>
      <vt:lpstr>dev.biccepparam file</vt:lpstr>
      <vt:lpstr>But how do I deploy it?</vt:lpstr>
      <vt:lpstr>Key Concepts</vt:lpstr>
      <vt:lpstr>Benefits</vt:lpstr>
      <vt:lpstr>Additional Resources</vt:lpstr>
      <vt:lpstr>Live Demo</vt:lpstr>
      <vt:lpstr>Hands On</vt:lpstr>
      <vt:lpstr>GitHub Actions</vt:lpstr>
      <vt:lpstr>What is GitHub Actions?</vt:lpstr>
      <vt:lpstr>Concepts</vt:lpstr>
      <vt:lpstr>What does GitHub Actions Look Like?</vt:lpstr>
      <vt:lpstr>How do I reuse workflows?</vt:lpstr>
      <vt:lpstr>How do I reuse workflows?</vt:lpstr>
      <vt:lpstr>How do I consume this reusable workflow?</vt:lpstr>
      <vt:lpstr>How do I consume this from another repo?</vt:lpstr>
      <vt:lpstr>Live Demo</vt:lpstr>
      <vt:lpstr>Hands On</vt:lpstr>
      <vt:lpstr>Takeaways</vt:lpstr>
      <vt:lpstr>Resources</vt:lpstr>
      <vt:lpstr>Questions? Contact: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AzureDotNetBicep Workshop</dc:title>
  <dc:creator>Scott Sauber</dc:creator>
  <cp:lastModifiedBy>Scott Sauber</cp:lastModifiedBy>
  <cp:revision>488</cp:revision>
  <dcterms:created xsi:type="dcterms:W3CDTF">2020-03-08T20:31:35Z</dcterms:created>
  <dcterms:modified xsi:type="dcterms:W3CDTF">2023-12-14T01:33:34Z</dcterms:modified>
</cp:coreProperties>
</file>