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6"/>
  </p:notesMasterIdLst>
  <p:handoutMasterIdLst>
    <p:handoutMasterId r:id="rId47"/>
  </p:handoutMasterIdLst>
  <p:sldIdLst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4" r:id="rId39"/>
    <p:sldId id="296" r:id="rId40"/>
    <p:sldId id="297" r:id="rId41"/>
    <p:sldId id="298" r:id="rId42"/>
    <p:sldId id="299" r:id="rId43"/>
    <p:sldId id="300" r:id="rId44"/>
    <p:sldId id="261" r:id="rId4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61176" autoAdjust="0"/>
  </p:normalViewPr>
  <p:slideViewPr>
    <p:cSldViewPr>
      <p:cViewPr varScale="1">
        <p:scale>
          <a:sx n="94" d="100"/>
          <a:sy n="94" d="100"/>
        </p:scale>
        <p:origin x="1701" y="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45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Live! 360 Orlando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3 packages: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Hangfire.Core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Hangfire.AspNetCore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Hangfire.SqlServer</a:t>
            </a:r>
            <a:r>
              <a:rPr lang="en-US" dirty="0"/>
              <a:t> (or Redis or MSMQ officially, </a:t>
            </a:r>
            <a:r>
              <a:rPr lang="en-US" dirty="0" err="1"/>
              <a:t>postgres</a:t>
            </a:r>
            <a:r>
              <a:rPr lang="en-US" dirty="0"/>
              <a:t> and others unofficially)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Show Program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Cron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Dashboard showing history, recurring, enqueue jobs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Trigger from Controller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Throw exception and show retry with DLQ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Note: </a:t>
            </a:r>
            <a:r>
              <a:rPr lang="en-US" dirty="0" err="1"/>
              <a:t>BackgroundJobService</a:t>
            </a:r>
            <a:r>
              <a:rPr lang="en-US" dirty="0"/>
              <a:t> is a </a:t>
            </a:r>
            <a:r>
              <a:rPr lang="en-US" dirty="0" err="1"/>
              <a:t>Hangfire</a:t>
            </a:r>
            <a:r>
              <a:rPr lang="en-US" dirty="0"/>
              <a:t> thing NOT a </a:t>
            </a:r>
            <a:r>
              <a:rPr lang="en-US" dirty="0" err="1"/>
              <a:t>BackgroundService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ndrewlock.net/controlling-ihostedservice-execution-order-in-aspnetcore-3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hangfire.io/" TargetMode="External"/><Relationship Id="rId2" Type="http://schemas.openxmlformats.org/officeDocument/2006/relationships/hyperlink" Target="https://learn.microsoft.com/en-us/dotnet/architecture/microservices/multi-container-microservice-net-applications/background-tasks-with-ihostedservice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30387" y="1131590"/>
            <a:ext cx="7313613" cy="1028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The Background On</a:t>
            </a:r>
          </a:p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Background Tasks in .NET 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61897" y="2355726"/>
            <a:ext cx="3987800" cy="1002506"/>
          </a:xfrm>
          <a:prstGeom prst="rect">
            <a:avLst/>
          </a:prstGeom>
          <a:noFill/>
          <a:ln>
            <a:noFill/>
          </a:ln>
          <a:effec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rgbClr val="FFC000"/>
                </a:solidFill>
              </a:rPr>
              <a:t>Scott Sauber</a:t>
            </a:r>
          </a:p>
          <a:p>
            <a:pPr algn="r"/>
            <a:r>
              <a:rPr lang="en-US" sz="2400" b="1" dirty="0">
                <a:solidFill>
                  <a:srgbClr val="FFC000"/>
                </a:solidFill>
              </a:rPr>
              <a:t>Director of Engineering </a:t>
            </a:r>
          </a:p>
          <a:p>
            <a:pPr algn="r"/>
            <a:r>
              <a:rPr lang="en-US" sz="2400" b="1" dirty="0">
                <a:solidFill>
                  <a:srgbClr val="FFC000"/>
                </a:solidFill>
              </a:rPr>
              <a:t>Lean </a:t>
            </a:r>
            <a:r>
              <a:rPr lang="en-US" sz="2400" b="1" dirty="0" err="1">
                <a:solidFill>
                  <a:srgbClr val="FFC000"/>
                </a:solidFill>
              </a:rPr>
              <a:t>TECHniques</a:t>
            </a:r>
            <a:endParaRPr lang="en-US" sz="2400" b="1" dirty="0">
              <a:solidFill>
                <a:srgbClr val="FFC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304960" y="3723878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rgbClr val="FFC000"/>
                </a:solidFill>
                <a:ea typeface="Arial" pitchFamily="-72" charset="0"/>
                <a:cs typeface="Arial" pitchFamily="-72" charset="0"/>
              </a:rPr>
              <a:t>Level: Introductory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06B8F-D605-D6D9-3777-F5E685FF3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as Cowboy Cookies - Rachel Hollis">
            <a:extLst>
              <a:ext uri="{FF2B5EF4-FFF2-40B4-BE49-F238E27FC236}">
                <a16:creationId xmlns:a16="http://schemas.microsoft.com/office/drawing/2014/main" id="{EDDB96B5-168F-0365-CFF8-E2EDBFFD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44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3DEA65-4758-5FF6-A3C3-36F8B2D03A1B}"/>
              </a:ext>
            </a:extLst>
          </p:cNvPr>
          <p:cNvSpPr/>
          <p:nvPr/>
        </p:nvSpPr>
        <p:spPr>
          <a:xfrm>
            <a:off x="-4" y="-4696"/>
            <a:ext cx="9144001" cy="5143500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832D56AD-A160-6EB0-75D5-4D017E58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 err="1">
                <a:solidFill>
                  <a:schemeClr val="bg1"/>
                </a:solidFill>
              </a:rPr>
              <a:t>IHostedService</a:t>
            </a:r>
            <a:br>
              <a:rPr lang="en-US" sz="7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“Make your own recipe”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(Cookie jar included)</a:t>
            </a: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2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D4E2C-54FC-49E3-BC13-0097D5F7B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19660AF-64A9-FDCA-4699-4CBB0847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dirty="0" err="1">
                <a:solidFill>
                  <a:schemeClr val="tx1"/>
                </a:solidFill>
              </a:rPr>
              <a:t>IHostedService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17D0-84B7-01B5-55A8-99232737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Host background job inside ASP.NET Core</a:t>
            </a:r>
          </a:p>
          <a:p>
            <a:r>
              <a:rPr lang="en-US" sz="2600" dirty="0"/>
              <a:t>ASP.NET Core is your cookie jar</a:t>
            </a:r>
          </a:p>
          <a:p>
            <a:r>
              <a:rPr lang="en-US" sz="2600" dirty="0"/>
              <a:t>Interface – </a:t>
            </a:r>
            <a:r>
              <a:rPr lang="en-US" sz="2600" dirty="0" err="1"/>
              <a:t>StartAsync</a:t>
            </a:r>
            <a:r>
              <a:rPr lang="en-US" sz="2600" dirty="0"/>
              <a:t>, </a:t>
            </a:r>
            <a:r>
              <a:rPr lang="en-US" sz="2600" dirty="0" err="1"/>
              <a:t>StopAsync</a:t>
            </a:r>
            <a:endParaRPr lang="en-US" sz="2600" dirty="0"/>
          </a:p>
          <a:p>
            <a:r>
              <a:rPr lang="en-US" sz="2600" dirty="0"/>
              <a:t>Raw fundamental building block</a:t>
            </a:r>
          </a:p>
          <a:p>
            <a:r>
              <a:rPr lang="en-US" sz="2600" dirty="0"/>
              <a:t>Register: </a:t>
            </a:r>
            <a:r>
              <a:rPr lang="en-US" sz="2600" dirty="0" err="1"/>
              <a:t>services.AddHostedService</a:t>
            </a:r>
            <a:r>
              <a:rPr lang="en-US" sz="2600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42607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4AE6D-4275-AF45-3047-EB07394BB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okie Taste Test - Andre's Kitchen - Video Explode">
            <a:extLst>
              <a:ext uri="{FF2B5EF4-FFF2-40B4-BE49-F238E27FC236}">
                <a16:creationId xmlns:a16="http://schemas.microsoft.com/office/drawing/2014/main" id="{AB8985A3-0F9B-2D9F-CE1C-2606A4BF3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51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436545-99B3-0751-518B-4482EDE02C30}"/>
              </a:ext>
            </a:extLst>
          </p:cNvPr>
          <p:cNvSpPr/>
          <p:nvPr/>
        </p:nvSpPr>
        <p:spPr>
          <a:xfrm>
            <a:off x="897" y="-20538"/>
            <a:ext cx="9144001" cy="5184004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14E3D25B-4C1F-1D06-BF3C-0865B71E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657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627FD-4646-1608-AA45-B8A44E27F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3DA2E72-1B1A-AB2E-57F6-E73B66CB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011344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</a:t>
            </a:r>
            <a:r>
              <a:rPr lang="en-US" dirty="0" err="1">
                <a:solidFill>
                  <a:schemeClr val="tx1"/>
                </a:solidFill>
              </a:rPr>
              <a:t>IHostedService</a:t>
            </a:r>
            <a:r>
              <a:rPr lang="en-US" dirty="0">
                <a:solidFill>
                  <a:schemeClr val="tx1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5A92-1141-4A62-6243-E30A1934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Register in DI</a:t>
            </a:r>
          </a:p>
          <a:p>
            <a:r>
              <a:rPr lang="en-US" sz="2600" dirty="0" err="1"/>
              <a:t>StopAsync</a:t>
            </a:r>
            <a:r>
              <a:rPr lang="en-US" sz="2600" dirty="0"/>
              <a:t> cancellation has 5 seconds to shutdown gracefully</a:t>
            </a:r>
          </a:p>
          <a:p>
            <a:r>
              <a:rPr lang="en-US" sz="2600" dirty="0" err="1"/>
              <a:t>StopAsync</a:t>
            </a:r>
            <a:r>
              <a:rPr lang="en-US" sz="2600" dirty="0"/>
              <a:t> might not get called if app shuts down unexpectedly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00D0A0-E77E-BBF3-67D2-FBD28AA7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203598"/>
            <a:ext cx="4907208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2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046BB-0785-3D9E-BAE6-19D4CDCC9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4E39CE8-0E67-02CF-6225-D44093A5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6" y="4482138"/>
            <a:ext cx="9503943" cy="4286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Image Credit: </a:t>
            </a:r>
            <a:r>
              <a:rPr lang="en-US" dirty="0">
                <a:hlinkClick r:id="rId2"/>
              </a:rPr>
              <a:t>Andrew Lock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CE271-125E-F1F7-E5DF-2546B353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06" y="411510"/>
            <a:ext cx="8551788" cy="35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9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F415-0B87-D672-1278-735ECA6F9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801DBAB-1DBD-480B-208F-E9417F83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</a:t>
            </a:r>
            <a:r>
              <a:rPr lang="en-US" dirty="0" err="1">
                <a:solidFill>
                  <a:schemeClr val="tx1"/>
                </a:solidFill>
              </a:rPr>
              <a:t>IHostedService</a:t>
            </a:r>
            <a:r>
              <a:rPr lang="en-US" dirty="0">
                <a:solidFill>
                  <a:schemeClr val="tx1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90DA-5B23-C06B-77D8-34ED779C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 err="1"/>
              <a:t>StartAsync</a:t>
            </a:r>
            <a:r>
              <a:rPr lang="en-US" sz="2600" dirty="0"/>
              <a:t> blocks rest of app from starting</a:t>
            </a:r>
          </a:p>
          <a:p>
            <a:r>
              <a:rPr lang="en-US" sz="2600" dirty="0"/>
              <a:t>Push </a:t>
            </a:r>
            <a:r>
              <a:rPr lang="en-US" sz="2600" b="1" i="1" u="sng" dirty="0"/>
              <a:t>blocking</a:t>
            </a:r>
            <a:r>
              <a:rPr lang="en-US" sz="2600" b="1" i="1" dirty="0"/>
              <a:t> </a:t>
            </a:r>
            <a:r>
              <a:rPr lang="en-US" sz="2600" dirty="0"/>
              <a:t>long running work out of </a:t>
            </a:r>
            <a:r>
              <a:rPr lang="en-US" sz="2600" dirty="0" err="1"/>
              <a:t>StartAsync</a:t>
            </a:r>
            <a:endParaRPr lang="en-US" sz="2600" dirty="0"/>
          </a:p>
          <a:p>
            <a:r>
              <a:rPr lang="en-US" sz="2600" dirty="0"/>
              <a:t>UNLESS you truly don’t want your app to boot until it finishes</a:t>
            </a:r>
          </a:p>
          <a:p>
            <a:r>
              <a:rPr lang="en-US" sz="2600" dirty="0"/>
              <a:t>Database Migrations, Cache Refresh, </a:t>
            </a:r>
            <a:r>
              <a:rPr lang="en-US" sz="2600" dirty="0" err="1"/>
              <a:t>etc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669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8798F-18A4-A529-6DAC-F342A8C9F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94CB3-58E1-A3EB-B4D0-77528420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" y="1635646"/>
            <a:ext cx="907056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C875B-A5DB-8E1D-6E75-EA716028C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3748760-14D0-58EA-AA83-BEABF22B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When to use </a:t>
            </a:r>
            <a:r>
              <a:rPr lang="en-US" dirty="0" err="1">
                <a:solidFill>
                  <a:schemeClr val="tx1"/>
                </a:solidFill>
              </a:rPr>
              <a:t>IHostedService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DDFB-1030-A18F-EA1D-50056212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579296" cy="3888432"/>
          </a:xfrm>
        </p:spPr>
        <p:txBody>
          <a:bodyPr>
            <a:normAutofit/>
          </a:bodyPr>
          <a:lstStyle/>
          <a:p>
            <a:r>
              <a:rPr lang="en-US" sz="2600" dirty="0"/>
              <a:t>Implicitly used with </a:t>
            </a:r>
            <a:r>
              <a:rPr lang="en-US" sz="2600" dirty="0" err="1"/>
              <a:t>BackgroundService</a:t>
            </a:r>
            <a:r>
              <a:rPr lang="en-US" sz="2600" dirty="0"/>
              <a:t> and Worker</a:t>
            </a:r>
          </a:p>
          <a:p>
            <a:r>
              <a:rPr lang="en-US" sz="2600" dirty="0"/>
              <a:t>Also Kestrel!</a:t>
            </a:r>
          </a:p>
          <a:p>
            <a:r>
              <a:rPr lang="en-US" sz="2600" dirty="0"/>
              <a:t>You need full control over Starting/Stopping</a:t>
            </a:r>
          </a:p>
          <a:p>
            <a:r>
              <a:rPr lang="en-US" sz="2600" dirty="0"/>
              <a:t>Don’t want to use </a:t>
            </a:r>
            <a:r>
              <a:rPr lang="en-US" sz="2600" dirty="0" err="1"/>
              <a:t>BackgroundService</a:t>
            </a:r>
            <a:r>
              <a:rPr lang="en-US" sz="2600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8634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8A2FA-91DC-4D1C-D99E-A440AB05D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CF988B7-D0C9-9000-0EDB-58FB21A3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NOT to use </a:t>
            </a:r>
            <a:r>
              <a:rPr lang="en-US" sz="4200" dirty="0" err="1">
                <a:solidFill>
                  <a:schemeClr val="tx1"/>
                </a:solidFill>
              </a:rPr>
              <a:t>IHostedService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4AA9-BF5A-19BD-38C6-1860C1C4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Should be using </a:t>
            </a:r>
            <a:r>
              <a:rPr lang="en-US" sz="2600" dirty="0" err="1"/>
              <a:t>BackgroundService</a:t>
            </a:r>
            <a:r>
              <a:rPr lang="en-US" sz="2600" dirty="0"/>
              <a:t>/Worker 95%+ of the time</a:t>
            </a:r>
          </a:p>
          <a:p>
            <a:r>
              <a:rPr lang="en-US" sz="2600" dirty="0"/>
              <a:t>Other reasons same as </a:t>
            </a:r>
            <a:r>
              <a:rPr lang="en-US" sz="2600" dirty="0" err="1"/>
              <a:t>BackgroundService</a:t>
            </a:r>
            <a:r>
              <a:rPr lang="en-US" sz="2600" dirty="0"/>
              <a:t> (next)</a:t>
            </a:r>
          </a:p>
        </p:txBody>
      </p:sp>
    </p:spTree>
    <p:extLst>
      <p:ext uri="{BB962C8B-B14F-4D97-AF65-F5344CB8AC3E}">
        <p14:creationId xmlns:p14="http://schemas.microsoft.com/office/powerpoint/2010/main" val="79701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9D92D-6B0C-648C-9D5B-5D750FD63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13D9DF6D-DC9E-8C6A-A8D5-3F2485196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" b="4896"/>
          <a:stretch/>
        </p:blipFill>
        <p:spPr bwMode="auto">
          <a:xfrm>
            <a:off x="10835" y="0"/>
            <a:ext cx="9133163" cy="514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mazon.com: Cookie Jar - Personalized Cookie Jar - Custom Cookie Jar -  Christmas Cookie Jar - Treat Jar - Gift for Mothers Day - Glass Cookie Jar  - Cookie Jar with Lid: Handmade">
            <a:extLst>
              <a:ext uri="{FF2B5EF4-FFF2-40B4-BE49-F238E27FC236}">
                <a16:creationId xmlns:a16="http://schemas.microsoft.com/office/drawing/2014/main" id="{E001EE92-92DC-BA48-3C3E-5FB08439F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15766"/>
            <a:ext cx="1717395" cy="22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54A654-CFB6-36D4-60C3-F5FB6BAA5F15}"/>
              </a:ext>
            </a:extLst>
          </p:cNvPr>
          <p:cNvSpPr/>
          <p:nvPr/>
        </p:nvSpPr>
        <p:spPr>
          <a:xfrm>
            <a:off x="-108519" y="5406"/>
            <a:ext cx="9263356" cy="5143500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3EC46866-D475-3B98-B5A5-029DF360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 err="1">
                <a:solidFill>
                  <a:schemeClr val="bg1"/>
                </a:solidFill>
              </a:rPr>
              <a:t>BackgroundService</a:t>
            </a:r>
            <a:br>
              <a:rPr lang="en-US" sz="7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“Follow the recipe”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(Cookie jar included)</a:t>
            </a: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Your feedback is very important to us</a:t>
            </a:r>
          </a:p>
          <a:p>
            <a:r>
              <a:rPr lang="en-US" sz="2800" dirty="0"/>
              <a:t>Please take a moment to complete the session survey found in the mobile app</a:t>
            </a:r>
          </a:p>
          <a:p>
            <a:r>
              <a:rPr lang="en-US" sz="2800" dirty="0"/>
              <a:t>Use the QR code or search for “Converge360 Events” in your app store</a:t>
            </a:r>
          </a:p>
          <a:p>
            <a:r>
              <a:rPr lang="en-US" sz="2800" dirty="0"/>
              <a:t>Find this session on the Agenda tab</a:t>
            </a:r>
          </a:p>
          <a:p>
            <a:r>
              <a:rPr lang="en-US" sz="2800" dirty="0"/>
              <a:t>Click “Session Evaluation”</a:t>
            </a:r>
          </a:p>
          <a:p>
            <a:r>
              <a:rPr lang="en-US" sz="2800" dirty="0"/>
              <a:t>Thank you! </a:t>
            </a:r>
          </a:p>
          <a:p>
            <a:endParaRPr lang="en-US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4985" y="2852732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6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1B45A-D3DF-24AA-C4AE-535C150C0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5D7F57F-07D8-2F97-76B1-50FA4C5B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What is </a:t>
            </a:r>
            <a:r>
              <a:rPr lang="en-US" sz="4200" dirty="0" err="1">
                <a:solidFill>
                  <a:schemeClr val="tx1"/>
                </a:solidFill>
              </a:rPr>
              <a:t>BackgroundService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C93E-599A-A578-D0E2-0177C8F0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Host background job inside ASP.NET Core</a:t>
            </a:r>
          </a:p>
          <a:p>
            <a:r>
              <a:rPr lang="en-US" sz="2600" dirty="0"/>
              <a:t>ASP.NET Core is your cookie jar</a:t>
            </a:r>
          </a:p>
          <a:p>
            <a:r>
              <a:rPr lang="en-US" sz="2600" dirty="0"/>
              <a:t>Abstract class, implements </a:t>
            </a:r>
            <a:r>
              <a:rPr lang="en-US" sz="2600" dirty="0" err="1"/>
              <a:t>IHostedService</a:t>
            </a:r>
            <a:endParaRPr lang="en-US" sz="2600" dirty="0"/>
          </a:p>
          <a:p>
            <a:r>
              <a:rPr lang="en-US" sz="2600" dirty="0"/>
              <a:t>Exposes </a:t>
            </a:r>
            <a:r>
              <a:rPr lang="en-US" sz="2600" dirty="0" err="1"/>
              <a:t>ExecuteAsync</a:t>
            </a:r>
            <a:r>
              <a:rPr lang="en-US" sz="2600" dirty="0"/>
              <a:t> abstract method</a:t>
            </a:r>
          </a:p>
          <a:p>
            <a:r>
              <a:rPr lang="en-US" sz="2600" dirty="0"/>
              <a:t>Handles starting and stopping</a:t>
            </a:r>
          </a:p>
          <a:p>
            <a:r>
              <a:rPr lang="en-US" sz="2600" dirty="0"/>
              <a:t>Register: </a:t>
            </a:r>
            <a:r>
              <a:rPr lang="en-US" sz="2600" dirty="0" err="1"/>
              <a:t>services.AddHostedService</a:t>
            </a:r>
            <a:r>
              <a:rPr lang="en-US" sz="2600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81980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9AFA-B50F-5207-5B39-DE5C7482D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okie Taste Test - Andre's Kitchen - Video Explode">
            <a:extLst>
              <a:ext uri="{FF2B5EF4-FFF2-40B4-BE49-F238E27FC236}">
                <a16:creationId xmlns:a16="http://schemas.microsoft.com/office/drawing/2014/main" id="{8F697555-0D6A-4BE5-EC4C-E5BDDCB4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51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8AE915-9B83-AF11-CD77-2D63FFE5DFAC}"/>
              </a:ext>
            </a:extLst>
          </p:cNvPr>
          <p:cNvSpPr/>
          <p:nvPr/>
        </p:nvSpPr>
        <p:spPr>
          <a:xfrm>
            <a:off x="897" y="-20538"/>
            <a:ext cx="9144001" cy="5184004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45F9156B-2DEC-C01C-B7A0-7DC066A1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7529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501C2-C36C-EED9-14C4-E6A9E0EF1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7C600AC-F0F4-71C4-D9F2-D5736878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How </a:t>
            </a:r>
            <a:r>
              <a:rPr lang="en-US" sz="4200" dirty="0" err="1">
                <a:solidFill>
                  <a:schemeClr val="tx1"/>
                </a:solidFill>
              </a:rPr>
              <a:t>BackgroundService</a:t>
            </a:r>
            <a:r>
              <a:rPr lang="en-US" sz="4200" dirty="0">
                <a:solidFill>
                  <a:schemeClr val="tx1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F1D6-482D-0CC8-25EC-EBD8DC69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Register with DI</a:t>
            </a:r>
          </a:p>
          <a:p>
            <a:r>
              <a:rPr lang="en-US" sz="2600" dirty="0"/>
              <a:t>Exposes </a:t>
            </a:r>
            <a:r>
              <a:rPr lang="en-US" sz="2600" dirty="0" err="1"/>
              <a:t>ExecuteAsync</a:t>
            </a:r>
            <a:r>
              <a:rPr lang="en-US" sz="2600" dirty="0"/>
              <a:t> abstract method</a:t>
            </a:r>
          </a:p>
          <a:p>
            <a:r>
              <a:rPr lang="en-US" sz="2600" dirty="0"/>
              <a:t>Can still override </a:t>
            </a:r>
            <a:r>
              <a:rPr lang="en-US" sz="2600" dirty="0" err="1"/>
              <a:t>StartAsync</a:t>
            </a:r>
            <a:r>
              <a:rPr lang="en-US" sz="2600" dirty="0"/>
              <a:t> + </a:t>
            </a:r>
            <a:r>
              <a:rPr lang="en-US" sz="2600" dirty="0" err="1"/>
              <a:t>StopAsync</a:t>
            </a:r>
            <a:endParaRPr lang="en-US" sz="2600" dirty="0"/>
          </a:p>
          <a:p>
            <a:r>
              <a:rPr lang="en-US" sz="2600" dirty="0"/>
              <a:t>Default </a:t>
            </a:r>
            <a:r>
              <a:rPr lang="en-US" sz="2600" dirty="0" err="1"/>
              <a:t>StartAsync</a:t>
            </a:r>
            <a:r>
              <a:rPr lang="en-US" sz="2600" dirty="0"/>
              <a:t> implementation WILL NOT block app from starting</a:t>
            </a:r>
          </a:p>
          <a:p>
            <a:r>
              <a:rPr lang="en-US" sz="2600" dirty="0"/>
              <a:t>Handles cancellations (app stopping)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71DC2A-7531-4467-0313-06441B61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62" y="1203598"/>
            <a:ext cx="5692338" cy="3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0F5E-7128-C7D3-E667-F6BB04E49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D411C8-208E-BD05-5C64-B807EA24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-15126"/>
            <a:ext cx="4264495" cy="51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60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D63E1-8573-C082-08BD-74CCC82D4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638B536-D199-9049-3B13-9E886C65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to use </a:t>
            </a:r>
            <a:r>
              <a:rPr lang="en-US" sz="4200" dirty="0" err="1">
                <a:solidFill>
                  <a:schemeClr val="tx1"/>
                </a:solidFill>
              </a:rPr>
              <a:t>BackgroundService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13A0-EB81-BDC9-5567-DB8A66FC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Need simple background task runner as part of ASP.NET Core application</a:t>
            </a:r>
          </a:p>
          <a:p>
            <a:r>
              <a:rPr lang="en-US" sz="2600" dirty="0"/>
              <a:t>Less gotchas than </a:t>
            </a:r>
            <a:r>
              <a:rPr lang="en-US" sz="2600" dirty="0" err="1"/>
              <a:t>IHostedService</a:t>
            </a:r>
            <a:endParaRPr lang="en-US" sz="2600" dirty="0"/>
          </a:p>
          <a:p>
            <a:r>
              <a:rPr lang="en-US" sz="2600" dirty="0"/>
              <a:t>Want an ASP.NET Core health check endpoint for your background task (instead of </a:t>
            </a:r>
            <a:r>
              <a:rPr lang="en-US" sz="2600" dirty="0" err="1"/>
              <a:t>WorkerServices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791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F21FA-2915-DCD2-E23A-7258D4D61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CE6137A-36C6-E227-BE2D-D09A7F9A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When NOT to use </a:t>
            </a:r>
            <a:r>
              <a:rPr lang="en-US" sz="3600" dirty="0" err="1">
                <a:solidFill>
                  <a:schemeClr val="tx1"/>
                </a:solidFill>
              </a:rPr>
              <a:t>BackgroundService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C364-C978-C146-EDF9-5F6827BC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Too much co-location with app can get unruly</a:t>
            </a:r>
          </a:p>
          <a:p>
            <a:r>
              <a:rPr lang="en-US" sz="2600" dirty="0"/>
              <a:t>It Depends™️</a:t>
            </a:r>
          </a:p>
          <a:p>
            <a:r>
              <a:rPr lang="en-US" sz="2600" dirty="0"/>
              <a:t>Scaling out if code isn’t idempotent</a:t>
            </a:r>
          </a:p>
          <a:p>
            <a:r>
              <a:rPr lang="en-US" sz="2600" dirty="0"/>
              <a:t>Or you could just make your code idempotent or not allow scale out (I guess)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6013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5D23B-E6F9-4A08-40A9-1EF5B017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2C8E77C8-2644-6C97-1D77-12551DCD8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" b="4896"/>
          <a:stretch/>
        </p:blipFill>
        <p:spPr bwMode="auto">
          <a:xfrm>
            <a:off x="10835" y="0"/>
            <a:ext cx="9133163" cy="514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631E64-B68F-8F15-1440-FDFE35FDE97F}"/>
              </a:ext>
            </a:extLst>
          </p:cNvPr>
          <p:cNvSpPr/>
          <p:nvPr/>
        </p:nvSpPr>
        <p:spPr>
          <a:xfrm>
            <a:off x="-59680" y="0"/>
            <a:ext cx="9263356" cy="5143500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AB683A6A-556A-4770-3CEF-82A670B1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 err="1">
                <a:solidFill>
                  <a:schemeClr val="bg1"/>
                </a:solidFill>
              </a:rPr>
              <a:t>WorkerService</a:t>
            </a:r>
            <a:br>
              <a:rPr lang="en-US" sz="7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“Follow the recipe”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(BYO Cookie Jar)</a:t>
            </a: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74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FDB19-1B3D-3025-5093-2D290830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F51ACDC-59BA-A282-FCA9-1A615A51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What is a </a:t>
            </a:r>
            <a:r>
              <a:rPr lang="en-US" sz="4200" dirty="0" err="1">
                <a:solidFill>
                  <a:schemeClr val="tx1"/>
                </a:solidFill>
              </a:rPr>
              <a:t>WorkerService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9FF7-0E42-57DA-FDE4-E996F4E9D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Enhanced .NET Console app template</a:t>
            </a:r>
          </a:p>
          <a:p>
            <a:r>
              <a:rPr lang="en-US" sz="2600" dirty="0"/>
              <a:t>dotnet new worker –o my-worker</a:t>
            </a:r>
          </a:p>
          <a:p>
            <a:r>
              <a:rPr lang="en-US" sz="2600" dirty="0"/>
              <a:t>Gives you </a:t>
            </a:r>
            <a:r>
              <a:rPr lang="en-US" sz="2600" dirty="0" err="1"/>
              <a:t>IHost</a:t>
            </a:r>
            <a:endParaRPr lang="en-US" sz="2600" dirty="0"/>
          </a:p>
          <a:p>
            <a:pPr lvl="1"/>
            <a:r>
              <a:rPr lang="en-US" sz="2200" dirty="0"/>
              <a:t>Configuration, DI, Logging, </a:t>
            </a:r>
            <a:r>
              <a:rPr lang="en-US" sz="2200" dirty="0" err="1"/>
              <a:t>etc</a:t>
            </a:r>
            <a:endParaRPr lang="en-US" sz="2200" dirty="0"/>
          </a:p>
          <a:p>
            <a:r>
              <a:rPr lang="en-US" sz="2600" dirty="0"/>
              <a:t>Registers Work class as </a:t>
            </a:r>
            <a:r>
              <a:rPr lang="en-US" sz="2600" dirty="0" err="1"/>
              <a:t>HostedService</a:t>
            </a:r>
            <a:endParaRPr lang="en-US" sz="2600" dirty="0"/>
          </a:p>
          <a:p>
            <a:r>
              <a:rPr lang="en-US" sz="2600" dirty="0"/>
              <a:t>Does not take opinion on how to host console app</a:t>
            </a:r>
          </a:p>
          <a:p>
            <a:r>
              <a:rPr lang="en-US" sz="2600" dirty="0"/>
              <a:t>No cookie jar… scheduler? Windows Service? </a:t>
            </a:r>
            <a:r>
              <a:rPr lang="en-US" sz="2600" dirty="0" err="1"/>
              <a:t>systemd</a:t>
            </a:r>
            <a:r>
              <a:rPr lang="en-US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24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88B92-D04B-6B5C-3E1B-E28F64B02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okie Taste Test - Andre's Kitchen - Video Explode">
            <a:extLst>
              <a:ext uri="{FF2B5EF4-FFF2-40B4-BE49-F238E27FC236}">
                <a16:creationId xmlns:a16="http://schemas.microsoft.com/office/drawing/2014/main" id="{2CA3C1C9-0765-75D7-21C2-554B58E4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51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C5FAFA-5301-A8B8-A7A8-8F99DB86B868}"/>
              </a:ext>
            </a:extLst>
          </p:cNvPr>
          <p:cNvSpPr/>
          <p:nvPr/>
        </p:nvSpPr>
        <p:spPr>
          <a:xfrm>
            <a:off x="897" y="-20538"/>
            <a:ext cx="9144001" cy="5184004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714D86E9-A29D-96B3-0067-5A410FF2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2324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4B582-FAD4-4B38-77E7-F1CCB2DF0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2F75C08-799D-0719-A7B7-4F1C9F5B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How </a:t>
            </a:r>
            <a:r>
              <a:rPr lang="en-US" sz="4200" dirty="0" err="1">
                <a:solidFill>
                  <a:schemeClr val="tx1"/>
                </a:solidFill>
              </a:rPr>
              <a:t>WorkerService</a:t>
            </a:r>
            <a:r>
              <a:rPr lang="en-US" sz="4200" dirty="0">
                <a:solidFill>
                  <a:schemeClr val="tx1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5F43-2E4B-EBC5-844E-3CAC00F1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Project </a:t>
            </a:r>
            <a:r>
              <a:rPr lang="en-US" sz="2600" dirty="0" err="1"/>
              <a:t>Sdk</a:t>
            </a:r>
            <a:r>
              <a:rPr lang="en-US" sz="2600" dirty="0"/>
              <a:t> of </a:t>
            </a:r>
            <a:r>
              <a:rPr lang="en-US" sz="2600" dirty="0" err="1"/>
              <a:t>Microsoft.NET.Sdk.Worker</a:t>
            </a:r>
            <a:endParaRPr lang="en-US" sz="2600" dirty="0"/>
          </a:p>
          <a:p>
            <a:r>
              <a:rPr lang="en-US" sz="2600" dirty="0" err="1"/>
              <a:t>PackageReference</a:t>
            </a:r>
            <a:r>
              <a:rPr lang="en-US" sz="2600" dirty="0"/>
              <a:t> to </a:t>
            </a:r>
            <a:r>
              <a:rPr lang="en-US" sz="2600" dirty="0" err="1"/>
              <a:t>Microsoft.Extensions.Hosting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F3A43-F0AA-F97F-2F6D-79651F89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11710"/>
            <a:ext cx="7941220" cy="26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2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/>
          </a:bodyPr>
          <a:lstStyle/>
          <a:p>
            <a:r>
              <a:rPr lang="en-US" sz="2600" dirty="0"/>
              <a:t>.NET Developers</a:t>
            </a:r>
          </a:p>
          <a:p>
            <a:r>
              <a:rPr lang="en-US" sz="2600" dirty="0"/>
              <a:t>In need of running a background task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3A1CE-DF54-96D2-9BEF-DC4E46EBC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C171890-A02F-2F7F-81B6-8B4AAC3F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How do I host </a:t>
            </a:r>
            <a:r>
              <a:rPr lang="en-US" sz="4200" dirty="0" err="1">
                <a:solidFill>
                  <a:schemeClr val="tx1"/>
                </a:solidFill>
              </a:rPr>
              <a:t>WorkerServices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E1B0-81B9-15FB-1B89-212D7187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Scheduler calls Console App</a:t>
            </a:r>
          </a:p>
          <a:p>
            <a:r>
              <a:rPr lang="en-US" sz="2600" dirty="0"/>
              <a:t>Windows Scheduled Tasks, k8s </a:t>
            </a:r>
            <a:r>
              <a:rPr lang="en-US" sz="2600" dirty="0" err="1"/>
              <a:t>cron</a:t>
            </a:r>
            <a:r>
              <a:rPr lang="en-US" sz="2600" dirty="0"/>
              <a:t> jobs, Azure Logic Apps, AWS Scheduled Tasks, </a:t>
            </a:r>
            <a:r>
              <a:rPr lang="en-US" sz="2600" dirty="0" err="1"/>
              <a:t>etc</a:t>
            </a:r>
            <a:endParaRPr lang="en-US" sz="2600" dirty="0"/>
          </a:p>
          <a:p>
            <a:r>
              <a:rPr lang="en-US" sz="2600" dirty="0"/>
              <a:t>Windows Service or system (Windows or Linux)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D48C2B-349D-FB21-269D-D5FF17983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8" y="3291830"/>
            <a:ext cx="8017024" cy="11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88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074D6-A58B-28E8-A430-2629EB146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9F9C642-C7C1-B653-FB62-02B95262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to use </a:t>
            </a:r>
            <a:r>
              <a:rPr lang="en-US" sz="4200" dirty="0" err="1">
                <a:solidFill>
                  <a:schemeClr val="tx1"/>
                </a:solidFill>
              </a:rPr>
              <a:t>WorkerService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E410-4548-7221-14B4-4BBF6E7E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Want out-of-proc way of running background tasks</a:t>
            </a:r>
          </a:p>
          <a:p>
            <a:r>
              <a:rPr lang="en-US" sz="2600" dirty="0"/>
              <a:t>Prefer hosting background services outside of web apps</a:t>
            </a:r>
          </a:p>
          <a:p>
            <a:pPr lvl="1"/>
            <a:r>
              <a:rPr lang="en-US" sz="2200" dirty="0"/>
              <a:t>Avoid app pool recycles</a:t>
            </a:r>
          </a:p>
          <a:p>
            <a:r>
              <a:rPr lang="en-US" sz="2600" dirty="0"/>
              <a:t>Natural migration for .NET Framework Windows Service</a:t>
            </a:r>
          </a:p>
        </p:txBody>
      </p:sp>
    </p:spTree>
    <p:extLst>
      <p:ext uri="{BB962C8B-B14F-4D97-AF65-F5344CB8AC3E}">
        <p14:creationId xmlns:p14="http://schemas.microsoft.com/office/powerpoint/2010/main" val="891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3F9A3-C06B-BD92-BF3D-817896C4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2D74CA1-7977-11DC-8E02-88466F7C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NOT to use </a:t>
            </a:r>
            <a:r>
              <a:rPr lang="en-US" sz="4200" dirty="0" err="1">
                <a:solidFill>
                  <a:schemeClr val="tx1"/>
                </a:solidFill>
              </a:rPr>
              <a:t>WorkerService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F9C5-944B-74D3-7605-6AD774BB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Prefer deploying web apps</a:t>
            </a:r>
          </a:p>
          <a:p>
            <a:r>
              <a:rPr lang="en-US" sz="2600" dirty="0"/>
              <a:t>Want to co-locate with existing wen app/API</a:t>
            </a:r>
          </a:p>
          <a:p>
            <a:r>
              <a:rPr lang="en-US" sz="2600" dirty="0"/>
              <a:t>Want a health check endpoint</a:t>
            </a:r>
          </a:p>
        </p:txBody>
      </p:sp>
    </p:spTree>
    <p:extLst>
      <p:ext uri="{BB962C8B-B14F-4D97-AF65-F5344CB8AC3E}">
        <p14:creationId xmlns:p14="http://schemas.microsoft.com/office/powerpoint/2010/main" val="422259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06D31-45B7-0B3D-F27E-E7C268C64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hips Ahoy! Cookies, Original, 13.72-Ounce (Pack of 4): Amazon.com: Grocery  &amp; Gourmet Food">
            <a:extLst>
              <a:ext uri="{FF2B5EF4-FFF2-40B4-BE49-F238E27FC236}">
                <a16:creationId xmlns:a16="http://schemas.microsoft.com/office/drawing/2014/main" id="{66BE00F1-53E5-FD9C-EB96-F5A8BF81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4" y="-59602"/>
            <a:ext cx="8637913" cy="520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0B491F-4C8E-2C30-CD71-B78C8BDE2949}"/>
              </a:ext>
            </a:extLst>
          </p:cNvPr>
          <p:cNvSpPr/>
          <p:nvPr/>
        </p:nvSpPr>
        <p:spPr>
          <a:xfrm>
            <a:off x="0" y="-59602"/>
            <a:ext cx="9263356" cy="5214672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C3AE51CA-FBBE-39A2-8CB9-B93EC8FF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 err="1">
                <a:solidFill>
                  <a:schemeClr val="bg1"/>
                </a:solidFill>
              </a:rPr>
              <a:t>Hangfire</a:t>
            </a:r>
            <a:br>
              <a:rPr lang="en-US" sz="7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“Buy pre-packaged cookies”</a:t>
            </a: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5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D7ED2-0D85-9460-6D0A-3CF6ABFE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E82F7B6-504F-3BFC-41D9-01AE16DD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What is </a:t>
            </a:r>
            <a:r>
              <a:rPr lang="en-US" sz="4200" dirty="0" err="1">
                <a:solidFill>
                  <a:schemeClr val="tx1"/>
                </a:solidFill>
              </a:rPr>
              <a:t>Hangfire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22D3-0D3B-A842-7C95-E0E86F81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Full featured library for running jobs in ASP.NET Core</a:t>
            </a:r>
          </a:p>
          <a:p>
            <a:r>
              <a:rPr lang="en-US" sz="2600" dirty="0"/>
              <a:t>Free commercial use, but paid for support</a:t>
            </a:r>
          </a:p>
          <a:p>
            <a:r>
              <a:rPr lang="en-US" sz="2600" dirty="0"/>
              <a:t>Comes with UI for monitoring and history</a:t>
            </a:r>
          </a:p>
          <a:p>
            <a:r>
              <a:rPr lang="en-US" sz="2600" dirty="0"/>
              <a:t>Supports Cron and ad-hoc running of jobs</a:t>
            </a:r>
          </a:p>
          <a:p>
            <a:r>
              <a:rPr lang="en-US" sz="2600" dirty="0"/>
              <a:t>Allows for continuations</a:t>
            </a:r>
          </a:p>
          <a:p>
            <a:r>
              <a:rPr lang="en-US" sz="2600" dirty="0"/>
              <a:t>Automatic retries</a:t>
            </a:r>
          </a:p>
          <a:p>
            <a:r>
              <a:rPr lang="en-US" sz="2600" dirty="0"/>
              <a:t>Support concurrency limiting</a:t>
            </a:r>
          </a:p>
          <a:p>
            <a:r>
              <a:rPr lang="en-US" sz="2600" dirty="0"/>
              <a:t>Persists job state to database</a:t>
            </a:r>
          </a:p>
        </p:txBody>
      </p:sp>
    </p:spTree>
    <p:extLst>
      <p:ext uri="{BB962C8B-B14F-4D97-AF65-F5344CB8AC3E}">
        <p14:creationId xmlns:p14="http://schemas.microsoft.com/office/powerpoint/2010/main" val="24772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CEA15-C028-8481-817C-E8E8B53CD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okie Taste Test - Andre's Kitchen - Video Explode">
            <a:extLst>
              <a:ext uri="{FF2B5EF4-FFF2-40B4-BE49-F238E27FC236}">
                <a16:creationId xmlns:a16="http://schemas.microsoft.com/office/drawing/2014/main" id="{E8AB7A90-6A6F-D02A-B350-B921F0CD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51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E36335-9BB3-3243-BC5F-24F2D83F10E0}"/>
              </a:ext>
            </a:extLst>
          </p:cNvPr>
          <p:cNvSpPr/>
          <p:nvPr/>
        </p:nvSpPr>
        <p:spPr>
          <a:xfrm>
            <a:off x="897" y="-20538"/>
            <a:ext cx="9144001" cy="5184004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FB34FAC6-FA9F-14C6-DF13-E03ABD66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10998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CD7F-6CCA-13F8-00FD-22F593034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C4F17EE-F1BF-FBE5-A555-B6514100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How does </a:t>
            </a:r>
            <a:r>
              <a:rPr lang="en-US" sz="4200" dirty="0" err="1">
                <a:solidFill>
                  <a:schemeClr val="tx1"/>
                </a:solidFill>
              </a:rPr>
              <a:t>Hangfire</a:t>
            </a:r>
            <a:r>
              <a:rPr lang="en-US" sz="4200" dirty="0">
                <a:solidFill>
                  <a:schemeClr val="tx1"/>
                </a:solidFill>
              </a:rPr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16390-7226-4E6E-B945-1BDB6E68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Serialize method call </a:t>
            </a:r>
            <a:r>
              <a:rPr lang="en-US" sz="2600"/>
              <a:t>and arguments</a:t>
            </a:r>
            <a:endParaRPr lang="en-US" sz="2600" dirty="0"/>
          </a:p>
          <a:p>
            <a:r>
              <a:rPr lang="en-US" sz="2600" dirty="0"/>
              <a:t>Creates background job based on that info</a:t>
            </a:r>
          </a:p>
          <a:p>
            <a:r>
              <a:rPr lang="en-US" sz="2600" dirty="0"/>
              <a:t>Saves job to persistent storage</a:t>
            </a:r>
          </a:p>
          <a:p>
            <a:r>
              <a:rPr lang="en-US" sz="2600" dirty="0"/>
              <a:t>Starts background job if immediate</a:t>
            </a:r>
          </a:p>
        </p:txBody>
      </p:sp>
    </p:spTree>
    <p:extLst>
      <p:ext uri="{BB962C8B-B14F-4D97-AF65-F5344CB8AC3E}">
        <p14:creationId xmlns:p14="http://schemas.microsoft.com/office/powerpoint/2010/main" val="300274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3A12E-50B3-5ABF-19E6-A2AF878C7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472103D-2405-88B8-FEFC-F9ED17D9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to use </a:t>
            </a:r>
            <a:r>
              <a:rPr lang="en-US" sz="4200" dirty="0" err="1">
                <a:solidFill>
                  <a:schemeClr val="tx1"/>
                </a:solidFill>
              </a:rPr>
              <a:t>Hangfire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9D7F-AF6B-7215-EDC6-5C16AD98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Want to host jobs in ASP.NET Core</a:t>
            </a:r>
          </a:p>
          <a:p>
            <a:r>
              <a:rPr lang="en-US" sz="2600" dirty="0"/>
              <a:t>Need features </a:t>
            </a:r>
            <a:r>
              <a:rPr lang="en-US" sz="2600" dirty="0" err="1"/>
              <a:t>Hangfire</a:t>
            </a:r>
            <a:r>
              <a:rPr lang="en-US" sz="2600" dirty="0"/>
              <a:t> offers</a:t>
            </a:r>
          </a:p>
          <a:p>
            <a:r>
              <a:rPr lang="en-US" sz="2600" dirty="0"/>
              <a:t>Don’t want to write plumbing code</a:t>
            </a:r>
          </a:p>
          <a:p>
            <a:r>
              <a:rPr lang="en-US" sz="2600" dirty="0"/>
              <a:t>Ok with relying on 3</a:t>
            </a:r>
            <a:r>
              <a:rPr lang="en-US" sz="2600" baseline="30000" dirty="0"/>
              <a:t>rd</a:t>
            </a:r>
            <a:r>
              <a:rPr lang="en-US" sz="2600" dirty="0"/>
              <a:t> party library</a:t>
            </a:r>
          </a:p>
        </p:txBody>
      </p:sp>
    </p:spTree>
    <p:extLst>
      <p:ext uri="{BB962C8B-B14F-4D97-AF65-F5344CB8AC3E}">
        <p14:creationId xmlns:p14="http://schemas.microsoft.com/office/powerpoint/2010/main" val="18521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34B3E-2BC0-FF70-B62A-9E662C5DA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4E83BEC-ECCA-EF59-7D0F-D15FE51E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NOT to use </a:t>
            </a:r>
            <a:r>
              <a:rPr lang="en-US" sz="4200" dirty="0" err="1">
                <a:solidFill>
                  <a:schemeClr val="tx1"/>
                </a:solidFill>
              </a:rPr>
              <a:t>Hangfire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7671-4370-24BD-993F-8A06704D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Do not want to host jobs in ASP.NET Core</a:t>
            </a:r>
          </a:p>
          <a:p>
            <a:r>
              <a:rPr lang="en-US" sz="2600" dirty="0"/>
              <a:t>Have basic needs, don’t need </a:t>
            </a:r>
            <a:r>
              <a:rPr lang="en-US" sz="2600" dirty="0" err="1"/>
              <a:t>Hangfire’s</a:t>
            </a:r>
            <a:r>
              <a:rPr lang="en-US" sz="2600" dirty="0"/>
              <a:t> features</a:t>
            </a:r>
          </a:p>
          <a:p>
            <a:r>
              <a:rPr lang="en-US" sz="2600" dirty="0"/>
              <a:t>Do not want to rely on 3</a:t>
            </a:r>
            <a:r>
              <a:rPr lang="en-US" sz="2600" baseline="30000" dirty="0"/>
              <a:t>rd</a:t>
            </a:r>
            <a:r>
              <a:rPr lang="en-US" sz="2600" dirty="0"/>
              <a:t> party library</a:t>
            </a:r>
          </a:p>
          <a:p>
            <a:r>
              <a:rPr lang="en-US" sz="2600" dirty="0"/>
              <a:t>Want more control over what happens</a:t>
            </a:r>
          </a:p>
        </p:txBody>
      </p:sp>
    </p:spTree>
    <p:extLst>
      <p:ext uri="{BB962C8B-B14F-4D97-AF65-F5344CB8AC3E}">
        <p14:creationId xmlns:p14="http://schemas.microsoft.com/office/powerpoint/2010/main" val="24624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E46B0-CC34-781D-D7BE-B59671009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AD3F039-919B-3DDF-7320-1C86826C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Cloud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81A1-9810-F712-7C7F-1E0433B9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Azure Functions with Scheduling timer</a:t>
            </a:r>
          </a:p>
          <a:p>
            <a:r>
              <a:rPr lang="en-US" sz="2600" dirty="0"/>
              <a:t>Azure </a:t>
            </a:r>
            <a:r>
              <a:rPr lang="en-US" sz="2600" dirty="0" err="1"/>
              <a:t>WebJobs</a:t>
            </a:r>
            <a:endParaRPr lang="en-US" sz="2600" dirty="0"/>
          </a:p>
          <a:p>
            <a:r>
              <a:rPr lang="en-US" sz="2600" dirty="0"/>
              <a:t>AWS Lambdas</a:t>
            </a:r>
          </a:p>
          <a:p>
            <a:r>
              <a:rPr lang="en-US" sz="2600" dirty="0"/>
              <a:t>GCP Cloud Scheduler + Cloud Functions</a:t>
            </a:r>
          </a:p>
          <a:p>
            <a:r>
              <a:rPr lang="en-US" sz="2600" dirty="0"/>
              <a:t>Didn’t cover these to avoid cloud specific</a:t>
            </a:r>
          </a:p>
          <a:p>
            <a:r>
              <a:rPr lang="en-US" sz="2600" dirty="0"/>
              <a:t>Everything we covered works with any cloud</a:t>
            </a:r>
          </a:p>
        </p:txBody>
      </p:sp>
    </p:spTree>
    <p:extLst>
      <p:ext uri="{BB962C8B-B14F-4D97-AF65-F5344CB8AC3E}">
        <p14:creationId xmlns:p14="http://schemas.microsoft.com/office/powerpoint/2010/main" val="36713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A3756-D68A-A936-B2E2-5B903072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2801D56-310E-0A51-5333-D6027FD9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E4C9-0C86-79D2-41F6-1D61A36B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Autofit/>
          </a:bodyPr>
          <a:lstStyle/>
          <a:p>
            <a:r>
              <a:rPr lang="en-US" sz="1800" dirty="0"/>
              <a:t>What are background tasks/jobs?</a:t>
            </a:r>
          </a:p>
          <a:p>
            <a:r>
              <a:rPr lang="en-US" sz="1800" dirty="0"/>
              <a:t>What type of problems are suitable for a background task/job?</a:t>
            </a:r>
          </a:p>
          <a:p>
            <a:r>
              <a:rPr lang="en-US" sz="1800" dirty="0"/>
              <a:t>What options are out there?</a:t>
            </a:r>
          </a:p>
          <a:p>
            <a:pPr lvl="1"/>
            <a:r>
              <a:rPr lang="en-US" sz="1800" dirty="0" err="1"/>
              <a:t>IHostedService</a:t>
            </a:r>
            <a:endParaRPr lang="en-US" sz="1800" dirty="0"/>
          </a:p>
          <a:p>
            <a:pPr lvl="1"/>
            <a:r>
              <a:rPr lang="en-US" sz="1800" dirty="0" err="1"/>
              <a:t>BackgroundService</a:t>
            </a:r>
            <a:endParaRPr lang="en-US" sz="1800" dirty="0"/>
          </a:p>
          <a:p>
            <a:pPr lvl="1"/>
            <a:r>
              <a:rPr lang="en-US" sz="1800" dirty="0"/>
              <a:t>Worker Service</a:t>
            </a:r>
          </a:p>
          <a:p>
            <a:pPr lvl="1"/>
            <a:r>
              <a:rPr lang="en-US" sz="1800" dirty="0" err="1"/>
              <a:t>Hangfire</a:t>
            </a:r>
            <a:endParaRPr lang="en-US" sz="1800" dirty="0"/>
          </a:p>
          <a:p>
            <a:r>
              <a:rPr lang="en-US" sz="1800" dirty="0"/>
              <a:t>Why would I choose one over the other?</a:t>
            </a:r>
          </a:p>
          <a:p>
            <a:r>
              <a:rPr lang="en-US" sz="1800" dirty="0"/>
              <a:t>Deep dive into each</a:t>
            </a:r>
          </a:p>
          <a:p>
            <a:r>
              <a:rPr lang="en-US" sz="1800" dirty="0"/>
              <a:t>Demos</a:t>
            </a:r>
          </a:p>
          <a:p>
            <a:r>
              <a:rPr lang="en-US" sz="1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9338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6754-EAA4-F086-429B-3A10FA14E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E338B7D-DBA3-C793-4FA5-2EA7C9D6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DE0F-36AA-F57A-A907-7E454D56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Awareness to all the options available to you</a:t>
            </a:r>
          </a:p>
          <a:p>
            <a:r>
              <a:rPr lang="en-US" sz="2600" dirty="0"/>
              <a:t>Awareness of the pro’s and con’s of the options</a:t>
            </a:r>
          </a:p>
          <a:p>
            <a:r>
              <a:rPr lang="en-US" sz="2600" dirty="0"/>
              <a:t>Make the best decision for you and your company</a:t>
            </a:r>
          </a:p>
        </p:txBody>
      </p:sp>
    </p:spTree>
    <p:extLst>
      <p:ext uri="{BB962C8B-B14F-4D97-AF65-F5344CB8AC3E}">
        <p14:creationId xmlns:p14="http://schemas.microsoft.com/office/powerpoint/2010/main" val="32771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CF9FB-72DC-A5E4-02BE-20C166CC5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89DD304-30E9-BD4C-9E2C-E495383C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3EB1-C4E5-85A0-5B18-93108817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>
                <a:hlinkClick r:id="rId2"/>
              </a:rPr>
              <a:t>https://learn.microsoft.com/en-us/dotnet/architecture/microservices/multi-container-microservice-net-applications/background-tasks-with-ihostedservice</a:t>
            </a:r>
            <a:endParaRPr lang="en-US" sz="2600" dirty="0"/>
          </a:p>
          <a:p>
            <a:r>
              <a:rPr lang="en-US" sz="2600" dirty="0">
                <a:hlinkClick r:id="rId3"/>
              </a:rPr>
              <a:t>https://hangfire.io</a:t>
            </a:r>
            <a:endParaRPr lang="en-US" sz="2600" dirty="0"/>
          </a:p>
          <a:p>
            <a:r>
              <a:rPr lang="en-US" sz="2600"/>
              <a:t>https://github.com/scottsauber/talks</a:t>
            </a:r>
          </a:p>
          <a:p>
            <a:r>
              <a:rPr lang="en-US" sz="2600" dirty="0"/>
              <a:t>This slide deck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3244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EF70A-AE84-FE48-00D2-1D9488EE8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D4FF88-F3CB-FEEF-AD55-5BA98876CC41}"/>
              </a:ext>
            </a:extLst>
          </p:cNvPr>
          <p:cNvSpPr/>
          <p:nvPr/>
        </p:nvSpPr>
        <p:spPr>
          <a:xfrm>
            <a:off x="0" y="0"/>
            <a:ext cx="9323514" cy="5236046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F9828CFB-EA70-2BD8-2901-0CC49421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46142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Your feedback is very important to us</a:t>
            </a:r>
          </a:p>
          <a:p>
            <a:r>
              <a:rPr lang="en-US" sz="2800" dirty="0"/>
              <a:t>Please take a moment to complete the session survey found in the mobile app</a:t>
            </a:r>
          </a:p>
          <a:p>
            <a:r>
              <a:rPr lang="en-US" sz="2800" dirty="0"/>
              <a:t>Use the QR code or search for “Converge360 Events” in your app store</a:t>
            </a:r>
          </a:p>
          <a:p>
            <a:r>
              <a:rPr lang="en-US" sz="2800" dirty="0"/>
              <a:t>Find this session on the Agenda tab</a:t>
            </a:r>
          </a:p>
          <a:p>
            <a:r>
              <a:rPr lang="en-US" sz="2800" dirty="0"/>
              <a:t>Click “Session Evaluation”</a:t>
            </a:r>
          </a:p>
          <a:p>
            <a:r>
              <a:rPr lang="en-US" sz="2800" dirty="0"/>
              <a:t>Thank you! </a:t>
            </a:r>
          </a:p>
          <a:p>
            <a:endParaRPr lang="en-US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4985" y="2852732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9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64CED-69D3-1C53-846D-D97A1BCA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DC82A97-6766-B8D0-F025-588340DE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27D5-99D5-9073-43CF-3CE3F651C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Know all your options for running background tasks</a:t>
            </a:r>
          </a:p>
          <a:p>
            <a:r>
              <a:rPr lang="en-US" sz="2600" dirty="0"/>
              <a:t>Why choose one over another</a:t>
            </a:r>
          </a:p>
        </p:txBody>
      </p:sp>
    </p:spTree>
    <p:extLst>
      <p:ext uri="{BB962C8B-B14F-4D97-AF65-F5344CB8AC3E}">
        <p14:creationId xmlns:p14="http://schemas.microsoft.com/office/powerpoint/2010/main" val="191130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9F976-2727-D0A0-15FF-1CCC9B663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29CB782-B96F-A33F-F461-19A45A17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47C7-23C0-8145-CDE3-CF65B0FF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7211144" cy="2451617"/>
          </a:xfrm>
        </p:spPr>
        <p:txBody>
          <a:bodyPr>
            <a:normAutofit/>
          </a:bodyPr>
          <a:lstStyle/>
          <a:p>
            <a:r>
              <a:rPr lang="en-US" sz="2600" dirty="0"/>
              <a:t>Director of Engineering at Lean </a:t>
            </a:r>
            <a:r>
              <a:rPr lang="en-US" sz="2600" dirty="0" err="1"/>
              <a:t>TECHniques</a:t>
            </a:r>
            <a:endParaRPr lang="en-US" sz="2600" dirty="0"/>
          </a:p>
          <a:p>
            <a:r>
              <a:rPr lang="en-US" sz="2600" dirty="0"/>
              <a:t>Microsoft MVP</a:t>
            </a:r>
          </a:p>
          <a:p>
            <a:r>
              <a:rPr lang="en-US" sz="2600" dirty="0" err="1"/>
              <a:t>Dometrain</a:t>
            </a:r>
            <a:r>
              <a:rPr lang="en-US" sz="2600" dirty="0"/>
              <a:t> author</a:t>
            </a:r>
          </a:p>
          <a:p>
            <a:r>
              <a:rPr lang="en-US" sz="2600" dirty="0"/>
              <a:t>Redgate Community Ambassador</a:t>
            </a:r>
          </a:p>
          <a:p>
            <a:r>
              <a:rPr lang="en-US" sz="2600" dirty="0"/>
              <a:t>Co-organizer of Iowa .NET User Group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080F58F-AD59-13CA-2DBF-CDFC2896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40000">
            <a:off x="6331063" y="3768595"/>
            <a:ext cx="1831646" cy="112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6E809-FE70-1715-19B0-B5E76092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83207"/>
            <a:ext cx="1429816" cy="1429816"/>
          </a:xfrm>
          <a:prstGeom prst="rect">
            <a:avLst/>
          </a:prstGeom>
        </p:spPr>
      </p:pic>
      <p:pic>
        <p:nvPicPr>
          <p:cNvPr id="1026" name="Picture 2" descr="Microsoft MVP Communities (@MVPAward) / X">
            <a:extLst>
              <a:ext uri="{FF2B5EF4-FFF2-40B4-BE49-F238E27FC236}">
                <a16:creationId xmlns:a16="http://schemas.microsoft.com/office/drawing/2014/main" id="{484FA069-9B7E-6D9C-AB21-CD1562BFD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95774"/>
            <a:ext cx="1022432" cy="102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urses crafted for the real world - Dometrain">
            <a:extLst>
              <a:ext uri="{FF2B5EF4-FFF2-40B4-BE49-F238E27FC236}">
                <a16:creationId xmlns:a16="http://schemas.microsoft.com/office/drawing/2014/main" id="{1B6DB6B6-C04E-5B68-C3FF-52A446268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3" r="17323"/>
          <a:stretch/>
        </p:blipFill>
        <p:spPr bwMode="auto">
          <a:xfrm>
            <a:off x="3419872" y="3805008"/>
            <a:ext cx="1296144" cy="10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rectory | Redgate Software">
            <a:extLst>
              <a:ext uri="{FF2B5EF4-FFF2-40B4-BE49-F238E27FC236}">
                <a16:creationId xmlns:a16="http://schemas.microsoft.com/office/drawing/2014/main" id="{9E3A9D82-306C-EC42-88DA-59390D4DA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05008"/>
            <a:ext cx="792088" cy="105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10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69CB3-4BC5-4556-46E5-623AD0A84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013A7E3-F035-CE8A-34B8-7F9B74D3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What problems do background tasks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7030-5A45-AC4F-D3F0-5B1B860C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Cron jobs</a:t>
            </a:r>
          </a:p>
          <a:p>
            <a:r>
              <a:rPr lang="en-US" sz="2600" dirty="0"/>
              <a:t>Perform CPU intensive task async</a:t>
            </a:r>
          </a:p>
          <a:p>
            <a:r>
              <a:rPr lang="en-US" sz="2600" dirty="0"/>
              <a:t>Eventual consistency</a:t>
            </a:r>
          </a:p>
          <a:p>
            <a:r>
              <a:rPr lang="en-US" sz="2600" dirty="0"/>
              <a:t>Re-train ML datasets</a:t>
            </a:r>
          </a:p>
        </p:txBody>
      </p:sp>
    </p:spTree>
    <p:extLst>
      <p:ext uri="{BB962C8B-B14F-4D97-AF65-F5344CB8AC3E}">
        <p14:creationId xmlns:p14="http://schemas.microsoft.com/office/powerpoint/2010/main" val="45257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D4800-D3C1-49D0-588B-68897A27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5E75294-8D2D-5EC6-86AD-3B6449A4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E212-5151-B791-A1A1-643EEEDD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 err="1"/>
              <a:t>IHostedService</a:t>
            </a:r>
            <a:endParaRPr lang="en-US" sz="2600" dirty="0"/>
          </a:p>
          <a:p>
            <a:r>
              <a:rPr lang="en-US" sz="2600" dirty="0" err="1"/>
              <a:t>BackgroundService</a:t>
            </a:r>
            <a:endParaRPr lang="en-US" sz="2600" dirty="0"/>
          </a:p>
          <a:p>
            <a:r>
              <a:rPr lang="en-US" sz="2600" dirty="0" err="1"/>
              <a:t>WorkerService</a:t>
            </a:r>
            <a:endParaRPr lang="en-US" sz="2600" dirty="0"/>
          </a:p>
          <a:p>
            <a:r>
              <a:rPr lang="en-US" sz="2600" dirty="0" err="1"/>
              <a:t>Hangfire</a:t>
            </a:r>
            <a:endParaRPr lang="en-US" sz="2600" dirty="0"/>
          </a:p>
          <a:p>
            <a:r>
              <a:rPr lang="en-US" sz="2600" dirty="0"/>
              <a:t>Cloud options</a:t>
            </a:r>
          </a:p>
        </p:txBody>
      </p:sp>
    </p:spTree>
    <p:extLst>
      <p:ext uri="{BB962C8B-B14F-4D97-AF65-F5344CB8AC3E}">
        <p14:creationId xmlns:p14="http://schemas.microsoft.com/office/powerpoint/2010/main" val="8248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0415E-7447-0AEC-48D0-B23072818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timate Chocolate Chip Cookies Recipe - BettyCrocker.com">
            <a:extLst>
              <a:ext uri="{FF2B5EF4-FFF2-40B4-BE49-F238E27FC236}">
                <a16:creationId xmlns:a16="http://schemas.microsoft.com/office/drawing/2014/main" id="{08A45413-F6DB-F6F6-23FF-B20A5D8F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319"/>
            <a:ext cx="9148122" cy="514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46634E-1C7A-E486-E7ED-B213C34C0732}"/>
              </a:ext>
            </a:extLst>
          </p:cNvPr>
          <p:cNvSpPr/>
          <p:nvPr/>
        </p:nvSpPr>
        <p:spPr>
          <a:xfrm>
            <a:off x="-4122" y="1"/>
            <a:ext cx="9148122" cy="5143500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D576BB9B-10AF-7077-4D76-F155BDFE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143500"/>
          </a:xfrm>
        </p:spPr>
        <p:txBody>
          <a:bodyPr/>
          <a:lstStyle/>
          <a:p>
            <a:r>
              <a:rPr lang="en-US" sz="7000" dirty="0">
                <a:solidFill>
                  <a:schemeClr val="bg1"/>
                </a:solidFill>
              </a:rPr>
              <a:t>These options are kind of like baking cookies</a:t>
            </a:r>
          </a:p>
        </p:txBody>
      </p:sp>
    </p:spTree>
    <p:extLst>
      <p:ext uri="{BB962C8B-B14F-4D97-AF65-F5344CB8AC3E}">
        <p14:creationId xmlns:p14="http://schemas.microsoft.com/office/powerpoint/2010/main" val="2537109964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6036</TotalTime>
  <Words>1077</Words>
  <Application>Microsoft Office PowerPoint</Application>
  <PresentationFormat>On-screen Show (16:9)</PresentationFormat>
  <Paragraphs>190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ＭＳ Ｐゴシック</vt:lpstr>
      <vt:lpstr>Arial</vt:lpstr>
      <vt:lpstr>Arial Bold</vt:lpstr>
      <vt:lpstr>Calibri</vt:lpstr>
      <vt:lpstr>Times New Roman</vt:lpstr>
      <vt:lpstr>Visual Studio Live! New York 2015</vt:lpstr>
      <vt:lpstr>Live! 360 2018</vt:lpstr>
      <vt:lpstr>PowerPoint Presentation</vt:lpstr>
      <vt:lpstr>Session Survey</vt:lpstr>
      <vt:lpstr>Audience</vt:lpstr>
      <vt:lpstr>Agenda</vt:lpstr>
      <vt:lpstr>Goals</vt:lpstr>
      <vt:lpstr>Who am I?</vt:lpstr>
      <vt:lpstr>What problems do background tasks solve?</vt:lpstr>
      <vt:lpstr>Options</vt:lpstr>
      <vt:lpstr>These options are kind of like baking cookies</vt:lpstr>
      <vt:lpstr>IHostedService “Make your own recipe” (Cookie jar included)</vt:lpstr>
      <vt:lpstr>What is IHostedService?</vt:lpstr>
      <vt:lpstr>Demo</vt:lpstr>
      <vt:lpstr>How IHostedService works</vt:lpstr>
      <vt:lpstr>PowerPoint Presentation</vt:lpstr>
      <vt:lpstr>How IHostedService works</vt:lpstr>
      <vt:lpstr>PowerPoint Presentation</vt:lpstr>
      <vt:lpstr>When to use IHostedService</vt:lpstr>
      <vt:lpstr>When NOT to use IHostedService</vt:lpstr>
      <vt:lpstr>BackgroundService “Follow the recipe” (Cookie jar included)</vt:lpstr>
      <vt:lpstr>What is BackgroundService?</vt:lpstr>
      <vt:lpstr>Demo</vt:lpstr>
      <vt:lpstr>How BackgroundService works</vt:lpstr>
      <vt:lpstr>PowerPoint Presentation</vt:lpstr>
      <vt:lpstr>When to use BackgroundService</vt:lpstr>
      <vt:lpstr>When NOT to use BackgroundService</vt:lpstr>
      <vt:lpstr>WorkerService “Follow the recipe” (BYO Cookie Jar)</vt:lpstr>
      <vt:lpstr>What is a WorkerService</vt:lpstr>
      <vt:lpstr>Demo</vt:lpstr>
      <vt:lpstr>How WorkerService works</vt:lpstr>
      <vt:lpstr>How do I host WorkerServices?</vt:lpstr>
      <vt:lpstr>When to use WorkerService</vt:lpstr>
      <vt:lpstr>When NOT to use WorkerService</vt:lpstr>
      <vt:lpstr>Hangfire “Buy pre-packaged cookies”</vt:lpstr>
      <vt:lpstr>What is Hangfire?</vt:lpstr>
      <vt:lpstr>Demo</vt:lpstr>
      <vt:lpstr>How does Hangfire work?</vt:lpstr>
      <vt:lpstr>When to use Hangfire?</vt:lpstr>
      <vt:lpstr>When NOT to use Hangfire?</vt:lpstr>
      <vt:lpstr>Cloud options</vt:lpstr>
      <vt:lpstr>Takeaways</vt:lpstr>
      <vt:lpstr>Resources</vt:lpstr>
      <vt:lpstr>Questions?</vt:lpstr>
      <vt:lpstr>Session Survey</vt:lpstr>
    </vt:vector>
  </TitlesOfParts>
  <Company>1105 Media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Scott Sauber</cp:lastModifiedBy>
  <cp:revision>194</cp:revision>
  <dcterms:created xsi:type="dcterms:W3CDTF">2012-12-07T00:48:42Z</dcterms:created>
  <dcterms:modified xsi:type="dcterms:W3CDTF">2024-11-10T20:32:10Z</dcterms:modified>
</cp:coreProperties>
</file>