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1"/>
  </p:notesMasterIdLst>
  <p:sldIdLst>
    <p:sldId id="363" r:id="rId2"/>
    <p:sldId id="323" r:id="rId3"/>
    <p:sldId id="406" r:id="rId4"/>
    <p:sldId id="438" r:id="rId5"/>
    <p:sldId id="405" r:id="rId6"/>
    <p:sldId id="408" r:id="rId7"/>
    <p:sldId id="407" r:id="rId8"/>
    <p:sldId id="409" r:id="rId9"/>
    <p:sldId id="410" r:id="rId10"/>
    <p:sldId id="337" r:id="rId11"/>
    <p:sldId id="411" r:id="rId12"/>
    <p:sldId id="412" r:id="rId13"/>
    <p:sldId id="413" r:id="rId14"/>
    <p:sldId id="415" r:id="rId15"/>
    <p:sldId id="416" r:id="rId16"/>
    <p:sldId id="417" r:id="rId17"/>
    <p:sldId id="414" r:id="rId18"/>
    <p:sldId id="418" r:id="rId19"/>
    <p:sldId id="419" r:id="rId20"/>
    <p:sldId id="458" r:id="rId21"/>
    <p:sldId id="421" r:id="rId22"/>
    <p:sldId id="422" r:id="rId23"/>
    <p:sldId id="404" r:id="rId24"/>
    <p:sldId id="429" r:id="rId25"/>
    <p:sldId id="423" r:id="rId26"/>
    <p:sldId id="424" r:id="rId27"/>
    <p:sldId id="431" r:id="rId28"/>
    <p:sldId id="432" r:id="rId29"/>
    <p:sldId id="433" r:id="rId30"/>
    <p:sldId id="439" r:id="rId31"/>
    <p:sldId id="440" r:id="rId32"/>
    <p:sldId id="434" r:id="rId33"/>
    <p:sldId id="442" r:id="rId34"/>
    <p:sldId id="443" r:id="rId35"/>
    <p:sldId id="444" r:id="rId36"/>
    <p:sldId id="446" r:id="rId37"/>
    <p:sldId id="447" r:id="rId38"/>
    <p:sldId id="448" r:id="rId39"/>
    <p:sldId id="449" r:id="rId40"/>
    <p:sldId id="454" r:id="rId41"/>
    <p:sldId id="441" r:id="rId42"/>
    <p:sldId id="426" r:id="rId43"/>
    <p:sldId id="427" r:id="rId44"/>
    <p:sldId id="455" r:id="rId45"/>
    <p:sldId id="428" r:id="rId46"/>
    <p:sldId id="456" r:id="rId47"/>
    <p:sldId id="459" r:id="rId48"/>
    <p:sldId id="457" r:id="rId49"/>
    <p:sldId id="463" r:id="rId50"/>
    <p:sldId id="460" r:id="rId51"/>
    <p:sldId id="466" r:id="rId52"/>
    <p:sldId id="467" r:id="rId53"/>
    <p:sldId id="468" r:id="rId54"/>
    <p:sldId id="469" r:id="rId55"/>
    <p:sldId id="470" r:id="rId56"/>
    <p:sldId id="462" r:id="rId57"/>
    <p:sldId id="453" r:id="rId58"/>
    <p:sldId id="465" r:id="rId59"/>
    <p:sldId id="461" r:id="rId60"/>
    <p:sldId id="471" r:id="rId61"/>
    <p:sldId id="402" r:id="rId62"/>
    <p:sldId id="450" r:id="rId63"/>
    <p:sldId id="436" r:id="rId64"/>
    <p:sldId id="445" r:id="rId65"/>
    <p:sldId id="464" r:id="rId66"/>
    <p:sldId id="435" r:id="rId67"/>
    <p:sldId id="472" r:id="rId68"/>
    <p:sldId id="420" r:id="rId69"/>
    <p:sldId id="393" r:id="rId7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69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41" autoAdjust="0"/>
    <p:restoredTop sz="74354" autoAdjust="0"/>
  </p:normalViewPr>
  <p:slideViewPr>
    <p:cSldViewPr snapToGrid="0">
      <p:cViewPr>
        <p:scale>
          <a:sx n="87" d="100"/>
          <a:sy n="87" d="100"/>
        </p:scale>
        <p:origin x="1506" y="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0C078E8-F4E8-4F0D-BC96-A6FC316E7AB2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CEE071-6BA9-400B-8DDD-7178D39C29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27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173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8808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F1CED3-F64B-E5E8-F38B-D822D72747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093B99-7068-9795-A714-F5B81611F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BB24CC-B5B1-96FC-D6ED-91C3A4099F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A42EA9-90CE-5454-10E0-E461C02116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2709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64F6DF-9FB1-9985-E114-AD985A1B59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ED1629-8EEA-A121-3D24-DEB9877176E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9A9617-2362-EE0C-AD16-92BA38707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7D85CE-4A0A-A19F-E660-B8D65A3A3A9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8324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E4037B-4E82-E22A-326D-39F28D5CA2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9007FF-2719-B289-474E-9159871F26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543ABB-3514-DB7C-EB86-A7C17601025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87EB93-5337-DB6A-3193-942ACBF83F6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6730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1FBC43-F722-FB81-9604-569A9A660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CB5CC9-EBA8-67E2-52B9-F96BB487A6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13FBD1-28FB-4433-E3C8-943858264E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21E62E-1212-CC08-7C91-6EE91C2AEF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4818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0DFC1-B682-DA7C-1442-3484F2C83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A9525C-CE85-1030-12AD-D456B78810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84435F-9398-C693-AF26-2212CAB0CB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B1E40B-0E30-DDA1-7A95-1547FDCD43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766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6245D-C778-E129-914D-0884C034C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DB1DFE-D925-B7BC-F9F2-438C53612B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7ACDEC-692C-8380-9F3A-10003B5EC6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5C6CE1-B503-3666-2DBE-24F8D44BC4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607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AE5C42-0282-E8F9-3FE0-84F42BEDE0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6B17-46BF-3F51-8A13-9ADD1CF762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F7317F9-BC87-33B5-7015-0F3256F760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37679D-3BF2-630C-6ADE-D33430474E0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7539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3694C-1D4C-927F-6346-58BA59297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A4C226-2572-F3DA-E77F-ABA24EC9AC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9F8552-8EFF-D70B-B2D8-E90C778F30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10BDD-C8F4-1BE4-ACD3-0183E0C50A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67450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DD0AD-B78B-A1F8-0B05-6077E410CD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1BB356E-F110-9107-3204-0F61758B94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3C5AAD-BA0F-50E4-5088-4BFB4F506D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90DB29-095F-5FBA-5BA4-E117C72A2A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3664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8260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15A07A-352C-E191-CF4D-4E2A9EC784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0B6C5F-1C2D-28DB-F87B-98B259DAD1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E8D1C1-6C71-1784-AC80-6100BE81D9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903A59-4A50-A79F-58A9-D0930BAEB1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21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30787-0B0D-375F-2236-0FDE1D5B19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5EC54AF-C2E2-88BB-935D-8ED49563D0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768B55-C1FE-10D0-742A-E623024509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9CE4A8-62A0-8EEB-302C-540BDA2E6C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16545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DADA9C-A1C1-A714-7462-52DB3D6CA5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21C9E8-5971-7FA7-8922-921C270316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25EF59-8253-660B-B20A-14E5C75C2C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996AEC-2771-9522-5527-455FA6155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14936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7FA1C6-5D51-533F-6371-2395A7212F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CF6BEC3-A4B9-FCFB-3C8E-76D12AD531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5574DC-4088-B7B6-0681-203935FF3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66061-7C8F-8CA5-BF3F-4383FEEAAF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028776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DA413-8EC9-E3A7-003D-EF740E783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68EF2F-FBD9-691B-F464-4FA37DC74B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296053-29B6-7292-7345-C340BC3A4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84614-BDDD-8E07-5142-8E20D69EA49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666387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25401C-E494-A5F3-79EC-87E6C9E0E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105EE0-9487-5E97-EF1E-ECCC58DD04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4FDC5CC-A54E-40F1-5F25-C2678072C2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063BFC-B3C4-AAF6-F358-152AD10C3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08269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E3F649-C43B-D46E-1E1E-DB071A5C4B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DFE4EE0-20CD-749C-C9DF-E3C10B2A58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4BED17-B132-FDDA-E81A-A3A0C8333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3A4588-5629-061F-E4D6-31575A9C9C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6054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85A6DA-E89D-4828-3305-3523C02656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BE11C0-E46B-2A16-6ED9-D2383E430EE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15C249-F490-DD6E-02E6-998DE7F3AD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2DD8D-9D76-1B8B-230D-819924A049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7657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0A74B4-DFC7-400F-B328-ADCB6A2BA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8CD402-3666-8189-003E-2A80870919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889CF1-1FB0-3AAE-7FEB-0C14142BC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Show Marketplace</a:t>
            </a:r>
          </a:p>
          <a:p>
            <a:endParaRPr lang="en-US" dirty="0"/>
          </a:p>
          <a:p>
            <a:r>
              <a:rPr lang="en-US" dirty="0"/>
              <a:t>Install GitHub Actions extension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DBFFC-8616-C60B-2D89-0609405E9A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5210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30234-826C-13EA-B482-A782771F2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3A13D82-3FEB-D99B-C673-A02F3DAD03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0200B-B90C-A722-20C2-BA4136DF94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757E7C-8058-06D1-4281-88AB781AC0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82709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1C9C83-8D24-89EE-A9D8-18F8D88AEF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FE88C4-5926-BFBF-F2DC-7A7A0E6C3E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761AA04-9816-E483-350C-8C12570108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C48610-0889-44BC-3AAB-3BFCC4F20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676981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93D814-FF69-DAE9-6758-D2C81A1B8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7E01280-CE5F-B94A-7167-59BFA3B719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523EA9-5DE9-7661-D1B9-B3D102EE0D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BF443-2810-F944-20CA-E661DB2E58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339567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5B13A-B901-B315-ECFA-8CDBC2E9C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5BB688-2DFE-A90A-C894-75675411F1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A6C40B-F4DC-7BFF-A98A-A3B78F5E56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0EDB-FD09-BD92-8159-E4A2C43B52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469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DD489D-BD09-3BA0-4196-6AA7C82B34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419254-F417-7867-C990-DFCD2B1282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616801-DDEA-3C24-6EDD-BE4B882097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6950E-3E07-8AEB-47D5-DAE2C4EB2A0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59841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0CE3C7-0D31-4E06-10C0-6FBCFEF21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E3394C9-E036-0BB7-334C-FD5E88CB21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6FF8B3-BA64-DA22-C01B-50FA4B89C2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397D9D-23B7-8C78-2896-E34CC2627D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43622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2D8000-E50F-A8A8-4B91-48E76DD472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F3D3983-CFC0-3F64-ACD9-80FFF46C6A8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C28288-6429-65C2-7248-DD46DF1924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C33E46-5269-84D1-F63A-9200CBEA55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071127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34B37C-CCE4-4762-FF1E-2E7C4EC1C0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0842F2-0C69-0BC1-334A-D4DA903B06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4F8E97-73D9-1B3F-DDDB-1B169E2F03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A1536-9DC6-7D61-F5E9-CF149050C21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16257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E9B515-13BE-77E2-0956-CC7D5CFDFE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6607ED-FEA3-82FA-A719-F36B7F02A5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D5E188-3DA0-D376-BE9D-2D07556E74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D0435-6A58-CABA-B565-F4E8FBB918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520216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E3F48-EFFB-A6E6-9BE6-9F0BE444ED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A592A2-1DED-575B-B33F-88966D3879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E0878E-D493-AB17-9027-4ECFB1683C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FBC238-2573-AE51-A4A1-3F2544EEA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731484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DE0126-5591-32C7-DF82-7B096D93FE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0586ED-90E7-BEA7-0EB4-B2EEA560B6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03597F-574E-CD6F-1D0A-D18FA7283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5CE10C-7672-9FA2-12B5-21439ACCE7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4349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CBDE7D-399F-BCB3-7408-968625BF5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3E89DE-B9EF-07F7-57C2-65C435B3BD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CC6872-7C66-C9D3-1529-BCB4F9EABA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8A523-0F6A-46BA-9318-2617DE5109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2825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CCF6B9-09B8-9E80-DBA3-3385EF6DB1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83E22B-11DA-DE40-5B49-DB1384B417D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CC463B-D601-59AD-2C49-B5A721B13E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60D96F-6724-3217-8C4A-05E0C889761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07511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114F67-50D5-B0FE-B23F-C543EE11A5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D7CAF1-3CA0-884A-8147-17D30C5A42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CBB2D3-F15F-FBB1-B0BB-5FDBB824C9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695513-F57B-D44C-7052-80F1756CA1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94650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353CEC-F95C-8B85-32AE-CAA31CEFAE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474660-FC6A-D584-2DF7-1BC5475B70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03066-73A0-FDDB-B282-A0BAE9F29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18A175-10AB-147D-D876-B02E2879201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350511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A7C4FB-C7DF-405D-4389-BC3D534C3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A6D652-0478-6E19-207A-7A59D5B976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2305C7-41AD-7392-DA53-EFEDBD9B3F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185F99-CC05-B98D-046B-48199DAA24F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399464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4A5BEB-AAF9-D9F4-2B94-3C89F960A3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49C9A-A84B-42C1-215F-D204EDE581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35DD610-E0CB-AE5A-28EC-EA7B16628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B8BACB-8A88-21CF-EBF3-ED299D36890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4662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96EE8-4A5E-8B0C-C3AE-1FC3ABF6A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4C8CD-C144-E110-0EE3-AC8C533A12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C6CD633-786F-F160-6D38-EF8C1BE3DE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598556-37E6-5A45-270E-31B5221F7E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119015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5583C-5EE3-9552-F972-689B657080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D1D36C-5E21-3A0A-6919-A92D821840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79F76-89A1-BF9D-D3D6-D1CA7AB41B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02BF86-28CB-0049-6DBE-0DBBC3B168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9671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281E7B-FFF8-4824-7B47-1F0012323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2A3F70-C99C-66BB-84D4-2CF6B014AD4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BBE8B19-A554-0EC3-46ED-B7C842CC1D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953F7-2D6C-8079-2B6D-3570258595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64920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C6434-2087-0B1F-7359-03C8F7E9FE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6EC65C-FD63-DDC5-56A1-F0E777C3EE0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279B4-C12F-A37C-252D-7315E3A559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52E1E3-334F-B49A-D860-02C52489EF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0417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B007E-C48C-C7C3-1204-FFE988655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690355-4659-1438-C914-1289CDA541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0A46066-C474-8377-ED45-221717D941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28B8C-F87E-9A35-9806-B7BD87FF03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37014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3864F7-889B-E68B-F7E8-D58BECB09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5694DA-0DD0-D565-6A89-DA1E0F767F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4F9A9E-7E04-FF81-B48E-AD2D9ABF3A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1A0AAF-C9EC-59AD-03A3-F3E55B9978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5090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E9816A-08B1-8625-0CC8-EF96ADB3C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D00C7F-1CB0-F3BD-3497-E7D46C5B3B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3763C2C-F1C9-1D80-836F-69CCD0AD4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74E42-247C-04CB-FCFD-0E2DFD4EFD5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17381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F372CE-DC1D-1559-8D46-5A20E9EFDA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25B490-DE42-490E-EB1B-2773B4993F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3876E8-52DD-E9A3-004C-B350118057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B5D1B4-D795-8C15-D52F-D12B8C2550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651946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4C3C2C-C638-0ECF-CB61-B1ABE51349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EC2D17-9B9E-BF78-73D6-FD75173F97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D5045C-4ACC-7FDF-B2A0-DB6EB54196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D3B49D-ACDF-4FB2-E8D3-0886DB939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5789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94E6B-4C8E-69D0-425D-510F6B055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334152-37B7-B44F-AC66-87B7DDA4D0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5C077C-86D9-F868-0223-C227120466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3FE6E-55EA-9867-0929-CB35808467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95628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FB87B6-44FC-0662-5BF5-17B1FB70DE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945ABB-905D-61F5-7C92-6705CABA53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38A5F00-7766-BC58-E228-37A8282D8D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67E258-A640-23F1-54DD-2993935AF5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65822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652CC-0F9A-439A-C4E5-9953A2C18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3137AC-4682-1B48-D771-1AEFCDA8A43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52451C-31A2-A8FB-8319-D03C627FFE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BAC49-2751-7C03-1D2A-CF7B48A07F8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381219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E2C91B-DFAE-6112-FCE3-57003F192D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9B5541E-1A7E-53CD-D137-4CFB50DF7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3382D-9126-2FDF-2A0D-7DB7691E13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646A7E-36FB-71F2-2F65-9B2FCD27DD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984803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4BC89-8F37-A325-F222-15D1AFA5B2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80E3C0-A064-F656-7099-90A8A3111D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B4A4EB-A309-78C9-2FB9-94C1317CA9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9F1F3F-F26A-7CE1-C8F2-651AF70F60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294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14EA7-4811-9453-F650-0AA293635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D9ED23-7396-FA05-B25B-BE87B2DDF4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D14F89-73A9-EF66-BF6A-38C913CC89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0F168-2CEC-7A8D-AB3F-42E2BCAF6CA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80855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404A5D-2CBD-A266-EBCE-F7B799CC8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781C38-2DD1-CDFA-B877-23EE58DC88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A176C5-A3A8-6492-BAFA-F587A48080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DFC558-C90F-B710-324C-B829EDCC2C9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30890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0D4C6-95AA-1891-04E9-304C225B85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902EB9-9F72-3D65-CF0C-824A2BC846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24C0F3-40F4-01C1-1BD6-679D268C24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3ECBFA-3D0C-28A0-3C40-9FF2C4CA3D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0584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947AC7-3CBD-6693-D49C-42C1906CB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FC0DC5D-54E5-291C-5340-99AFC2238B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54688F-090E-480D-5981-2D7012F36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24782-5FFB-A935-9D98-44901DA5785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949163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7142BD-E764-063B-0E80-D4CE6D3E57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77D1E2-E635-0D8A-1F57-E1C9BD95F6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BDF5A-A2B7-A858-4F61-12F46E06C3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2EEE9-FEF0-8516-A93B-54C87CB442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3636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4795600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82DDC-FF46-E18B-B599-1E37DAB0F5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72E4AA0-B3F1-2837-11C4-BB97897E67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9D431B-0B15-4DB4-84E3-543D14FED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07D198-33B8-39A9-7373-FED245F9983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61612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CAD94-F300-FAE8-AECF-D13F04EC7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8E03A2-BB3C-9A25-6EF4-8FFC9CB785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1F3B8BA-EE7E-F60E-878B-B91B8FB091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401A0D-C4FE-2B35-A053-EE0521DA59C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86906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E983BF-86E8-D4AB-0ED9-017A922D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68F062-36DD-67E8-296D-B14BB5043B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CC360B-0909-EBA8-48D6-FD53446D14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D82E83-AEF6-00D2-BCBC-EDC50B602A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46595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96DB0A-04EE-0C63-17E8-DB5F7A2211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522D24-CE5A-8310-E1DA-739768073D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EDC96D-6B2E-E925-3D1C-302769E863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5207F3-29A4-F611-F590-23BCEE6083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52621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9D541E-49A2-C1D9-7814-1657ABEC7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351B16-6E22-1FA8-25D2-A150F3B8DB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357BE4-A59F-2B70-CCDD-DBFA7D33D2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993086-B98C-303B-C3A4-67690F719D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21077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51F44-8DDD-611C-A3FC-4F8E00537C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EE3DFC-91BD-A212-4D39-294EBD73F7B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36927F-CD29-C217-D50F-9FA50E913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2EB93-EBCB-8315-F446-58A417C40B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36313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085F8-3DA2-1A04-2078-B01A581A9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1F3FCC-1197-EDA3-71A9-6E9FCA30E2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9C59DF-AFD6-5102-07A2-8BFA789010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01AECA-5856-401C-ECC1-1C767E447B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ACEE071-6BA9-400B-8DDD-7178D39C29B3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400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0AF744-56E1-BD2F-5C85-8D442E63D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369DFC-01CF-1D58-2C4F-3E9434324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EE473C-19E4-4809-E22B-4B90862789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187F9E-54B7-D2B6-7798-A8409CEA766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901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2F0DF-38EE-8FCA-1B79-29D3A01AE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F6947B-A0E4-C63C-2266-E04EE9194A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7B0443-1092-7FF5-7315-B5FA5670DC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913F93-6013-A27C-3520-B7D90D0CD96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982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57EC6A-F5A4-441D-B3C5-D1EF8312AF7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7374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B573B-E35E-4208-B821-FF430EF8CF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C4E7257-560B-4615-991C-397E35D4EB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D6788-FB5A-47B8-885A-AF24A09691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C2A8A8-6671-4624-B635-E181E2BF4B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7E38EA-08B7-4D9B-8C44-10A93A33E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62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9DED1F-BF9F-4AA9-B56A-292A3162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494574-90E1-42F9-91C5-5D9224192A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5774E5-55A4-4CCE-802C-57DB86094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B65A24-0FF0-4E90-982B-3AD18656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99BBB4-0F30-405E-811B-E0237E8374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281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53FA53-F390-46DF-93F1-DAE4BAE8DC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2123BF-6D30-46B2-96A3-A6EA2F1B008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34F669-ED13-44C7-A855-79763C32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BB281C-8C37-462A-8DEE-6AAC908DC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72878B-ABDE-43BC-9F1E-BDD59FCDA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848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B54A-6A23-4B61-8D51-36F8A3C6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00114B-B350-4A19-9918-AAA6526AE6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52BDF5-0A24-45D2-89E0-2DB3BFCD9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E3FF8-F265-4B87-9DA3-1FB6CB22C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69003-0505-4349-88C7-43FFD3C51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674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B319BE-C600-4614-B8F1-FA44CD30B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D86AE1-7C97-4FAB-9BD7-3F27377AAB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4A5680-68FA-48EC-91D7-0B7C48816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68B3CA-0C36-4A9B-AAC8-D3DF8449A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0B053A-75EE-4F4C-9139-89EB524D9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814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70414-1A21-4F66-8B3D-43FCB56A8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207A8-9D2F-45AD-9824-979C7FE619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AF69F5-AA74-4B9B-B4DF-AAAA6F195B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E11CAC-137E-4BF7-A065-8890481AA6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DED315-12E9-46E6-8403-D0AAD92B5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7DCB9-A786-4DA9-B613-67B5DC9FC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7584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52CD2E-953E-45EC-93E8-1813062B3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A7095-D709-4AA3-B448-20CFE8E38C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329DBB-6183-4B29-AE97-48CFC80673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D92DCE3-32D1-4B4C-B997-AC627872BD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088F70-120E-4CAC-B52B-8BD2CD109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F571D0-70F9-48D6-B426-8EF3FD9BA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F5C268-7961-4E0D-9D3A-D7095CC6F6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9CBF08-193F-4424-A375-EEC60AC5B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392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88BC-ADFE-42C1-86FB-77DB92F26D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D61B9DB-CA13-41EE-AB6E-264ACC07A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112646-1046-4F2A-BC4E-B9EF796CEA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84D7B-7C29-4240-BE20-370C6127D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8128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F4D470-397A-4145-A092-9C83F5C1E5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0614456-7775-4BF3-AACB-DEBC06B1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61301F-C3C5-4905-A725-48BB37031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06279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8CDE4-12B0-4CEF-A26C-9C35F9DE31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54A8FC-0C68-430B-A532-E55CB8764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8B12C8-5E75-46E4-BC1F-A49EF87339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BBDD19-E923-4467-844C-64F3DBFB2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CBF796-D912-4890-9936-6115D736D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A44E1-CD0E-46A8-90AB-4F49EC781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954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F36A0E-5917-4A8F-9BF9-1225028BA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A794045-0869-4A44-B083-D2AE055ECC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EC4300-1372-44FC-8F40-C1591F4119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A2C5AC-1CD0-4646-8794-73A58415D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288F0F-0AC1-4BBB-9678-DF02E273273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9B483B-7885-48AB-AB9E-B4F219EDC2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768860-DBAB-483F-8B84-F201026367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5737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54B9EE1-19CD-423B-8898-B64C06CD59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2C0D7-D161-48BE-B041-389788F052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0A482-3A3E-4587-9C2D-F283B554D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288F0F-0AC1-4BBB-9678-DF02E273273C}" type="datetimeFigureOut">
              <a:rPr lang="en-US" smtClean="0"/>
              <a:t>1/10/2025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6919E5-BAE6-40F3-AE68-DEFB049FF6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3DD35-8AE7-482E-80CE-9EC793FEC1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2E179F-9A99-4DC9-9687-AAE9960C55A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4821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github-actions-workshop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workshop-dotnet-azure-github-bicep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-actions-hero.vercel.app/" TargetMode="Externa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ctions/upload-artifact/issues/602" TargetMode="Externa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dotfiles/blob/main/.bashrc" TargetMode="External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github.com/en/actions/writing-workflows/workflow-syntax-for-github-actions#example-including-paths" TargetMode="Externa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actions/checkout?tab=readme-ov-file#fetch-only-the-root-files-and-github-and-src-folder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cottsauber/github-actions-workshop" TargetMode="External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hyperlink" Target="https://github.com/scottsauber/workshop-dotnet-azure-github-bicep" TargetMode="Externa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leantechniques.com/" TargetMode="External"/><Relationship Id="rId7" Type="http://schemas.openxmlformats.org/officeDocument/2006/relationships/hyperlink" Target="https://www.red-gate.com/hub/events/friends-of-rg/friend/ScottSauber" TargetMode="Externa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meetup.com/iadnug/" TargetMode="External"/><Relationship Id="rId11" Type="http://schemas.openxmlformats.org/officeDocument/2006/relationships/image" Target="../media/image7.jpeg"/><Relationship Id="rId5" Type="http://schemas.openxmlformats.org/officeDocument/2006/relationships/hyperlink" Target="https://dometrain.com/author/scott-sauber/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mvp.microsoft.com/en-us/PublicProfile/5005146?fullName=Scott%20%20Sauber" TargetMode="Externa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E7171-AFDD-4862-9A69-284665CD33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" y="-137160"/>
            <a:ext cx="12192000" cy="6972300"/>
          </a:xfrm>
        </p:spPr>
        <p:txBody>
          <a:bodyPr anchor="ctr">
            <a:normAutofit/>
          </a:bodyPr>
          <a:lstStyle/>
          <a:p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GitHub Actions: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From Zero</a:t>
            </a:r>
            <a:b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</a:br>
            <a:r>
              <a:rPr lang="en-US" sz="7700" b="1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To Hero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938EF936-BB12-46CA-86F7-049CEBB8D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6295281"/>
            <a:ext cx="4184374" cy="52529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8F464C5-3076-4402-9791-59D524AC8DC8}"/>
              </a:ext>
            </a:extLst>
          </p:cNvPr>
          <p:cNvGrpSpPr/>
          <p:nvPr/>
        </p:nvGrpSpPr>
        <p:grpSpPr>
          <a:xfrm>
            <a:off x="10158636" y="6320767"/>
            <a:ext cx="2106544" cy="474323"/>
            <a:chOff x="9994831" y="6185410"/>
            <a:chExt cx="2106544" cy="474323"/>
          </a:xfrm>
        </p:grpSpPr>
        <p:pic>
          <p:nvPicPr>
            <p:cNvPr id="6" name="Picture 2" descr="Image result for twitter logo">
              <a:extLst>
                <a:ext uri="{FF2B5EF4-FFF2-40B4-BE49-F238E27FC236}">
                  <a16:creationId xmlns:a16="http://schemas.microsoft.com/office/drawing/2014/main" id="{BF5CBA11-98FF-4FEC-A8EF-50E5FADF0F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67602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Subtitle 2">
              <a:extLst>
                <a:ext uri="{FF2B5EF4-FFF2-40B4-BE49-F238E27FC236}">
                  <a16:creationId xmlns:a16="http://schemas.microsoft.com/office/drawing/2014/main" id="{9B9DABC1-AB03-4BB4-80DE-95414137804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pic>
          <p:nvPicPr>
            <p:cNvPr id="8" name="Picture 2" descr="Image result for twitter logo">
              <a:extLst>
                <a:ext uri="{FF2B5EF4-FFF2-40B4-BE49-F238E27FC236}">
                  <a16:creationId xmlns:a16="http://schemas.microsoft.com/office/drawing/2014/main" id="{9312450C-A15A-4CF9-8CFC-DDCA027CB85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994831" y="6290606"/>
              <a:ext cx="328512" cy="2667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8377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CI/CD Pipelines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947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8D6C64-FEF0-D843-AC7D-FA42648FF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A417-EC1E-C7F4-DE44-AEFDDC6EF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Continuous Integration?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57897-7F36-7B99-EE2B-F5F546BBAF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Automated verification of your application</a:t>
            </a:r>
          </a:p>
          <a:p>
            <a:r>
              <a:rPr lang="en-US" dirty="0"/>
              <a:t>Generates artifacts</a:t>
            </a:r>
          </a:p>
          <a:p>
            <a:r>
              <a:rPr lang="en-US" dirty="0"/>
              <a:t>Compiles the app</a:t>
            </a:r>
          </a:p>
          <a:p>
            <a:r>
              <a:rPr lang="en-US" dirty="0"/>
              <a:t>Runs the tests</a:t>
            </a:r>
          </a:p>
          <a:p>
            <a:r>
              <a:rPr lang="en-US" dirty="0"/>
              <a:t>Independent witness – eliminates “works on my machine”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BEC3CA3-596A-F57A-EEEC-E4833D169C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E4943E53-4E54-E622-C33C-F89ECEB8777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929ECF4-5539-45A8-3E84-4DBC5CDB153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533037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83CC1A-A2C4-7231-3A4A-3E0DCF53A5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E29BC-2DA7-F1D3-1F71-83F990DFA8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Continuous Delivery?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D4354F-7761-B3A5-516F-D2DA97810D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Takes artifacts from CI and deploys them automatically</a:t>
            </a:r>
          </a:p>
          <a:p>
            <a:r>
              <a:rPr lang="en-US" dirty="0"/>
              <a:t>Doesn’t deploy all the way to Production</a:t>
            </a:r>
          </a:p>
          <a:p>
            <a:r>
              <a:rPr lang="en-US" dirty="0"/>
              <a:t>Deploying to Production is a button click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0004D4E-3B3C-9330-DC30-FA95F0A56C7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E0079DD-DC19-8B90-E1E0-4B3D5ED685B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A2E2C4F-5C24-AA24-1477-D7040113B6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83797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83549C-09DE-B809-38C4-0888BD4ED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1AD75-F905-C4C1-9D21-8A8BC586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Continuous Deployment?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666B5-9C2F-3186-CAA1-EBF8DFFB59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Deploys all the way to Production automatically</a:t>
            </a:r>
          </a:p>
          <a:p>
            <a:r>
              <a:rPr lang="en-US" dirty="0"/>
              <a:t>If the pipeline is green, it’s going to Production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5E4D798-E528-0D8A-09C2-2A7D418A77F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8FE754B-89D2-0B57-7C9B-CD1592062DC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4C77E49-4AD9-DE25-52F8-7D264AA083F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82085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56E28A-35EA-F257-14CB-F9A323DD5D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3B27C-57DD-5EAC-8740-2FDD372250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Why CI/CD?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9EB6E9-E2B1-7737-C129-CB7614BBDD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Avoid manual steps (chances for mistakes)</a:t>
            </a:r>
          </a:p>
          <a:p>
            <a:r>
              <a:rPr lang="en-US" dirty="0"/>
              <a:t>Repeatable</a:t>
            </a:r>
          </a:p>
          <a:p>
            <a:r>
              <a:rPr lang="en-US" dirty="0"/>
              <a:t>Auditable</a:t>
            </a:r>
          </a:p>
          <a:p>
            <a:r>
              <a:rPr lang="en-US" dirty="0"/>
              <a:t>Humans need less permissions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3F35B2-122F-7410-7AA8-31F8F4A4EA8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D5C739B-CE8C-D4C4-4310-8EA1F780921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CBA43F9-C1DF-6F14-070C-3A544219AD3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0088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C0B15F-A1B7-69C9-C46A-A23B61F37D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174B0-C5A6-778D-DF62-DAFA5BA97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Before CI/CD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6D9E356-14F8-DEE3-E383-3FF5ECE13D7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887F11E-5572-C7F8-8390-2AF3E8F828C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68C07D2-702A-CC31-5136-34EEB979107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B698E291-FB9F-3D8E-C78D-320C983E11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2423" y="1790689"/>
            <a:ext cx="9826379" cy="391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77237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964F22-F42B-9DD0-A5E3-38987684CC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1A851-22DB-9032-E0BA-01072266E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After CI/CD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B9B15A-7924-474E-837A-063D13F5394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688D010-E1DC-BCFD-F3E4-D4E964BC842D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1DEECB-F81D-A4D4-A3E1-A8E519C88BB4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90E70FE-0FC9-410C-74D2-26E7D808A8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8" y="1783606"/>
            <a:ext cx="10569271" cy="3743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6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3DBCEB-91EB-E96D-3652-EB150716E3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47315-18D5-E8C2-EF62-6213E39A7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Confident Green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D1F905-B150-9AAC-A405-63EE9E359C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If our build passes – why aren’t we shipping to Production?</a:t>
            </a:r>
          </a:p>
          <a:p>
            <a:r>
              <a:rPr lang="en-US" dirty="0"/>
              <a:t>Likely lack of confidence or automation</a:t>
            </a:r>
          </a:p>
          <a:p>
            <a:r>
              <a:rPr lang="en-US" dirty="0"/>
              <a:t>Likely missing automated tests or zero downtime deployments</a:t>
            </a:r>
          </a:p>
          <a:p>
            <a:r>
              <a:rPr lang="en-US" dirty="0"/>
              <a:t>Let’s fix that</a:t>
            </a:r>
          </a:p>
          <a:p>
            <a:r>
              <a:rPr lang="en-US" dirty="0"/>
              <a:t>Ok now why?</a:t>
            </a:r>
          </a:p>
          <a:p>
            <a:r>
              <a:rPr lang="en-US" dirty="0"/>
              <a:t>Repeat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F54E04A-474F-E1BE-DE0D-AEA570E11BF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7C78BEE-04D8-A940-597E-5E95DEB3220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6A64D6-0B1A-08EA-A248-150C74130E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1574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2552E0-4622-48D3-C162-FC80CC0B86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D4D06-111D-E194-248C-0DC025D0E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Ideal CI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4864ED-6DB9-42D5-B3D7-1AFF9E1C84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Restore Packages</a:t>
            </a:r>
          </a:p>
          <a:p>
            <a:r>
              <a:rPr lang="en-US" dirty="0"/>
              <a:t>Compile</a:t>
            </a:r>
          </a:p>
          <a:p>
            <a:r>
              <a:rPr lang="en-US" dirty="0"/>
              <a:t>Test</a:t>
            </a:r>
          </a:p>
          <a:p>
            <a:r>
              <a:rPr lang="en-US" dirty="0"/>
              <a:t>Format</a:t>
            </a:r>
          </a:p>
          <a:p>
            <a:r>
              <a:rPr lang="en-US" dirty="0"/>
              <a:t>Linting</a:t>
            </a:r>
          </a:p>
          <a:p>
            <a:r>
              <a:rPr lang="en-US" dirty="0"/>
              <a:t>Security Scans</a:t>
            </a:r>
          </a:p>
          <a:p>
            <a:r>
              <a:rPr lang="en-US" dirty="0"/>
              <a:t>Upload Artifacts</a:t>
            </a:r>
          </a:p>
          <a:p>
            <a:r>
              <a:rPr lang="en-US" dirty="0"/>
              <a:t>Alerting on Failure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63229D7-C407-0AD5-17BE-132C0B1A53F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5F0076A-8978-F0EE-B2CC-CD13827C081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BA47A87-B544-F9B9-76A2-48201687796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872772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CBF09-0695-78CA-799D-6757BF3F9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80D6B-CA4E-6A26-EB21-6460EEEE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Ideal CD Pipeline?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F23DBB-42A7-FAD6-CB66-1C4FF92E8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Download Artifacts</a:t>
            </a:r>
          </a:p>
          <a:p>
            <a:r>
              <a:rPr lang="en-US" dirty="0"/>
              <a:t>Deploy Artifacts (IAC, DB changes, Application)</a:t>
            </a:r>
          </a:p>
          <a:p>
            <a:r>
              <a:rPr lang="en-US" dirty="0"/>
              <a:t>Zero Downtime Deployments</a:t>
            </a:r>
          </a:p>
          <a:p>
            <a:r>
              <a:rPr lang="en-US" dirty="0"/>
              <a:t>Smoke Tests</a:t>
            </a:r>
          </a:p>
          <a:p>
            <a:r>
              <a:rPr lang="en-US" dirty="0"/>
              <a:t>Security Scans</a:t>
            </a:r>
          </a:p>
          <a:p>
            <a:r>
              <a:rPr lang="en-US" dirty="0"/>
              <a:t>Alerting on Failure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94144E4-CB0B-972C-D2A9-E999999BA3B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48A5A387-6653-798A-E44B-3F506965FAA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1246B9F-B720-DF78-CD4E-853A907D064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192901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you need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1191363" cy="4937782"/>
          </a:xfrm>
        </p:spPr>
        <p:txBody>
          <a:bodyPr>
            <a:normAutofit/>
          </a:bodyPr>
          <a:lstStyle/>
          <a:p>
            <a:r>
              <a:rPr lang="en-US" dirty="0"/>
              <a:t>Git</a:t>
            </a:r>
          </a:p>
          <a:p>
            <a:r>
              <a:rPr lang="en-US" dirty="0"/>
              <a:t>GitHub account</a:t>
            </a:r>
          </a:p>
          <a:p>
            <a:r>
              <a:rPr lang="en-US" dirty="0"/>
              <a:t>An Editor (VS Code, Visual Studio, JetBrains IDE,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Search for a GitHub Actions extension in your editor of choice</a:t>
            </a:r>
          </a:p>
          <a:p>
            <a:r>
              <a:rPr lang="en-US" dirty="0"/>
              <a:t>Fork this repo </a:t>
            </a:r>
            <a:r>
              <a:rPr lang="en-US" dirty="0">
                <a:hlinkClick r:id="rId3"/>
              </a:rPr>
              <a:t>https://github.com/scottsauber/github-actions-workshop</a:t>
            </a:r>
            <a:r>
              <a:rPr lang="en-US" dirty="0"/>
              <a:t> </a:t>
            </a:r>
          </a:p>
          <a:p>
            <a:r>
              <a:rPr lang="en-US" dirty="0"/>
              <a:t>Optional: .NET 9 (if you want to run the app locally, but not needed)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67100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84541-EA0B-5702-E1CB-14FB635B6C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DA9479-8744-7452-8EE9-B56ADDE916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CD This Afternoon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F5FBB-E261-71B1-56EE-99BDB6B72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Not going to cover CD today</a:t>
            </a:r>
          </a:p>
          <a:p>
            <a:r>
              <a:rPr lang="en-US" dirty="0"/>
              <a:t>Complexity with deploying to Azure</a:t>
            </a:r>
          </a:p>
          <a:p>
            <a:r>
              <a:rPr lang="en-US" dirty="0"/>
              <a:t>Advanced GitHub Actions workshop this afternoon</a:t>
            </a:r>
          </a:p>
          <a:p>
            <a:r>
              <a:rPr lang="en-US" dirty="0"/>
              <a:t>Workshop link for a workshop I’ve done on “Deploying a .NET 9 app to Azure using GitHub Actions and Bicep” - </a:t>
            </a:r>
            <a:r>
              <a:rPr lang="en-US" dirty="0">
                <a:hlinkClick r:id="rId3"/>
              </a:rPr>
              <a:t>https://github.com/scottsauber/workshop-dotnet-azure-github-bicep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This is an all day workshop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3DF8262-1CAF-E114-B7E0-4A65AA26F5D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C35FFB6-3809-2E4B-3D4D-39B14E86CF6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F515FF9-8B51-F99F-D991-83BACC65BFB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64759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81A5C6C-16B0-1361-9081-894F37E18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025CB-2843-6D94-CC07-24A3E7A3C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CI/CD?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148246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6E4CE4-BB59-43AF-AACC-B596B18BAC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D52F3-A0D0-EBB4-202C-287A83FC5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GitHub Actions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11370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18A69C-E090-CAF0-606A-BB21F48935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D927F-8C69-D541-66C8-DC3E6BC3D2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is GitHub?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D4738-05FB-4A83-59D7-D6A393B4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Most popular place for storing source code</a:t>
            </a:r>
          </a:p>
          <a:p>
            <a:r>
              <a:rPr lang="en-US" dirty="0"/>
              <a:t>Both public and private</a:t>
            </a:r>
          </a:p>
          <a:p>
            <a:r>
              <a:rPr lang="en-US" dirty="0"/>
              <a:t>80% of our clients are on GitHub, ~20% on Azure DevOps</a:t>
            </a:r>
          </a:p>
          <a:p>
            <a:pPr lvl="1"/>
            <a:r>
              <a:rPr lang="en-US" dirty="0"/>
              <a:t>Some moved from </a:t>
            </a:r>
            <a:r>
              <a:rPr lang="en-US" dirty="0" err="1"/>
              <a:t>BitBucket</a:t>
            </a:r>
            <a:r>
              <a:rPr lang="en-US" dirty="0"/>
              <a:t> in last 2-3 years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2ED3347-B6E0-2132-44A4-BD1CD1F7130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BB72352-CB34-AAE4-AD08-AC70A589198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8744C32-E4DF-1196-F09F-4FBFE00DA6C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01946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85C480-90B6-8F80-C4C5-1A1C1D32CB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3B10B-26FA-6CD5-23E4-4CE705BCF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are GitHub Actions?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1A985-6D17-74D8-A66E-C400163B1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Built into GitHub</a:t>
            </a:r>
          </a:p>
          <a:p>
            <a:r>
              <a:rPr lang="en-US" dirty="0"/>
              <a:t>Thing Doer on a trigger</a:t>
            </a:r>
          </a:p>
          <a:p>
            <a:r>
              <a:rPr lang="en-US" dirty="0"/>
              <a:t>Trigger could be PR, push to a branch, open an issue, </a:t>
            </a:r>
            <a:r>
              <a:rPr lang="en-US" dirty="0" err="1"/>
              <a:t>cron</a:t>
            </a:r>
            <a:r>
              <a:rPr lang="en-US" dirty="0"/>
              <a:t>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Usually used to automatically build and deploys your application</a:t>
            </a:r>
          </a:p>
          <a:p>
            <a:r>
              <a:rPr lang="en-US" dirty="0"/>
              <a:t>~70% of our clients are using GitHub Actions</a:t>
            </a:r>
          </a:p>
          <a:p>
            <a:pPr lvl="1"/>
            <a:r>
              <a:rPr lang="en-US" dirty="0"/>
              <a:t>Most of these have moved in last 2-3 years (Aug 2018 GHA came out)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0053E92-9199-6CCE-E499-42E24A3B678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8FA529F-F625-A3A5-274A-0DF985E1D87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8C69312-E8EC-BB78-751C-DA580C7FECF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684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7C9536-5213-4F31-A671-7645365F2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AD2BA-66AF-9EDC-DF0A-88B31F796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GitHub Actions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E9D8F-DB23-7670-486A-0CA6A4071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Steps – individual actions to be executed (</a:t>
            </a:r>
            <a:r>
              <a:rPr lang="en-US" dirty="0" err="1"/>
              <a:t>ie</a:t>
            </a:r>
            <a:r>
              <a:rPr lang="en-US" dirty="0"/>
              <a:t> restore packages, compile, </a:t>
            </a:r>
            <a:r>
              <a:rPr lang="en-US" dirty="0" err="1"/>
              <a:t>etc</a:t>
            </a:r>
            <a:r>
              <a:rPr lang="en-US" dirty="0"/>
              <a:t>)</a:t>
            </a:r>
          </a:p>
          <a:p>
            <a:r>
              <a:rPr lang="en-US" dirty="0"/>
              <a:t>Jobs – a series of Steps</a:t>
            </a:r>
          </a:p>
          <a:p>
            <a:r>
              <a:rPr lang="en-US" dirty="0"/>
              <a:t>Workflows – a series of Jobs</a:t>
            </a:r>
          </a:p>
          <a:p>
            <a:r>
              <a:rPr lang="en-US" dirty="0"/>
              <a:t>Triggers – something that kicks off the workflow</a:t>
            </a:r>
          </a:p>
          <a:p>
            <a:r>
              <a:rPr lang="en-US" dirty="0"/>
              <a:t>Inputs – parameters to customize a job</a:t>
            </a:r>
          </a:p>
          <a:p>
            <a:r>
              <a:rPr lang="en-US" dirty="0"/>
              <a:t>Secrets – sensitive data store in GitHub, can be leveraged in a Workflow</a:t>
            </a:r>
          </a:p>
          <a:p>
            <a:r>
              <a:rPr lang="en-US" dirty="0"/>
              <a:t>Runners – Virtual Machines that run Jobs, could be GH-hosted or self-hosted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81BA9F7-05E5-E50F-D58C-654A15BFBB4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B08F91A-5918-A44D-B68C-56839C5EC87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A0322A1-87BA-B85B-9DE0-708E9D0F63F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82292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9D5F7-8DAE-F1F2-4915-28B9AAFEF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4D180-BB0A-7F99-34DF-BA4F9B36D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Example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59AF5BD-D275-CC41-A3EB-908B71E87D5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D23ED3D-81D5-0D98-D98C-3B6C3F23DD51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EE650DA-A9F6-1A0F-DBB5-59C4EAEDE84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6" name="Picture 5">
            <a:extLst>
              <a:ext uri="{FF2B5EF4-FFF2-40B4-BE49-F238E27FC236}">
                <a16:creationId xmlns:a16="http://schemas.microsoft.com/office/drawing/2014/main" id="{30B8AE60-0FF9-108F-365B-2CB72AA6DD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83174" y="1519368"/>
            <a:ext cx="4704225" cy="48373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4D4A3DF-50E4-8875-2907-7014CA34FD33}"/>
              </a:ext>
            </a:extLst>
          </p:cNvPr>
          <p:cNvSpPr/>
          <p:nvPr/>
        </p:nvSpPr>
        <p:spPr>
          <a:xfrm>
            <a:off x="3934528" y="1519369"/>
            <a:ext cx="3033940" cy="31237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FD6327F-00F2-D7FC-5E42-A75639C7B3AA}"/>
              </a:ext>
            </a:extLst>
          </p:cNvPr>
          <p:cNvSpPr/>
          <p:nvPr/>
        </p:nvSpPr>
        <p:spPr>
          <a:xfrm>
            <a:off x="3934528" y="2057846"/>
            <a:ext cx="3033940" cy="977449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7C032A-1B6D-0A3E-F932-2CE3B98E27ED}"/>
              </a:ext>
            </a:extLst>
          </p:cNvPr>
          <p:cNvSpPr/>
          <p:nvPr/>
        </p:nvSpPr>
        <p:spPr>
          <a:xfrm>
            <a:off x="3934527" y="3216846"/>
            <a:ext cx="3497027" cy="108241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D57C56-D021-0577-5E67-8DA1B2E77B22}"/>
              </a:ext>
            </a:extLst>
          </p:cNvPr>
          <p:cNvSpPr/>
          <p:nvPr/>
        </p:nvSpPr>
        <p:spPr>
          <a:xfrm>
            <a:off x="4258974" y="4447447"/>
            <a:ext cx="3093916" cy="169934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334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77C4A7C-DB5D-45BE-EE7E-B24A19994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91A4D-3C35-D280-4B7C-0ABCAD4D2F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GitHub Actions?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8963143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C0F5194-A510-0312-FA9A-23C0A53375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0CF7E-3F69-8F7B-1029-31EC2AFA9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Live Demo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73824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FEB8D2-D759-77BA-7B3E-167580873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5D9A8-5843-9D54-9880-69949772A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10 minute break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Then Module 3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22377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4F6DF-F44F-FB9E-D07B-58622295D8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E11DE-F3DC-E5C5-E63F-8669092DF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What we all need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AA06-B0F6-F71B-1FD4-6B80904C7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GitHub to not go down</a:t>
            </a:r>
          </a:p>
          <a:p>
            <a:r>
              <a:rPr lang="en-US" dirty="0"/>
              <a:t>GitHub Actions to not go down</a:t>
            </a:r>
          </a:p>
          <a:p>
            <a:r>
              <a:rPr lang="en-US" dirty="0"/>
              <a:t>The conference internet to not go down</a:t>
            </a:r>
          </a:p>
          <a:p>
            <a:r>
              <a:rPr lang="en-US" dirty="0"/>
              <a:t>🙏🙏🙏</a:t>
            </a:r>
          </a:p>
          <a:p>
            <a:r>
              <a:rPr lang="en-US" dirty="0"/>
              <a:t>(I do have recordings but that’s less fun)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2CFEF63-7646-023B-9CAF-12CEB367EF1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DDB03963-E335-0A90-473A-DAA7D82F8A14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5061BFB-481F-F90B-CCAD-634BA97FDD8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363453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19E7358-FE4F-C220-4D5E-80BABAFD6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D4A5D-CF6E-2685-7D55-04950C84F7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Module 3?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286666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048D39-2DD0-2FD2-843E-6F81270A9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EE2E0F-0882-4486-DB4F-0186163CF8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191999" cy="6899067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Optimal* GitHub Settings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</a:rPr>
              <a:t>* synonym for “my opinions”</a:t>
            </a:r>
          </a:p>
        </p:txBody>
      </p:sp>
    </p:spTree>
    <p:extLst>
      <p:ext uri="{BB962C8B-B14F-4D97-AF65-F5344CB8AC3E}">
        <p14:creationId xmlns:p14="http://schemas.microsoft.com/office/powerpoint/2010/main" val="37684846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5F59DE-8B6B-2696-D6C3-8451F00657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E776A-6A14-55E6-A867-827202D79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Optimal GitHub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67D701-E7A3-64B4-A42E-D649456996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Repo =&gt; Settings</a:t>
            </a:r>
          </a:p>
          <a:p>
            <a:r>
              <a:rPr lang="en-US" dirty="0"/>
              <a:t>Pick 1 merge strategy – I use Squash </a:t>
            </a:r>
            <a:r>
              <a:rPr lang="en-US" dirty="0" err="1"/>
              <a:t>bc</a:t>
            </a:r>
            <a:r>
              <a:rPr lang="en-US" dirty="0"/>
              <a:t> most people suck at making a good history</a:t>
            </a:r>
          </a:p>
          <a:p>
            <a:r>
              <a:rPr lang="en-US" dirty="0"/>
              <a:t>✅Always suggest updating pull request branches</a:t>
            </a:r>
          </a:p>
          <a:p>
            <a:r>
              <a:rPr lang="en-US" dirty="0"/>
              <a:t>✅Allow auto-merge</a:t>
            </a:r>
          </a:p>
          <a:p>
            <a:r>
              <a:rPr lang="en-US" dirty="0"/>
              <a:t>✅Automatically delete head branches (GitHub flow or TBD)</a:t>
            </a:r>
          </a:p>
          <a:p>
            <a:r>
              <a:rPr lang="en-US" dirty="0"/>
              <a:t>✅Configure required status checks as Ruleset (note: merge first)</a:t>
            </a:r>
          </a:p>
          <a:p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77CCDB9-DE53-0E7C-702E-8226CE6CAEF8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F2956D2-E392-3730-5F2E-9081AED1246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DB19105-C21B-D814-FD02-CEE292ABACDA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95850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33C99D-C774-41A8-AB2E-1B3C6D96E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D9CC-4F25-FFE4-5EF7-E7E50C93E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Live Demo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5119849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D41A29-F326-1A72-01E4-6CE2501DD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7CABB-053E-B59E-04D0-ED7FBD4D3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Optimal GitHub Settings?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379370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8E8684-D301-9458-0D4C-43A001B680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17F9D-B30B-7544-F12D-3C1AF3DAD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5: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Let’s merge the PR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and set up a required rule set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8092865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C97974-8061-B715-CB84-B3784A914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41F51-610D-B3A5-453C-25372D7295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Required Rule Sets?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8946793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057A306-41F8-C73D-AE6B-DF00ABCAF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B9A3D-A05B-FB91-5975-CC8B580C3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6: CI Workflow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On Your Own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7301821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C78767-B0E0-06EB-6B04-A87DF13741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CF859-9BF8-7AED-ADC4-211B130150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6: Review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224396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1A449C0-8EE8-F6C5-7ACE-1C958E5B33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B77BD-E78D-F78E-03F8-B836600CAA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5 Minute Break?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09053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C397F3-4B54-018E-3790-FE7B8E7544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B407B-7185-718A-D5E2-BCEEFA09E8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Last night at 7pm…	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6E6513E-7125-E66C-771E-6BE616C57E2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C90D6A53-CF6A-117C-3904-224472B0B6F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A4614BE-3EBC-D976-CFAF-6E3B3780A7B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47F1E056-7B5E-A93E-C1F6-7D066B6B93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7022" y="1500385"/>
            <a:ext cx="7997955" cy="48753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889983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CE242F-E27F-59EE-CED6-0E1409F6F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6C9AA-7728-90C0-F973-A2530EED8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Reusable Workflows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916435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406E6-F692-0DB3-35D0-E4C8390ABF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0DB4-DC40-17D2-DEE4-1A34F05AA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Reusing Workflows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7B9EAF-9613-069E-FC7C-FBD7A8AE37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Copying Pasting YAML feels </a:t>
            </a:r>
            <a:r>
              <a:rPr lang="en-US" dirty="0" err="1"/>
              <a:t>kinda</a:t>
            </a:r>
            <a:r>
              <a:rPr lang="en-US" dirty="0"/>
              <a:t> bad</a:t>
            </a:r>
          </a:p>
          <a:p>
            <a:r>
              <a:rPr lang="en-US" dirty="0"/>
              <a:t>GitHub Actions allows reusing workflows via `</a:t>
            </a:r>
            <a:r>
              <a:rPr lang="en-US" dirty="0" err="1"/>
              <a:t>workflow_call</a:t>
            </a:r>
            <a:r>
              <a:rPr lang="en-US" dirty="0"/>
              <a:t>` trigger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8819C56D-2314-E0FF-27EF-F3E7EEB1E9B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529FE886-1F1A-642E-0B5F-A30ADAC69E3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E8C21C5-D835-B6F6-7493-32C7750E89C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136911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E5812-1561-C2A7-E777-C42AB60007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B2840-7AE6-FBDD-0D0A-D3BE5E338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How do I reuse workflows?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7D4FFA8-FEBF-3099-DD19-F8213F7EA479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889F34C1-E7B5-FE80-0943-8473E4B75C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DDFB35D-1735-36E2-7D67-6B510929DF2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D6830004-91FA-36F7-4733-6A2CBD2A1B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2192" y="1561324"/>
            <a:ext cx="6545704" cy="515157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F71DC136-5F83-5F27-D65E-A5CE24E6C552}"/>
              </a:ext>
            </a:extLst>
          </p:cNvPr>
          <p:cNvSpPr/>
          <p:nvPr/>
        </p:nvSpPr>
        <p:spPr>
          <a:xfrm>
            <a:off x="2367851" y="1929702"/>
            <a:ext cx="2021647" cy="135796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1A4560F-90D8-6DFC-0928-0085A036BB48}"/>
              </a:ext>
            </a:extLst>
          </p:cNvPr>
          <p:cNvSpPr/>
          <p:nvPr/>
        </p:nvSpPr>
        <p:spPr>
          <a:xfrm>
            <a:off x="4268874" y="6371221"/>
            <a:ext cx="1912908" cy="29395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2981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CCC436-1EA0-DE4C-57BE-0F78E956D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B40BE-AA73-6C51-D2AB-19AEF051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Consume reusable workflow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E1BF49-486B-DDC0-0611-D33EF36407A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7304395A-BC03-4421-4806-E1B08B34F2B9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A81CB30-04C1-CADF-C093-01C4F5F7E99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0D42DF15-12C2-69A3-1C7A-F6CFF0C7CC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5915" y="2148485"/>
            <a:ext cx="7070581" cy="364454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F9BD0B2F-7E3F-D809-3793-8EB00AABE6F9}"/>
              </a:ext>
            </a:extLst>
          </p:cNvPr>
          <p:cNvSpPr/>
          <p:nvPr/>
        </p:nvSpPr>
        <p:spPr>
          <a:xfrm>
            <a:off x="3654768" y="4671076"/>
            <a:ext cx="5905365" cy="101791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94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9D0BFFA-B7AE-E07D-5253-2A6F6F3307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94F58-DB22-2884-73E3-F3E7EEAEF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8: Reusable Workflows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9394005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40B28E-76B3-C746-5883-729EDDE36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02729-936A-E129-090D-46F2CD414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Consume reusable workflow from another repo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1BE2934-773E-7ECE-2540-7FDB058B3D6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BC80792C-ADE3-BCC4-49B5-58A8F675D71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CEC35DF-80C8-F51B-A6BB-3E206B33F31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E6A3D18A-F013-E1E9-9467-E489CB289D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797687"/>
            <a:ext cx="8363175" cy="3962486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3E5C6947-F2AE-EAE0-384A-1A1EAD341945}"/>
              </a:ext>
            </a:extLst>
          </p:cNvPr>
          <p:cNvSpPr/>
          <p:nvPr/>
        </p:nvSpPr>
        <p:spPr>
          <a:xfrm>
            <a:off x="2092728" y="4490290"/>
            <a:ext cx="6733984" cy="43735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24501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BCD272-7479-AFD5-4081-F78578E47A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F63FC0-7A3A-B891-373B-34C3E95E2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10: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Reusable Workflows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in another repository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2757416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461FD01-158C-99E4-2728-F99AD0459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777E55-1535-807A-CEDD-545073F82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reusable workflows?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78551900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37E019-FB64-95B8-CE7F-D8500A5C3C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B87AFE-497E-176E-1A3C-3DCF24C4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10: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Reusable Workflows 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7200" dirty="0">
                <a:solidFill>
                  <a:schemeClr val="bg1"/>
                </a:solidFill>
                <a:latin typeface="+mn-lt"/>
              </a:rPr>
              <a:t>in another repository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9040722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18A0F1-BF91-E231-853F-F3C638E444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5E7621-703C-1474-E895-9E3BB1744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Secrets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818701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F6F3A-5023-2FC7-F3C7-015D5CBD0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BAADB2-F83F-86CE-B059-7CFD35427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Audience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74B14-E112-DD79-8E80-93B317A3D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Anyone interesting in GitHub</a:t>
            </a:r>
          </a:p>
          <a:p>
            <a:r>
              <a:rPr lang="en-US" dirty="0"/>
              <a:t>People interest in DevOps but rarely/never get to do it</a:t>
            </a:r>
          </a:p>
          <a:p>
            <a:r>
              <a:rPr lang="en-US" dirty="0"/>
              <a:t>Already know Git</a:t>
            </a:r>
          </a:p>
          <a:p>
            <a:r>
              <a:rPr lang="en-US" dirty="0"/>
              <a:t>If you have questions, ask! Otherwise this is </a:t>
            </a:r>
            <a:r>
              <a:rPr lang="en-US" dirty="0" err="1"/>
              <a:t>gonna</a:t>
            </a:r>
            <a:r>
              <a:rPr lang="en-US" dirty="0"/>
              <a:t> be a boring 4 </a:t>
            </a:r>
            <a:r>
              <a:rPr lang="en-US" dirty="0" err="1"/>
              <a:t>hrs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65ECADD-6C96-8DD9-828E-1CD7FCEAA3B0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18D4DBE-034E-F119-8B80-0ABAD1361757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EAA2F4-D010-F3BB-3F54-27F123815FE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6903740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90133F-6FB2-936D-ED8B-BE65414107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CFB7-3656-9985-E367-FFA6B3EF55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Secrets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54C44-97E5-520D-B024-103A125137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Similar to Inputs, allows you to pass in dynamic values</a:t>
            </a:r>
          </a:p>
          <a:p>
            <a:r>
              <a:rPr lang="en-US" dirty="0"/>
              <a:t>Secrets are wildcarded out of the build logs</a:t>
            </a:r>
          </a:p>
          <a:p>
            <a:r>
              <a:rPr lang="en-US" dirty="0"/>
              <a:t>They are write only, not read</a:t>
            </a:r>
          </a:p>
          <a:p>
            <a:r>
              <a:rPr lang="en-US" dirty="0"/>
              <a:t>Note: you could still exfiltrate secrets via API calls, text files,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Could be Client IDs and Secrets, API Keys, Connection Strings, </a:t>
            </a:r>
            <a:r>
              <a:rPr lang="en-US" dirty="0" err="1"/>
              <a:t>etc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98BA3160-938D-EC5C-89DA-5FF70F0BEA41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3CF120CD-4C50-9EAC-73CB-4A1284B9635A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5AF6A7D-DB0B-90E8-907B-C3F5DA3A0036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39852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CA01D6-6722-852D-E97F-1D14D5A843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5A04D-D663-A115-B924-5DE2C0F1A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Module 12: Secrets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5725528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B95E50C-5332-B3B4-BA8E-EA721802E3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6ECAF1-54B4-3994-7B61-DC7AC0FCC7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Secrets?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57999979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7A36F4-00C1-3B2D-E9C6-DD465CBA30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BF085-2D8C-279D-F874-4475ADA3F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Variables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3950032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222600-54BA-C524-045F-E2D1B51DF0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FADAAD-982D-FE53-8BE2-EFC00DD8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C42DDC-0BC9-696A-A76C-AEFBD07FDE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For use inside the same workflow file</a:t>
            </a:r>
          </a:p>
          <a:p>
            <a:r>
              <a:rPr lang="en-US" dirty="0"/>
              <a:t>Store common paths, versions, or any common string used throughout the workflow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24D7A1-CA14-DC48-38D1-41E16299993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B7FE625-59C8-81DA-0406-D14CF68FBBD6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7B96091-EC28-4A94-5887-AD55AD18608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CFBDEF38-EF3E-A281-CC74-06376B5AAB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242" y="3339145"/>
            <a:ext cx="4800635" cy="3424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575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9259EE-B549-8976-D258-28898A052B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7B4E1-D820-AD80-E555-D31E93442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 about Variables?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2724342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ADF61B-2EBB-2328-492C-318A69DCA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5AD82-2B8F-446C-7858-FBAC9ACF88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Random GHA Tips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88959964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7CB2A0-4794-A773-9213-0CFB5669E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3B092B-9324-89F8-D4BD-0014C5679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Cron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D582DF-BF75-C7E1-D18A-047D5791D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Not meant to be an enterprise scheduler</a:t>
            </a:r>
          </a:p>
          <a:p>
            <a:r>
              <a:rPr lang="en-US" dirty="0"/>
              <a:t>No guarantees it runs the time you tell it to</a:t>
            </a:r>
          </a:p>
          <a:p>
            <a:r>
              <a:rPr lang="en-US" dirty="0"/>
              <a:t>I’ve seen it run consistently, but up to 15 minutes later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F350647-CDF4-5F4C-E95C-D5C12FB7503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5C399D87-0DA1-668B-EA5A-4DEF3D642FB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9EF9CE-6188-987F-71BE-1EB3F217BAB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29300C5B-DBB4-582B-8F4F-CACF6A302C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19420" y="3369306"/>
            <a:ext cx="3857653" cy="35290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0555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72C6-49D7-D6CF-5EDC-ED60F685A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4E7D18-5F85-7B80-6532-84D74E2AA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Cron Jobs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7D53A0-D4D2-BD9F-B872-51F79092C5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Useful for running security scans for repos that don’t get touched very often</a:t>
            </a:r>
          </a:p>
          <a:p>
            <a:r>
              <a:rPr lang="en-US" dirty="0"/>
              <a:t>But also run security scans on each change</a:t>
            </a:r>
          </a:p>
          <a:p>
            <a:r>
              <a:rPr lang="en-US" dirty="0"/>
              <a:t>Don’t use this to run a daily build, run a build on every commit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7FCD6A5-DF6F-4820-1875-EFA8419A685B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EADF5B2-275A-CEAB-3CAC-E388B988E50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4FF66E-31A5-699B-AA0E-5080CA1BDAB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81208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1811B9-F639-AF15-E172-EF2B8227FE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712109-ED8F-60D8-183F-E2B246382C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Environments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54DFB-1A31-6E0F-253D-01E5E098C2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Allow you to define the environments for deploying your application</a:t>
            </a:r>
          </a:p>
          <a:p>
            <a:r>
              <a:rPr lang="en-US" dirty="0"/>
              <a:t>Useful to see what’s deployed successfully</a:t>
            </a:r>
          </a:p>
          <a:p>
            <a:r>
              <a:rPr lang="en-US" dirty="0"/>
              <a:t>Allows you to set “Required Approvers” for things like the Production environment</a:t>
            </a:r>
          </a:p>
          <a:p>
            <a:r>
              <a:rPr lang="en-US" dirty="0"/>
              <a:t>Allows you to use environment secrets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A1D63C6-D158-BA36-ACDB-E2FFCF01AAA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C4399CE-E9F4-5730-54EC-6DCB689A5492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4AD5D2-9F63-741F-69C9-E6E63DBE8F51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650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B738A-CF0A-E00A-4FB7-A0B6AEE80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CF2A7-DCEF-A277-4B48-3A6348E3C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Poll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3D4884-DA6E-006F-D7E1-845078D34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How many people using GitHub already?</a:t>
            </a:r>
          </a:p>
          <a:p>
            <a:r>
              <a:rPr lang="en-US" dirty="0"/>
              <a:t>How many are using GitHub Actions?</a:t>
            </a:r>
          </a:p>
          <a:p>
            <a:r>
              <a:rPr lang="en-US" dirty="0"/>
              <a:t>How many feel like they’re pretty intermediate to advanced wit GHA?</a:t>
            </a:r>
          </a:p>
          <a:p>
            <a:r>
              <a:rPr lang="en-US" dirty="0"/>
              <a:t>What other CI/CD tools are people using?</a:t>
            </a:r>
          </a:p>
          <a:p>
            <a:r>
              <a:rPr lang="en-US" dirty="0"/>
              <a:t>Why are you here? What do you want to learn?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650B15-F45F-3FF2-38C6-A6AC358BEE5D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1D802FC-9685-61B2-7A83-8BB9C3FFADB8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18B7885-8F54-7982-2F18-277526AB9FA8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90492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8A943DD-DB50-C19B-D264-35609B7BC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A24C-72E9-FB2A-00C9-64DD6E7E9E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Live Demo of Environments</a:t>
            </a:r>
            <a:endParaRPr lang="en-US" sz="2200" dirty="0">
              <a:solidFill>
                <a:schemeClr val="bg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10487162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GitHub Actions Hero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https://github-actions-hero.vercel.app/</a:t>
            </a:r>
            <a:r>
              <a:rPr lang="en-US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F794708-DE9B-4F92-ACB0-7F5656BC307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5C0B066-D988-45B0-A30D-72AB0F7EBEB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20DEB17-7A54-4B6E-B80E-9EEDC069C62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875882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319701-A99C-150A-1C37-41F89D554F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3A07C2-5B4F-6FE2-6B82-B500375AEC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Pinning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B3BD34-4BC4-BA3D-B18C-7E549D03B4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Using ubuntu-latest will break your app</a:t>
            </a:r>
          </a:p>
          <a:p>
            <a:r>
              <a:rPr lang="en-US" dirty="0"/>
              <a:t>Instead – pin to things like ubuntu-22.04</a:t>
            </a:r>
          </a:p>
          <a:p>
            <a:r>
              <a:rPr lang="en-US" dirty="0"/>
              <a:t>Likewise can pin dependencies</a:t>
            </a:r>
          </a:p>
          <a:p>
            <a:r>
              <a:rPr lang="en-US" dirty="0"/>
              <a:t>- uses: actions/checkout@v4.2.2 …. becomes </a:t>
            </a:r>
            <a:br>
              <a:rPr lang="en-US" dirty="0"/>
            </a:br>
            <a:r>
              <a:rPr lang="en-US" dirty="0"/>
              <a:t>- uses: actions/checkout@11bd71901bbe5b1630ceea73d27597364c9af683</a:t>
            </a:r>
          </a:p>
          <a:p>
            <a:r>
              <a:rPr lang="en-US" dirty="0"/>
              <a:t>Prevents a malicious actor who gains control of repo (supply chain attack) and changes what 4.2.2 means</a:t>
            </a:r>
          </a:p>
          <a:p>
            <a:r>
              <a:rPr lang="en-US" dirty="0"/>
              <a:t>But also promotes consistent builds</a:t>
            </a:r>
          </a:p>
          <a:p>
            <a:r>
              <a:rPr lang="en-US" dirty="0"/>
              <a:t>But comes at cost of no free upgrades with a @v4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64C8E72-2B71-C5B8-EF4E-3847D273EC7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9E269B23-82A9-524B-BD90-A86CE15049FC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34A387-54A1-D2A1-5AE4-3B256D71CA8C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600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D2E6A5-F47D-ACF2-98FC-48199EE58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2FEA2-12DC-A916-BA8F-99D7B6BDD0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Breaking Changes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B684B-0B95-95BF-3649-B31FBDCD7B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The downside of not being on the latest – you might not have the latest security fixes</a:t>
            </a:r>
          </a:p>
          <a:p>
            <a:r>
              <a:rPr lang="en-US" dirty="0">
                <a:hlinkClick r:id="rId3"/>
              </a:rPr>
              <a:t>https://github.com/actions/upload-artifact/issues/602</a:t>
            </a:r>
            <a:r>
              <a:rPr lang="en-US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6B712463-C3A1-0B37-ED8B-C854AE86ECDA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8344471-D92A-F105-B73E-200401E0473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05DCB88-868B-17AA-0A55-3A529CFE37FB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151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B9D9A7-EC93-E9A6-FFC4-54D102AF5E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5E26A-80A5-8314-CC43-D9286F27F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Bonus: Git Aliases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40A88E-0C25-C8D4-0DDB-865276608D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>
                <a:hlinkClick r:id="rId3"/>
              </a:rPr>
              <a:t>https://github.com/scottsauber/dotfiles/blob/main/.bashrc</a:t>
            </a:r>
            <a:r>
              <a:rPr lang="en-US" dirty="0"/>
              <a:t> </a:t>
            </a:r>
          </a:p>
          <a:p>
            <a:r>
              <a:rPr lang="en-US" dirty="0" err="1"/>
              <a:t>gnewbr</a:t>
            </a:r>
            <a:endParaRPr lang="en-US" dirty="0"/>
          </a:p>
          <a:p>
            <a:r>
              <a:rPr lang="en-US" dirty="0" err="1"/>
              <a:t>gcpr</a:t>
            </a:r>
            <a:endParaRPr lang="en-US" dirty="0"/>
          </a:p>
          <a:p>
            <a:r>
              <a:rPr lang="en-US" dirty="0"/>
              <a:t>gas</a:t>
            </a:r>
          </a:p>
          <a:p>
            <a:r>
              <a:rPr lang="en-US" dirty="0" err="1"/>
              <a:t>gcp</a:t>
            </a:r>
            <a:endParaRPr lang="en-US" dirty="0"/>
          </a:p>
          <a:p>
            <a:r>
              <a:rPr lang="en-US" dirty="0"/>
              <a:t>pr</a:t>
            </a:r>
          </a:p>
          <a:p>
            <a:r>
              <a:rPr lang="en-US" dirty="0" err="1"/>
              <a:t>gpo</a:t>
            </a:r>
            <a:endParaRPr lang="en-US" dirty="0"/>
          </a:p>
          <a:p>
            <a:r>
              <a:rPr lang="en-US" dirty="0" err="1"/>
              <a:t>gcopm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193AA4A-E512-4BD2-7229-62629968964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732AD897-C9D3-15B4-0A44-311C91CB669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FF417BF-D52C-F842-6B46-A3C023D4A172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4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31704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5EAD3E-3FBB-2AB5-8595-EEF0A4697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1DB925-DBD1-7AAA-5555-3CEAE6DC1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Random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5D1ED2-6743-BAF3-1227-CF96FE245C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Leverage ChatGPT – o1 model (advanced reasoning) when asking for the YAML</a:t>
            </a:r>
          </a:p>
          <a:p>
            <a:r>
              <a:rPr lang="en-US" dirty="0">
                <a:hlinkClick r:id="rId3"/>
              </a:rPr>
              <a:t>path filters</a:t>
            </a:r>
            <a:endParaRPr lang="en-US" dirty="0"/>
          </a:p>
          <a:p>
            <a:r>
              <a:rPr lang="en-US" dirty="0">
                <a:hlinkClick r:id="rId4"/>
              </a:rPr>
              <a:t>Sparse checkouts</a:t>
            </a:r>
            <a:endParaRPr lang="en-US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DE19AEA6-82BF-9556-0FB9-00272C53F076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A9EC60C1-3089-39A2-5081-26E5F7EB65D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96EC1C69-F83E-43C8-E3C0-359A3793F07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017503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D9ABE-41FC-6206-9ABE-7F6F75FCB2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18922A-5A95-7FF8-86C3-B36B41B486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More Random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0EABBB-9B68-00C1-2926-9AF98DD244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When deploying to the cloud – use Federated Credentials (Azure) or Federated Identity (AWS)</a:t>
            </a:r>
          </a:p>
          <a:p>
            <a:r>
              <a:rPr lang="en-US" dirty="0" err="1"/>
              <a:t>Passwordless</a:t>
            </a:r>
            <a:endParaRPr lang="en-US" dirty="0"/>
          </a:p>
          <a:p>
            <a:r>
              <a:rPr lang="en-US" dirty="0"/>
              <a:t>Allows you to authenticate and say “this org and repo can deploy to this account”</a:t>
            </a:r>
          </a:p>
          <a:p>
            <a:r>
              <a:rPr lang="en-US" dirty="0"/>
              <a:t>This is something we check on our Azure Cloud Health Check and 90% of companies aren’t doing this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6CB1407-EE53-5B4E-C02E-C09ECC6CD807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FA68133F-DE74-0403-4F06-3EAEB1E6DEEB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9B54284-0DAF-61E1-3F70-817D1FBE0589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9972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E3A187-C082-5F85-24B0-16975E1B3A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504A7-0233-650D-84EE-46EA784E4E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0C0AEF-0C26-9E02-6D06-828E9D4BBD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This slide deck</a:t>
            </a:r>
          </a:p>
          <a:p>
            <a:r>
              <a:rPr lang="en-US" dirty="0">
                <a:hlinkClick r:id="rId3"/>
              </a:rPr>
              <a:t>https://github.com/scottsauber/github-actions-workshop</a:t>
            </a:r>
            <a:r>
              <a:rPr lang="en-US" dirty="0"/>
              <a:t> </a:t>
            </a:r>
          </a:p>
          <a:p>
            <a:r>
              <a:rPr lang="en-US" dirty="0">
                <a:hlinkClick r:id="rId4"/>
              </a:rPr>
              <a:t>https://github.com/scottsauber/workshop-dotnet-azure-github-bicep</a:t>
            </a:r>
            <a:r>
              <a:rPr lang="en-US" dirty="0"/>
              <a:t> 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91359C9-8881-8C1B-0B7D-B85389624E73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792BE57-0D50-66BF-6DC2-7DEA895EF375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B6DC06-0199-6E69-2A7A-1859A8302195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5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4616424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38810A7-5AC5-E8D7-69BC-D844491A3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33209-47DF-2D06-AE55-26CE867CC2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1999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Questions?</a:t>
            </a:r>
            <a:br>
              <a:rPr lang="en-US" sz="7200" dirty="0">
                <a:solidFill>
                  <a:schemeClr val="bg1"/>
                </a:solidFill>
                <a:latin typeface="+mn-lt"/>
              </a:rPr>
            </a:br>
            <a:r>
              <a:rPr lang="en-US" sz="2200" dirty="0">
                <a:solidFill>
                  <a:schemeClr val="bg1"/>
                </a:solidFill>
                <a:latin typeface="+mn-lt"/>
              </a:rPr>
              <a:t>Follow up: ssauber@leantechniques.com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FB83A5-A9B6-67DA-9D92-4D58D8F0F7A2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B543005B-36FB-8C35-462E-FF715753CA23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E4C666A-42D7-13C5-86B6-731AB7FA61CE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64765F32-B08F-A8ED-7B95-042D11FE4163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129552433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F69B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61254-86DC-4239-85AC-F87EEB565B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2751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solidFill>
                  <a:schemeClr val="bg1"/>
                </a:solidFill>
                <a:latin typeface="+mn-lt"/>
              </a:rPr>
              <a:t>Thanks!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F381A94-E835-401F-8754-98A5CE4F653E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FEE5B04-A7D7-426F-94EB-E84743F35CA0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/>
                  </a:solidFill>
                </a:rPr>
                <a:t>scottsauber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87BD344-A325-4101-B1B8-02978970E4E3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2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7" name="Subtitle 2">
            <a:extLst>
              <a:ext uri="{FF2B5EF4-FFF2-40B4-BE49-F238E27FC236}">
                <a16:creationId xmlns:a16="http://schemas.microsoft.com/office/drawing/2014/main" id="{FD62362D-55B2-4103-A7AF-54CC41B415B4}"/>
              </a:ext>
            </a:extLst>
          </p:cNvPr>
          <p:cNvSpPr txBox="1">
            <a:spLocks/>
          </p:cNvSpPr>
          <p:nvPr/>
        </p:nvSpPr>
        <p:spPr>
          <a:xfrm>
            <a:off x="90625" y="3418380"/>
            <a:ext cx="12192000" cy="33710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sz="36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sz="4000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bg1"/>
                </a:solidFill>
                <a:ea typeface="Open Sans" panose="020B0606030504020204" pitchFamily="34" charset="0"/>
                <a:cs typeface="Open Sans" panose="020B0606030504020204" pitchFamily="34" charset="0"/>
              </a:rPr>
              <a:t>Slides up at scottsauber.com</a:t>
            </a:r>
          </a:p>
        </p:txBody>
      </p:sp>
    </p:spTree>
    <p:extLst>
      <p:ext uri="{BB962C8B-B14F-4D97-AF65-F5344CB8AC3E}">
        <p14:creationId xmlns:p14="http://schemas.microsoft.com/office/powerpoint/2010/main" val="32537557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D27C0-CF54-C241-280C-C944404C4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1EFBB9-6A4E-AA1F-5D7C-E31382A64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10FE-57C2-62D3-FD04-DB0DE6F332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What is CI and the two CDs?</a:t>
            </a:r>
          </a:p>
          <a:p>
            <a:r>
              <a:rPr lang="en-US" dirty="0"/>
              <a:t>What are GitHub Actions?</a:t>
            </a:r>
          </a:p>
          <a:p>
            <a:r>
              <a:rPr lang="en-US" dirty="0"/>
              <a:t>GitHub Actions concepts</a:t>
            </a:r>
          </a:p>
          <a:p>
            <a:r>
              <a:rPr lang="en-US" dirty="0"/>
              <a:t>Configuring Optimal GitHub settings</a:t>
            </a:r>
          </a:p>
          <a:p>
            <a:r>
              <a:rPr lang="en-US" dirty="0"/>
              <a:t>Creating PR Verify workflow</a:t>
            </a:r>
          </a:p>
          <a:p>
            <a:r>
              <a:rPr lang="en-US" dirty="0"/>
              <a:t>Creating CI workflow</a:t>
            </a:r>
          </a:p>
          <a:p>
            <a:r>
              <a:rPr lang="en-US" dirty="0"/>
              <a:t>Cron Jobs</a:t>
            </a:r>
          </a:p>
          <a:p>
            <a:r>
              <a:rPr lang="en-US" dirty="0"/>
              <a:t>Variables and Secrets</a:t>
            </a:r>
          </a:p>
          <a:p>
            <a:r>
              <a:rPr lang="en-US" dirty="0"/>
              <a:t>Reusing workflows</a:t>
            </a:r>
          </a:p>
          <a:p>
            <a:r>
              <a:rPr lang="en-US" dirty="0"/>
              <a:t>Things every CI/CD workflow should have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5647BC9-C2F0-52AD-99D9-616CA378C49C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272AE5F3-D9F8-F1F6-4463-C1C6CF3BF59E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E08DE926-A382-80A0-9B75-90356B6095B7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42774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27144-A3EF-4048-0571-3E5F6A821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1CDD-52B5-D8F5-F72C-A1D56C1EA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1015341" cy="1325563"/>
          </a:xfrm>
        </p:spPr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CFCB40-4FFC-59EF-35AC-BE8F629F68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5"/>
            <a:ext cx="10778067" cy="4937782"/>
          </a:xfrm>
        </p:spPr>
        <p:txBody>
          <a:bodyPr>
            <a:normAutofit/>
          </a:bodyPr>
          <a:lstStyle/>
          <a:p>
            <a:r>
              <a:rPr lang="en-US" dirty="0"/>
              <a:t>Understand what GitHub Actions are</a:t>
            </a:r>
          </a:p>
          <a:p>
            <a:r>
              <a:rPr lang="en-US" dirty="0"/>
              <a:t>Get experience using GitHub Actions</a:t>
            </a:r>
          </a:p>
          <a:p>
            <a:r>
              <a:rPr lang="en-US" dirty="0"/>
              <a:t>Few takeaways for experienced GitHub Actions users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5588477-0AC0-C686-050C-5EF6FE46BF84}"/>
              </a:ext>
            </a:extLst>
          </p:cNvPr>
          <p:cNvGrpSpPr/>
          <p:nvPr/>
        </p:nvGrpSpPr>
        <p:grpSpPr>
          <a:xfrm>
            <a:off x="9970651" y="6185410"/>
            <a:ext cx="2130724" cy="474323"/>
            <a:chOff x="9970651" y="6185410"/>
            <a:chExt cx="2130724" cy="474323"/>
          </a:xfrm>
        </p:grpSpPr>
        <p:sp>
          <p:nvSpPr>
            <p:cNvPr id="13" name="Subtitle 2">
              <a:extLst>
                <a:ext uri="{FF2B5EF4-FFF2-40B4-BE49-F238E27FC236}">
                  <a16:creationId xmlns:a16="http://schemas.microsoft.com/office/drawing/2014/main" id="{1E960DDE-7685-48CF-C4D3-E5483F8567BF}"/>
                </a:ext>
              </a:extLst>
            </p:cNvPr>
            <p:cNvSpPr txBox="1">
              <a:spLocks/>
            </p:cNvSpPr>
            <p:nvPr/>
          </p:nvSpPr>
          <p:spPr>
            <a:xfrm>
              <a:off x="10041147" y="6185410"/>
              <a:ext cx="2060228" cy="474323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0" indent="0" algn="ctr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None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indent="0" algn="ctr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None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dirty="0" err="1">
                  <a:solidFill>
                    <a:schemeClr val="bg1">
                      <a:lumMod val="65000"/>
                    </a:schemeClr>
                  </a:solidFill>
                </a:rPr>
                <a:t>scottsauber</a:t>
              </a:r>
              <a:endParaRPr lang="en-US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291E5F0-C4E3-E7E9-EBB3-926839B8A26F}"/>
                </a:ext>
              </a:extLst>
            </p:cNvPr>
            <p:cNvSpPr/>
            <p:nvPr/>
          </p:nvSpPr>
          <p:spPr>
            <a:xfrm>
              <a:off x="9970651" y="6285411"/>
              <a:ext cx="347472" cy="274320"/>
            </a:xfrm>
            <a:prstGeom prst="rect">
              <a:avLst/>
            </a:prstGeom>
            <a:blipFill dpi="0" rotWithShape="1">
              <a:blip r:embed="rId3">
                <a:alphaModFix amt="50000"/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287802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Who am I?	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7321062" cy="4351338"/>
          </a:xfrm>
        </p:spPr>
        <p:txBody>
          <a:bodyPr/>
          <a:lstStyle/>
          <a:p>
            <a:r>
              <a:rPr lang="en-US" dirty="0"/>
              <a:t>Director of Engineering at </a:t>
            </a:r>
            <a:r>
              <a:rPr lang="en-US" dirty="0">
                <a:hlinkClick r:id="rId3"/>
              </a:rPr>
              <a:t>Lean </a:t>
            </a:r>
            <a:r>
              <a:rPr lang="en-US" dirty="0" err="1">
                <a:hlinkClick r:id="rId3"/>
              </a:rPr>
              <a:t>TECHniques</a:t>
            </a:r>
            <a:endParaRPr lang="en-US" dirty="0"/>
          </a:p>
          <a:p>
            <a:r>
              <a:rPr lang="en-US" dirty="0">
                <a:hlinkClick r:id="rId4"/>
              </a:rPr>
              <a:t>Microsoft MVP</a:t>
            </a:r>
            <a:endParaRPr lang="en-US" dirty="0"/>
          </a:p>
          <a:p>
            <a:r>
              <a:rPr lang="en-US" dirty="0" err="1">
                <a:hlinkClick r:id="rId5"/>
              </a:rPr>
              <a:t>Dometrain</a:t>
            </a:r>
            <a:r>
              <a:rPr lang="en-US" dirty="0">
                <a:hlinkClick r:id="rId5"/>
              </a:rPr>
              <a:t> Author</a:t>
            </a:r>
            <a:endParaRPr lang="en-US" dirty="0"/>
          </a:p>
          <a:p>
            <a:r>
              <a:rPr lang="en-US" dirty="0"/>
              <a:t>Redgate Community Ambassador</a:t>
            </a:r>
          </a:p>
          <a:p>
            <a:r>
              <a:rPr lang="en-US" dirty="0"/>
              <a:t>Co-organizer of </a:t>
            </a:r>
            <a:r>
              <a:rPr lang="en-US" dirty="0">
                <a:hlinkClick r:id="rId6"/>
              </a:rPr>
              <a:t>Iowa .NET User Group</a:t>
            </a:r>
            <a:endParaRPr lang="en-US" dirty="0">
              <a:hlinkClick r:id="rId7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E7CC776C-DC3F-D0B5-5231-4112653EFC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540000">
            <a:off x="8953197" y="4931341"/>
            <a:ext cx="2584299" cy="15893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E6AE3F5-A57F-F976-3F78-41D6E87C255F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24793" y="4692048"/>
            <a:ext cx="2017351" cy="2017351"/>
          </a:xfrm>
          <a:prstGeom prst="rect">
            <a:avLst/>
          </a:prstGeom>
        </p:spPr>
      </p:pic>
      <p:pic>
        <p:nvPicPr>
          <p:cNvPr id="7" name="Picture 2" descr="Microsoft MVP Communities (@MVPAward) / X">
            <a:extLst>
              <a:ext uri="{FF2B5EF4-FFF2-40B4-BE49-F238E27FC236}">
                <a16:creationId xmlns:a16="http://schemas.microsoft.com/office/drawing/2014/main" id="{C67B11EE-26D8-F622-00D3-C0E2B30A30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4204" y="4949724"/>
            <a:ext cx="1502000" cy="150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 descr="Courses crafted for the real world - Dometrain">
            <a:extLst>
              <a:ext uri="{FF2B5EF4-FFF2-40B4-BE49-F238E27FC236}">
                <a16:creationId xmlns:a16="http://schemas.microsoft.com/office/drawing/2014/main" id="{64A20FB0-C1F9-33B8-D3BE-E1825A53CA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33" r="17323"/>
          <a:stretch/>
        </p:blipFill>
        <p:spPr bwMode="auto">
          <a:xfrm>
            <a:off x="5058153" y="4949723"/>
            <a:ext cx="1885907" cy="15082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Directory | Redgate Software">
            <a:extLst>
              <a:ext uri="{FF2B5EF4-FFF2-40B4-BE49-F238E27FC236}">
                <a16:creationId xmlns:a16="http://schemas.microsoft.com/office/drawing/2014/main" id="{E3052ACE-16D8-EE1A-A393-F0760EDE47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9875" y="4959710"/>
            <a:ext cx="1117569" cy="1492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48193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rgbClr val="B2B2B2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46256</TotalTime>
  <Words>1513</Words>
  <Application>Microsoft Office PowerPoint</Application>
  <PresentationFormat>Widescreen</PresentationFormat>
  <Paragraphs>341</Paragraphs>
  <Slides>69</Slides>
  <Notes>68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69</vt:i4>
      </vt:variant>
    </vt:vector>
  </HeadingPairs>
  <TitlesOfParts>
    <vt:vector size="74" baseType="lpstr">
      <vt:lpstr>Arial</vt:lpstr>
      <vt:lpstr>Calibri</vt:lpstr>
      <vt:lpstr>Calibri Light</vt:lpstr>
      <vt:lpstr>Open Sans</vt:lpstr>
      <vt:lpstr>Office Theme</vt:lpstr>
      <vt:lpstr>GitHub Actions: From Zero To Hero</vt:lpstr>
      <vt:lpstr>What you need</vt:lpstr>
      <vt:lpstr>What we all need</vt:lpstr>
      <vt:lpstr>Last night at 7pm… </vt:lpstr>
      <vt:lpstr>Audience</vt:lpstr>
      <vt:lpstr>Poll</vt:lpstr>
      <vt:lpstr>Agenda</vt:lpstr>
      <vt:lpstr>Goals</vt:lpstr>
      <vt:lpstr>Who am I? </vt:lpstr>
      <vt:lpstr>CI/CD Pipelines</vt:lpstr>
      <vt:lpstr>What is Continuous Integration?</vt:lpstr>
      <vt:lpstr>What is Continuous Delivery?</vt:lpstr>
      <vt:lpstr>What is Continuous Deployment?</vt:lpstr>
      <vt:lpstr>Why CI/CD?</vt:lpstr>
      <vt:lpstr>Before CI/CD</vt:lpstr>
      <vt:lpstr>After CI/CD</vt:lpstr>
      <vt:lpstr>Confident Green</vt:lpstr>
      <vt:lpstr>Ideal CI Pipeline?</vt:lpstr>
      <vt:lpstr>Ideal CD Pipeline?</vt:lpstr>
      <vt:lpstr>CD This Afternoon</vt:lpstr>
      <vt:lpstr>Questions about CI/CD? </vt:lpstr>
      <vt:lpstr>GitHub Actions</vt:lpstr>
      <vt:lpstr>What is GitHub?</vt:lpstr>
      <vt:lpstr>What are GitHub Actions?</vt:lpstr>
      <vt:lpstr>GitHub Actions Concepts</vt:lpstr>
      <vt:lpstr>Example</vt:lpstr>
      <vt:lpstr>Questions about GitHub Actions?</vt:lpstr>
      <vt:lpstr>Live Demo</vt:lpstr>
      <vt:lpstr>10 minute break  Then Module 3</vt:lpstr>
      <vt:lpstr>Questions about Module 3?</vt:lpstr>
      <vt:lpstr>Optimal* GitHub Settings * synonym for “my opinions”</vt:lpstr>
      <vt:lpstr>Optimal GitHub settings</vt:lpstr>
      <vt:lpstr>Live Demo</vt:lpstr>
      <vt:lpstr>Questions about  Optimal GitHub Settings?</vt:lpstr>
      <vt:lpstr>Module 5: Let’s merge the PR  and set up a required rule set</vt:lpstr>
      <vt:lpstr>Questions about  Required Rule Sets?</vt:lpstr>
      <vt:lpstr>Module 6: CI Workflow On Your Own</vt:lpstr>
      <vt:lpstr>Module 6: Review</vt:lpstr>
      <vt:lpstr>5 Minute Break?</vt:lpstr>
      <vt:lpstr>Reusable Workflows</vt:lpstr>
      <vt:lpstr>Reusing Workflows</vt:lpstr>
      <vt:lpstr>How do I reuse workflows?</vt:lpstr>
      <vt:lpstr>Consume reusable workflow</vt:lpstr>
      <vt:lpstr>Module 8: Reusable Workflows</vt:lpstr>
      <vt:lpstr>Consume reusable workflow from another repo</vt:lpstr>
      <vt:lpstr>Module 10:  Reusable Workflows  in another repository</vt:lpstr>
      <vt:lpstr>Questions about  reusable workflows?</vt:lpstr>
      <vt:lpstr>Module 10:  Reusable Workflows  in another repository</vt:lpstr>
      <vt:lpstr>Secrets</vt:lpstr>
      <vt:lpstr>Secrets</vt:lpstr>
      <vt:lpstr>Module 12: Secrets</vt:lpstr>
      <vt:lpstr>Questions about Secrets?</vt:lpstr>
      <vt:lpstr>Variables</vt:lpstr>
      <vt:lpstr>Variables</vt:lpstr>
      <vt:lpstr>Questions about Variables?</vt:lpstr>
      <vt:lpstr>Random GHA Tips</vt:lpstr>
      <vt:lpstr>Cron Jobs</vt:lpstr>
      <vt:lpstr>Cron Jobs</vt:lpstr>
      <vt:lpstr>Environments</vt:lpstr>
      <vt:lpstr>Live Demo of Environments</vt:lpstr>
      <vt:lpstr>GitHub Actions Hero</vt:lpstr>
      <vt:lpstr>Pinning Dependencies</vt:lpstr>
      <vt:lpstr>Breaking Changes</vt:lpstr>
      <vt:lpstr>Bonus: Git Aliases</vt:lpstr>
      <vt:lpstr>More Random tips</vt:lpstr>
      <vt:lpstr>More Random tips</vt:lpstr>
      <vt:lpstr>Resources</vt:lpstr>
      <vt:lpstr>Questions? Follow up: ssauber@leantechniques.com</vt:lpstr>
      <vt:lpstr>Thanks!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GitHub Actions</dc:title>
  <dc:creator>Scott Sauber</dc:creator>
  <cp:lastModifiedBy>Scott Sauber</cp:lastModifiedBy>
  <cp:revision>210</cp:revision>
  <dcterms:created xsi:type="dcterms:W3CDTF">2019-06-08T15:53:23Z</dcterms:created>
  <dcterms:modified xsi:type="dcterms:W3CDTF">2025-01-20T05:02:44Z</dcterms:modified>
</cp:coreProperties>
</file>