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16" r:id="rId2"/>
    <p:sldId id="285" r:id="rId3"/>
    <p:sldId id="387" r:id="rId4"/>
    <p:sldId id="322" r:id="rId5"/>
    <p:sldId id="343" r:id="rId6"/>
    <p:sldId id="450" r:id="rId7"/>
    <p:sldId id="451" r:id="rId8"/>
    <p:sldId id="465" r:id="rId9"/>
    <p:sldId id="466" r:id="rId10"/>
    <p:sldId id="452" r:id="rId11"/>
    <p:sldId id="453" r:id="rId12"/>
    <p:sldId id="456" r:id="rId13"/>
    <p:sldId id="457" r:id="rId14"/>
    <p:sldId id="459" r:id="rId15"/>
    <p:sldId id="460" r:id="rId16"/>
    <p:sldId id="461" r:id="rId17"/>
    <p:sldId id="462" r:id="rId18"/>
    <p:sldId id="454" r:id="rId19"/>
    <p:sldId id="455" r:id="rId20"/>
    <p:sldId id="458" r:id="rId21"/>
    <p:sldId id="463" r:id="rId22"/>
    <p:sldId id="464" r:id="rId23"/>
    <p:sldId id="467" r:id="rId24"/>
    <p:sldId id="470" r:id="rId25"/>
    <p:sldId id="468" r:id="rId26"/>
    <p:sldId id="469" r:id="rId27"/>
    <p:sldId id="471" r:id="rId28"/>
    <p:sldId id="472" r:id="rId29"/>
    <p:sldId id="474" r:id="rId30"/>
    <p:sldId id="475" r:id="rId31"/>
    <p:sldId id="449" r:id="rId32"/>
    <p:sldId id="266" r:id="rId33"/>
    <p:sldId id="4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294" autoAdjust="0"/>
  </p:normalViewPr>
  <p:slideViewPr>
    <p:cSldViewPr snapToGrid="0">
      <p:cViewPr>
        <p:scale>
          <a:sx n="96" d="100"/>
          <a:sy n="96" d="100"/>
        </p:scale>
        <p:origin x="1101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A4303-BA8F-7108-3A22-4579C368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7BEBD-F452-99EC-7161-997C424D3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ACF3C-0C15-3CD6-3440-E937DFF9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7402B-F3B2-78AD-19E5-7CC72C3C3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6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05A88-1FE4-90E4-10A4-22D70580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C6035-D9A0-71AB-311D-A933B6189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51BF3-0F3C-A6E7-5503-A66C16799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2A5C-3459-0F52-D332-1CC59DF5D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EBF1-7111-EA62-4833-527B9760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37CFE-C2C2-7F49-E338-B0B8AA34E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3AC28-8D26-9871-D79D-7F478E66B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1986C-73C3-948D-9053-5DE61975B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70081-AECA-CD4F-2CF0-1677577D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B919F-4E22-3EF1-A1DB-738204BF8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CB36F-7CF5-3476-C5AB-C68928D31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B25A-1742-CCEC-3CC7-DBF7A8DA6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42594-CEFD-A025-05E6-4911014E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E1E31-466D-7587-273B-116A6E550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89231-2DAD-6E14-EFD7-351BDEBE9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7F90-2933-83B1-CA6C-FF9A293A3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8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203E2-9DA4-F54C-87F1-2B36BC10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B07BF-8D53-F74B-2E6D-8EB8B687D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56D98-4047-8087-EB6F-D1F7BDAAE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C8D5-41E2-5D03-F0E3-4396E8A0F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8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8266A-E42C-CA70-E1D4-CE0121B6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B418-A5B5-8C50-18E3-07A6C5EC7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4B684-1035-F5EA-77D9-EB87E78B1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34D30-1B1F-2365-78A8-EE7A0F499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DCE64-F2FE-B294-B07C-DEFD3270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8CA8F-7886-7EEE-1425-3848C69DF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B492E-99E8-EA1C-70A4-1D75D906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4DA5-14F4-6E9C-5B95-AB77F3AB1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8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23C4-F10E-77EE-767C-53439E34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E359C-4150-5D4D-86D7-957A5F980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44EC5-61B2-1AEA-98CE-E527A4329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74F6-003B-6CB7-F3EA-69E70BBEA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0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5B2F-BAE5-FDEA-020D-C316D30C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26B61-8540-BED5-ADB2-61612C9F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0BB27-C9F2-4F23-0D63-F7E8233C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18B9-C006-DFF2-DA74-1DCE2D1F5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CEFBE-873B-2675-7557-1F492FC5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8A2D27-ACAC-857F-DA72-B583DDEC8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F30E1-8AB0-21F8-C669-6F57A0761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18B2-84D8-7BC5-137D-9B7C13EED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6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239DF-B232-D4DF-2F86-2123307D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2341C-928D-BB28-EB9F-4DFE64FA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1E51B-3743-E8AD-53A3-F4955EB08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184E0-5EBB-8482-B261-44993714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0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67C83-0B7B-C113-31D5-AD11762C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E34A6-1653-8E90-5B64-9CB1E7CE7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8A5D7-7C3D-0111-09D5-056BE8ABF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02BD-67F6-66FE-0159-96C44E7AA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2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38FED-B56D-1EA2-D46E-A5182B63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4B357-BBD2-6E7D-BAF2-D98D35EA2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58A7F-3C31-496B-9FCD-45947B3A2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3194A-147E-18F9-A4BF-25924DE1F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7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BCA4-0F86-76B6-7DA7-D3F840C9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560D-E494-F411-E778-2BB047EA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D808C-836E-94F2-EB66-A6B497640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EB3C3-0556-C9F6-F34A-FB981868F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2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BA537-2CCE-2AF8-97EE-2A6ADBC9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E5F9D-850E-816B-3924-89B727E8C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AF3B1-D880-D2E1-9BEB-1614FF1F4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3C9C-603A-C931-4D81-C931CBF2D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7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A1D0C-7B64-748B-E476-5E6845AE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20BFC-8006-4CA7-C6D2-E865D3FCD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54802-15A6-0461-43EC-11B966135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7E28-C996-955F-FD0E-A00789577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1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CC9B3-A8C0-77C8-482A-5951CFE8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3DE36-DA50-F19F-DD7C-16BFE030F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245C7-3D6A-23E5-0BD8-F45CCCF11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DF1F-9820-7985-4F9B-B84705409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9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0EEBA-D1C4-C9BB-9A75-D48B3D23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66C30-9D83-7666-BC54-9B16D47B7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AB296-2F17-9014-0E3D-DED95BC7D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6989-A646-8913-CF8C-D694D5670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79C8-31FD-3200-D859-A1156DBFF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2F5A4-955C-988A-AD4F-972AA3ABC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40EF7-8112-A1EB-C738-7F0B64C7B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3938-E20B-AEFD-FAA6-1C0598B97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0E36-8906-4EFB-91A3-709562EC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D6E649-1DD6-2D62-D6D9-3D895CF56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782-1183-4399-8C59-A9733FDD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CF8E-B3BC-1045-5114-B0945CC77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1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1575-7141-768C-80A9-020A5DD3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C1A3F-E45C-4D6E-D12B-6AA8C605A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7C642-4900-ED7D-BF91-59A87D8A5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9BF39-936B-43B4-B83A-FF2D4E308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991F-77D3-ADF3-E742-F148FB140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974D5-EA5B-3ECB-EC3F-07F502331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532FF-64BB-2E6A-5A03-A3E3E173C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4B0B3-181D-0407-17AE-B47F6070D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C60D2-F718-EC94-C9DE-85677D3B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51546-A65B-0BC2-92B0-2C4A1606C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8E494-BDC7-64FE-6C5C-61150A1D8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5856-BB0D-A9E0-5931-A544538C4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511A-1A76-033B-1D86-F243765D0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8100A-E726-A6B0-996A-3305528F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A2B15-32A8-686D-ECFE-979517E2B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6FDB-C0D2-AED3-94C1-53A0043AC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8A097-9992-2E74-AD2C-FF6ADC6E3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31352-FC0E-CCDD-F40C-72247B5B6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51428-1946-EC80-2EB6-AE13540B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690C-7987-4D29-3E5D-E9FB0A7BB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sp.Versioning.Mvc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REST APIs Do’s and </a:t>
            </a:r>
            <a:r>
              <a:rPr lang="en-US" sz="7700" b="1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Don’t’s</a:t>
            </a:r>
            <a:endParaRPr lang="en-US" sz="77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CD74B-F94A-FC25-9239-4539A399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9668-8F31-5423-7CC9-14C2D86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would you use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C5F6-D4B3-7131-E8F1-CF97CA2D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allows you to choose which fields you want to return</a:t>
            </a:r>
          </a:p>
          <a:p>
            <a:r>
              <a:rPr lang="en-US" dirty="0"/>
              <a:t>Perfect for lots of clients with unknown data needs</a:t>
            </a:r>
          </a:p>
          <a:p>
            <a:r>
              <a:rPr lang="en-US" dirty="0"/>
              <a:t>Less pressure on your database</a:t>
            </a:r>
          </a:p>
          <a:p>
            <a:r>
              <a:rPr lang="en-US" dirty="0"/>
              <a:t>This is called “sparse </a:t>
            </a:r>
            <a:r>
              <a:rPr lang="en-US" dirty="0" err="1"/>
              <a:t>fieldsets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24219-4DC6-3FBF-0D16-2067BD0A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FDF8-D77A-D37F-E8B9-8BB6810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Core Design Principles of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8696-ABD4-63A6-A82E-6FDB9F9B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URLs are your Resources</a:t>
            </a:r>
          </a:p>
          <a:p>
            <a:r>
              <a:rPr lang="en-US" dirty="0"/>
              <a:t>Status Codes communicates result of operation</a:t>
            </a:r>
          </a:p>
          <a:p>
            <a:r>
              <a:rPr lang="en-US" dirty="0"/>
              <a:t>HTTP Methods/Verbs communicate Request’s intent</a:t>
            </a:r>
          </a:p>
        </p:txBody>
      </p:sp>
    </p:spTree>
    <p:extLst>
      <p:ext uri="{BB962C8B-B14F-4D97-AF65-F5344CB8AC3E}">
        <p14:creationId xmlns:p14="http://schemas.microsoft.com/office/powerpoint/2010/main" val="3650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34ED8-C713-3698-AEB8-544F2550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F8AB-F1AA-A7B0-70E3-DCEBE25A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Methods/Verbs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D1E-04C0-34DA-6F6A-061C7A94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GET == SELECT</a:t>
            </a:r>
          </a:p>
          <a:p>
            <a:r>
              <a:rPr lang="en-US" dirty="0"/>
              <a:t>POST == INSERT</a:t>
            </a:r>
          </a:p>
          <a:p>
            <a:r>
              <a:rPr lang="en-US" dirty="0"/>
              <a:t>PATCH == UPDATE some columns</a:t>
            </a:r>
          </a:p>
          <a:p>
            <a:r>
              <a:rPr lang="en-US" dirty="0"/>
              <a:t>PUT == UPDATE all columns</a:t>
            </a:r>
          </a:p>
          <a:p>
            <a:r>
              <a:rPr lang="en-US" dirty="0"/>
              <a:t>DELETE == DELETE</a:t>
            </a:r>
          </a:p>
        </p:txBody>
      </p:sp>
    </p:spTree>
    <p:extLst>
      <p:ext uri="{BB962C8B-B14F-4D97-AF65-F5344CB8AC3E}">
        <p14:creationId xmlns:p14="http://schemas.microsoft.com/office/powerpoint/2010/main" val="38356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DDC53-90C6-678C-6F5A-5050410F7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4BF0-9BD3-9A42-E0C7-07D858A8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URLs determine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D20F-FC7C-6A36-3036-793A3282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/users = Manage Users</a:t>
            </a:r>
          </a:p>
          <a:p>
            <a:r>
              <a:rPr lang="en-US" dirty="0"/>
              <a:t>/employees = Manage Employees</a:t>
            </a:r>
          </a:p>
          <a:p>
            <a:r>
              <a:rPr lang="en-US" dirty="0"/>
              <a:t>/orders = Manage Orders</a:t>
            </a:r>
          </a:p>
        </p:txBody>
      </p:sp>
    </p:spTree>
    <p:extLst>
      <p:ext uri="{BB962C8B-B14F-4D97-AF65-F5344CB8AC3E}">
        <p14:creationId xmlns:p14="http://schemas.microsoft.com/office/powerpoint/2010/main" val="540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EF33-E1FC-0E1E-1DB1-25753432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8B49-21B2-5226-C7DD-621408CB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Status Codes communicate result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1858-437B-F945-5382-8DD5B6A6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2xx = Success</a:t>
            </a:r>
          </a:p>
          <a:p>
            <a:r>
              <a:rPr lang="en-US" dirty="0"/>
              <a:t>4xx = The caller of the API screwed up</a:t>
            </a:r>
          </a:p>
          <a:p>
            <a:r>
              <a:rPr lang="en-US" dirty="0"/>
              <a:t>5xx = The API screwed up</a:t>
            </a:r>
          </a:p>
        </p:txBody>
      </p:sp>
    </p:spTree>
    <p:extLst>
      <p:ext uri="{BB962C8B-B14F-4D97-AF65-F5344CB8AC3E}">
        <p14:creationId xmlns:p14="http://schemas.microsoft.com/office/powerpoint/2010/main" val="24444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113B-91D9-EB67-EDB0-A8339A55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6D5-F922-F624-F510-57419C17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2xx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F86-7E2E-0EE1-9449-4298EF37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200 OK = everything was fine</a:t>
            </a:r>
          </a:p>
          <a:p>
            <a:r>
              <a:rPr lang="en-US" dirty="0"/>
              <a:t>201 Created = usually for POSTs to say it worked</a:t>
            </a:r>
          </a:p>
          <a:p>
            <a:r>
              <a:rPr lang="en-US" dirty="0"/>
              <a:t>202 Accepted = usually for eventually consistency</a:t>
            </a:r>
          </a:p>
          <a:p>
            <a:r>
              <a:rPr lang="en-US" dirty="0"/>
              <a:t>204 No Content = usually for DELETEs to say it worked</a:t>
            </a:r>
          </a:p>
        </p:txBody>
      </p:sp>
    </p:spTree>
    <p:extLst>
      <p:ext uri="{BB962C8B-B14F-4D97-AF65-F5344CB8AC3E}">
        <p14:creationId xmlns:p14="http://schemas.microsoft.com/office/powerpoint/2010/main" val="32332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A77D-C9F5-BF23-93BD-74AE592A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FCF-497C-17C6-1CDD-764517B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4xx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2283-686C-51A7-98B4-49B1E35E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400 Bad Request = You sent me bad data (</a:t>
            </a:r>
            <a:r>
              <a:rPr lang="en-US" dirty="0" err="1"/>
              <a:t>ie</a:t>
            </a:r>
            <a:r>
              <a:rPr lang="en-US" dirty="0"/>
              <a:t> missing required fields)</a:t>
            </a:r>
          </a:p>
          <a:p>
            <a:r>
              <a:rPr lang="en-US" dirty="0"/>
              <a:t>401 Unauthorized = You forgot to sent me a JWT or API Key</a:t>
            </a:r>
          </a:p>
          <a:p>
            <a:r>
              <a:rPr lang="en-US" dirty="0"/>
              <a:t>403 Forbidden = You sent me valid credentials, but you can’t call this API</a:t>
            </a:r>
          </a:p>
          <a:p>
            <a:r>
              <a:rPr lang="en-US" dirty="0"/>
              <a:t>404 Not Found = You called an invalid endpoint</a:t>
            </a:r>
          </a:p>
          <a:p>
            <a:r>
              <a:rPr lang="en-US" dirty="0"/>
              <a:t>418 I’m a teapot = Very critical if you’re Starbucks</a:t>
            </a:r>
          </a:p>
        </p:txBody>
      </p:sp>
    </p:spTree>
    <p:extLst>
      <p:ext uri="{BB962C8B-B14F-4D97-AF65-F5344CB8AC3E}">
        <p14:creationId xmlns:p14="http://schemas.microsoft.com/office/powerpoint/2010/main" val="31595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B170-2812-82D6-D312-7084AD4B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EEAC-8512-9D84-33FB-ABE1EB68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5xx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CCD6-D2C1-8A59-796A-AC641BD8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500 Internal Server Error = Something went wrong, usually unhandled exception</a:t>
            </a:r>
          </a:p>
          <a:p>
            <a:pPr lvl="1"/>
            <a:r>
              <a:rPr lang="en-US" b="1" dirty="0"/>
              <a:t>DO NOT EXPOSE STACK TRACES OR ANYTHING TO CLIENTS, THAT’S WHAT LOGS ARE FOR</a:t>
            </a:r>
          </a:p>
          <a:p>
            <a:r>
              <a:rPr lang="en-US" dirty="0"/>
              <a:t>503 Service Unavailable = IIS or App Service having an issue</a:t>
            </a:r>
          </a:p>
        </p:txBody>
      </p:sp>
    </p:spTree>
    <p:extLst>
      <p:ext uri="{BB962C8B-B14F-4D97-AF65-F5344CB8AC3E}">
        <p14:creationId xmlns:p14="http://schemas.microsoft.com/office/powerpoint/2010/main" val="36835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FB85-A5CF-5B88-DFE9-87E4D43D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4305-7F3A-5E97-DE26-3D18B131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E516-89F7-F515-7B42-3653357C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Have a User Management page to manage users</a:t>
            </a:r>
          </a:p>
          <a:p>
            <a:r>
              <a:rPr lang="en-US" dirty="0"/>
              <a:t>GET to /users</a:t>
            </a:r>
          </a:p>
          <a:p>
            <a:pPr lvl="1"/>
            <a:r>
              <a:rPr lang="en-US" dirty="0"/>
              <a:t>Returns back all users (possibly paginated)</a:t>
            </a:r>
          </a:p>
          <a:p>
            <a:pPr lvl="1"/>
            <a:r>
              <a:rPr lang="en-US" dirty="0"/>
              <a:t>200 OK means everything was good and data is in the body</a:t>
            </a:r>
          </a:p>
          <a:p>
            <a:pPr lvl="1"/>
            <a:r>
              <a:rPr lang="en-US" dirty="0"/>
              <a:t>Also possible 401, 403</a:t>
            </a:r>
          </a:p>
          <a:p>
            <a:r>
              <a:rPr lang="en-US" dirty="0"/>
              <a:t>GET to /users/abc-123</a:t>
            </a:r>
          </a:p>
          <a:p>
            <a:pPr lvl="1"/>
            <a:r>
              <a:rPr lang="en-US" dirty="0"/>
              <a:t>Returns back just user with ID of abc-123</a:t>
            </a:r>
          </a:p>
          <a:p>
            <a:pPr lvl="1"/>
            <a:r>
              <a:rPr lang="en-US" dirty="0"/>
              <a:t>200 OK means everything was good and data is in the body</a:t>
            </a:r>
          </a:p>
          <a:p>
            <a:pPr lvl="1"/>
            <a:r>
              <a:rPr lang="en-US" dirty="0"/>
              <a:t>Also possible 401, 403</a:t>
            </a:r>
          </a:p>
          <a:p>
            <a:pPr lvl="1"/>
            <a:r>
              <a:rPr lang="en-US" dirty="0"/>
              <a:t>404 means that ID was not found</a:t>
            </a:r>
          </a:p>
        </p:txBody>
      </p:sp>
    </p:spTree>
    <p:extLst>
      <p:ext uri="{BB962C8B-B14F-4D97-AF65-F5344CB8AC3E}">
        <p14:creationId xmlns:p14="http://schemas.microsoft.com/office/powerpoint/2010/main" val="25727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4AB42-F61F-B517-B5A3-C858C16A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BA49-AA7C-7641-A6A6-4CE08346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994C-AF67-9C11-73A7-73560E95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871"/>
            <a:ext cx="10734822" cy="51998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POST to /users with body { </a:t>
            </a:r>
            <a:r>
              <a:rPr lang="en-US" dirty="0" err="1"/>
              <a:t>firstName</a:t>
            </a:r>
            <a:r>
              <a:rPr lang="en-US" dirty="0"/>
              <a:t>: “Bob”… }</a:t>
            </a:r>
          </a:p>
          <a:p>
            <a:pPr lvl="1"/>
            <a:r>
              <a:rPr lang="en-US" dirty="0"/>
              <a:t>201 Created with body { id: “abc-123” }</a:t>
            </a:r>
          </a:p>
          <a:p>
            <a:pPr lvl="1"/>
            <a:r>
              <a:rPr lang="en-US" dirty="0"/>
              <a:t>Also possible 401, 403</a:t>
            </a:r>
          </a:p>
          <a:p>
            <a:r>
              <a:rPr lang="en-US" dirty="0"/>
              <a:t>PATCH to /users/abc-123 with body { </a:t>
            </a:r>
            <a:r>
              <a:rPr lang="en-US" dirty="0" err="1"/>
              <a:t>middleName</a:t>
            </a:r>
            <a:r>
              <a:rPr lang="en-US" dirty="0"/>
              <a:t>: “Edward” }</a:t>
            </a:r>
          </a:p>
          <a:p>
            <a:pPr lvl="1"/>
            <a:r>
              <a:rPr lang="en-US" dirty="0"/>
              <a:t>200 OK means everything was good and data is valid in the body, just updating middle name to Edward</a:t>
            </a:r>
          </a:p>
          <a:p>
            <a:pPr lvl="1"/>
            <a:r>
              <a:rPr lang="en-US" dirty="0"/>
              <a:t>Also possible 401, 403</a:t>
            </a:r>
          </a:p>
          <a:p>
            <a:pPr lvl="1"/>
            <a:r>
              <a:rPr lang="en-US" dirty="0"/>
              <a:t>404 means that ID was not found</a:t>
            </a:r>
          </a:p>
          <a:p>
            <a:r>
              <a:rPr lang="en-US" dirty="0"/>
              <a:t>PUT to /users/abc-123 with body { </a:t>
            </a:r>
            <a:r>
              <a:rPr lang="en-US" dirty="0" err="1"/>
              <a:t>firstName</a:t>
            </a:r>
            <a:r>
              <a:rPr lang="en-US" dirty="0"/>
              <a:t>: “Bob”, </a:t>
            </a:r>
            <a:r>
              <a:rPr lang="en-US" dirty="0" err="1"/>
              <a:t>lastName</a:t>
            </a:r>
            <a:r>
              <a:rPr lang="en-US" dirty="0"/>
              <a:t>: “Smith”…}</a:t>
            </a:r>
          </a:p>
          <a:p>
            <a:pPr lvl="1"/>
            <a:r>
              <a:rPr lang="en-US" dirty="0"/>
              <a:t>200 OK means it worked updating all fields</a:t>
            </a:r>
          </a:p>
          <a:p>
            <a:pPr lvl="1"/>
            <a:r>
              <a:rPr lang="en-US" dirty="0"/>
              <a:t>Also possible 401, 403</a:t>
            </a:r>
          </a:p>
          <a:p>
            <a:pPr lvl="1"/>
            <a:r>
              <a:rPr lang="en-US" dirty="0"/>
              <a:t>404 means that ID was not found</a:t>
            </a:r>
          </a:p>
        </p:txBody>
      </p:sp>
    </p:spTree>
    <p:extLst>
      <p:ext uri="{BB962C8B-B14F-4D97-AF65-F5344CB8AC3E}">
        <p14:creationId xmlns:p14="http://schemas.microsoft.com/office/powerpoint/2010/main" val="12120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already building APIs</a:t>
            </a:r>
          </a:p>
          <a:p>
            <a:r>
              <a:rPr lang="en-US" dirty="0"/>
              <a:t>Developers looking to start building APIs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F493F-E8B7-2E3C-3CA6-9F44E0F2B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3447-98D1-9859-4733-B8A29948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Slightly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417B-07D6-5658-F0C8-C010860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I need Admins to manage announcements, but I need non-Admins to view targeted announcements (</a:t>
            </a:r>
            <a:r>
              <a:rPr lang="en-US" dirty="0" err="1"/>
              <a:t>ie</a:t>
            </a:r>
            <a:r>
              <a:rPr lang="en-US" dirty="0"/>
              <a:t> for different types of customers)</a:t>
            </a:r>
          </a:p>
        </p:txBody>
      </p:sp>
    </p:spTree>
    <p:extLst>
      <p:ext uri="{BB962C8B-B14F-4D97-AF65-F5344CB8AC3E}">
        <p14:creationId xmlns:p14="http://schemas.microsoft.com/office/powerpoint/2010/main" val="8066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B6FE2-C327-600E-84CE-01BA3892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94A7-D454-06DD-A9C0-FCF6D326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A639-DE14-3856-2A06-8FE19DBF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GET to /announcements</a:t>
            </a:r>
          </a:p>
          <a:p>
            <a:pPr lvl="1"/>
            <a:r>
              <a:rPr lang="en-US" dirty="0"/>
              <a:t>Returns back all announcements (possibly paginated) for Admins only</a:t>
            </a:r>
          </a:p>
          <a:p>
            <a:pPr lvl="1"/>
            <a:r>
              <a:rPr lang="en-US" dirty="0"/>
              <a:t>200 OK means everything was good and data is in the body</a:t>
            </a:r>
          </a:p>
          <a:p>
            <a:pPr lvl="1"/>
            <a:r>
              <a:rPr lang="en-US" dirty="0"/>
              <a:t>401 unauthorized, no JWT</a:t>
            </a:r>
          </a:p>
          <a:p>
            <a:pPr lvl="1"/>
            <a:r>
              <a:rPr lang="en-US" dirty="0"/>
              <a:t>403 unauthorized, user is not an admin</a:t>
            </a:r>
          </a:p>
          <a:p>
            <a:r>
              <a:rPr lang="en-US" dirty="0"/>
              <a:t>GET to /announcements/mine</a:t>
            </a:r>
          </a:p>
          <a:p>
            <a:pPr lvl="1"/>
            <a:r>
              <a:rPr lang="en-US" dirty="0"/>
              <a:t>Returns back single announcement for current user (note: Admins can be users)</a:t>
            </a:r>
          </a:p>
          <a:p>
            <a:pPr lvl="1"/>
            <a:r>
              <a:rPr lang="en-US" dirty="0"/>
              <a:t>200 OK means everything was good and data is in the body</a:t>
            </a:r>
          </a:p>
          <a:p>
            <a:pPr lvl="1"/>
            <a:r>
              <a:rPr lang="en-US" dirty="0"/>
              <a:t>401 unauthorized, no JWT</a:t>
            </a:r>
          </a:p>
        </p:txBody>
      </p:sp>
    </p:spTree>
    <p:extLst>
      <p:ext uri="{BB962C8B-B14F-4D97-AF65-F5344CB8AC3E}">
        <p14:creationId xmlns:p14="http://schemas.microsoft.com/office/powerpoint/2010/main" val="31507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A8FD3-0ACB-3846-435C-299AE76CE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4B11-DA66-8FD7-B332-2B26E3B0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0C11-8B60-DE69-15D2-E10F8E42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POST to /announcements</a:t>
            </a:r>
          </a:p>
          <a:p>
            <a:pPr lvl="1"/>
            <a:r>
              <a:rPr lang="en-US" dirty="0"/>
              <a:t>201 Created with body { id: “abc-123” }</a:t>
            </a:r>
          </a:p>
          <a:p>
            <a:pPr lvl="1"/>
            <a:r>
              <a:rPr lang="en-US" dirty="0"/>
              <a:t>Also possible 401, 403 (not an admin)</a:t>
            </a:r>
          </a:p>
          <a:p>
            <a:pPr lvl="1"/>
            <a:r>
              <a:rPr lang="en-US" dirty="0"/>
              <a:t>This might not only create a new announcement, but expire/remove an old one.</a:t>
            </a:r>
          </a:p>
        </p:txBody>
      </p:sp>
    </p:spTree>
    <p:extLst>
      <p:ext uri="{BB962C8B-B14F-4D97-AF65-F5344CB8AC3E}">
        <p14:creationId xmlns:p14="http://schemas.microsoft.com/office/powerpoint/2010/main" val="36154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36B12-2835-06FB-7F73-96922BC2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6534-F260-8D2C-EA68-0168E790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DE29-1212-F913-4193-57132452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Avoid APIs that are just an endpoint per table</a:t>
            </a:r>
          </a:p>
          <a:p>
            <a:r>
              <a:rPr lang="en-US" dirty="0"/>
              <a:t>Might be tempting to do /announcements to return all announcements then filter client-side</a:t>
            </a:r>
          </a:p>
          <a:p>
            <a:r>
              <a:rPr lang="en-US" dirty="0"/>
              <a:t>But that data will get leaked to clients</a:t>
            </a:r>
          </a:p>
          <a:p>
            <a:r>
              <a:rPr lang="en-US" dirty="0"/>
              <a:t>Enforce business rules server side</a:t>
            </a:r>
          </a:p>
          <a:p>
            <a:r>
              <a:rPr lang="en-US" dirty="0"/>
              <a:t>Map APIs to business processes</a:t>
            </a:r>
          </a:p>
          <a:p>
            <a:r>
              <a:rPr lang="en-US" dirty="0"/>
              <a:t>Beware of “I need these 3 API calls to succeed”</a:t>
            </a:r>
          </a:p>
          <a:p>
            <a:r>
              <a:rPr lang="en-US" dirty="0"/>
              <a:t>What if API call 1+2 succeeds but the 3</a:t>
            </a:r>
            <a:r>
              <a:rPr lang="en-US" baseline="30000" dirty="0"/>
              <a:t>rd</a:t>
            </a:r>
            <a:r>
              <a:rPr lang="en-US" dirty="0"/>
              <a:t> fails?</a:t>
            </a:r>
          </a:p>
        </p:txBody>
      </p:sp>
    </p:spTree>
    <p:extLst>
      <p:ext uri="{BB962C8B-B14F-4D97-AF65-F5344CB8AC3E}">
        <p14:creationId xmlns:p14="http://schemas.microsoft.com/office/powerpoint/2010/main" val="14304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36D0E-66A0-EE0B-5388-988E53E6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691-2C56-C6E3-6B26-0FB3C501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7DAD-6262-9EB6-BE10-1562DFD2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Too many systems talking directly to the database? Use an API so one system talks to the database</a:t>
            </a:r>
          </a:p>
          <a:p>
            <a:r>
              <a:rPr lang="en-US" dirty="0"/>
              <a:t>1-3 systems is probably okay</a:t>
            </a:r>
          </a:p>
          <a:p>
            <a:r>
              <a:rPr lang="en-US" dirty="0"/>
              <a:t>More than that is probably a 🚩</a:t>
            </a:r>
          </a:p>
          <a:p>
            <a:r>
              <a:rPr lang="en-US" dirty="0"/>
              <a:t>But an API adds overhead, network, dev time, logging/tracing,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B0B3-B201-F653-CEFF-B3902BF47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4D04-6467-8C2E-9129-0E65F648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kind of API are you building?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F482-39F2-7236-D958-6A5CB80B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Knowing what kind of API you’re building brings clarity to your design</a:t>
            </a:r>
          </a:p>
          <a:p>
            <a:r>
              <a:rPr lang="en-US" dirty="0"/>
              <a:t>Process API</a:t>
            </a:r>
          </a:p>
          <a:p>
            <a:r>
              <a:rPr lang="en-US" dirty="0"/>
              <a:t>Experience/BFF API</a:t>
            </a:r>
          </a:p>
        </p:txBody>
      </p:sp>
    </p:spTree>
    <p:extLst>
      <p:ext uri="{BB962C8B-B14F-4D97-AF65-F5344CB8AC3E}">
        <p14:creationId xmlns:p14="http://schemas.microsoft.com/office/powerpoint/2010/main" val="12117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A73C-6B53-BB18-804F-C38E23BA4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B06-C308-BFC7-13F5-3DBA602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2EB6-8FE6-D477-EA84-FB03B880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Typically consumed by other APIs</a:t>
            </a:r>
          </a:p>
          <a:p>
            <a:r>
              <a:rPr lang="en-US" dirty="0"/>
              <a:t>Meant to be reusable</a:t>
            </a:r>
          </a:p>
          <a:p>
            <a:r>
              <a:rPr lang="en-US" dirty="0"/>
              <a:t>Goal is to abstract a Business Process</a:t>
            </a:r>
          </a:p>
          <a:p>
            <a:r>
              <a:rPr lang="en-US" dirty="0"/>
              <a:t>Might talk to multiple systems so every consumer doesn’t have to</a:t>
            </a:r>
          </a:p>
          <a:p>
            <a:r>
              <a:rPr lang="en-US" dirty="0"/>
              <a:t>Could be inventory data for a warehouse, pricing information from a catalog, etc.</a:t>
            </a:r>
          </a:p>
        </p:txBody>
      </p:sp>
    </p:spTree>
    <p:extLst>
      <p:ext uri="{BB962C8B-B14F-4D97-AF65-F5344CB8AC3E}">
        <p14:creationId xmlns:p14="http://schemas.microsoft.com/office/powerpoint/2010/main" val="25560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85E57-61C5-D156-FC07-79C96A31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3703-63D3-4582-ABC5-D6FD9CFF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Experience/BFF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C41C-24C0-6E2F-2296-DF84AD1E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Backend for Frontend not Best Friends Forever</a:t>
            </a:r>
          </a:p>
          <a:p>
            <a:r>
              <a:rPr lang="en-US" dirty="0"/>
              <a:t>API specific to 1 particular client/frontend</a:t>
            </a:r>
          </a:p>
          <a:p>
            <a:r>
              <a:rPr lang="en-US" dirty="0"/>
              <a:t>…so </a:t>
            </a:r>
            <a:r>
              <a:rPr lang="en-US" dirty="0" err="1"/>
              <a:t>kinda</a:t>
            </a:r>
            <a:r>
              <a:rPr lang="en-US" dirty="0"/>
              <a:t> like the API and frontend are BFFs</a:t>
            </a:r>
          </a:p>
          <a:p>
            <a:r>
              <a:rPr lang="en-US" dirty="0"/>
              <a:t>Not meant to be reusable</a:t>
            </a:r>
          </a:p>
          <a:p>
            <a:r>
              <a:rPr lang="en-US" dirty="0"/>
              <a:t>Tailors the backend interface to exact needs of that frontend</a:t>
            </a:r>
          </a:p>
          <a:p>
            <a:r>
              <a:rPr lang="en-US" dirty="0"/>
              <a:t>Optimized to reduce frontend complexity and exact needs of that client</a:t>
            </a:r>
          </a:p>
        </p:txBody>
      </p:sp>
    </p:spTree>
    <p:extLst>
      <p:ext uri="{BB962C8B-B14F-4D97-AF65-F5344CB8AC3E}">
        <p14:creationId xmlns:p14="http://schemas.microsoft.com/office/powerpoint/2010/main" val="34758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9296B-0D7E-3B45-0773-F4790074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FF5A-86FB-C4A9-2460-4FEAE40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 vs BFF APIs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BD6A12-8D23-43DA-6355-064AED48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9237"/>
              </p:ext>
            </p:extLst>
          </p:nvPr>
        </p:nvGraphicFramePr>
        <p:xfrm>
          <a:off x="933618" y="1635305"/>
          <a:ext cx="9856302" cy="324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25">
                  <a:extLst>
                    <a:ext uri="{9D8B030D-6E8A-4147-A177-3AD203B41FA5}">
                      <a16:colId xmlns:a16="http://schemas.microsoft.com/office/drawing/2014/main" val="1110587049"/>
                    </a:ext>
                  </a:extLst>
                </a:gridCol>
                <a:gridCol w="3569945">
                  <a:extLst>
                    <a:ext uri="{9D8B030D-6E8A-4147-A177-3AD203B41FA5}">
                      <a16:colId xmlns:a16="http://schemas.microsoft.com/office/drawing/2014/main" val="3151256216"/>
                    </a:ext>
                  </a:extLst>
                </a:gridCol>
                <a:gridCol w="4300932">
                  <a:extLst>
                    <a:ext uri="{9D8B030D-6E8A-4147-A177-3AD203B41FA5}">
                      <a16:colId xmlns:a16="http://schemas.microsoft.com/office/drawing/2014/main" val="1907165088"/>
                    </a:ext>
                  </a:extLst>
                </a:gridCol>
              </a:tblGrid>
              <a:tr h="541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73409"/>
                  </a:ext>
                </a:extLst>
              </a:tr>
              <a:tr h="541133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aggregation,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Client-specific data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4721"/>
                  </a:ext>
                </a:extLst>
              </a:tr>
              <a:tr h="541133">
                <a:tc>
                  <a:txBody>
                    <a:bodyPr/>
                    <a:lstStyle/>
                    <a:p>
                      <a:r>
                        <a:rPr lang="en-US" dirty="0"/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systems/APIs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frontend 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web/mobile)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1278"/>
                  </a:ext>
                </a:extLst>
              </a:tr>
              <a:tr h="541133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63073"/>
                  </a:ext>
                </a:extLst>
              </a:tr>
              <a:tr h="541133"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Loosely coupled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Tightly coupled to the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82900"/>
                  </a:ext>
                </a:extLst>
              </a:tr>
              <a:tr h="541133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backend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frontend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1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04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EDA66-403E-EB4C-F005-33673E66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B8F-FF56-941B-F62E-11693F7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BDA5-2BB3-1619-92D5-CA7058EB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Sometimes you need to introduce breaking changes</a:t>
            </a:r>
          </a:p>
          <a:p>
            <a:r>
              <a:rPr lang="en-US" dirty="0"/>
              <a:t>Versions allow you to do that while remaining backwards compatible</a:t>
            </a:r>
          </a:p>
          <a:p>
            <a:r>
              <a:rPr lang="en-US" dirty="0" err="1"/>
              <a:t>ie</a:t>
            </a:r>
            <a:r>
              <a:rPr lang="en-US" dirty="0"/>
              <a:t> /v1/announcements, /v2/announcements</a:t>
            </a:r>
          </a:p>
          <a:p>
            <a:r>
              <a:rPr lang="en-US" dirty="0"/>
              <a:t>Can also do query string, header, or content type</a:t>
            </a:r>
          </a:p>
          <a:p>
            <a:r>
              <a:rPr lang="en-US" dirty="0"/>
              <a:t>Start with a Version if you have a Process API, if it’s a BFF API, likely unnecessary (for web apps)</a:t>
            </a:r>
          </a:p>
          <a:p>
            <a:r>
              <a:rPr lang="en-US" dirty="0"/>
              <a:t>Don’t re-use models between versions (default values)</a:t>
            </a:r>
          </a:p>
          <a:p>
            <a:r>
              <a:rPr lang="en-US" dirty="0">
                <a:hlinkClick r:id="rId3"/>
              </a:rPr>
              <a:t>https://www.nuget.org/packages/Asp.Versioning.Mvc/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How does it compare to SOAP? </a:t>
            </a:r>
            <a:r>
              <a:rPr lang="en-US" dirty="0" err="1"/>
              <a:t>gRPC</a:t>
            </a:r>
            <a:r>
              <a:rPr lang="en-US" dirty="0"/>
              <a:t>?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Do’s and </a:t>
            </a:r>
            <a:r>
              <a:rPr lang="en-US" dirty="0" err="1"/>
              <a:t>Dont’s</a:t>
            </a:r>
            <a:endParaRPr lang="en-US" dirty="0"/>
          </a:p>
          <a:p>
            <a:r>
              <a:rPr lang="en-US" dirty="0"/>
              <a:t>Questions any time</a:t>
            </a:r>
          </a:p>
        </p:txBody>
      </p: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125F8-F386-5572-5EB4-6AC9B5CC0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E7EB-BAA7-BBFD-E292-7EE083A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API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2629-E124-BF77-9036-B4C62BD6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All requests go through API Gateway first</a:t>
            </a:r>
          </a:p>
          <a:p>
            <a:r>
              <a:rPr lang="en-US" dirty="0"/>
              <a:t>Allows for logging</a:t>
            </a:r>
          </a:p>
          <a:p>
            <a:r>
              <a:rPr lang="en-US" dirty="0"/>
              <a:t>Allows for reusable logic everyone needs (</a:t>
            </a:r>
            <a:r>
              <a:rPr lang="en-US" dirty="0" err="1"/>
              <a:t>ie</a:t>
            </a:r>
            <a:r>
              <a:rPr lang="en-US" dirty="0"/>
              <a:t> validate a JWT)</a:t>
            </a:r>
          </a:p>
          <a:p>
            <a:r>
              <a:rPr lang="en-US" dirty="0"/>
              <a:t>Allows for custom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Understand what REST is</a:t>
            </a:r>
          </a:p>
          <a:p>
            <a:r>
              <a:rPr lang="en-US" dirty="0"/>
              <a:t>When to use it</a:t>
            </a:r>
          </a:p>
          <a:p>
            <a:r>
              <a:rPr lang="en-US" dirty="0"/>
              <a:t>Common Do’s and </a:t>
            </a:r>
            <a:r>
              <a:rPr lang="en-US" dirty="0" err="1"/>
              <a:t>Don’t’s</a:t>
            </a:r>
            <a:endParaRPr lang="en-US" dirty="0"/>
          </a:p>
          <a:p>
            <a:r>
              <a:rPr lang="en-US" dirty="0"/>
              <a:t>Things to consider for APIs (design, versioning, API GW,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2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What situations do you guys have?</a:t>
            </a:r>
          </a:p>
        </p:txBody>
      </p: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75315-ABAE-BCBE-3103-9BEFD5AF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DD1-ED1F-8758-6C16-3AB7DBE1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2555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what REST is</a:t>
            </a:r>
          </a:p>
          <a:p>
            <a:r>
              <a:rPr lang="en-US" dirty="0"/>
              <a:t>Expose you to ideas to avoid with REST</a:t>
            </a:r>
          </a:p>
        </p:txBody>
      </p: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Representational State Transfer</a:t>
            </a:r>
          </a:p>
          <a:p>
            <a:r>
              <a:rPr lang="en-US" dirty="0"/>
              <a:t>Stateless communication – no sessions</a:t>
            </a:r>
          </a:p>
          <a:p>
            <a:r>
              <a:rPr lang="en-US" dirty="0"/>
              <a:t>Resource based design (</a:t>
            </a:r>
            <a:r>
              <a:rPr lang="en-US" dirty="0" err="1"/>
              <a:t>ie</a:t>
            </a:r>
            <a:r>
              <a:rPr lang="en-US" dirty="0"/>
              <a:t> /users, /users/123)</a:t>
            </a:r>
          </a:p>
          <a:p>
            <a:r>
              <a:rPr lang="en-US" dirty="0"/>
              <a:t>Leverage HTTP standards to communicate requests and responses</a:t>
            </a:r>
          </a:p>
          <a:p>
            <a:r>
              <a:rPr lang="en-US" dirty="0"/>
              <a:t>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56DAD-BEAA-2070-EBD0-AAC591D2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7D83-7214-99BE-621E-D7509C28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does REST compare?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60EBC-0894-DCCA-0454-A5009874F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50406"/>
              </p:ext>
            </p:extLst>
          </p:nvPr>
        </p:nvGraphicFramePr>
        <p:xfrm>
          <a:off x="230588" y="1626115"/>
          <a:ext cx="1179178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356">
                  <a:extLst>
                    <a:ext uri="{9D8B030D-6E8A-4147-A177-3AD203B41FA5}">
                      <a16:colId xmlns:a16="http://schemas.microsoft.com/office/drawing/2014/main" val="1110587049"/>
                    </a:ext>
                  </a:extLst>
                </a:gridCol>
                <a:gridCol w="2358356">
                  <a:extLst>
                    <a:ext uri="{9D8B030D-6E8A-4147-A177-3AD203B41FA5}">
                      <a16:colId xmlns:a16="http://schemas.microsoft.com/office/drawing/2014/main" val="3151256216"/>
                    </a:ext>
                  </a:extLst>
                </a:gridCol>
                <a:gridCol w="2358356">
                  <a:extLst>
                    <a:ext uri="{9D8B030D-6E8A-4147-A177-3AD203B41FA5}">
                      <a16:colId xmlns:a16="http://schemas.microsoft.com/office/drawing/2014/main" val="1907165088"/>
                    </a:ext>
                  </a:extLst>
                </a:gridCol>
                <a:gridCol w="2358356">
                  <a:extLst>
                    <a:ext uri="{9D8B030D-6E8A-4147-A177-3AD203B41FA5}">
                      <a16:colId xmlns:a16="http://schemas.microsoft.com/office/drawing/2014/main" val="3686354751"/>
                    </a:ext>
                  </a:extLst>
                </a:gridCol>
                <a:gridCol w="2358356">
                  <a:extLst>
                    <a:ext uri="{9D8B030D-6E8A-4147-A177-3AD203B41FA5}">
                      <a16:colId xmlns:a16="http://schemas.microsoft.com/office/drawing/2014/main" val="400202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(single endpoint)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Protobuf</a:t>
                      </a:r>
                      <a:r>
                        <a:rPr lang="en-US" dirty="0"/>
                        <a:t>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(w/ query lang)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widely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 file and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+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Good, 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due to XML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Good, what you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2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Stateful or Stateless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via HTTP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Predefined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RPC </a:t>
                      </a:r>
                      <a:r>
                        <a:rPr lang="en-US" dirty="0" err="1"/>
                        <a:t>styl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Moderate-High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6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codes in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error structure in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APIs, CRUD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Legacy 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Lots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slightly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0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5E025-378E-7E07-38CD-301CF147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6849-5C8D-2494-918C-953A3F19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would you use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34D2-B8F8-BF17-6729-28611ECA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Want an industry standard</a:t>
            </a:r>
          </a:p>
          <a:p>
            <a:r>
              <a:rPr lang="en-US" dirty="0"/>
              <a:t>Clients need less flexibility</a:t>
            </a:r>
          </a:p>
          <a:p>
            <a:r>
              <a:rPr lang="en-US" dirty="0"/>
              <a:t>Safe choice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JSON is more efficient than XML (SOAP)</a:t>
            </a:r>
          </a:p>
        </p:txBody>
      </p:sp>
    </p:spTree>
    <p:extLst>
      <p:ext uri="{BB962C8B-B14F-4D97-AF65-F5344CB8AC3E}">
        <p14:creationId xmlns:p14="http://schemas.microsoft.com/office/powerpoint/2010/main" val="35207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B2F71-A39B-BD70-EC95-7B6C0D40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75C5-7520-1869-1238-01A1AA14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would you use SOAP?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E30-25C6-B2BE-A14B-F85B236B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Only if you absolutely have to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API that only supports SOAP</a:t>
            </a:r>
          </a:p>
        </p:txBody>
      </p:sp>
    </p:spTree>
    <p:extLst>
      <p:ext uri="{BB962C8B-B14F-4D97-AF65-F5344CB8AC3E}">
        <p14:creationId xmlns:p14="http://schemas.microsoft.com/office/powerpoint/2010/main" val="31088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E877-031A-51E6-F43D-54F24FAE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1ECE-01DD-4572-83BB-B2E41A4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would you use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gRPC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E4B7-99ED-5C97-2DFE-54278C99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/>
          </a:bodyPr>
          <a:lstStyle/>
          <a:p>
            <a:r>
              <a:rPr lang="en-US" dirty="0"/>
              <a:t>Absolute need for high performance (HTTP/2, Binary instead of JSON)</a:t>
            </a:r>
          </a:p>
          <a:p>
            <a:r>
              <a:rPr lang="en-US" dirty="0"/>
              <a:t>Real time communication</a:t>
            </a:r>
          </a:p>
          <a:p>
            <a:r>
              <a:rPr lang="en-US" dirty="0"/>
              <a:t>Need streaming support (</a:t>
            </a:r>
            <a:r>
              <a:rPr lang="en-US" dirty="0" err="1"/>
              <a:t>ie</a:t>
            </a:r>
            <a:r>
              <a:rPr lang="en-US" dirty="0"/>
              <a:t> for large file transfers, continuous data streams)</a:t>
            </a:r>
          </a:p>
        </p:txBody>
      </p:sp>
    </p:spTree>
    <p:extLst>
      <p:ext uri="{BB962C8B-B14F-4D97-AF65-F5344CB8AC3E}">
        <p14:creationId xmlns:p14="http://schemas.microsoft.com/office/powerpoint/2010/main" val="33323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53049</TotalTime>
  <Words>1379</Words>
  <Application>Microsoft Office PowerPoint</Application>
  <PresentationFormat>Widescreen</PresentationFormat>
  <Paragraphs>266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REST APIs Do’s and Don’t’s</vt:lpstr>
      <vt:lpstr>Audience</vt:lpstr>
      <vt:lpstr>Agenda</vt:lpstr>
      <vt:lpstr>Goals</vt:lpstr>
      <vt:lpstr>What is REST?</vt:lpstr>
      <vt:lpstr>How does REST compare?</vt:lpstr>
      <vt:lpstr>When would you use REST?</vt:lpstr>
      <vt:lpstr>When would you use SOAP?</vt:lpstr>
      <vt:lpstr>When would you use gRPC?</vt:lpstr>
      <vt:lpstr>When would you use GraphQL?</vt:lpstr>
      <vt:lpstr>Core Design Principles of REST API</vt:lpstr>
      <vt:lpstr>HTTP Methods/Verbs</vt:lpstr>
      <vt:lpstr>URLs determine resources</vt:lpstr>
      <vt:lpstr>Status Codes communicate result status</vt:lpstr>
      <vt:lpstr>Common 2xx Status Codes</vt:lpstr>
      <vt:lpstr>Common 4xx Status Codes</vt:lpstr>
      <vt:lpstr>Common 5xx Status Codes</vt:lpstr>
      <vt:lpstr>Example</vt:lpstr>
      <vt:lpstr>Example</vt:lpstr>
      <vt:lpstr>Slightly more complex example</vt:lpstr>
      <vt:lpstr>Example</vt:lpstr>
      <vt:lpstr>Example</vt:lpstr>
      <vt:lpstr>Lessons</vt:lpstr>
      <vt:lpstr>Additional Gotchas</vt:lpstr>
      <vt:lpstr>What kind of API are you building?</vt:lpstr>
      <vt:lpstr>Process API</vt:lpstr>
      <vt:lpstr>Experience/BFF API</vt:lpstr>
      <vt:lpstr>Process vs BFF APIs</vt:lpstr>
      <vt:lpstr>Versioning</vt:lpstr>
      <vt:lpstr>API Gateways</vt:lpstr>
      <vt:lpstr>Takeaways</vt:lpstr>
      <vt:lpstr>What situations do you guys have?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Scott Sauber</dc:creator>
  <cp:lastModifiedBy>Scott Sauber</cp:lastModifiedBy>
  <cp:revision>296</cp:revision>
  <dcterms:created xsi:type="dcterms:W3CDTF">2018-06-02T19:36:58Z</dcterms:created>
  <dcterms:modified xsi:type="dcterms:W3CDTF">2025-01-06T05:33:01Z</dcterms:modified>
</cp:coreProperties>
</file>