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2"/>
  </p:notesMasterIdLst>
  <p:sldIdLst>
    <p:sldId id="257" r:id="rId2"/>
    <p:sldId id="285" r:id="rId3"/>
    <p:sldId id="326" r:id="rId4"/>
    <p:sldId id="369" r:id="rId5"/>
    <p:sldId id="530" r:id="rId6"/>
    <p:sldId id="372" r:id="rId7"/>
    <p:sldId id="375" r:id="rId8"/>
    <p:sldId id="411" r:id="rId9"/>
    <p:sldId id="410" r:id="rId10"/>
    <p:sldId id="330" r:id="rId11"/>
    <p:sldId id="513" r:id="rId12"/>
    <p:sldId id="376" r:id="rId13"/>
    <p:sldId id="511" r:id="rId14"/>
    <p:sldId id="394" r:id="rId15"/>
    <p:sldId id="381" r:id="rId16"/>
    <p:sldId id="396" r:id="rId17"/>
    <p:sldId id="384" r:id="rId18"/>
    <p:sldId id="405" r:id="rId19"/>
    <p:sldId id="403" r:id="rId20"/>
    <p:sldId id="409" r:id="rId21"/>
    <p:sldId id="404" r:id="rId22"/>
    <p:sldId id="387" r:id="rId23"/>
    <p:sldId id="406" r:id="rId24"/>
    <p:sldId id="407" r:id="rId25"/>
    <p:sldId id="408" r:id="rId26"/>
    <p:sldId id="514" r:id="rId27"/>
    <p:sldId id="377" r:id="rId28"/>
    <p:sldId id="398" r:id="rId29"/>
    <p:sldId id="402" r:id="rId30"/>
    <p:sldId id="391" r:id="rId31"/>
    <p:sldId id="526" r:id="rId32"/>
    <p:sldId id="520" r:id="rId33"/>
    <p:sldId id="516" r:id="rId34"/>
    <p:sldId id="522" r:id="rId35"/>
    <p:sldId id="523" r:id="rId36"/>
    <p:sldId id="524" r:id="rId37"/>
    <p:sldId id="525" r:id="rId38"/>
    <p:sldId id="529" r:id="rId39"/>
    <p:sldId id="399" r:id="rId40"/>
    <p:sldId id="528" r:id="rId41"/>
    <p:sldId id="379" r:id="rId42"/>
    <p:sldId id="380" r:id="rId43"/>
    <p:sldId id="338" r:id="rId44"/>
    <p:sldId id="392" r:id="rId45"/>
    <p:sldId id="378" r:id="rId46"/>
    <p:sldId id="395" r:id="rId47"/>
    <p:sldId id="368" r:id="rId48"/>
    <p:sldId id="336" r:id="rId49"/>
    <p:sldId id="337" r:id="rId50"/>
    <p:sldId id="39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a:srgbClr val="5C2D91"/>
    <a:srgbClr val="2E97EE"/>
    <a:srgbClr val="095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977" autoAdjust="0"/>
  </p:normalViewPr>
  <p:slideViewPr>
    <p:cSldViewPr snapToGrid="0">
      <p:cViewPr varScale="1">
        <p:scale>
          <a:sx n="97" d="100"/>
          <a:sy n="97" d="100"/>
        </p:scale>
        <p:origin x="106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11206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397315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40530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14</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2426229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51152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385283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97899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48748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149788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30617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13038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13269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84657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31</a:t>
            </a:fld>
            <a:endParaRPr lang="en-US"/>
          </a:p>
        </p:txBody>
      </p:sp>
    </p:spTree>
    <p:extLst>
      <p:ext uri="{BB962C8B-B14F-4D97-AF65-F5344CB8AC3E}">
        <p14:creationId xmlns:p14="http://schemas.microsoft.com/office/powerpoint/2010/main" val="3272652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32</a:t>
            </a:fld>
            <a:endParaRPr lang="en-US"/>
          </a:p>
        </p:txBody>
      </p:sp>
    </p:spTree>
    <p:extLst>
      <p:ext uri="{BB962C8B-B14F-4D97-AF65-F5344CB8AC3E}">
        <p14:creationId xmlns:p14="http://schemas.microsoft.com/office/powerpoint/2010/main" val="49052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1962700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3462722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2858402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095228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589920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38</a:t>
            </a:fld>
            <a:endParaRPr lang="en-US"/>
          </a:p>
        </p:txBody>
      </p:sp>
    </p:spTree>
    <p:extLst>
      <p:ext uri="{BB962C8B-B14F-4D97-AF65-F5344CB8AC3E}">
        <p14:creationId xmlns:p14="http://schemas.microsoft.com/office/powerpoint/2010/main" val="2585994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44210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524955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42</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43</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44</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45</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46</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49</a:t>
            </a:fld>
            <a:endParaRPr lang="en-US"/>
          </a:p>
        </p:txBody>
      </p:sp>
    </p:spTree>
    <p:extLst>
      <p:ext uri="{BB962C8B-B14F-4D97-AF65-F5344CB8AC3E}">
        <p14:creationId xmlns:p14="http://schemas.microsoft.com/office/powerpoint/2010/main" val="374844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79921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23611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10/8/2025</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10/8/2025</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leantechniques.com/" TargetMode="External"/><Relationship Id="rId7" Type="http://schemas.openxmlformats.org/officeDocument/2006/relationships/hyperlink" Target="https://www.red-gate.com/hub/events/friends-of-rg/friend/ScottSauber" TargetMode="External"/><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meetup.com/iadnug/" TargetMode="External"/><Relationship Id="rId11" Type="http://schemas.openxmlformats.org/officeDocument/2006/relationships/image" Target="../media/image6.jpeg"/><Relationship Id="rId5" Type="http://schemas.openxmlformats.org/officeDocument/2006/relationships/hyperlink" Target="https://dometrain.com/author/scott-sauber/" TargetMode="External"/><Relationship Id="rId10" Type="http://schemas.openxmlformats.org/officeDocument/2006/relationships/image" Target="../media/image5.jpeg"/><Relationship Id="rId4" Type="http://schemas.openxmlformats.org/officeDocument/2006/relationships/hyperlink" Target="https://mvp.microsoft.com/en-us/PublicProfile/5005146?fullName=Scott%20%20Sauber" TargetMode="Externa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with </a:t>
            </a:r>
            <a:r>
              <a:rPr lang="en-US" sz="7700" b="1" dirty="0" err="1">
                <a:solidFill>
                  <a:schemeClr val="bg1"/>
                </a:solidFill>
                <a:latin typeface="+mn-lt"/>
                <a:ea typeface="Open Sans" panose="020B0606030504020204" pitchFamily="34" charset="0"/>
                <a:cs typeface="Open Sans" panose="020B0606030504020204" pitchFamily="34" charset="0"/>
              </a:rPr>
              <a:t>Blazor</a:t>
            </a:r>
            <a:endParaRPr lang="en-US" sz="7700" b="1" dirty="0">
              <a:solidFill>
                <a:schemeClr val="bg1"/>
              </a:solidFill>
              <a:latin typeface="+mn-lt"/>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3" name="Picture 6" descr="What is Test Driven Development (TDD)? – Kaizenko">
            <a:extLst>
              <a:ext uri="{FF2B5EF4-FFF2-40B4-BE49-F238E27FC236}">
                <a16:creationId xmlns:a16="http://schemas.microsoft.com/office/drawing/2014/main" id="{3D992B7F-4A2C-E8C9-551E-3E8185EF2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701" y="1600253"/>
            <a:ext cx="6353175"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BB283152-FBC1-C977-C049-07878CAA1033}"/>
              </a:ext>
            </a:extLst>
          </p:cNvPr>
          <p:cNvSpPr>
            <a:spLocks noChangeArrowheads="1"/>
          </p:cNvSpPr>
          <p:nvPr/>
        </p:nvSpPr>
        <p:spPr bwMode="auto">
          <a:xfrm>
            <a:off x="741680" y="1420247"/>
            <a:ext cx="1100290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6500" b="1" dirty="0">
                <a:solidFill>
                  <a:srgbClr val="FFFFFF"/>
                </a:solidFill>
              </a:rPr>
              <a:t>“</a:t>
            </a:r>
            <a:r>
              <a:rPr kumimoji="0" lang="en-US" altLang="en-US" sz="6500" b="1" i="0" u="none" strike="noStrike" cap="none" normalizeH="0" baseline="0" dirty="0">
                <a:ln>
                  <a:noFill/>
                </a:ln>
                <a:solidFill>
                  <a:srgbClr val="FFFFFF"/>
                </a:solidFill>
                <a:effectLst/>
              </a:rPr>
              <a:t>If you haven’t seen a test fail, you don’t know if it works.”    </a:t>
            </a:r>
            <a:endParaRPr kumimoji="0" lang="en-US" altLang="en-US" sz="6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b="1" dirty="0">
              <a:solidFill>
                <a:srgbClr val="FFFFFF"/>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b="1" dirty="0">
                <a:solidFill>
                  <a:srgbClr val="FFFFFF"/>
                </a:solidFill>
              </a:rPr>
              <a:t>						     </a:t>
            </a:r>
            <a:r>
              <a:rPr kumimoji="0" lang="en-US" altLang="en-US" sz="3600" b="1" i="0" u="none" strike="noStrike" cap="none" normalizeH="0" baseline="0" dirty="0">
                <a:ln>
                  <a:noFill/>
                </a:ln>
                <a:solidFill>
                  <a:srgbClr val="FFFFFF"/>
                </a:solidFill>
                <a:effectLst/>
              </a:rPr>
              <a:t>Eric Evans</a:t>
            </a:r>
            <a:endParaRPr kumimoji="0" lang="en-US" altLang="en-US" sz="3600" b="0" i="0" u="none" strike="noStrike" cap="none" normalizeH="0" baseline="0" dirty="0">
              <a:ln>
                <a:noFill/>
              </a:ln>
              <a:solidFill>
                <a:schemeClr val="tx1"/>
              </a:solidFill>
              <a:effectLst/>
            </a:endParaRPr>
          </a:p>
        </p:txBody>
      </p:sp>
      <p:pic>
        <p:nvPicPr>
          <p:cNvPr id="1026" name="Picture 2">
            <a:extLst>
              <a:ext uri="{FF2B5EF4-FFF2-40B4-BE49-F238E27FC236}">
                <a16:creationId xmlns:a16="http://schemas.microsoft.com/office/drawing/2014/main" id="{92449862-2455-B2FF-E8BF-E9600AFBAD3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3503" y="3612874"/>
            <a:ext cx="4547683" cy="346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3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Work in small steps (minimizes waste, minimizes WIP)</a:t>
            </a:r>
          </a:p>
          <a:p>
            <a:r>
              <a:rPr lang="en-US" dirty="0"/>
              <a:t>Focus</a:t>
            </a:r>
          </a:p>
          <a:p>
            <a:r>
              <a:rPr lang="en-US" dirty="0"/>
              <a:t>Much less time in the debugger</a:t>
            </a:r>
          </a:p>
          <a:p>
            <a:r>
              <a:rPr lang="en-US" dirty="0"/>
              <a:t>Thinking through failure states</a:t>
            </a:r>
          </a:p>
          <a:p>
            <a:r>
              <a:rPr lang="en-US" dirty="0"/>
              <a:t>Confidence</a:t>
            </a:r>
          </a:p>
          <a:p>
            <a:r>
              <a:rPr lang="en-US" dirty="0"/>
              <a:t>Design feedback, hard to write test? Design might be wrong</a:t>
            </a:r>
          </a:p>
          <a:p>
            <a:r>
              <a:rPr lang="en-US" dirty="0"/>
              <a:t>Oh yeah…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NOT TDD?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TDD is NOT a synonym for writing tests</a:t>
            </a:r>
          </a:p>
          <a:p>
            <a:r>
              <a:rPr lang="en-US" dirty="0"/>
              <a:t>TDD is NOT writing multiple tests up front before writing any production code</a:t>
            </a:r>
          </a:p>
          <a:p>
            <a:r>
              <a:rPr lang="en-US" dirty="0"/>
              <a:t>TDD does NOT mean no bugs ever (just less)</a:t>
            </a:r>
          </a:p>
          <a:p>
            <a:r>
              <a:rPr lang="en-US" dirty="0"/>
              <a:t>TDD is not good for adding tests to existing production code</a:t>
            </a:r>
          </a:p>
          <a:p>
            <a:r>
              <a:rPr lang="en-US" dirty="0"/>
              <a:t>TDD zealots do more harm than good</a:t>
            </a:r>
          </a:p>
        </p:txBody>
      </p:sp>
      <p:grpSp>
        <p:nvGrpSpPr>
          <p:cNvPr id="4" name="Group 3">
            <a:extLst>
              <a:ext uri="{FF2B5EF4-FFF2-40B4-BE49-F238E27FC236}">
                <a16:creationId xmlns:a16="http://schemas.microsoft.com/office/drawing/2014/main" id="{62B5E2B8-6DB5-E579-DCF6-CEA0B73209A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9E6DB0C-F73B-398E-DF73-1948DD15BB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32CF94CF-02D6-634F-37FE-EDC871002EE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8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a:t>
            </a:r>
            <a:r>
              <a:rPr lang="en-US" sz="10000" dirty="0" err="1">
                <a:solidFill>
                  <a:schemeClr val="bg1"/>
                </a:solidFill>
                <a:latin typeface="+mn-lt"/>
              </a:rPr>
              <a:t>Blazor</a:t>
            </a:r>
            <a:endParaRPr lang="en-US" sz="10000" dirty="0">
              <a:solidFill>
                <a:schemeClr val="bg1"/>
              </a:solidFill>
              <a:latin typeface="+mn-lt"/>
            </a:endParaRPr>
          </a:p>
        </p:txBody>
      </p:sp>
      <p:pic>
        <p:nvPicPr>
          <p:cNvPr id="3" name="Picture 2" descr="Bootstrap+Blazor essentials - DEV Community">
            <a:extLst>
              <a:ext uri="{FF2B5EF4-FFF2-40B4-BE49-F238E27FC236}">
                <a16:creationId xmlns:a16="http://schemas.microsoft.com/office/drawing/2014/main" id="{E9E2DD8B-906A-F3DA-F26B-92BFA379BB24}"/>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xUnit</a:t>
            </a:r>
            <a:endParaRPr lang="en-US" dirty="0"/>
          </a:p>
          <a:p>
            <a:r>
              <a:rPr lang="en-US" dirty="0" err="1"/>
              <a:t>Shouldly</a:t>
            </a:r>
            <a:endParaRPr lang="en-US" dirty="0"/>
          </a:p>
          <a:p>
            <a:r>
              <a:rPr lang="en-US" dirty="0" err="1"/>
              <a:t>bUnit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Used by Microsoft to test .NET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5E7855-536D-EC33-3FC5-996C20955F27}"/>
              </a:ext>
            </a:extLst>
          </p:cNvPr>
          <p:cNvPicPr>
            <a:picLocks noChangeAspect="1"/>
          </p:cNvPicPr>
          <p:nvPr/>
        </p:nvPicPr>
        <p:blipFill>
          <a:blip r:embed="rId3"/>
          <a:stretch>
            <a:fillRect/>
          </a:stretch>
        </p:blipFill>
        <p:spPr>
          <a:xfrm>
            <a:off x="1827279" y="1815611"/>
            <a:ext cx="9332704" cy="4244875"/>
          </a:xfrm>
          <a:prstGeom prst="rect">
            <a:avLst/>
          </a:prstGeom>
        </p:spPr>
      </p:pic>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763674" y="2017228"/>
            <a:ext cx="116697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Shouldly</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Assertion library</a:t>
            </a:r>
          </a:p>
          <a:p>
            <a:r>
              <a:rPr lang="en-US" dirty="0"/>
              <a:t>~80M downloads on NuGet</a:t>
            </a:r>
          </a:p>
          <a:p>
            <a:r>
              <a:rPr lang="en-US" dirty="0"/>
              <a:t>Cleaner assertions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63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Shouldly</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6873F79-420F-6537-BB60-8EADEE0D2E87}"/>
              </a:ext>
            </a:extLst>
          </p:cNvPr>
          <p:cNvPicPr>
            <a:picLocks noChangeAspect="1"/>
          </p:cNvPicPr>
          <p:nvPr/>
        </p:nvPicPr>
        <p:blipFill>
          <a:blip r:embed="rId4"/>
          <a:stretch>
            <a:fillRect/>
          </a:stretch>
        </p:blipFill>
        <p:spPr>
          <a:xfrm>
            <a:off x="1827279" y="1815611"/>
            <a:ext cx="9332704" cy="4244875"/>
          </a:xfrm>
          <a:prstGeom prst="rect">
            <a:avLst/>
          </a:prstGeom>
        </p:spPr>
      </p:pic>
      <p:cxnSp>
        <p:nvCxnSpPr>
          <p:cNvPr id="3" name="Straight Arrow Connector 2">
            <a:extLst>
              <a:ext uri="{FF2B5EF4-FFF2-40B4-BE49-F238E27FC236}">
                <a16:creationId xmlns:a16="http://schemas.microsoft.com/office/drawing/2014/main" id="{361687FD-3599-F627-FBEA-4C50E40495B0}"/>
              </a:ext>
            </a:extLst>
          </p:cNvPr>
          <p:cNvCxnSpPr>
            <a:cxnSpLocks/>
          </p:cNvCxnSpPr>
          <p:nvPr/>
        </p:nvCxnSpPr>
        <p:spPr>
          <a:xfrm>
            <a:off x="1153287" y="5485695"/>
            <a:ext cx="116697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3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Familiar with </a:t>
            </a:r>
            <a:r>
              <a:rPr lang="en-US" dirty="0" err="1">
                <a:ea typeface="Open Sans" panose="020B0606030504020204" pitchFamily="34" charset="0"/>
                <a:cs typeface="Open Sans" panose="020B0606030504020204" pitchFamily="34" charset="0"/>
              </a:rPr>
              <a:t>Blazor</a:t>
            </a:r>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Helper library for testing </a:t>
            </a:r>
            <a:r>
              <a:rPr lang="en-US" dirty="0" err="1"/>
              <a:t>Blazor</a:t>
            </a:r>
            <a:endParaRPr lang="en-US" dirty="0"/>
          </a:p>
          <a:p>
            <a:r>
              <a:rPr lang="en-US" dirty="0"/>
              <a:t>Renders components</a:t>
            </a:r>
          </a:p>
          <a:p>
            <a:r>
              <a:rPr lang="en-US" dirty="0"/>
              <a:t>Queries for the DOM</a:t>
            </a:r>
          </a:p>
          <a:p>
            <a:r>
              <a:rPr lang="en-US" dirty="0"/>
              <a:t>Inject fake dependencies</a:t>
            </a:r>
          </a:p>
          <a:p>
            <a:r>
              <a:rPr lang="en-US" dirty="0"/>
              <a:t>Fakes for various things (i.e. </a:t>
            </a:r>
            <a:r>
              <a:rPr lang="en-US" dirty="0" err="1"/>
              <a:t>NavigationManager</a:t>
            </a:r>
            <a:r>
              <a:rPr lang="en-US" dirty="0"/>
              <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23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A88828-5E33-19A7-AA3C-C2CCE39C4CA5}"/>
              </a:ext>
            </a:extLst>
          </p:cNvPr>
          <p:cNvPicPr>
            <a:picLocks noChangeAspect="1"/>
          </p:cNvPicPr>
          <p:nvPr/>
        </p:nvPicPr>
        <p:blipFill>
          <a:blip r:embed="rId3"/>
          <a:stretch>
            <a:fillRect/>
          </a:stretch>
        </p:blipFill>
        <p:spPr>
          <a:xfrm>
            <a:off x="1827279" y="1815611"/>
            <a:ext cx="9332704" cy="4244875"/>
          </a:xfrm>
          <a:prstGeom prst="rect">
            <a:avLst/>
          </a:prstGeom>
        </p:spPr>
      </p:pic>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9774468E-00A8-CC5E-4A6B-AC60D7499755}"/>
              </a:ext>
            </a:extLst>
          </p:cNvPr>
          <p:cNvSpPr/>
          <p:nvPr/>
        </p:nvSpPr>
        <p:spPr>
          <a:xfrm>
            <a:off x="2170446" y="2813538"/>
            <a:ext cx="8989537" cy="251383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06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Behavior</a:t>
            </a:r>
          </a:p>
          <a:p>
            <a:r>
              <a:rPr lang="en-US" dirty="0"/>
              <a:t>Not that CSS classes exist or any other attributes directly exist</a:t>
            </a:r>
          </a:p>
          <a:p>
            <a:r>
              <a:rPr lang="en-US" dirty="0"/>
              <a:t>You can’t prove your app looks good with tests</a:t>
            </a:r>
          </a:p>
          <a:p>
            <a:r>
              <a:rPr lang="en-US" dirty="0"/>
              <a:t>Behavior</a:t>
            </a:r>
          </a:p>
          <a:p>
            <a:r>
              <a:rPr lang="en-US" dirty="0"/>
              <a:t>If I can delete code that breaks your app, but your tests don’t – that’s a problem</a:t>
            </a:r>
          </a:p>
          <a:p>
            <a:r>
              <a:rPr lang="en-US" dirty="0"/>
              <a:t>If my tests break but my application isn’t broken - that’s a problem</a:t>
            </a:r>
          </a:p>
          <a:p>
            <a:pPr lvl="1"/>
            <a:r>
              <a:rPr lang="en-US" dirty="0"/>
              <a:t>Flaky Test?</a:t>
            </a:r>
          </a:p>
          <a:p>
            <a:pPr lvl="1"/>
            <a:r>
              <a:rPr lang="en-US" dirty="0"/>
              <a:t>Implementation detail?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AB2A7FE8-B853-F131-B77C-9ECEA24EBB72}"/>
              </a:ext>
            </a:extLst>
          </p:cNvPr>
          <p:cNvPicPr>
            <a:picLocks noChangeAspect="1"/>
          </p:cNvPicPr>
          <p:nvPr/>
        </p:nvPicPr>
        <p:blipFill>
          <a:blip r:embed="rId4"/>
          <a:stretch>
            <a:fillRect/>
          </a:stretch>
        </p:blipFill>
        <p:spPr>
          <a:xfrm>
            <a:off x="1466715" y="810952"/>
            <a:ext cx="6944694" cy="3467584"/>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Current Count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345065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9BC5333-8ECE-EB3E-0AB7-043D0B14ECEF}"/>
              </a:ext>
            </a:extLst>
          </p:cNvPr>
          <p:cNvPicPr>
            <a:picLocks noChangeAspect="1"/>
          </p:cNvPicPr>
          <p:nvPr/>
        </p:nvPicPr>
        <p:blipFill>
          <a:blip r:embed="rId4"/>
          <a:stretch>
            <a:fillRect/>
          </a:stretch>
        </p:blipFill>
        <p:spPr>
          <a:xfrm>
            <a:off x="1446619" y="861717"/>
            <a:ext cx="8083519" cy="3465576"/>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The HTML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532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66949D-4A29-8A13-E77A-BD8EB9C49C5F}"/>
              </a:ext>
            </a:extLst>
          </p:cNvPr>
          <p:cNvPicPr>
            <a:picLocks noChangeAspect="1"/>
          </p:cNvPicPr>
          <p:nvPr/>
        </p:nvPicPr>
        <p:blipFill>
          <a:blip r:embed="rId3"/>
          <a:stretch>
            <a:fillRect/>
          </a:stretch>
        </p:blipFill>
        <p:spPr>
          <a:xfrm>
            <a:off x="1466714" y="445273"/>
            <a:ext cx="8486927" cy="3860183"/>
          </a:xfrm>
          <a:prstGeom prst="rect">
            <a:avLst/>
          </a:prstGeom>
        </p:spPr>
      </p:pic>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A007C0E2-0F27-1F92-FBA8-5923C1CCF770}"/>
              </a:ext>
            </a:extLst>
          </p:cNvPr>
          <p:cNvSpPr txBox="1">
            <a:spLocks/>
          </p:cNvSpPr>
          <p:nvPr/>
        </p:nvSpPr>
        <p:spPr>
          <a:xfrm>
            <a:off x="1466715" y="2644745"/>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This is the behavior you care about!</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7317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F7F7958-544D-5CAE-9C35-6D64AFDAAA78}"/>
              </a:ext>
            </a:extLst>
          </p:cNvPr>
          <p:cNvGrpSpPr/>
          <p:nvPr/>
        </p:nvGrpSpPr>
        <p:grpSpPr>
          <a:xfrm>
            <a:off x="2450813" y="3333179"/>
            <a:ext cx="8720937" cy="4476992"/>
            <a:chOff x="1064141" y="1042154"/>
            <a:chExt cx="8720937" cy="4476992"/>
          </a:xfrm>
        </p:grpSpPr>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157513" y="1042154"/>
              <a:ext cx="6227064" cy="2743200"/>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064141" y="2051562"/>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grpSp>
      <p:pic>
        <p:nvPicPr>
          <p:cNvPr id="3" name="Picture 2">
            <a:extLst>
              <a:ext uri="{FF2B5EF4-FFF2-40B4-BE49-F238E27FC236}">
                <a16:creationId xmlns:a16="http://schemas.microsoft.com/office/drawing/2014/main" id="{30B400E3-A835-A281-1BF8-2124019BCE09}"/>
              </a:ext>
            </a:extLst>
          </p:cNvPr>
          <p:cNvPicPr>
            <a:picLocks noChangeAspect="1"/>
          </p:cNvPicPr>
          <p:nvPr/>
        </p:nvPicPr>
        <p:blipFill>
          <a:blip r:embed="rId5"/>
          <a:stretch>
            <a:fillRect/>
          </a:stretch>
        </p:blipFill>
        <p:spPr>
          <a:xfrm>
            <a:off x="0" y="257811"/>
            <a:ext cx="5493936" cy="2743200"/>
          </a:xfrm>
          <a:prstGeom prst="rect">
            <a:avLst/>
          </a:prstGeom>
        </p:spPr>
      </p:pic>
      <p:sp>
        <p:nvSpPr>
          <p:cNvPr id="4" name="Title 1">
            <a:extLst>
              <a:ext uri="{FF2B5EF4-FFF2-40B4-BE49-F238E27FC236}">
                <a16:creationId xmlns:a16="http://schemas.microsoft.com/office/drawing/2014/main" id="{4D89D62C-DD49-47A9-E539-8BEDD77A0B0C}"/>
              </a:ext>
            </a:extLst>
          </p:cNvPr>
          <p:cNvSpPr>
            <a:spLocks noGrp="1"/>
          </p:cNvSpPr>
          <p:nvPr>
            <p:ph type="title"/>
          </p:nvPr>
        </p:nvSpPr>
        <p:spPr>
          <a:xfrm>
            <a:off x="-100483" y="1142549"/>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pic>
        <p:nvPicPr>
          <p:cNvPr id="5" name="Picture 4">
            <a:extLst>
              <a:ext uri="{FF2B5EF4-FFF2-40B4-BE49-F238E27FC236}">
                <a16:creationId xmlns:a16="http://schemas.microsoft.com/office/drawing/2014/main" id="{F1EEEA22-05ED-ADBC-1BC8-3F3622048F2A}"/>
              </a:ext>
            </a:extLst>
          </p:cNvPr>
          <p:cNvPicPr>
            <a:picLocks noChangeAspect="1"/>
          </p:cNvPicPr>
          <p:nvPr/>
        </p:nvPicPr>
        <p:blipFill>
          <a:blip r:embed="rId6"/>
          <a:stretch>
            <a:fillRect/>
          </a:stretch>
        </p:blipFill>
        <p:spPr>
          <a:xfrm>
            <a:off x="5657717" y="279936"/>
            <a:ext cx="6398564" cy="2743200"/>
          </a:xfrm>
          <a:prstGeom prst="rect">
            <a:avLst/>
          </a:prstGeom>
        </p:spPr>
      </p:pic>
      <p:sp>
        <p:nvSpPr>
          <p:cNvPr id="11" name="Title 1">
            <a:extLst>
              <a:ext uri="{FF2B5EF4-FFF2-40B4-BE49-F238E27FC236}">
                <a16:creationId xmlns:a16="http://schemas.microsoft.com/office/drawing/2014/main" id="{860BC049-6206-7793-702D-7D4357E3A248}"/>
              </a:ext>
            </a:extLst>
          </p:cNvPr>
          <p:cNvSpPr txBox="1">
            <a:spLocks/>
          </p:cNvSpPr>
          <p:nvPr/>
        </p:nvSpPr>
        <p:spPr>
          <a:xfrm>
            <a:off x="5550295" y="1217219"/>
            <a:ext cx="5701842"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12176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You can’t test if your app looks good – so </a:t>
            </a:r>
            <a:r>
              <a:rPr lang="en-US"/>
              <a:t>don’t test CSS</a:t>
            </a:r>
            <a:endParaRPr lang="en-US" dirty="0"/>
          </a:p>
          <a:p>
            <a:r>
              <a:rPr lang="en-US" dirty="0"/>
              <a:t>Do NOT test implementation details</a:t>
            </a:r>
          </a:p>
          <a:p>
            <a:r>
              <a:rPr lang="en-US" dirty="0"/>
              <a:t>Avoid using </a:t>
            </a:r>
            <a:r>
              <a:rPr lang="en-US" dirty="0" err="1"/>
              <a:t>MarkupMatches</a:t>
            </a:r>
            <a:r>
              <a:rPr lang="en-US" dirty="0"/>
              <a:t> for applications</a:t>
            </a:r>
          </a:p>
          <a:p>
            <a:r>
              <a:rPr lang="en-US" dirty="0"/>
              <a:t>Too many implementation details (i.e. classes, DOM nodes, etc.)</a:t>
            </a:r>
          </a:p>
          <a:p>
            <a:r>
              <a:rPr lang="en-US" dirty="0"/>
              <a:t>Avoid using .Instance for applications</a:t>
            </a:r>
          </a:p>
          <a:p>
            <a:r>
              <a:rPr lang="en-US" dirty="0"/>
              <a:t>Too many implementation details (i.e. Property, Methods, etc.)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45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Avoid snapshot tests (like Verify)</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Avoid using snapshots for your </a:t>
            </a:r>
            <a:r>
              <a:rPr lang="en-US" dirty="0" err="1"/>
              <a:t>Blazor</a:t>
            </a:r>
            <a:r>
              <a:rPr lang="en-US" dirty="0"/>
              <a:t> components… (mostly)</a:t>
            </a:r>
          </a:p>
          <a:p>
            <a:r>
              <a:rPr lang="en-US" dirty="0"/>
              <a:t>Snapshots don’t capture desired behavior</a:t>
            </a:r>
          </a:p>
          <a:p>
            <a:r>
              <a:rPr lang="en-US" dirty="0"/>
              <a:t>Too many implementation details (i.e. classes, DOM nodes, etc.)</a:t>
            </a:r>
          </a:p>
          <a:p>
            <a:r>
              <a:rPr lang="en-US" dirty="0"/>
              <a:t>Results in I see people start blindly accepting changes </a:t>
            </a:r>
          </a:p>
          <a:p>
            <a:r>
              <a:rPr lang="en-US" dirty="0"/>
              <a:t>Can’t TDD it because it relies on the final output</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6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Slight TDD Detour</a:t>
            </a:r>
          </a:p>
        </p:txBody>
      </p:sp>
    </p:spTree>
    <p:extLst>
      <p:ext uri="{BB962C8B-B14F-4D97-AF65-F5344CB8AC3E}">
        <p14:creationId xmlns:p14="http://schemas.microsoft.com/office/powerpoint/2010/main" val="3625642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C5399C-C18B-8ED5-EBB5-0C740916584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502" y="3090833"/>
            <a:ext cx="3767167" cy="376716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CEB5D41-28A2-6A8B-02C8-131D45C6B954}"/>
              </a:ext>
            </a:extLst>
          </p:cNvPr>
          <p:cNvSpPr>
            <a:spLocks noGrp="1"/>
          </p:cNvSpPr>
          <p:nvPr>
            <p:ph type="ctrTitle"/>
          </p:nvPr>
        </p:nvSpPr>
        <p:spPr>
          <a:xfrm>
            <a:off x="192946" y="1346752"/>
            <a:ext cx="11568419" cy="543994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FFFFFF"/>
                </a:solidFill>
                <a:effectLst/>
                <a:latin typeface="+mn-lt"/>
              </a:rPr>
              <a:t>“Remove everything that has no relevance to the story. If you say in the first chapter that there is a rifle hanging on the wall, in the second or third chapter it absolutely must go off. If it's not going to be fired, </a:t>
            </a: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it shouldn't be hanging there.”</a:t>
            </a:r>
            <a:br>
              <a:rPr kumimoji="0" lang="en-US" altLang="en-US" sz="4800" b="1" i="0" u="none" strike="noStrike" cap="none" normalizeH="0" baseline="0" dirty="0">
                <a:ln>
                  <a:noFill/>
                </a:ln>
                <a:solidFill>
                  <a:srgbClr val="FFFFFF"/>
                </a:solidFill>
                <a:effectLst/>
                <a:latin typeface="+mn-lt"/>
              </a:rPr>
            </a:b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						</a:t>
            </a:r>
            <a:r>
              <a:rPr kumimoji="0" lang="en-US" altLang="en-US" sz="3600" b="1" i="0" u="none" strike="noStrike" cap="none" normalizeH="0" baseline="0" dirty="0">
                <a:ln>
                  <a:noFill/>
                </a:ln>
                <a:solidFill>
                  <a:srgbClr val="FFFFFF"/>
                </a:solidFill>
                <a:effectLst/>
                <a:latin typeface="+mn-lt"/>
              </a:rPr>
              <a:t>Anton Chekhov</a:t>
            </a:r>
          </a:p>
        </p:txBody>
      </p:sp>
    </p:spTree>
    <p:extLst>
      <p:ext uri="{BB962C8B-B14F-4D97-AF65-F5344CB8AC3E}">
        <p14:creationId xmlns:p14="http://schemas.microsoft.com/office/powerpoint/2010/main" val="202795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6" name="Picture 5">
            <a:extLst>
              <a:ext uri="{FF2B5EF4-FFF2-40B4-BE49-F238E27FC236}">
                <a16:creationId xmlns:a16="http://schemas.microsoft.com/office/drawing/2014/main" id="{934CAD4D-5CAA-7960-E810-A844A566C04B}"/>
              </a:ext>
            </a:extLst>
          </p:cNvPr>
          <p:cNvPicPr>
            <a:picLocks noChangeAspect="1"/>
          </p:cNvPicPr>
          <p:nvPr/>
        </p:nvPicPr>
        <p:blipFill>
          <a:blip r:embed="rId3"/>
          <a:stretch>
            <a:fillRect/>
          </a:stretch>
        </p:blipFill>
        <p:spPr>
          <a:xfrm>
            <a:off x="838200" y="1628017"/>
            <a:ext cx="9922865" cy="3958834"/>
          </a:xfrm>
          <a:prstGeom prst="rect">
            <a:avLst/>
          </a:prstGeom>
        </p:spPr>
      </p:pic>
      <p:grpSp>
        <p:nvGrpSpPr>
          <p:cNvPr id="7" name="Group 6">
            <a:extLst>
              <a:ext uri="{FF2B5EF4-FFF2-40B4-BE49-F238E27FC236}">
                <a16:creationId xmlns:a16="http://schemas.microsoft.com/office/drawing/2014/main" id="{72B0E343-A635-9CD5-971D-3E2603B71959}"/>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A9F98D58-55FB-1ACB-4A6B-B6B72BA233E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D0BCC9F9-5874-40C7-442E-8640C6DEC0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B44CAB4F-2FC2-9B45-C397-D8D7B19EB025}"/>
              </a:ext>
            </a:extLst>
          </p:cNvPr>
          <p:cNvSpPr/>
          <p:nvPr/>
        </p:nvSpPr>
        <p:spPr>
          <a:xfrm>
            <a:off x="1518687" y="3170583"/>
            <a:ext cx="1686683" cy="2733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D8EFA6CD-6F12-A3AC-F9A6-A4C2854DAAAF}"/>
              </a:ext>
            </a:extLst>
          </p:cNvPr>
          <p:cNvPicPr>
            <a:picLocks noChangeAspect="1"/>
          </p:cNvPicPr>
          <p:nvPr/>
        </p:nvPicPr>
        <p:blipFill>
          <a:blip r:embed="rId3"/>
          <a:stretch>
            <a:fillRect/>
          </a:stretch>
        </p:blipFill>
        <p:spPr>
          <a:xfrm>
            <a:off x="838200" y="1623576"/>
            <a:ext cx="10759903" cy="3074259"/>
          </a:xfrm>
          <a:prstGeom prst="rect">
            <a:avLst/>
          </a:prstGeom>
        </p:spPr>
      </p:pic>
      <p:grpSp>
        <p:nvGrpSpPr>
          <p:cNvPr id="4" name="Group 3">
            <a:extLst>
              <a:ext uri="{FF2B5EF4-FFF2-40B4-BE49-F238E27FC236}">
                <a16:creationId xmlns:a16="http://schemas.microsoft.com/office/drawing/2014/main" id="{A1488E22-0CBC-98F8-82DC-D738CEB3FC6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BB54C27-43DB-4533-302C-F5902CA3109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5F6BD471-A3E3-D199-B949-D5B0178099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94B2DC20-C933-590E-DDCA-B44BDD809D97}"/>
              </a:ext>
            </a:extLst>
          </p:cNvPr>
          <p:cNvSpPr/>
          <p:nvPr/>
        </p:nvSpPr>
        <p:spPr>
          <a:xfrm>
            <a:off x="1205605" y="2499128"/>
            <a:ext cx="4091952" cy="5670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3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83DB506-8488-902E-A355-AEE34B3001B1}"/>
              </a:ext>
            </a:extLst>
          </p:cNvPr>
          <p:cNvPicPr>
            <a:picLocks noChangeAspect="1"/>
          </p:cNvPicPr>
          <p:nvPr/>
        </p:nvPicPr>
        <p:blipFill>
          <a:blip r:embed="rId3"/>
          <a:stretch>
            <a:fillRect/>
          </a:stretch>
        </p:blipFill>
        <p:spPr>
          <a:xfrm>
            <a:off x="838200" y="1611237"/>
            <a:ext cx="11023432" cy="2751038"/>
          </a:xfrm>
          <a:prstGeom prst="rect">
            <a:avLst/>
          </a:prstGeom>
        </p:spPr>
      </p:pic>
      <p:grpSp>
        <p:nvGrpSpPr>
          <p:cNvPr id="5" name="Group 4">
            <a:extLst>
              <a:ext uri="{FF2B5EF4-FFF2-40B4-BE49-F238E27FC236}">
                <a16:creationId xmlns:a16="http://schemas.microsoft.com/office/drawing/2014/main" id="{BFA6246E-5D7B-6A3C-B02B-EAF2D15899C1}"/>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7277FBCD-4B61-1AF6-B039-7F24F9957C4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11521F5F-8E3C-F603-D1F9-C136B2D38A17}"/>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1EF68BA8-D627-7710-8750-BBBDA74540F9}"/>
              </a:ext>
            </a:extLst>
          </p:cNvPr>
          <p:cNvSpPr/>
          <p:nvPr/>
        </p:nvSpPr>
        <p:spPr>
          <a:xfrm>
            <a:off x="1205605" y="2499128"/>
            <a:ext cx="2807899" cy="282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4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86A79F40-B059-86EA-AABF-E72A68709CC1}"/>
              </a:ext>
            </a:extLst>
          </p:cNvPr>
          <p:cNvPicPr>
            <a:picLocks noChangeAspect="1"/>
          </p:cNvPicPr>
          <p:nvPr/>
        </p:nvPicPr>
        <p:blipFill>
          <a:blip r:embed="rId3"/>
          <a:stretch>
            <a:fillRect/>
          </a:stretch>
        </p:blipFill>
        <p:spPr>
          <a:xfrm>
            <a:off x="838200" y="1601665"/>
            <a:ext cx="11001743" cy="2801370"/>
          </a:xfrm>
          <a:prstGeom prst="rect">
            <a:avLst/>
          </a:prstGeom>
        </p:spPr>
      </p:pic>
      <p:grpSp>
        <p:nvGrpSpPr>
          <p:cNvPr id="6" name="Group 5">
            <a:extLst>
              <a:ext uri="{FF2B5EF4-FFF2-40B4-BE49-F238E27FC236}">
                <a16:creationId xmlns:a16="http://schemas.microsoft.com/office/drawing/2014/main" id="{F60C324A-0336-8155-AE49-0623B8858F76}"/>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EC185816-8FF9-2116-E8E3-E5D035D3620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46D100CB-5CA3-7983-8B34-78566599AF24}"/>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06F4DDA4-B4B2-B48B-6B3F-EC874C693E5B}"/>
              </a:ext>
            </a:extLst>
          </p:cNvPr>
          <p:cNvSpPr/>
          <p:nvPr/>
        </p:nvSpPr>
        <p:spPr>
          <a:xfrm>
            <a:off x="2607320" y="3063099"/>
            <a:ext cx="2035861" cy="3262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04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CFE5EDB-AF6C-8CF9-D389-D8EFA2212DBB}"/>
              </a:ext>
            </a:extLst>
          </p:cNvPr>
          <p:cNvPicPr>
            <a:picLocks noChangeAspect="1"/>
          </p:cNvPicPr>
          <p:nvPr/>
        </p:nvPicPr>
        <p:blipFill>
          <a:blip r:embed="rId3"/>
          <a:stretch>
            <a:fillRect/>
          </a:stretch>
        </p:blipFill>
        <p:spPr>
          <a:xfrm>
            <a:off x="838200" y="4278911"/>
            <a:ext cx="8719550" cy="2220256"/>
          </a:xfrm>
          <a:prstGeom prst="rect">
            <a:avLst/>
          </a:prstGeom>
        </p:spPr>
      </p:pic>
      <p:pic>
        <p:nvPicPr>
          <p:cNvPr id="5" name="Picture 4">
            <a:extLst>
              <a:ext uri="{FF2B5EF4-FFF2-40B4-BE49-F238E27FC236}">
                <a16:creationId xmlns:a16="http://schemas.microsoft.com/office/drawing/2014/main" id="{43B5AAC5-8D84-FFB0-AEE5-C90404C91709}"/>
              </a:ext>
            </a:extLst>
          </p:cNvPr>
          <p:cNvPicPr>
            <a:picLocks noChangeAspect="1"/>
          </p:cNvPicPr>
          <p:nvPr/>
        </p:nvPicPr>
        <p:blipFill>
          <a:blip r:embed="rId4"/>
          <a:stretch>
            <a:fillRect/>
          </a:stretch>
        </p:blipFill>
        <p:spPr>
          <a:xfrm>
            <a:off x="838200" y="1543480"/>
            <a:ext cx="6696017" cy="2671448"/>
          </a:xfrm>
          <a:prstGeom prst="rect">
            <a:avLst/>
          </a:prstGeom>
        </p:spPr>
      </p:pic>
      <p:grpSp>
        <p:nvGrpSpPr>
          <p:cNvPr id="9" name="Group 8">
            <a:extLst>
              <a:ext uri="{FF2B5EF4-FFF2-40B4-BE49-F238E27FC236}">
                <a16:creationId xmlns:a16="http://schemas.microsoft.com/office/drawing/2014/main" id="{5471CB04-EAAE-70B9-C4B5-D1B509942CD3}"/>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7D04CDB-D5EF-9A88-3773-158096EDF1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68952D55-F743-8C72-6FAD-ED97609A0227}"/>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309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&lt;/ </a:t>
            </a:r>
            <a:r>
              <a:rPr lang="en-US" sz="9600" b="1" dirty="0" err="1">
                <a:solidFill>
                  <a:schemeClr val="bg1"/>
                </a:solidFill>
                <a:latin typeface="+mn-lt"/>
                <a:ea typeface="Open Sans" panose="020B0606030504020204" pitchFamily="34" charset="0"/>
                <a:cs typeface="Open Sans" panose="020B0606030504020204" pitchFamily="34" charset="0"/>
              </a:rPr>
              <a:t>ChekhovsGun</a:t>
            </a:r>
            <a:r>
              <a:rPr lang="en-US" sz="9600" b="1" dirty="0">
                <a:solidFill>
                  <a:schemeClr val="bg1"/>
                </a:solidFill>
                <a:latin typeface="+mn-lt"/>
                <a:ea typeface="Open Sans" panose="020B0606030504020204" pitchFamily="34" charset="0"/>
                <a:cs typeface="Open Sans" panose="020B0606030504020204" pitchFamily="34" charset="0"/>
              </a:rPr>
              <a:t>&gt;</a:t>
            </a:r>
          </a:p>
        </p:txBody>
      </p:sp>
    </p:spTree>
    <p:extLst>
      <p:ext uri="{BB962C8B-B14F-4D97-AF65-F5344CB8AC3E}">
        <p14:creationId xmlns:p14="http://schemas.microsoft.com/office/powerpoint/2010/main" val="841951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bunit.web.query</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More ways to query the DOM that are less implementation specific</a:t>
            </a:r>
          </a:p>
          <a:p>
            <a:r>
              <a:rPr lang="en-US" dirty="0"/>
              <a:t>React Testing Library style</a:t>
            </a:r>
          </a:p>
          <a:p>
            <a:r>
              <a:rPr lang="en-US" dirty="0"/>
              <a:t>Queries promote A11y</a:t>
            </a:r>
          </a:p>
          <a:p>
            <a:r>
              <a:rPr lang="en-US" dirty="0"/>
              <a:t>More coming in next 6 months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59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Share with .NET community testing learnings from React community</a:t>
            </a:r>
          </a:p>
          <a:p>
            <a:r>
              <a:rPr lang="en-US" dirty="0"/>
              <a:t>Learn how to TDD (with </a:t>
            </a:r>
            <a:r>
              <a:rPr lang="en-US" dirty="0" err="1"/>
              <a:t>Blazor</a:t>
            </a:r>
            <a:r>
              <a:rPr lang="en-US" dirty="0"/>
              <a:t>!)</a:t>
            </a:r>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0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a:t>
            </a:r>
            <a:r>
              <a:rPr lang="en-US" dirty="0" err="1"/>
              <a:t>Blazor</a:t>
            </a:r>
            <a:endParaRPr lang="en-US" dirty="0"/>
          </a:p>
          <a:p>
            <a:r>
              <a:rPr lang="en-US" dirty="0"/>
              <a:t>What to test in </a:t>
            </a:r>
            <a:r>
              <a:rPr lang="en-US" dirty="0" err="1"/>
              <a:t>Blazor</a:t>
            </a:r>
            <a:endParaRPr lang="en-US" dirty="0"/>
          </a:p>
          <a:p>
            <a:r>
              <a:rPr lang="en-US" dirty="0"/>
              <a:t>How to get started </a:t>
            </a:r>
            <a:r>
              <a:rPr lang="en-US" dirty="0" err="1"/>
              <a:t>TDDing</a:t>
            </a:r>
            <a:r>
              <a:rPr lang="en-US" dirty="0"/>
              <a:t> </a:t>
            </a:r>
            <a:r>
              <a:rPr lang="en-US" dirty="0" err="1"/>
              <a:t>Blazor</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dirty="0">
                <a:hlinkClick r:id="rId4"/>
              </a:rPr>
              <a:t>https://github.com/scottsauber/talks</a:t>
            </a:r>
            <a:r>
              <a:rPr lang="en-US" dirty="0"/>
              <a:t> </a:t>
            </a:r>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2000" dirty="0">
                <a:solidFill>
                  <a:schemeClr val="bg1"/>
                </a:solidFill>
                <a:latin typeface="+mn-lt"/>
              </a:rPr>
              <a:t>Email: ssauber@leantechniques.com</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a:xfrm>
            <a:off x="838200" y="1825625"/>
            <a:ext cx="8056808" cy="4351338"/>
          </a:xfrm>
        </p:spPr>
        <p:txBody>
          <a:bodyPr/>
          <a:lstStyle/>
          <a:p>
            <a:r>
              <a:rPr lang="en-US" dirty="0"/>
              <a:t>Director of Engineering at </a:t>
            </a:r>
            <a:r>
              <a:rPr lang="en-US" dirty="0">
                <a:hlinkClick r:id="rId3"/>
              </a:rPr>
              <a:t>Lean </a:t>
            </a:r>
            <a:r>
              <a:rPr lang="en-US" dirty="0" err="1">
                <a:hlinkClick r:id="rId3"/>
              </a:rPr>
              <a:t>TECHniques</a:t>
            </a:r>
            <a:endParaRPr lang="en-US" dirty="0"/>
          </a:p>
          <a:p>
            <a:r>
              <a:rPr lang="en-US" dirty="0">
                <a:hlinkClick r:id="rId4"/>
              </a:rPr>
              <a:t>Microsoft MVP</a:t>
            </a:r>
            <a:endParaRPr lang="en-US" dirty="0"/>
          </a:p>
          <a:p>
            <a:r>
              <a:rPr lang="en-US" dirty="0" err="1">
                <a:hlinkClick r:id="rId5"/>
              </a:rPr>
              <a:t>Dometrain</a:t>
            </a:r>
            <a:r>
              <a:rPr lang="en-US" dirty="0">
                <a:hlinkClick r:id="rId5"/>
              </a:rPr>
              <a:t> Author</a:t>
            </a:r>
            <a:endParaRPr lang="en-US" dirty="0"/>
          </a:p>
          <a:p>
            <a:r>
              <a:rPr lang="en-US" dirty="0"/>
              <a:t>Redgate Community Ambassador</a:t>
            </a:r>
          </a:p>
          <a:p>
            <a:r>
              <a:rPr lang="en-US" dirty="0"/>
              <a:t>Co-organizer of </a:t>
            </a:r>
            <a:r>
              <a:rPr lang="en-US" dirty="0">
                <a:hlinkClick r:id="rId6"/>
              </a:rPr>
              <a:t>Iowa .NET User Group</a:t>
            </a:r>
            <a:endParaRPr lang="en-US" dirty="0"/>
          </a:p>
          <a:p>
            <a:r>
              <a:rPr lang="en-US" dirty="0"/>
              <a:t>Used Blazor, Angular, or React since 2015</a:t>
            </a:r>
            <a:endParaRPr lang="en-US" dirty="0">
              <a:hlinkClick r:id="rId7"/>
            </a:endParaRPr>
          </a:p>
        </p:txBody>
      </p:sp>
      <p:pic>
        <p:nvPicPr>
          <p:cNvPr id="5" name="Picture 2">
            <a:extLst>
              <a:ext uri="{FF2B5EF4-FFF2-40B4-BE49-F238E27FC236}">
                <a16:creationId xmlns:a16="http://schemas.microsoft.com/office/drawing/2014/main" id="{E7CC776C-DC3F-D0B5-5231-4112653EFC3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540000">
            <a:off x="8953197" y="5113237"/>
            <a:ext cx="2584299" cy="15893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6AE3F5-A57F-F976-3F78-41D6E87C255F}"/>
              </a:ext>
            </a:extLst>
          </p:cNvPr>
          <p:cNvPicPr>
            <a:picLocks noChangeAspect="1"/>
          </p:cNvPicPr>
          <p:nvPr/>
        </p:nvPicPr>
        <p:blipFill>
          <a:blip r:embed="rId9"/>
          <a:stretch>
            <a:fillRect/>
          </a:stretch>
        </p:blipFill>
        <p:spPr>
          <a:xfrm>
            <a:off x="824793" y="4873944"/>
            <a:ext cx="2017351" cy="2017351"/>
          </a:xfrm>
          <a:prstGeom prst="rect">
            <a:avLst/>
          </a:prstGeom>
        </p:spPr>
      </p:pic>
      <p:pic>
        <p:nvPicPr>
          <p:cNvPr id="7" name="Picture 2" descr="Microsoft MVP Communities (@MVPAward) / X">
            <a:extLst>
              <a:ext uri="{FF2B5EF4-FFF2-40B4-BE49-F238E27FC236}">
                <a16:creationId xmlns:a16="http://schemas.microsoft.com/office/drawing/2014/main" id="{C67B11EE-26D8-F622-00D3-C0E2B30A304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4204" y="5131620"/>
            <a:ext cx="1502000" cy="150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ourses crafted for the real world - Dometrain">
            <a:extLst>
              <a:ext uri="{FF2B5EF4-FFF2-40B4-BE49-F238E27FC236}">
                <a16:creationId xmlns:a16="http://schemas.microsoft.com/office/drawing/2014/main" id="{64A20FB0-C1F9-33B8-D3BE-E1825A53CA81}"/>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7033" r="17323"/>
          <a:stretch/>
        </p:blipFill>
        <p:spPr bwMode="auto">
          <a:xfrm>
            <a:off x="5058153" y="5131619"/>
            <a:ext cx="1885907" cy="15082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irectory | Redgate Software">
            <a:extLst>
              <a:ext uri="{FF2B5EF4-FFF2-40B4-BE49-F238E27FC236}">
                <a16:creationId xmlns:a16="http://schemas.microsoft.com/office/drawing/2014/main" id="{E3052ACE-16D8-EE1A-A393-F0760EDE476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69875" y="5141606"/>
            <a:ext cx="1117569" cy="149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3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7DFC0D24-D455-A020-8583-AA0B1D9FC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124" y="1739900"/>
            <a:ext cx="3800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8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Methodology for writing code (not just tests)</a:t>
            </a:r>
          </a:p>
          <a:p>
            <a:r>
              <a:rPr lang="en-US" dirty="0"/>
              <a:t>You write the test BEFORE you write the production code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061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08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28288</TotalTime>
  <Words>1140</Words>
  <Application>Microsoft Office PowerPoint</Application>
  <PresentationFormat>Widescreen</PresentationFormat>
  <Paragraphs>257</Paragraphs>
  <Slides>50</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Open Sans</vt:lpstr>
      <vt:lpstr>Office Theme</vt:lpstr>
      <vt:lpstr>Test Driven Development with Blazor</vt:lpstr>
      <vt:lpstr>Audience</vt:lpstr>
      <vt:lpstr>Agenda</vt:lpstr>
      <vt:lpstr>Goals</vt:lpstr>
      <vt:lpstr>Who am I? </vt:lpstr>
      <vt:lpstr>Why do we write tests?</vt:lpstr>
      <vt:lpstr>What is TDD?</vt:lpstr>
      <vt:lpstr>What is TDD?</vt:lpstr>
      <vt:lpstr>How to TDD?</vt:lpstr>
      <vt:lpstr>How to TDD?</vt:lpstr>
      <vt:lpstr>PowerPoint Presentation</vt:lpstr>
      <vt:lpstr>Why Test Driven Development?</vt:lpstr>
      <vt:lpstr>What is NOT TDD?</vt:lpstr>
      <vt:lpstr>Applying TDD to Blazor</vt:lpstr>
      <vt:lpstr>Introduction to Tools</vt:lpstr>
      <vt:lpstr>xUnit</vt:lpstr>
      <vt:lpstr>xUnit</vt:lpstr>
      <vt:lpstr>Shouldly</vt:lpstr>
      <vt:lpstr>Shouldly</vt:lpstr>
      <vt:lpstr>bUnit</vt:lpstr>
      <vt:lpstr>bUnit</vt:lpstr>
      <vt:lpstr>What should I test?</vt:lpstr>
      <vt:lpstr>❌   Current Count is an implementation detail, not behavior</vt:lpstr>
      <vt:lpstr>❌   The HTML  is an implementation detail, not behavior</vt:lpstr>
      <vt:lpstr>PowerPoint Presentation</vt:lpstr>
      <vt:lpstr>❌ </vt:lpstr>
      <vt:lpstr>“The more your tests resemble the way your software is used the more confidence they can give you.”  </vt:lpstr>
      <vt:lpstr>What should I NOT test?</vt:lpstr>
      <vt:lpstr>Avoid snapshot tests (like Verify)</vt:lpstr>
      <vt:lpstr>Live Coding!</vt:lpstr>
      <vt:lpstr>Slight TDD Detour</vt:lpstr>
      <vt:lpstr>“Remove everything that has no relevance to the story. If you say in the first chapter that there is a rifle hanging on the wall, in the second or third chapter it absolutely must go off. If it's not going to be fired,  it shouldn't be hanging there.”        Anton Chekhov</vt:lpstr>
      <vt:lpstr>Chekhov’s Gun Applied to Testing</vt:lpstr>
      <vt:lpstr>Chekhov’s Gun Applied to Testing</vt:lpstr>
      <vt:lpstr>Chekhov’s Gun Applied to Testing</vt:lpstr>
      <vt:lpstr>Chekhov’s Gun Applied to Testing</vt:lpstr>
      <vt:lpstr>Chekhov’s Gun Applied to Testing</vt:lpstr>
      <vt:lpstr>&lt;/ ChekhovsGun&gt;</vt:lpstr>
      <vt:lpstr>bunit.web.query</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 Email: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Blazor</dc:title>
  <dc:creator>Scott Sauber</dc:creator>
  <cp:lastModifiedBy>Sauber, Scott</cp:lastModifiedBy>
  <cp:revision>216</cp:revision>
  <dcterms:created xsi:type="dcterms:W3CDTF">2020-03-08T20:31:35Z</dcterms:created>
  <dcterms:modified xsi:type="dcterms:W3CDTF">2025-10-08T14:19:02Z</dcterms:modified>
</cp:coreProperties>
</file>