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9"/>
  </p:notesMasterIdLst>
  <p:sldIdLst>
    <p:sldId id="257" r:id="rId2"/>
    <p:sldId id="285" r:id="rId3"/>
    <p:sldId id="326" r:id="rId4"/>
    <p:sldId id="369" r:id="rId5"/>
    <p:sldId id="327" r:id="rId6"/>
    <p:sldId id="372" r:id="rId7"/>
    <p:sldId id="375" r:id="rId8"/>
    <p:sldId id="330" r:id="rId9"/>
    <p:sldId id="376" r:id="rId10"/>
    <p:sldId id="370" r:id="rId11"/>
    <p:sldId id="394" r:id="rId12"/>
    <p:sldId id="381" r:id="rId13"/>
    <p:sldId id="396" r:id="rId14"/>
    <p:sldId id="384" r:id="rId15"/>
    <p:sldId id="405" r:id="rId16"/>
    <p:sldId id="403" r:id="rId17"/>
    <p:sldId id="409" r:id="rId18"/>
    <p:sldId id="404" r:id="rId19"/>
    <p:sldId id="387" r:id="rId20"/>
    <p:sldId id="406" r:id="rId21"/>
    <p:sldId id="407" r:id="rId22"/>
    <p:sldId id="408" r:id="rId23"/>
    <p:sldId id="377" r:id="rId24"/>
    <p:sldId id="398" r:id="rId25"/>
    <p:sldId id="402" r:id="rId26"/>
    <p:sldId id="391" r:id="rId27"/>
    <p:sldId id="399" r:id="rId28"/>
    <p:sldId id="379" r:id="rId29"/>
    <p:sldId id="380" r:id="rId30"/>
    <p:sldId id="338" r:id="rId31"/>
    <p:sldId id="392" r:id="rId32"/>
    <p:sldId id="378" r:id="rId33"/>
    <p:sldId id="395" r:id="rId34"/>
    <p:sldId id="368" r:id="rId35"/>
    <p:sldId id="336" r:id="rId36"/>
    <p:sldId id="337" r:id="rId37"/>
    <p:sldId id="39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a:srgbClr val="5C2D91"/>
    <a:srgbClr val="2E97EE"/>
    <a:srgbClr val="095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83977" autoAdjust="0"/>
  </p:normalViewPr>
  <p:slideViewPr>
    <p:cSldViewPr snapToGrid="0">
      <p:cViewPr varScale="1">
        <p:scale>
          <a:sx n="95" d="100"/>
          <a:sy n="95" d="100"/>
        </p:scale>
        <p:origin x="113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426229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1511526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38528390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3978999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19</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3487483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1497884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32306173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31326928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846574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2442105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29</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30</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32</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11/8/2023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11/8/2023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with </a:t>
            </a:r>
            <a:r>
              <a:rPr lang="en-US" sz="7700" b="1" dirty="0" err="1">
                <a:solidFill>
                  <a:schemeClr val="bg1"/>
                </a:solidFill>
                <a:latin typeface="+mn-lt"/>
                <a:ea typeface="Open Sans" panose="020B0606030504020204" pitchFamily="34" charset="0"/>
                <a:cs typeface="Open Sans" panose="020B0606030504020204" pitchFamily="34" charset="0"/>
              </a:rPr>
              <a:t>Blazor</a:t>
            </a:r>
            <a:endParaRPr lang="en-US" sz="7700" b="1" dirty="0">
              <a:solidFill>
                <a:schemeClr val="bg1"/>
              </a:solidFill>
              <a:latin typeface="+mn-lt"/>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i="1" u="sng" dirty="0">
                <a:solidFill>
                  <a:schemeClr val="bg1">
                    <a:lumMod val="65000"/>
                  </a:schemeClr>
                </a:solidFill>
              </a:rPr>
              <a:t>NOT</a:t>
            </a:r>
            <a:r>
              <a:rPr lang="en-US" dirty="0">
                <a:solidFill>
                  <a:schemeClr val="bg1">
                    <a:lumMod val="65000"/>
                  </a:schemeClr>
                </a:solidFill>
              </a:rPr>
              <a: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TDD is not a synonym for writing tests</a:t>
            </a:r>
          </a:p>
          <a:p>
            <a:r>
              <a:rPr lang="en-US" dirty="0"/>
              <a:t>TDD is not writing ALL the tests up front</a:t>
            </a:r>
          </a:p>
          <a:p>
            <a:r>
              <a:rPr lang="en-US" dirty="0"/>
              <a:t>TDD does not mean no bugs ever (just less)</a:t>
            </a:r>
          </a:p>
          <a:p>
            <a:r>
              <a:rPr lang="en-US" dirty="0"/>
              <a:t>TDD zealots are harmful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a:t>
            </a:r>
            <a:r>
              <a:rPr lang="en-US" sz="10000" dirty="0" err="1">
                <a:solidFill>
                  <a:schemeClr val="bg1"/>
                </a:solidFill>
                <a:latin typeface="+mn-lt"/>
              </a:rPr>
              <a:t>Blazor</a:t>
            </a:r>
            <a:endParaRPr lang="en-US" sz="10000" dirty="0">
              <a:solidFill>
                <a:schemeClr val="bg1"/>
              </a:solidFill>
              <a:latin typeface="+mn-lt"/>
            </a:endParaRPr>
          </a:p>
        </p:txBody>
      </p:sp>
      <p:pic>
        <p:nvPicPr>
          <p:cNvPr id="3" name="Picture 2" descr="Bootstrap+Blazor essentials - DEV Community">
            <a:extLst>
              <a:ext uri="{FF2B5EF4-FFF2-40B4-BE49-F238E27FC236}">
                <a16:creationId xmlns:a16="http://schemas.microsoft.com/office/drawing/2014/main" id="{E9E2DD8B-906A-F3DA-F26B-92BFA379BB24}"/>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xUnit</a:t>
            </a:r>
            <a:endParaRPr lang="en-US" dirty="0"/>
          </a:p>
          <a:p>
            <a:r>
              <a:rPr lang="en-US" dirty="0" err="1"/>
              <a:t>FluentAssertions</a:t>
            </a:r>
            <a:endParaRPr lang="en-US" dirty="0"/>
          </a:p>
          <a:p>
            <a:r>
              <a:rPr lang="en-US" dirty="0" err="1"/>
              <a:t>bUnit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Used by Microsoft to test .NET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763674" y="2017228"/>
            <a:ext cx="116697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Assertion library</a:t>
            </a:r>
          </a:p>
          <a:p>
            <a:r>
              <a:rPr lang="en-US" dirty="0"/>
              <a:t>~300M downloads on NuGet</a:t>
            </a:r>
          </a:p>
          <a:p>
            <a:r>
              <a:rPr lang="en-US" dirty="0"/>
              <a:t>Cleaner assertions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CC98616-87BE-DCD8-1C70-3E35FB84B276}"/>
              </a:ext>
            </a:extLst>
          </p:cNvPr>
          <p:cNvPicPr>
            <a:picLocks noChangeAspect="1"/>
          </p:cNvPicPr>
          <p:nvPr/>
        </p:nvPicPr>
        <p:blipFill rotWithShape="1">
          <a:blip r:embed="rId4"/>
          <a:srcRect t="40379"/>
          <a:stretch/>
        </p:blipFill>
        <p:spPr>
          <a:xfrm>
            <a:off x="1129600" y="3698591"/>
            <a:ext cx="8745170" cy="1033702"/>
          </a:xfrm>
          <a:prstGeom prst="rect">
            <a:avLst/>
          </a:prstGeom>
        </p:spPr>
      </p:pic>
    </p:spTree>
    <p:extLst>
      <p:ext uri="{BB962C8B-B14F-4D97-AF65-F5344CB8AC3E}">
        <p14:creationId xmlns:p14="http://schemas.microsoft.com/office/powerpoint/2010/main" val="5963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FluentAssertions</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622998" y="5182460"/>
            <a:ext cx="170958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63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Helper library for testing </a:t>
            </a:r>
            <a:r>
              <a:rPr lang="en-US" dirty="0" err="1"/>
              <a:t>Blazor</a:t>
            </a:r>
            <a:endParaRPr lang="en-US" dirty="0"/>
          </a:p>
          <a:p>
            <a:r>
              <a:rPr lang="en-US" dirty="0"/>
              <a:t>Renders components</a:t>
            </a:r>
          </a:p>
          <a:p>
            <a:r>
              <a:rPr lang="en-US" dirty="0"/>
              <a:t>Queries for the DOM</a:t>
            </a:r>
          </a:p>
          <a:p>
            <a:r>
              <a:rPr lang="en-US" dirty="0"/>
              <a:t>Inject fake dependencies</a:t>
            </a:r>
          </a:p>
          <a:p>
            <a:r>
              <a:rPr lang="en-US" dirty="0"/>
              <a:t>Fakes for various things (i.e. </a:t>
            </a:r>
            <a:r>
              <a:rPr lang="en-US" dirty="0" err="1"/>
              <a:t>NavigationManager</a:t>
            </a:r>
            <a:r>
              <a:rPr lang="en-US" dirty="0"/>
              <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3230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bUnit</a:t>
            </a:r>
            <a:endParaRPr lang="en-US" dirty="0">
              <a:solidFill>
                <a:schemeClr val="bg1">
                  <a:lumMod val="65000"/>
                </a:schemeClr>
              </a:solidFill>
            </a:endParaRP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2ADCD796-C6D8-7A99-7476-048B8E4BF4E7}"/>
              </a:ext>
            </a:extLst>
          </p:cNvPr>
          <p:cNvPicPr>
            <a:picLocks noChangeAspect="1"/>
          </p:cNvPicPr>
          <p:nvPr/>
        </p:nvPicPr>
        <p:blipFill>
          <a:blip r:embed="rId4"/>
          <a:stretch>
            <a:fillRect/>
          </a:stretch>
        </p:blipFill>
        <p:spPr>
          <a:xfrm>
            <a:off x="1830163" y="1863938"/>
            <a:ext cx="8487960" cy="3829584"/>
          </a:xfrm>
          <a:prstGeom prst="rect">
            <a:avLst/>
          </a:prstGeom>
        </p:spPr>
      </p:pic>
      <p:sp>
        <p:nvSpPr>
          <p:cNvPr id="3" name="Rectangle 2">
            <a:extLst>
              <a:ext uri="{FF2B5EF4-FFF2-40B4-BE49-F238E27FC236}">
                <a16:creationId xmlns:a16="http://schemas.microsoft.com/office/drawing/2014/main" id="{9774468E-00A8-CC5E-4A6B-AC60D7499755}"/>
              </a:ext>
            </a:extLst>
          </p:cNvPr>
          <p:cNvSpPr/>
          <p:nvPr/>
        </p:nvSpPr>
        <p:spPr>
          <a:xfrm>
            <a:off x="2170446" y="2813538"/>
            <a:ext cx="8087389" cy="221063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066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Behavior</a:t>
            </a:r>
          </a:p>
          <a:p>
            <a:r>
              <a:rPr lang="en-US" dirty="0"/>
              <a:t>Not that CSS classes exist or any other attributes directly exist</a:t>
            </a:r>
          </a:p>
          <a:p>
            <a:r>
              <a:rPr lang="en-US" dirty="0"/>
              <a:t>Behavior</a:t>
            </a:r>
          </a:p>
          <a:p>
            <a:r>
              <a:rPr lang="en-US" dirty="0"/>
              <a:t>If I can delete code that breaks your app, but your tests don’t – that’s a problem</a:t>
            </a:r>
          </a:p>
          <a:p>
            <a:r>
              <a:rPr lang="en-US" dirty="0"/>
              <a:t>If my tests break but my application isn’t broken - that’s a problem</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Familiar with </a:t>
            </a:r>
            <a:r>
              <a:rPr lang="en-US" dirty="0" err="1">
                <a:ea typeface="Open Sans" panose="020B0606030504020204" pitchFamily="34" charset="0"/>
                <a:cs typeface="Open Sans" panose="020B0606030504020204" pitchFamily="34" charset="0"/>
              </a:rPr>
              <a:t>Blazor</a:t>
            </a:r>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AB2A7FE8-B853-F131-B77C-9ECEA24EBB72}"/>
              </a:ext>
            </a:extLst>
          </p:cNvPr>
          <p:cNvPicPr>
            <a:picLocks noChangeAspect="1"/>
          </p:cNvPicPr>
          <p:nvPr/>
        </p:nvPicPr>
        <p:blipFill>
          <a:blip r:embed="rId4"/>
          <a:stretch>
            <a:fillRect/>
          </a:stretch>
        </p:blipFill>
        <p:spPr>
          <a:xfrm>
            <a:off x="1466715" y="810952"/>
            <a:ext cx="6944694" cy="3467584"/>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Current Count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345065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F9BC5333-8ECE-EB3E-0AB7-043D0B14ECEF}"/>
              </a:ext>
            </a:extLst>
          </p:cNvPr>
          <p:cNvPicPr>
            <a:picLocks noChangeAspect="1"/>
          </p:cNvPicPr>
          <p:nvPr/>
        </p:nvPicPr>
        <p:blipFill>
          <a:blip r:embed="rId4"/>
          <a:stretch>
            <a:fillRect/>
          </a:stretch>
        </p:blipFill>
        <p:spPr>
          <a:xfrm>
            <a:off x="1446619" y="861717"/>
            <a:ext cx="8083519" cy="3465576"/>
          </a:xfrm>
          <a:prstGeom prst="rect">
            <a:avLst/>
          </a:prstGeom>
        </p:spPr>
      </p:pic>
      <p:sp>
        <p:nvSpPr>
          <p:cNvPr id="2" name="Title 1"/>
          <p:cNvSpPr>
            <a:spLocks noGrp="1"/>
          </p:cNvSpPr>
          <p:nvPr>
            <p:ph type="title"/>
          </p:nvPr>
        </p:nvSpPr>
        <p:spPr>
          <a:xfrm>
            <a:off x="1466715" y="2644745"/>
            <a:ext cx="8720937" cy="3467584"/>
          </a:xfrm>
        </p:spPr>
        <p:txBody>
          <a:bodyPr>
            <a:normAutofit/>
          </a:body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The HTML  is an implementation detail, not behavior</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153239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ACC0E85-103C-AE60-7D9C-6D041BA41A50}"/>
              </a:ext>
            </a:extLst>
          </p:cNvPr>
          <p:cNvPicPr>
            <a:picLocks noChangeAspect="1"/>
          </p:cNvPicPr>
          <p:nvPr/>
        </p:nvPicPr>
        <p:blipFill>
          <a:blip r:embed="rId4"/>
          <a:stretch>
            <a:fillRect/>
          </a:stretch>
        </p:blipFill>
        <p:spPr>
          <a:xfrm>
            <a:off x="1406427" y="848924"/>
            <a:ext cx="7866857" cy="3465576"/>
          </a:xfrm>
          <a:prstGeom prst="rect">
            <a:avLst/>
          </a:prstGeom>
        </p:spPr>
      </p:pic>
      <p:sp>
        <p:nvSpPr>
          <p:cNvPr id="10" name="Title 1">
            <a:extLst>
              <a:ext uri="{FF2B5EF4-FFF2-40B4-BE49-F238E27FC236}">
                <a16:creationId xmlns:a16="http://schemas.microsoft.com/office/drawing/2014/main" id="{A007C0E2-0F27-1F92-FBA8-5923C1CCF770}"/>
              </a:ext>
            </a:extLst>
          </p:cNvPr>
          <p:cNvSpPr txBox="1">
            <a:spLocks/>
          </p:cNvSpPr>
          <p:nvPr/>
        </p:nvSpPr>
        <p:spPr>
          <a:xfrm>
            <a:off x="1466715" y="2644745"/>
            <a:ext cx="8720937" cy="346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lumMod val="65000"/>
                  </a:schemeClr>
                </a:solidFill>
                <a:latin typeface="+mn-lt"/>
              </a:rPr>
              <a:t>✅</a:t>
            </a:r>
            <a:br>
              <a:rPr lang="en-US" sz="2400" dirty="0">
                <a:solidFill>
                  <a:schemeClr val="bg1">
                    <a:lumMod val="65000"/>
                  </a:schemeClr>
                </a:solidFill>
                <a:latin typeface="+mn-lt"/>
              </a:rPr>
            </a:br>
            <a:br>
              <a:rPr lang="en-US" sz="2400" dirty="0">
                <a:solidFill>
                  <a:schemeClr val="bg1">
                    <a:lumMod val="65000"/>
                  </a:schemeClr>
                </a:solidFill>
                <a:latin typeface="+mn-lt"/>
              </a:rPr>
            </a:br>
            <a:br>
              <a:rPr lang="en-US" sz="2400" dirty="0">
                <a:solidFill>
                  <a:schemeClr val="bg1">
                    <a:lumMod val="65000"/>
                  </a:schemeClr>
                </a:solidFill>
                <a:latin typeface="+mn-lt"/>
              </a:rPr>
            </a:br>
            <a:r>
              <a:rPr lang="en-US" sz="2800" dirty="0">
                <a:latin typeface="+mn-lt"/>
              </a:rPr>
              <a:t>This is the behavior you care about!</a:t>
            </a:r>
            <a:endParaRPr lang="en-US" sz="2800" dirty="0">
              <a:solidFill>
                <a:schemeClr val="bg1">
                  <a:lumMod val="65000"/>
                </a:schemeClr>
              </a:solidFill>
              <a:latin typeface="+mn-lt"/>
            </a:endParaRPr>
          </a:p>
        </p:txBody>
      </p:sp>
    </p:spTree>
    <p:extLst>
      <p:ext uri="{BB962C8B-B14F-4D97-AF65-F5344CB8AC3E}">
        <p14:creationId xmlns:p14="http://schemas.microsoft.com/office/powerpoint/2010/main" val="731762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You can’t test if your app looks good</a:t>
            </a:r>
          </a:p>
          <a:p>
            <a:r>
              <a:rPr lang="en-US" dirty="0"/>
              <a:t>Do NOT test implementation details</a:t>
            </a:r>
          </a:p>
          <a:p>
            <a:r>
              <a:rPr lang="en-US" dirty="0"/>
              <a:t>Avoid using </a:t>
            </a:r>
            <a:r>
              <a:rPr lang="en-US" dirty="0" err="1"/>
              <a:t>MarkupMatches</a:t>
            </a:r>
            <a:endParaRPr lang="en-US" dirty="0"/>
          </a:p>
          <a:p>
            <a:r>
              <a:rPr lang="en-US" dirty="0"/>
              <a:t>Too many implementation details (i.e. classes, DOM nodes, etc.)</a:t>
            </a:r>
          </a:p>
          <a:p>
            <a:r>
              <a:rPr lang="en-US" dirty="0"/>
              <a:t>Avoid using .Instance</a:t>
            </a:r>
          </a:p>
          <a:p>
            <a:r>
              <a:rPr lang="en-US" dirty="0"/>
              <a:t>Too many implementation details (i.e. Property, Parameter, etc.)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1459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NOT test?</a:t>
            </a:r>
          </a:p>
        </p:txBody>
      </p:sp>
      <p:sp>
        <p:nvSpPr>
          <p:cNvPr id="3" name="Content Placeholder 2"/>
          <p:cNvSpPr>
            <a:spLocks noGrp="1"/>
          </p:cNvSpPr>
          <p:nvPr>
            <p:ph idx="1"/>
          </p:nvPr>
        </p:nvSpPr>
        <p:spPr>
          <a:xfrm>
            <a:off x="838199" y="1825624"/>
            <a:ext cx="11263175" cy="5032376"/>
          </a:xfrm>
        </p:spPr>
        <p:txBody>
          <a:bodyPr>
            <a:normAutofit/>
          </a:bodyPr>
          <a:lstStyle/>
          <a:p>
            <a:r>
              <a:rPr lang="en-US" dirty="0"/>
              <a:t>Avoid using snapshots for your </a:t>
            </a:r>
            <a:r>
              <a:rPr lang="en-US" dirty="0" err="1"/>
              <a:t>Blazor</a:t>
            </a:r>
            <a:r>
              <a:rPr lang="en-US" dirty="0"/>
              <a:t> components… (mostly)</a:t>
            </a:r>
          </a:p>
          <a:p>
            <a:r>
              <a:rPr lang="en-US" dirty="0"/>
              <a:t>Snapshots don’t capture desired behavior</a:t>
            </a:r>
          </a:p>
          <a:p>
            <a:r>
              <a:rPr lang="en-US" dirty="0"/>
              <a:t>Too many implementation details (i.e. classes, DOM nodes, etc.)</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26613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3" name="Picture 2" descr="Bootstrap+Blazor essentials - DEV Community">
            <a:extLst>
              <a:ext uri="{FF2B5EF4-FFF2-40B4-BE49-F238E27FC236}">
                <a16:creationId xmlns:a16="http://schemas.microsoft.com/office/drawing/2014/main" id="{A22EF284-3473-628A-F45D-443967773296}"/>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What’s coming in </a:t>
            </a:r>
            <a:r>
              <a:rPr lang="en-US" dirty="0" err="1">
                <a:solidFill>
                  <a:schemeClr val="bg1">
                    <a:lumMod val="65000"/>
                  </a:schemeClr>
                </a:solidFill>
              </a:rPr>
              <a:t>bUnit</a:t>
            </a:r>
            <a:r>
              <a:rPr lang="en-US" dirty="0">
                <a:solidFill>
                  <a:schemeClr val="bg1">
                    <a:lumMod val="65000"/>
                  </a:schemeClr>
                </a:solidFill>
              </a:rPr>
              <a:t> 👀</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bUnit.query</a:t>
            </a:r>
            <a:endParaRPr lang="en-US" dirty="0"/>
          </a:p>
          <a:p>
            <a:r>
              <a:rPr lang="en-US" dirty="0"/>
              <a:t>More ways to query the DOM that are less implementation specific</a:t>
            </a:r>
          </a:p>
          <a:p>
            <a:r>
              <a:rPr lang="en-US" dirty="0"/>
              <a:t>React Testing Library style</a:t>
            </a:r>
          </a:p>
          <a:p>
            <a:r>
              <a:rPr lang="en-US" dirty="0"/>
              <a:t>Queries promote A11y</a:t>
            </a:r>
          </a:p>
          <a:p>
            <a:r>
              <a:rPr lang="en-US" dirty="0"/>
              <a:t>Maybe by end of year?</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599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a:t>
            </a:r>
            <a:r>
              <a:rPr lang="en-US" dirty="0" err="1"/>
              <a:t>Blazor</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dirty="0">
                <a:hlinkClick r:id="rId4"/>
              </a:rPr>
              <a:t>https://github.com/scottsauber/talks</a:t>
            </a:r>
            <a:r>
              <a:rPr lang="en-US" dirty="0"/>
              <a:t> </a:t>
            </a:r>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Learn how to TDD (with </a:t>
            </a:r>
            <a:r>
              <a:rPr lang="en-US" dirty="0" err="1"/>
              <a:t>Blazor</a:t>
            </a:r>
            <a:r>
              <a:rPr lang="en-US" dirty="0"/>
              <a:t>!)</a:t>
            </a:r>
          </a:p>
          <a:p>
            <a:r>
              <a:rPr lang="en-US" dirty="0"/>
              <a:t>Share with .NET community testing learnings from React community</a:t>
            </a:r>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p>
          <a:p>
            <a:r>
              <a:rPr lang="en-US" dirty="0"/>
              <a:t>Used </a:t>
            </a:r>
            <a:r>
              <a:rPr lang="en-US" dirty="0" err="1"/>
              <a:t>Blazor</a:t>
            </a:r>
            <a:r>
              <a:rPr lang="en-US" dirty="0"/>
              <a:t>, React,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Often leads to very little time in the debugger</a:t>
            </a:r>
          </a:p>
          <a:p>
            <a:r>
              <a:rPr lang="en-US" dirty="0"/>
              <a:t>Oh yeah… and the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27293</TotalTime>
  <Words>894</Words>
  <Application>Microsoft Office PowerPoint</Application>
  <PresentationFormat>Widescreen</PresentationFormat>
  <Paragraphs>207</Paragraphs>
  <Slides>37</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Calibri Light</vt:lpstr>
      <vt:lpstr>Office Theme</vt:lpstr>
      <vt:lpstr>Test Driven Development with Blazor</vt:lpstr>
      <vt:lpstr>Audience</vt:lpstr>
      <vt:lpstr>Agenda</vt:lpstr>
      <vt:lpstr>Goals</vt:lpstr>
      <vt:lpstr>Who am I? </vt:lpstr>
      <vt:lpstr>Why do we write tests?</vt:lpstr>
      <vt:lpstr>How to TDD?</vt:lpstr>
      <vt:lpstr>How to TDD?</vt:lpstr>
      <vt:lpstr>Why Test Driven Development?</vt:lpstr>
      <vt:lpstr>What is NOT TDD?</vt:lpstr>
      <vt:lpstr>Applying TDD to Blazor</vt:lpstr>
      <vt:lpstr>Introduction to Tools</vt:lpstr>
      <vt:lpstr>xUnit</vt:lpstr>
      <vt:lpstr>xUnit</vt:lpstr>
      <vt:lpstr>FluentAssertions</vt:lpstr>
      <vt:lpstr>FluentAssertions</vt:lpstr>
      <vt:lpstr>bUnit</vt:lpstr>
      <vt:lpstr>bUnit</vt:lpstr>
      <vt:lpstr>What should I test?</vt:lpstr>
      <vt:lpstr>❌   Current Count is an implementation detail, not behavior</vt:lpstr>
      <vt:lpstr>❌   The HTML  is an implementation detail, not behavior</vt:lpstr>
      <vt:lpstr>PowerPoint Presentation</vt:lpstr>
      <vt:lpstr>“The more your tests resemble the way your software is used the more confidence they can give you.”  </vt:lpstr>
      <vt:lpstr>What should I NOT test?</vt:lpstr>
      <vt:lpstr>What should I NOT test?</vt:lpstr>
      <vt:lpstr>Live Coding!</vt:lpstr>
      <vt:lpstr>What’s coming in bUnit 👀</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Blazor</dc:title>
  <dc:creator>Scott Sauber</dc:creator>
  <cp:lastModifiedBy>Scott Sauber</cp:lastModifiedBy>
  <cp:revision>195</cp:revision>
  <dcterms:created xsi:type="dcterms:W3CDTF">2020-03-08T20:31:35Z</dcterms:created>
  <dcterms:modified xsi:type="dcterms:W3CDTF">2023-11-09T03:02:09Z</dcterms:modified>
</cp:coreProperties>
</file>