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45"/>
  </p:notesMasterIdLst>
  <p:handoutMasterIdLst>
    <p:handoutMasterId r:id="rId46"/>
  </p:handoutMasterIdLst>
  <p:sldIdLst>
    <p:sldId id="258" r:id="rId3"/>
    <p:sldId id="259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  <p:sldId id="276" r:id="rId19"/>
    <p:sldId id="277" r:id="rId20"/>
    <p:sldId id="278" r:id="rId21"/>
    <p:sldId id="279" r:id="rId22"/>
    <p:sldId id="280" r:id="rId23"/>
    <p:sldId id="281" r:id="rId24"/>
    <p:sldId id="282" r:id="rId25"/>
    <p:sldId id="283" r:id="rId26"/>
    <p:sldId id="285" r:id="rId27"/>
    <p:sldId id="284" r:id="rId28"/>
    <p:sldId id="286" r:id="rId29"/>
    <p:sldId id="287" r:id="rId30"/>
    <p:sldId id="288" r:id="rId31"/>
    <p:sldId id="289" r:id="rId32"/>
    <p:sldId id="290" r:id="rId33"/>
    <p:sldId id="291" r:id="rId34"/>
    <p:sldId id="292" r:id="rId35"/>
    <p:sldId id="293" r:id="rId36"/>
    <p:sldId id="295" r:id="rId37"/>
    <p:sldId id="294" r:id="rId38"/>
    <p:sldId id="296" r:id="rId39"/>
    <p:sldId id="297" r:id="rId40"/>
    <p:sldId id="298" r:id="rId41"/>
    <p:sldId id="299" r:id="rId42"/>
    <p:sldId id="300" r:id="rId43"/>
    <p:sldId id="261" r:id="rId44"/>
  </p:sldIdLst>
  <p:sldSz cx="9144000" cy="5143500" type="screen16x9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pitchFamily="-72" charset="0"/>
        <a:ea typeface="ＭＳ Ｐゴシック" pitchFamily="-72" charset="-128"/>
        <a:cs typeface="ＭＳ Ｐゴシック" pitchFamily="-72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15B26"/>
    <a:srgbClr val="0073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87" autoAdjust="0"/>
    <p:restoredTop sz="61176" autoAdjust="0"/>
  </p:normalViewPr>
  <p:slideViewPr>
    <p:cSldViewPr>
      <p:cViewPr>
        <p:scale>
          <a:sx n="74" d="100"/>
          <a:sy n="74" d="100"/>
        </p:scale>
        <p:origin x="2271" y="363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2454" y="10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handoutMaster" Target="handoutMasters/handoutMaster1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57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 b="1" dirty="0" smtClean="0"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dirty="0"/>
              <a:t>Live! 360 Orlando 2024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55626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9489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4D1145D-0C6A-427A-BFFB-BA49C7DEF5D3}" type="datetimeFigureOut">
              <a:rPr lang="en-US"/>
              <a:pPr>
                <a:defRPr/>
              </a:pPr>
              <a:t>11/20/2024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7BE5AA1C-3A4A-4E86-88DD-FDD0A0056FE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42828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ＭＳ Ｐゴシック" pitchFamily="-72" charset="-128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72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 dirty="0"/>
              <a:t>Pre-check:</a:t>
            </a:r>
          </a:p>
          <a:p>
            <a:r>
              <a:rPr lang="en-US" dirty="0"/>
              <a:t>docker </a:t>
            </a:r>
            <a:r>
              <a:rPr lang="en-US" dirty="0" err="1"/>
              <a:t>ps</a:t>
            </a:r>
            <a:r>
              <a:rPr lang="en-US" dirty="0"/>
              <a:t> and then kill any running container</a:t>
            </a:r>
          </a:p>
          <a:p>
            <a:r>
              <a:rPr lang="en-US" dirty="0"/>
              <a:t>docker-compose down &amp;&amp; docker-compose up -d</a:t>
            </a:r>
          </a:p>
          <a:p>
            <a:r>
              <a:rPr lang="en-US" dirty="0"/>
              <a:t>Dotnet watch run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New Database for </a:t>
            </a:r>
            <a:r>
              <a:rPr lang="en-US" dirty="0" err="1"/>
              <a:t>Hangfire</a:t>
            </a:r>
            <a:endParaRPr lang="en-US" dirty="0"/>
          </a:p>
          <a:p>
            <a:r>
              <a:rPr lang="en-US" dirty="0"/>
              <a:t>Solution Open</a:t>
            </a:r>
          </a:p>
          <a:p>
            <a:pPr>
              <a:spcBef>
                <a:spcPct val="0"/>
              </a:spcBef>
            </a:pPr>
            <a:endParaRPr lang="en-US" dirty="0"/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6988B0C-D0FA-4593-BF38-A7BA3E9A5D69}" type="slidenum">
              <a:rPr lang="en-US">
                <a:ea typeface="ＭＳ Ｐゴシック" pitchFamily="-72" charset="-128"/>
                <a:cs typeface="ＭＳ Ｐゴシック" pitchFamily="-72" charset="-128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US">
              <a:ea typeface="ＭＳ Ｐゴシック" pitchFamily="-72" charset="-128"/>
              <a:cs typeface="ＭＳ Ｐゴシック" pitchFamily="-72" charset="-128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You need 3 packages: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Hangfire.Core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Hangfire.AspNetCore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 err="1"/>
              <a:t>Hangfire.SqlServer</a:t>
            </a:r>
            <a:r>
              <a:rPr lang="en-US" dirty="0"/>
              <a:t> (or Redis or MSMQ officially, </a:t>
            </a:r>
            <a:r>
              <a:rPr lang="en-US" dirty="0" err="1"/>
              <a:t>postgres</a:t>
            </a:r>
            <a:r>
              <a:rPr lang="en-US" dirty="0"/>
              <a:t> and others unofficially)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Show Program</a:t>
            </a:r>
          </a:p>
          <a:p>
            <a:pPr marL="171450" indent="-171450">
              <a:buFontTx/>
              <a:buChar char="-"/>
            </a:pPr>
            <a:r>
              <a:rPr lang="en-US" dirty="0"/>
              <a:t>Show Cron</a:t>
            </a:r>
          </a:p>
          <a:p>
            <a:pPr marL="171450" indent="-171450">
              <a:buFontTx/>
              <a:buChar char="-"/>
            </a:pPr>
            <a:r>
              <a:rPr lang="en-US" dirty="0"/>
              <a:t>Dashboard showing history, recurring, enqueue jobs</a:t>
            </a:r>
          </a:p>
          <a:p>
            <a:pPr marL="171450" indent="-171450">
              <a:buFontTx/>
              <a:buChar char="-"/>
            </a:pPr>
            <a:r>
              <a:rPr lang="en-US" dirty="0"/>
              <a:t>Trigger from Controller</a:t>
            </a:r>
          </a:p>
          <a:p>
            <a:pPr marL="171450" indent="-171450">
              <a:buFontTx/>
              <a:buChar char="-"/>
            </a:pPr>
            <a:r>
              <a:rPr lang="en-US" dirty="0"/>
              <a:t>Throw exception and show retry with DLQ</a:t>
            </a:r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endParaRPr lang="en-US" dirty="0"/>
          </a:p>
          <a:p>
            <a:pPr marL="0" indent="0">
              <a:buFontTx/>
              <a:buNone/>
            </a:pPr>
            <a:r>
              <a:rPr lang="en-US" dirty="0"/>
              <a:t>Note: </a:t>
            </a:r>
            <a:r>
              <a:rPr lang="en-US" dirty="0" err="1"/>
              <a:t>BackgroundJobService</a:t>
            </a:r>
            <a:r>
              <a:rPr lang="en-US" dirty="0"/>
              <a:t> is a </a:t>
            </a:r>
            <a:r>
              <a:rPr lang="en-US" dirty="0" err="1"/>
              <a:t>Hangfire</a:t>
            </a:r>
            <a:r>
              <a:rPr lang="en-US" dirty="0"/>
              <a:t> thing NOT a </a:t>
            </a:r>
            <a:r>
              <a:rPr lang="en-US" dirty="0" err="1"/>
              <a:t>BackgroundService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E5AA1C-3A4A-4E86-88DD-FDD0A0056FE6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529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BE5AA1C-3A4A-4E86-88DD-FDD0A0056FE6}" type="slidenum">
              <a:rPr lang="en-US" smtClean="0"/>
              <a:pPr>
                <a:defRPr/>
              </a:pPr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979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3CDA3-A2DE-473C-A81C-F73D2A1BFF69}" type="datetimeFigureOut">
              <a:rPr lang="en-US"/>
              <a:pPr>
                <a:defRPr/>
              </a:pPr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CF2FE-3FA7-4ABC-8D10-AB106564C9F6}" type="datetimeFigureOut">
              <a:rPr lang="en-US"/>
              <a:pPr>
                <a:defRPr/>
              </a:pPr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803F9-FDAA-4AD8-AB1F-AC9EA3FA17D9}" type="datetimeFigureOut">
              <a:rPr lang="en-US"/>
              <a:pPr>
                <a:defRPr/>
              </a:pPr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Visual Studio Live! Redmond 20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1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F63CDA3-A2DE-473C-A81C-F73D2A1BFF69}" type="datetimeFigureOut">
              <a:rPr lang="en-US" smtClean="0"/>
              <a:pPr>
                <a:defRPr/>
              </a:pPr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73A4F-54E2-42AD-AEE7-525DC08E7D5E}" type="datetimeFigureOut">
              <a:rPr lang="en-US" smtClean="0"/>
              <a:pPr>
                <a:defRPr/>
              </a:pPr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7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4562E-E191-4140-8CA7-D81566904FD6}" type="datetimeFigureOut">
              <a:rPr lang="en-US" smtClean="0"/>
              <a:pPr>
                <a:defRPr/>
              </a:pPr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86AD8-D031-4E57-A880-97BEE7625BF5}" type="datetimeFigureOut">
              <a:rPr lang="en-US" smtClean="0"/>
              <a:pPr>
                <a:defRPr/>
              </a:pPr>
              <a:t>11/20/2024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46D33-8E80-4809-BCCA-EEFDCA7877C6}" type="datetimeFigureOut">
              <a:rPr lang="en-US" smtClean="0"/>
              <a:pPr>
                <a:defRPr/>
              </a:pPr>
              <a:t>11/20/2024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5E31E-3DDB-4319-BC51-F5022B7F3C8D}" type="datetimeFigureOut">
              <a:rPr lang="en-US" smtClean="0"/>
              <a:pPr>
                <a:defRPr/>
              </a:pPr>
              <a:t>11/20/2024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638B8-B788-4682-A596-85CF4ED65A7B}" type="datetimeFigureOut">
              <a:rPr lang="en-US" smtClean="0"/>
              <a:pPr>
                <a:defRPr/>
              </a:pPr>
              <a:t>11/20/2024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9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C0D6F-86BC-4F0A-A9FD-A71A70874F57}" type="datetimeFigureOut">
              <a:rPr lang="en-US" smtClean="0"/>
              <a:pPr>
                <a:defRPr/>
              </a:pPr>
              <a:t>11/20/2024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Visual Studio Live! Washington, D.C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173A4F-54E2-42AD-AEE7-525DC08E7D5E}" type="datetimeFigureOut">
              <a:rPr lang="en-US"/>
              <a:pPr>
                <a:defRPr/>
              </a:pPr>
              <a:t>11/20/2024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2623F-4765-4759-9A73-D8655DC8D973}" type="datetimeFigureOut">
              <a:rPr lang="en-US" smtClean="0"/>
              <a:pPr>
                <a:defRPr/>
              </a:pPr>
              <a:t>11/20/2024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2ACF2FE-3FA7-4ABC-8D10-AB106564C9F6}" type="datetimeFigureOut">
              <a:rPr lang="en-US" smtClean="0"/>
              <a:pPr>
                <a:defRPr/>
              </a:pPr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D803F9-FDAA-4AD8-AB1F-AC9EA3FA17D9}" type="datetimeFigureOut">
              <a:rPr lang="en-US" smtClean="0"/>
              <a:pPr>
                <a:defRPr/>
              </a:pPr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7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14562E-E191-4140-8CA7-D81566904FD6}" type="datetimeFigureOut">
              <a:rPr lang="en-US"/>
              <a:pPr>
                <a:defRPr/>
              </a:pPr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2886AD8-D031-4E57-A880-97BEE7625BF5}" type="datetimeFigureOut">
              <a:rPr lang="en-US"/>
              <a:pPr>
                <a:defRPr/>
              </a:pPr>
              <a:t>11/20/2024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30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0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146D33-8E80-4809-BCCA-EEFDCA7877C6}" type="datetimeFigureOut">
              <a:rPr lang="en-US"/>
              <a:pPr>
                <a:defRPr/>
              </a:pPr>
              <a:t>11/20/2024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75E31E-3DDB-4319-BC51-F5022B7F3C8D}" type="datetimeFigureOut">
              <a:rPr lang="en-US"/>
              <a:pPr>
                <a:defRPr/>
              </a:pPr>
              <a:t>11/20/2024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6638B8-B788-4682-A596-85CF4ED65A7B}" type="datetimeFigureOut">
              <a:rPr lang="en-US"/>
              <a:pPr>
                <a:defRPr/>
              </a:pPr>
              <a:t>11/20/2024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04789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5" y="1076328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9C0D6F-86BC-4F0A-A9FD-A71A70874F57}" type="datetimeFigureOut">
              <a:rPr lang="en-US"/>
              <a:pPr>
                <a:defRPr/>
              </a:pPr>
              <a:t>11/20/2024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5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62623F-4765-4759-9A73-D8655DC8D973}" type="datetimeFigureOut">
              <a:rPr lang="en-US"/>
              <a:pPr>
                <a:defRPr/>
              </a:pPr>
              <a:t>11/20/2024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2.jp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ADEF755-0B60-4A3E-9C6A-4CADF1C89A5E}" type="datetimeFigureOut">
              <a:rPr lang="en-US"/>
              <a:pPr>
                <a:defRPr/>
              </a:pPr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9" r:id="rId2"/>
    <p:sldLayoutId id="2147483658" r:id="rId3"/>
    <p:sldLayoutId id="2147483657" r:id="rId4"/>
    <p:sldLayoutId id="2147483656" r:id="rId5"/>
    <p:sldLayoutId id="2147483655" r:id="rId6"/>
    <p:sldLayoutId id="2147483654" r:id="rId7"/>
    <p:sldLayoutId id="2147483653" r:id="rId8"/>
    <p:sldLayoutId id="2147483652" r:id="rId9"/>
    <p:sldLayoutId id="2147483651" r:id="rId10"/>
    <p:sldLayoutId id="214748365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 kern="1200">
          <a:solidFill>
            <a:srgbClr val="002060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•"/>
        <a:defRPr sz="32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–"/>
        <a:defRPr sz="28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Arial" pitchFamily="-72" charset="0"/>
        <a:buChar char="•"/>
        <a:defRPr sz="24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–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»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AADEF755-0B60-4A3E-9C6A-4CADF1C89A5E}" type="datetimeFigureOut">
              <a:rPr lang="en-US" smtClean="0"/>
              <a:pPr>
                <a:defRPr/>
              </a:pPr>
              <a:t>11/20/2024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002060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 Bold" pitchFamily="-72" charset="0"/>
          <a:ea typeface="ＭＳ Ｐゴシック" pitchFamily="-72" charset="-128"/>
          <a:cs typeface="ＭＳ Ｐゴシック" pitchFamily="-72" charset="-128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•"/>
        <a:defRPr sz="32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ＭＳ Ｐゴシック" pitchFamily="-72" charset="-128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–"/>
        <a:defRPr sz="28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bg2"/>
        </a:buClr>
        <a:buFont typeface="Arial" pitchFamily="-72" charset="0"/>
        <a:buChar char="•"/>
        <a:defRPr sz="24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itchFamily="-72" charset="0"/>
        <a:buChar char="–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tx2"/>
        </a:buClr>
        <a:buFont typeface="Arial" pitchFamily="-72" charset="0"/>
        <a:buChar char="»"/>
        <a:defRPr sz="2000" kern="1200">
          <a:solidFill>
            <a:schemeClr val="tx1"/>
          </a:solidFill>
          <a:latin typeface="Arial" pitchFamily="-72" charset="0"/>
          <a:ea typeface="ＭＳ Ｐゴシック" pitchFamily="-72" charset="-128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andrewlock.net/controlling-ihostedservice-execution-order-in-aspnetcore-3/" TargetMode="Externa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hangfire.io/" TargetMode="External"/><Relationship Id="rId2" Type="http://schemas.openxmlformats.org/officeDocument/2006/relationships/hyperlink" Target="https://learn.microsoft.com/en-us/dotnet/architecture/microservices/multi-container-microservice-net-applications/background-tasks-with-ihostedservice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scottsauber/talks" TargetMode="Externa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1830387" y="1131590"/>
            <a:ext cx="7313613" cy="1028700"/>
          </a:xfrm>
          <a:prstGeom prst="rect">
            <a:avLst/>
          </a:prstGeom>
          <a:noFill/>
          <a:ln>
            <a:noFill/>
          </a:ln>
          <a:effectLst/>
        </p:spPr>
        <p:txBody>
          <a:bodyPr lIns="90379" tIns="44448" rIns="90379" bIns="44448" anchor="b">
            <a:prstTxWarp prst="textNoShape">
              <a:avLst/>
            </a:prstTxWarp>
          </a:bodyPr>
          <a:lstStyle/>
          <a:p>
            <a:pPr algn="ctr" defTabSz="896938" eaLnBrk="0" hangingPunct="0"/>
            <a:r>
              <a:rPr lang="en-US" sz="4000" b="1" dirty="0">
                <a:solidFill>
                  <a:schemeClr val="bg1"/>
                </a:solidFill>
                <a:latin typeface="Arial Bold" pitchFamily="-72" charset="0"/>
              </a:rPr>
              <a:t>The Background On</a:t>
            </a:r>
          </a:p>
          <a:p>
            <a:pPr algn="ctr" defTabSz="896938" eaLnBrk="0" hangingPunct="0"/>
            <a:r>
              <a:rPr lang="en-US" sz="4000" b="1" dirty="0">
                <a:solidFill>
                  <a:schemeClr val="bg1"/>
                </a:solidFill>
                <a:latin typeface="Arial Bold" pitchFamily="-72" charset="0"/>
              </a:rPr>
              <a:t>Background Tasks in .NET 9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61897" y="2355726"/>
            <a:ext cx="3987800" cy="1002506"/>
          </a:xfrm>
          <a:prstGeom prst="rect">
            <a:avLst/>
          </a:prstGeom>
          <a:noFill/>
          <a:ln>
            <a:noFill/>
          </a:ln>
          <a:effectLst/>
        </p:spPr>
        <p:txBody>
          <a:bodyPr lIns="85923" tIns="42962" rIns="85923" bIns="42962">
            <a:prstTxWarp prst="textNoShape">
              <a:avLst/>
            </a:prstTxWarp>
          </a:bodyPr>
          <a:lstStyle/>
          <a:p>
            <a:pPr algn="r"/>
            <a:r>
              <a:rPr lang="en-US" sz="2800" b="1" dirty="0">
                <a:solidFill>
                  <a:srgbClr val="FFC000"/>
                </a:solidFill>
              </a:rPr>
              <a:t>Scott Sauber</a:t>
            </a:r>
          </a:p>
          <a:p>
            <a:pPr algn="r"/>
            <a:r>
              <a:rPr lang="en-US" sz="2400" b="1" dirty="0">
                <a:solidFill>
                  <a:srgbClr val="FFC000"/>
                </a:solidFill>
              </a:rPr>
              <a:t>Director of Engineering </a:t>
            </a:r>
          </a:p>
          <a:p>
            <a:pPr algn="r"/>
            <a:r>
              <a:rPr lang="en-US" sz="2400" b="1" dirty="0">
                <a:solidFill>
                  <a:srgbClr val="FFC000"/>
                </a:solidFill>
              </a:rPr>
              <a:t>Lean </a:t>
            </a:r>
            <a:r>
              <a:rPr lang="en-US" sz="2400" b="1" dirty="0" err="1">
                <a:solidFill>
                  <a:srgbClr val="FFC000"/>
                </a:solidFill>
              </a:rPr>
              <a:t>TECHniques</a:t>
            </a:r>
            <a:endParaRPr lang="en-US" sz="2400" b="1" dirty="0">
              <a:solidFill>
                <a:srgbClr val="FFC000"/>
              </a:solidFill>
            </a:endParaRPr>
          </a:p>
          <a:p>
            <a:endParaRPr lang="en-US" b="1" dirty="0">
              <a:solidFill>
                <a:srgbClr val="C00000"/>
              </a:solidFill>
            </a:endParaRPr>
          </a:p>
          <a:p>
            <a:endParaRPr lang="en-US" sz="1400" dirty="0">
              <a:solidFill>
                <a:srgbClr val="C00000"/>
              </a:solidFill>
              <a:latin typeface="Times New Roman" pitchFamily="-72" charset="0"/>
            </a:endParaRPr>
          </a:p>
        </p:txBody>
      </p:sp>
      <p:sp>
        <p:nvSpPr>
          <p:cNvPr id="15364" name="Text Box 7"/>
          <p:cNvSpPr txBox="1">
            <a:spLocks noChangeArrowheads="1"/>
          </p:cNvSpPr>
          <p:nvPr/>
        </p:nvSpPr>
        <p:spPr bwMode="auto">
          <a:xfrm>
            <a:off x="6304960" y="3723878"/>
            <a:ext cx="2344737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r"/>
            <a:r>
              <a:rPr lang="en-US" sz="2000" dirty="0">
                <a:solidFill>
                  <a:srgbClr val="FFC000"/>
                </a:solidFill>
                <a:ea typeface="Arial" pitchFamily="-72" charset="0"/>
                <a:cs typeface="Arial" pitchFamily="-72" charset="0"/>
              </a:rPr>
              <a:t>Level: Introductory</a:t>
            </a:r>
          </a:p>
          <a:p>
            <a:pPr algn="r"/>
            <a:endParaRPr lang="en-US" sz="1600" b="1" dirty="0">
              <a:ea typeface="Arial" pitchFamily="-72" charset="0"/>
              <a:cs typeface="Arial" pitchFamily="-72" charset="0"/>
            </a:endParaRPr>
          </a:p>
        </p:txBody>
      </p:sp>
    </p:spTree>
  </p:cSld>
  <p:clrMapOvr>
    <a:masterClrMapping/>
  </p:clrMapOvr>
  <p:transition spd="slow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6D4E2C-54FC-49E3-BC13-0097D5F7B6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319660AF-64A9-FDCA-4699-4CBB08471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What is </a:t>
            </a:r>
            <a:r>
              <a:rPr lang="en-US" dirty="0" err="1">
                <a:solidFill>
                  <a:schemeClr val="tx1"/>
                </a:solidFill>
              </a:rPr>
              <a:t>IHostedService</a:t>
            </a:r>
            <a:r>
              <a:rPr lang="en-US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8417D0-84B7-01B5-55A8-99232737E7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888432"/>
          </a:xfrm>
        </p:spPr>
        <p:txBody>
          <a:bodyPr>
            <a:normAutofit/>
          </a:bodyPr>
          <a:lstStyle/>
          <a:p>
            <a:r>
              <a:rPr lang="en-US" sz="2600" dirty="0"/>
              <a:t>Host background job inside ASP.NET Core</a:t>
            </a:r>
          </a:p>
          <a:p>
            <a:r>
              <a:rPr lang="en-US" sz="2600" dirty="0"/>
              <a:t>ASP.NET Core is your cookie jar</a:t>
            </a:r>
          </a:p>
          <a:p>
            <a:r>
              <a:rPr lang="en-US" sz="2600" dirty="0"/>
              <a:t>Interface – </a:t>
            </a:r>
            <a:r>
              <a:rPr lang="en-US" sz="2600" dirty="0" err="1"/>
              <a:t>StartAsync</a:t>
            </a:r>
            <a:r>
              <a:rPr lang="en-US" sz="2600" dirty="0"/>
              <a:t>, </a:t>
            </a:r>
            <a:r>
              <a:rPr lang="en-US" sz="2600" dirty="0" err="1"/>
              <a:t>StopAsync</a:t>
            </a:r>
            <a:endParaRPr lang="en-US" sz="2600" dirty="0"/>
          </a:p>
          <a:p>
            <a:r>
              <a:rPr lang="en-US" sz="2600" dirty="0"/>
              <a:t>Raw fundamental building block</a:t>
            </a:r>
          </a:p>
          <a:p>
            <a:r>
              <a:rPr lang="en-US" sz="2600" dirty="0"/>
              <a:t>Register: </a:t>
            </a:r>
            <a:r>
              <a:rPr lang="en-US" sz="2600" dirty="0" err="1"/>
              <a:t>services.AddHostedService</a:t>
            </a:r>
            <a:r>
              <a:rPr lang="en-US" sz="2600" dirty="0"/>
              <a:t>&lt;T&gt;</a:t>
            </a:r>
          </a:p>
        </p:txBody>
      </p:sp>
    </p:spTree>
    <p:extLst>
      <p:ext uri="{BB962C8B-B14F-4D97-AF65-F5344CB8AC3E}">
        <p14:creationId xmlns:p14="http://schemas.microsoft.com/office/powerpoint/2010/main" val="4260768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C4AE6D-4275-AF45-3047-EB07394BB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okie Taste Test - Andre's Kitchen - Video Explode">
            <a:extLst>
              <a:ext uri="{FF2B5EF4-FFF2-40B4-BE49-F238E27FC236}">
                <a16:creationId xmlns:a16="http://schemas.microsoft.com/office/drawing/2014/main" id="{AB8985A3-0F9B-2D9F-CE1C-2606A4BF3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08504" cy="512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1436545-99B3-0751-518B-4482EDE02C30}"/>
              </a:ext>
            </a:extLst>
          </p:cNvPr>
          <p:cNvSpPr/>
          <p:nvPr/>
        </p:nvSpPr>
        <p:spPr>
          <a:xfrm>
            <a:off x="897" y="-20538"/>
            <a:ext cx="9144001" cy="5184004"/>
          </a:xfrm>
          <a:prstGeom prst="rect">
            <a:avLst/>
          </a:prstGeom>
          <a:solidFill>
            <a:schemeClr val="tx1">
              <a:lumMod val="65000"/>
              <a:lumOff val="35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10" name="Title 1">
            <a:extLst>
              <a:ext uri="{FF2B5EF4-FFF2-40B4-BE49-F238E27FC236}">
                <a16:creationId xmlns:a16="http://schemas.microsoft.com/office/drawing/2014/main" id="{14E3D25B-4C1F-1D06-BF3C-0865B71E9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9143999" cy="5143500"/>
          </a:xfrm>
        </p:spPr>
        <p:txBody>
          <a:bodyPr/>
          <a:lstStyle/>
          <a:p>
            <a:pPr algn="ctr"/>
            <a:r>
              <a:rPr lang="en-US" sz="7000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26578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627FD-4646-1608-AA45-B8A44E27FE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A3DA2E72-1B1A-AB2E-57F6-E73B66CB36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9011344" cy="857250"/>
          </a:xfrm>
        </p:spPr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How </a:t>
            </a:r>
            <a:r>
              <a:rPr lang="en-US" dirty="0" err="1">
                <a:solidFill>
                  <a:schemeClr val="tx1"/>
                </a:solidFill>
              </a:rPr>
              <a:t>IHostedService</a:t>
            </a:r>
            <a:r>
              <a:rPr lang="en-US" dirty="0">
                <a:solidFill>
                  <a:schemeClr val="tx1"/>
                </a:solidFill>
              </a:rPr>
              <a:t>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FE5A92-1141-4A62-6243-E30A193418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888432"/>
          </a:xfrm>
        </p:spPr>
        <p:txBody>
          <a:bodyPr>
            <a:normAutofit/>
          </a:bodyPr>
          <a:lstStyle/>
          <a:p>
            <a:r>
              <a:rPr lang="en-US" sz="2600" dirty="0"/>
              <a:t>Register in DI</a:t>
            </a:r>
          </a:p>
          <a:p>
            <a:r>
              <a:rPr lang="en-US" sz="2600" dirty="0" err="1"/>
              <a:t>StopAsync</a:t>
            </a:r>
            <a:r>
              <a:rPr lang="en-US" sz="2600" dirty="0"/>
              <a:t> cancellation has 5 seconds to shutdown gracefully</a:t>
            </a:r>
          </a:p>
          <a:p>
            <a:r>
              <a:rPr lang="en-US" sz="2600" dirty="0" err="1"/>
              <a:t>StopAsync</a:t>
            </a:r>
            <a:r>
              <a:rPr lang="en-US" sz="2600" dirty="0"/>
              <a:t> might not get called if app shuts down unexpectedly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00D0A0-E77E-BBF3-67D2-FBD28AA7C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1203598"/>
            <a:ext cx="4907208" cy="360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925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046BB-0785-3D9E-BAE6-19D4CDCC9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6">
            <a:extLst>
              <a:ext uri="{FF2B5EF4-FFF2-40B4-BE49-F238E27FC236}">
                <a16:creationId xmlns:a16="http://schemas.microsoft.com/office/drawing/2014/main" id="{D4E39CE8-0E67-02CF-6225-D44093A52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36" y="4482138"/>
            <a:ext cx="9503943" cy="42869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Image Credit: </a:t>
            </a:r>
            <a:r>
              <a:rPr lang="en-US" dirty="0">
                <a:hlinkClick r:id="rId2"/>
              </a:rPr>
              <a:t>Andrew Lock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ACE271-125E-F1F7-E5DF-2546B3533E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106" y="411510"/>
            <a:ext cx="8551788" cy="3553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0938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CAF415-0B87-D672-1278-735ECA6F96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C801DBAB-1DBD-480B-208F-E9417F834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How </a:t>
            </a:r>
            <a:r>
              <a:rPr lang="en-US" dirty="0" err="1">
                <a:solidFill>
                  <a:schemeClr val="tx1"/>
                </a:solidFill>
              </a:rPr>
              <a:t>IHostedService</a:t>
            </a:r>
            <a:r>
              <a:rPr lang="en-US" dirty="0">
                <a:solidFill>
                  <a:schemeClr val="tx1"/>
                </a:solidFill>
              </a:rPr>
              <a:t>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5690DA-5B23-C06B-77D8-34ED779C4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888432"/>
          </a:xfrm>
        </p:spPr>
        <p:txBody>
          <a:bodyPr>
            <a:normAutofit/>
          </a:bodyPr>
          <a:lstStyle/>
          <a:p>
            <a:r>
              <a:rPr lang="en-US" sz="2600" dirty="0" err="1"/>
              <a:t>StartAsync</a:t>
            </a:r>
            <a:r>
              <a:rPr lang="en-US" sz="2600" dirty="0"/>
              <a:t> blocks rest of app from starting</a:t>
            </a:r>
          </a:p>
          <a:p>
            <a:r>
              <a:rPr lang="en-US" sz="2600" dirty="0"/>
              <a:t>Push </a:t>
            </a:r>
            <a:r>
              <a:rPr lang="en-US" sz="2600" b="1" i="1" u="sng" dirty="0"/>
              <a:t>blocking</a:t>
            </a:r>
            <a:r>
              <a:rPr lang="en-US" sz="2600" b="1" i="1" dirty="0"/>
              <a:t> </a:t>
            </a:r>
            <a:r>
              <a:rPr lang="en-US" sz="2600" dirty="0"/>
              <a:t>long running work out of </a:t>
            </a:r>
            <a:r>
              <a:rPr lang="en-US" sz="2600" dirty="0" err="1"/>
              <a:t>StartAsync</a:t>
            </a:r>
            <a:endParaRPr lang="en-US" sz="2600" dirty="0"/>
          </a:p>
          <a:p>
            <a:r>
              <a:rPr lang="en-US" sz="2600" dirty="0"/>
              <a:t>UNLESS you truly don’t want your app to boot until it finishes</a:t>
            </a:r>
          </a:p>
          <a:p>
            <a:r>
              <a:rPr lang="en-US" sz="2600" dirty="0"/>
              <a:t>Database Migrations, Cache Refresh, </a:t>
            </a:r>
            <a:r>
              <a:rPr lang="en-US" sz="2600" dirty="0" err="1"/>
              <a:t>etc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266969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D8798F-18A4-A529-6DAC-F342A8C9FA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E94CB3-58E1-A3EB-B4D0-7752842027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53" y="1635646"/>
            <a:ext cx="9070567" cy="172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7015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8C875B-A5DB-8E1D-6E75-EA716028C0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43748760-14D0-58EA-AA83-BEABF22B38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When to use </a:t>
            </a:r>
            <a:r>
              <a:rPr lang="en-US" dirty="0" err="1">
                <a:solidFill>
                  <a:schemeClr val="tx1"/>
                </a:solidFill>
              </a:rPr>
              <a:t>IHostedService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EDDFB-1030-A18F-EA1D-5005621205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1590"/>
            <a:ext cx="8579296" cy="3888432"/>
          </a:xfrm>
        </p:spPr>
        <p:txBody>
          <a:bodyPr>
            <a:normAutofit/>
          </a:bodyPr>
          <a:lstStyle/>
          <a:p>
            <a:r>
              <a:rPr lang="en-US" sz="2600" dirty="0"/>
              <a:t>Implicitly used with </a:t>
            </a:r>
            <a:r>
              <a:rPr lang="en-US" sz="2600" dirty="0" err="1"/>
              <a:t>BackgroundService</a:t>
            </a:r>
            <a:r>
              <a:rPr lang="en-US" sz="2600" dirty="0"/>
              <a:t> and Worker</a:t>
            </a:r>
          </a:p>
          <a:p>
            <a:r>
              <a:rPr lang="en-US" sz="2600" dirty="0"/>
              <a:t>Also Kestrel!</a:t>
            </a:r>
          </a:p>
          <a:p>
            <a:r>
              <a:rPr lang="en-US" sz="2600" dirty="0"/>
              <a:t>You need full control over Starting/Stopping</a:t>
            </a:r>
          </a:p>
          <a:p>
            <a:r>
              <a:rPr lang="en-US" sz="2600" dirty="0"/>
              <a:t>Don’t want to use </a:t>
            </a:r>
            <a:r>
              <a:rPr lang="en-US" sz="2600" dirty="0" err="1"/>
              <a:t>BackgroundService</a:t>
            </a:r>
            <a:r>
              <a:rPr lang="en-US" sz="2600" dirty="0"/>
              <a:t>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986340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8A2FA-91DC-4D1C-D99E-A440AB05D0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ECF988B7-D0C9-9000-0EDB-58FB21A38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9155360" cy="857250"/>
          </a:xfrm>
        </p:spPr>
        <p:txBody>
          <a:bodyPr/>
          <a:lstStyle/>
          <a:p>
            <a:r>
              <a:rPr lang="en-US" sz="4200" dirty="0">
                <a:solidFill>
                  <a:schemeClr val="tx1"/>
                </a:solidFill>
              </a:rPr>
              <a:t>When NOT to use </a:t>
            </a:r>
            <a:r>
              <a:rPr lang="en-US" sz="4200" dirty="0" err="1">
                <a:solidFill>
                  <a:schemeClr val="tx1"/>
                </a:solidFill>
              </a:rPr>
              <a:t>IHostedService</a:t>
            </a:r>
            <a:endParaRPr lang="en-US" sz="42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364AA9-BF5A-19BD-38C6-1860C1C448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888432"/>
          </a:xfrm>
        </p:spPr>
        <p:txBody>
          <a:bodyPr>
            <a:normAutofit/>
          </a:bodyPr>
          <a:lstStyle/>
          <a:p>
            <a:r>
              <a:rPr lang="en-US" sz="2600" dirty="0"/>
              <a:t>Should be using </a:t>
            </a:r>
            <a:r>
              <a:rPr lang="en-US" sz="2600" dirty="0" err="1"/>
              <a:t>BackgroundService</a:t>
            </a:r>
            <a:r>
              <a:rPr lang="en-US" sz="2600" dirty="0"/>
              <a:t>/Worker 95%+ of the time</a:t>
            </a:r>
          </a:p>
          <a:p>
            <a:r>
              <a:rPr lang="en-US" sz="2600" dirty="0"/>
              <a:t>Other reasons same as </a:t>
            </a:r>
            <a:r>
              <a:rPr lang="en-US" sz="2600" dirty="0" err="1"/>
              <a:t>BackgroundService</a:t>
            </a:r>
            <a:r>
              <a:rPr lang="en-US" sz="2600" dirty="0"/>
              <a:t> (next)</a:t>
            </a:r>
          </a:p>
        </p:txBody>
      </p:sp>
    </p:spTree>
    <p:extLst>
      <p:ext uri="{BB962C8B-B14F-4D97-AF65-F5344CB8AC3E}">
        <p14:creationId xmlns:p14="http://schemas.microsoft.com/office/powerpoint/2010/main" val="797010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E9D92D-6B0C-648C-9D5B-5D750FD638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13D9DF6D-DC9E-8C6A-A8D5-3F2485196E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0" b="4896"/>
          <a:stretch/>
        </p:blipFill>
        <p:spPr bwMode="auto">
          <a:xfrm>
            <a:off x="10835" y="0"/>
            <a:ext cx="9133163" cy="514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Amazon.com: Cookie Jar - Personalized Cookie Jar - Custom Cookie Jar -  Christmas Cookie Jar - Treat Jar - Gift for Mothers Day - Glass Cookie Jar  - Cookie Jar with Lid: Handmade">
            <a:extLst>
              <a:ext uri="{FF2B5EF4-FFF2-40B4-BE49-F238E27FC236}">
                <a16:creationId xmlns:a16="http://schemas.microsoft.com/office/drawing/2014/main" id="{E001EE92-92DC-BA48-3C3E-5FB08439F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2715766"/>
            <a:ext cx="1717395" cy="2289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A54A654-CFB6-36D4-60C3-F5FB6BAA5F15}"/>
              </a:ext>
            </a:extLst>
          </p:cNvPr>
          <p:cNvSpPr/>
          <p:nvPr/>
        </p:nvSpPr>
        <p:spPr>
          <a:xfrm>
            <a:off x="-108519" y="5406"/>
            <a:ext cx="9263356" cy="5143500"/>
          </a:xfrm>
          <a:prstGeom prst="rect">
            <a:avLst/>
          </a:prstGeom>
          <a:solidFill>
            <a:schemeClr val="tx1">
              <a:lumMod val="65000"/>
              <a:lumOff val="35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10" name="Title 1">
            <a:extLst>
              <a:ext uri="{FF2B5EF4-FFF2-40B4-BE49-F238E27FC236}">
                <a16:creationId xmlns:a16="http://schemas.microsoft.com/office/drawing/2014/main" id="{3EC46866-D475-3B98-B5A5-029DF360E3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9143999" cy="5143500"/>
          </a:xfrm>
        </p:spPr>
        <p:txBody>
          <a:bodyPr/>
          <a:lstStyle/>
          <a:p>
            <a:pPr algn="ctr"/>
            <a:r>
              <a:rPr lang="en-US" sz="7000" dirty="0" err="1">
                <a:solidFill>
                  <a:schemeClr val="bg1"/>
                </a:solidFill>
              </a:rPr>
              <a:t>BackgroundService</a:t>
            </a:r>
            <a:br>
              <a:rPr lang="en-US" sz="7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“Follow the recipe”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(Cookie jar included)</a:t>
            </a:r>
            <a:endParaRPr lang="en-US" sz="7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6692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1B45A-D3DF-24AA-C4AE-535C150C0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15D7F57F-07D8-2F97-76B1-50FA4C5B7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9155360" cy="857250"/>
          </a:xfrm>
        </p:spPr>
        <p:txBody>
          <a:bodyPr/>
          <a:lstStyle/>
          <a:p>
            <a:r>
              <a:rPr lang="en-US" sz="4200" dirty="0">
                <a:solidFill>
                  <a:schemeClr val="tx1"/>
                </a:solidFill>
              </a:rPr>
              <a:t>What is </a:t>
            </a:r>
            <a:r>
              <a:rPr lang="en-US" sz="4200" dirty="0" err="1">
                <a:solidFill>
                  <a:schemeClr val="tx1"/>
                </a:solidFill>
              </a:rPr>
              <a:t>BackgroundService</a:t>
            </a:r>
            <a:r>
              <a:rPr lang="en-US" sz="42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AC93E-599A-A578-D0E2-0177C8F044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888432"/>
          </a:xfrm>
        </p:spPr>
        <p:txBody>
          <a:bodyPr>
            <a:normAutofit/>
          </a:bodyPr>
          <a:lstStyle/>
          <a:p>
            <a:r>
              <a:rPr lang="en-US" sz="2600" dirty="0"/>
              <a:t>Host background job inside ASP.NET Core</a:t>
            </a:r>
          </a:p>
          <a:p>
            <a:r>
              <a:rPr lang="en-US" sz="2600" dirty="0"/>
              <a:t>ASP.NET Core is your cookie jar</a:t>
            </a:r>
          </a:p>
          <a:p>
            <a:r>
              <a:rPr lang="en-US" sz="2600" dirty="0"/>
              <a:t>Abstract class, implements </a:t>
            </a:r>
            <a:r>
              <a:rPr lang="en-US" sz="2600" dirty="0" err="1"/>
              <a:t>IHostedService</a:t>
            </a:r>
            <a:endParaRPr lang="en-US" sz="2600" dirty="0"/>
          </a:p>
          <a:p>
            <a:r>
              <a:rPr lang="en-US" sz="2600" dirty="0"/>
              <a:t>Exposes </a:t>
            </a:r>
            <a:r>
              <a:rPr lang="en-US" sz="2600" dirty="0" err="1"/>
              <a:t>ExecuteAsync</a:t>
            </a:r>
            <a:r>
              <a:rPr lang="en-US" sz="2600" dirty="0"/>
              <a:t> abstract method</a:t>
            </a:r>
          </a:p>
          <a:p>
            <a:r>
              <a:rPr lang="en-US" sz="2600" dirty="0"/>
              <a:t>Handles starting and stopping</a:t>
            </a:r>
          </a:p>
          <a:p>
            <a:r>
              <a:rPr lang="en-US" sz="2600" dirty="0"/>
              <a:t>Register: </a:t>
            </a:r>
            <a:r>
              <a:rPr lang="en-US" sz="2600" dirty="0" err="1"/>
              <a:t>services.AddHostedService</a:t>
            </a:r>
            <a:r>
              <a:rPr lang="en-US" sz="2600" dirty="0"/>
              <a:t>&lt;T&gt;</a:t>
            </a:r>
          </a:p>
        </p:txBody>
      </p:sp>
    </p:spTree>
    <p:extLst>
      <p:ext uri="{BB962C8B-B14F-4D97-AF65-F5344CB8AC3E}">
        <p14:creationId xmlns:p14="http://schemas.microsoft.com/office/powerpoint/2010/main" val="28198079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/>
          </a:bodyPr>
          <a:lstStyle/>
          <a:p>
            <a:r>
              <a:rPr lang="en-US" sz="2600" dirty="0"/>
              <a:t>.NET Developers</a:t>
            </a:r>
          </a:p>
          <a:p>
            <a:r>
              <a:rPr lang="en-US" sz="2600" dirty="0"/>
              <a:t>In need of running a background task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C9AFA-B50F-5207-5B39-DE5C7482DE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okie Taste Test - Andre's Kitchen - Video Explode">
            <a:extLst>
              <a:ext uri="{FF2B5EF4-FFF2-40B4-BE49-F238E27FC236}">
                <a16:creationId xmlns:a16="http://schemas.microsoft.com/office/drawing/2014/main" id="{8F697555-0D6A-4BE5-EC4C-E5BDDCB4B7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08504" cy="512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A8AE915-9B83-AF11-CD77-2D63FFE5DFAC}"/>
              </a:ext>
            </a:extLst>
          </p:cNvPr>
          <p:cNvSpPr/>
          <p:nvPr/>
        </p:nvSpPr>
        <p:spPr>
          <a:xfrm>
            <a:off x="897" y="-20538"/>
            <a:ext cx="9144001" cy="5184004"/>
          </a:xfrm>
          <a:prstGeom prst="rect">
            <a:avLst/>
          </a:prstGeom>
          <a:solidFill>
            <a:schemeClr val="tx1">
              <a:lumMod val="65000"/>
              <a:lumOff val="35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10" name="Title 1">
            <a:extLst>
              <a:ext uri="{FF2B5EF4-FFF2-40B4-BE49-F238E27FC236}">
                <a16:creationId xmlns:a16="http://schemas.microsoft.com/office/drawing/2014/main" id="{45F9156B-2DEC-C01C-B7A0-7DC066A1E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9143999" cy="5143500"/>
          </a:xfrm>
        </p:spPr>
        <p:txBody>
          <a:bodyPr/>
          <a:lstStyle/>
          <a:p>
            <a:pPr algn="ctr"/>
            <a:r>
              <a:rPr lang="en-US" sz="7000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375296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E501C2-C36C-EED9-14C4-E6A9E0EF1F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17C600AC-F0F4-71C4-D9F2-D57368781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9155360" cy="857250"/>
          </a:xfrm>
        </p:spPr>
        <p:txBody>
          <a:bodyPr/>
          <a:lstStyle/>
          <a:p>
            <a:r>
              <a:rPr lang="en-US" sz="4200" dirty="0">
                <a:solidFill>
                  <a:schemeClr val="tx1"/>
                </a:solidFill>
              </a:rPr>
              <a:t>How </a:t>
            </a:r>
            <a:r>
              <a:rPr lang="en-US" sz="4200" dirty="0" err="1">
                <a:solidFill>
                  <a:schemeClr val="tx1"/>
                </a:solidFill>
              </a:rPr>
              <a:t>BackgroundService</a:t>
            </a:r>
            <a:r>
              <a:rPr lang="en-US" sz="4200" dirty="0">
                <a:solidFill>
                  <a:schemeClr val="tx1"/>
                </a:solidFill>
              </a:rPr>
              <a:t>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4FF1D6-482D-0CC8-25EC-EBD8DC69FF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888432"/>
          </a:xfrm>
        </p:spPr>
        <p:txBody>
          <a:bodyPr>
            <a:normAutofit/>
          </a:bodyPr>
          <a:lstStyle/>
          <a:p>
            <a:r>
              <a:rPr lang="en-US" sz="2600" dirty="0"/>
              <a:t>Register with DI</a:t>
            </a:r>
          </a:p>
          <a:p>
            <a:r>
              <a:rPr lang="en-US" sz="2600" dirty="0"/>
              <a:t>Exposes </a:t>
            </a:r>
            <a:r>
              <a:rPr lang="en-US" sz="2600" dirty="0" err="1"/>
              <a:t>ExecuteAsync</a:t>
            </a:r>
            <a:r>
              <a:rPr lang="en-US" sz="2600" dirty="0"/>
              <a:t> abstract method</a:t>
            </a:r>
          </a:p>
          <a:p>
            <a:r>
              <a:rPr lang="en-US" sz="2600" dirty="0"/>
              <a:t>Can still override </a:t>
            </a:r>
            <a:r>
              <a:rPr lang="en-US" sz="2600" dirty="0" err="1"/>
              <a:t>StartAsync</a:t>
            </a:r>
            <a:r>
              <a:rPr lang="en-US" sz="2600" dirty="0"/>
              <a:t> + </a:t>
            </a:r>
            <a:r>
              <a:rPr lang="en-US" sz="2600" dirty="0" err="1"/>
              <a:t>StopAsync</a:t>
            </a:r>
            <a:endParaRPr lang="en-US" sz="2600" dirty="0"/>
          </a:p>
          <a:p>
            <a:r>
              <a:rPr lang="en-US" sz="2600" dirty="0"/>
              <a:t>Default </a:t>
            </a:r>
            <a:r>
              <a:rPr lang="en-US" sz="2600" dirty="0" err="1"/>
              <a:t>StartAsync</a:t>
            </a:r>
            <a:r>
              <a:rPr lang="en-US" sz="2600" dirty="0"/>
              <a:t> implementation WILL NOT block app from starting</a:t>
            </a:r>
          </a:p>
          <a:p>
            <a:r>
              <a:rPr lang="en-US" sz="2600" dirty="0"/>
              <a:t>Handles cancellations (app stopping)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71DC2A-7531-4467-0313-06441B6132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662" y="1203598"/>
            <a:ext cx="5692338" cy="32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740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A00F5E-7128-C7D3-E667-F6BB04E498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B4D411C8-208E-BD05-5C64-B807EA244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9792" y="-15126"/>
            <a:ext cx="4264495" cy="517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16051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6D63E1-8573-C082-08BD-74CCC82D49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D638B536-D199-9049-3B13-9E886C65B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9155360" cy="857250"/>
          </a:xfrm>
        </p:spPr>
        <p:txBody>
          <a:bodyPr/>
          <a:lstStyle/>
          <a:p>
            <a:r>
              <a:rPr lang="en-US" sz="4200" dirty="0">
                <a:solidFill>
                  <a:schemeClr val="tx1"/>
                </a:solidFill>
              </a:rPr>
              <a:t>When to use </a:t>
            </a:r>
            <a:r>
              <a:rPr lang="en-US" sz="4200" dirty="0" err="1">
                <a:solidFill>
                  <a:schemeClr val="tx1"/>
                </a:solidFill>
              </a:rPr>
              <a:t>BackgroundService</a:t>
            </a:r>
            <a:endParaRPr lang="en-US" sz="42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4113A0-EB81-BDC9-5567-DB8A66FC73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888432"/>
          </a:xfrm>
        </p:spPr>
        <p:txBody>
          <a:bodyPr>
            <a:normAutofit/>
          </a:bodyPr>
          <a:lstStyle/>
          <a:p>
            <a:r>
              <a:rPr lang="en-US" sz="2600" dirty="0"/>
              <a:t>Need simple background task runner as part of ASP.NET Core application</a:t>
            </a:r>
          </a:p>
          <a:p>
            <a:r>
              <a:rPr lang="en-US" sz="2600" dirty="0"/>
              <a:t>Less gotchas than </a:t>
            </a:r>
            <a:r>
              <a:rPr lang="en-US" sz="2600" dirty="0" err="1"/>
              <a:t>IHostedService</a:t>
            </a:r>
            <a:endParaRPr lang="en-US" sz="2600" dirty="0"/>
          </a:p>
          <a:p>
            <a:r>
              <a:rPr lang="en-US" sz="2600" dirty="0"/>
              <a:t>Want an ASP.NET Core health check endpoint for your background task (instead of </a:t>
            </a:r>
            <a:r>
              <a:rPr lang="en-US" sz="2600" dirty="0" err="1"/>
              <a:t>WorkerServices</a:t>
            </a:r>
            <a:r>
              <a:rPr lang="en-US" sz="2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9791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9F21FA-2915-DCD2-E23A-7258D4D61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7CE6137A-36C6-E227-BE2D-D09A7F9A2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9155360" cy="857250"/>
          </a:xfrm>
        </p:spPr>
        <p:txBody>
          <a:bodyPr/>
          <a:lstStyle/>
          <a:p>
            <a:r>
              <a:rPr lang="en-US" sz="3600" dirty="0">
                <a:solidFill>
                  <a:schemeClr val="tx1"/>
                </a:solidFill>
              </a:rPr>
              <a:t>When NOT to use </a:t>
            </a:r>
            <a:r>
              <a:rPr lang="en-US" sz="3600" dirty="0" err="1">
                <a:solidFill>
                  <a:schemeClr val="tx1"/>
                </a:solidFill>
              </a:rPr>
              <a:t>BackgroundService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EAC364-C978-C146-EDF9-5F6827BC8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888432"/>
          </a:xfrm>
        </p:spPr>
        <p:txBody>
          <a:bodyPr>
            <a:normAutofit/>
          </a:bodyPr>
          <a:lstStyle/>
          <a:p>
            <a:r>
              <a:rPr lang="en-US" sz="2600" dirty="0"/>
              <a:t>Too much co-location with app can get unruly</a:t>
            </a:r>
          </a:p>
          <a:p>
            <a:r>
              <a:rPr lang="en-US" sz="2600" dirty="0"/>
              <a:t>It Depends™️</a:t>
            </a:r>
          </a:p>
          <a:p>
            <a:r>
              <a:rPr lang="en-US" sz="2600" dirty="0"/>
              <a:t>Scaling out if code isn’t idempotent</a:t>
            </a:r>
          </a:p>
          <a:p>
            <a:r>
              <a:rPr lang="en-US" sz="2600" dirty="0"/>
              <a:t>Or you could just make your code idempotent or not allow scale out (I guess)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360134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05D23B-E6F9-4A08-40A9-1EF5B017A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6">
            <a:extLst>
              <a:ext uri="{FF2B5EF4-FFF2-40B4-BE49-F238E27FC236}">
                <a16:creationId xmlns:a16="http://schemas.microsoft.com/office/drawing/2014/main" id="{2C8E77C8-2644-6C97-1D77-12551DCD82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930" b="4896"/>
          <a:stretch/>
        </p:blipFill>
        <p:spPr bwMode="auto">
          <a:xfrm>
            <a:off x="10835" y="0"/>
            <a:ext cx="9133163" cy="5141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D631E64-B68F-8F15-1440-FDFE35FDE97F}"/>
              </a:ext>
            </a:extLst>
          </p:cNvPr>
          <p:cNvSpPr/>
          <p:nvPr/>
        </p:nvSpPr>
        <p:spPr>
          <a:xfrm>
            <a:off x="-59680" y="0"/>
            <a:ext cx="9263356" cy="5143500"/>
          </a:xfrm>
          <a:prstGeom prst="rect">
            <a:avLst/>
          </a:prstGeom>
          <a:solidFill>
            <a:schemeClr val="tx1">
              <a:lumMod val="65000"/>
              <a:lumOff val="35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10" name="Title 1">
            <a:extLst>
              <a:ext uri="{FF2B5EF4-FFF2-40B4-BE49-F238E27FC236}">
                <a16:creationId xmlns:a16="http://schemas.microsoft.com/office/drawing/2014/main" id="{AB683A6A-556A-4770-3CEF-82A670B1B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9143999" cy="5143500"/>
          </a:xfrm>
        </p:spPr>
        <p:txBody>
          <a:bodyPr/>
          <a:lstStyle/>
          <a:p>
            <a:pPr algn="ctr"/>
            <a:r>
              <a:rPr lang="en-US" sz="7000" dirty="0" err="1">
                <a:solidFill>
                  <a:schemeClr val="bg1"/>
                </a:solidFill>
              </a:rPr>
              <a:t>WorkerService</a:t>
            </a:r>
            <a:br>
              <a:rPr lang="en-US" sz="7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“Follow the recipe”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(BYO Cookie Jar)</a:t>
            </a:r>
            <a:endParaRPr lang="en-US" sz="7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2674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1FDB19-1B3D-3025-5093-2D29083088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6F51ACDC-59BA-A282-FCA9-1A615A510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9155360" cy="857250"/>
          </a:xfrm>
        </p:spPr>
        <p:txBody>
          <a:bodyPr/>
          <a:lstStyle/>
          <a:p>
            <a:r>
              <a:rPr lang="en-US" sz="4200" dirty="0">
                <a:solidFill>
                  <a:schemeClr val="tx1"/>
                </a:solidFill>
              </a:rPr>
              <a:t>What is a </a:t>
            </a:r>
            <a:r>
              <a:rPr lang="en-US" sz="4200" dirty="0" err="1">
                <a:solidFill>
                  <a:schemeClr val="tx1"/>
                </a:solidFill>
              </a:rPr>
              <a:t>WorkerService</a:t>
            </a:r>
            <a:endParaRPr lang="en-US" sz="42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59FF7-0E42-57DA-FDE4-E996F4E9D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888432"/>
          </a:xfrm>
        </p:spPr>
        <p:txBody>
          <a:bodyPr>
            <a:normAutofit/>
          </a:bodyPr>
          <a:lstStyle/>
          <a:p>
            <a:r>
              <a:rPr lang="en-US" sz="2600" dirty="0"/>
              <a:t>Enhanced .NET Console app template</a:t>
            </a:r>
          </a:p>
          <a:p>
            <a:r>
              <a:rPr lang="en-US" sz="2600" dirty="0"/>
              <a:t>dotnet new worker –o my-worker</a:t>
            </a:r>
          </a:p>
          <a:p>
            <a:r>
              <a:rPr lang="en-US" sz="2600" dirty="0"/>
              <a:t>Gives you </a:t>
            </a:r>
            <a:r>
              <a:rPr lang="en-US" sz="2600" dirty="0" err="1"/>
              <a:t>IHost</a:t>
            </a:r>
            <a:endParaRPr lang="en-US" sz="2600" dirty="0"/>
          </a:p>
          <a:p>
            <a:pPr lvl="1"/>
            <a:r>
              <a:rPr lang="en-US" sz="2200" dirty="0"/>
              <a:t>Configuration, DI, Logging, </a:t>
            </a:r>
            <a:r>
              <a:rPr lang="en-US" sz="2200" dirty="0" err="1"/>
              <a:t>etc</a:t>
            </a:r>
            <a:endParaRPr lang="en-US" sz="2200" dirty="0"/>
          </a:p>
          <a:p>
            <a:r>
              <a:rPr lang="en-US" sz="2600" dirty="0"/>
              <a:t>Registers Worker class as </a:t>
            </a:r>
            <a:r>
              <a:rPr lang="en-US" sz="2600" dirty="0" err="1"/>
              <a:t>HostedService</a:t>
            </a:r>
            <a:endParaRPr lang="en-US" sz="2600" dirty="0"/>
          </a:p>
          <a:p>
            <a:r>
              <a:rPr lang="en-US" sz="2600" dirty="0"/>
              <a:t>Does not take opinion on how to host console app</a:t>
            </a:r>
          </a:p>
          <a:p>
            <a:r>
              <a:rPr lang="en-US" sz="2600" dirty="0"/>
              <a:t>No cookie jar… scheduler? Windows Service? </a:t>
            </a:r>
            <a:r>
              <a:rPr lang="en-US" sz="2600" dirty="0" err="1"/>
              <a:t>systemd</a:t>
            </a:r>
            <a:r>
              <a:rPr lang="en-US" sz="2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972449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488B92-D04B-6B5C-3E1B-E28F64B02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okie Taste Test - Andre's Kitchen - Video Explode">
            <a:extLst>
              <a:ext uri="{FF2B5EF4-FFF2-40B4-BE49-F238E27FC236}">
                <a16:creationId xmlns:a16="http://schemas.microsoft.com/office/drawing/2014/main" id="{2CA3C1C9-0765-75D7-21C2-554B58E4D1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08504" cy="512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AC5FAFA-5301-A8B8-A7A8-8F99DB86B868}"/>
              </a:ext>
            </a:extLst>
          </p:cNvPr>
          <p:cNvSpPr/>
          <p:nvPr/>
        </p:nvSpPr>
        <p:spPr>
          <a:xfrm>
            <a:off x="897" y="-20538"/>
            <a:ext cx="9144001" cy="5184004"/>
          </a:xfrm>
          <a:prstGeom prst="rect">
            <a:avLst/>
          </a:prstGeom>
          <a:solidFill>
            <a:schemeClr val="tx1">
              <a:lumMod val="65000"/>
              <a:lumOff val="35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10" name="Title 1">
            <a:extLst>
              <a:ext uri="{FF2B5EF4-FFF2-40B4-BE49-F238E27FC236}">
                <a16:creationId xmlns:a16="http://schemas.microsoft.com/office/drawing/2014/main" id="{714D86E9-A29D-96B3-0067-5A410FF254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9143999" cy="5143500"/>
          </a:xfrm>
        </p:spPr>
        <p:txBody>
          <a:bodyPr/>
          <a:lstStyle/>
          <a:p>
            <a:pPr algn="ctr"/>
            <a:r>
              <a:rPr lang="en-US" sz="7000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923240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64B582-FAD4-4B38-77E7-F1CCB2DF09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52F75C08-799D-0719-A7B7-4F1C9F5BE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9155360" cy="857250"/>
          </a:xfrm>
        </p:spPr>
        <p:txBody>
          <a:bodyPr/>
          <a:lstStyle/>
          <a:p>
            <a:r>
              <a:rPr lang="en-US" sz="4200" dirty="0">
                <a:solidFill>
                  <a:schemeClr val="tx1"/>
                </a:solidFill>
              </a:rPr>
              <a:t>How </a:t>
            </a:r>
            <a:r>
              <a:rPr lang="en-US" sz="4200" dirty="0" err="1">
                <a:solidFill>
                  <a:schemeClr val="tx1"/>
                </a:solidFill>
              </a:rPr>
              <a:t>WorkerService</a:t>
            </a:r>
            <a:r>
              <a:rPr lang="en-US" sz="4200" dirty="0">
                <a:solidFill>
                  <a:schemeClr val="tx1"/>
                </a:solidFill>
              </a:rPr>
              <a:t>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615F43-2E4B-EBC5-844E-3CAC00F1FA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888432"/>
          </a:xfrm>
        </p:spPr>
        <p:txBody>
          <a:bodyPr>
            <a:normAutofit/>
          </a:bodyPr>
          <a:lstStyle/>
          <a:p>
            <a:r>
              <a:rPr lang="en-US" sz="2600" dirty="0"/>
              <a:t>Project </a:t>
            </a:r>
            <a:r>
              <a:rPr lang="en-US" sz="2600" dirty="0" err="1"/>
              <a:t>Sdk</a:t>
            </a:r>
            <a:r>
              <a:rPr lang="en-US" sz="2600" dirty="0"/>
              <a:t> of </a:t>
            </a:r>
            <a:r>
              <a:rPr lang="en-US" sz="2600" dirty="0" err="1"/>
              <a:t>Microsoft.NET.Sdk.Worker</a:t>
            </a:r>
            <a:endParaRPr lang="en-US" sz="2600" dirty="0"/>
          </a:p>
          <a:p>
            <a:r>
              <a:rPr lang="en-US" sz="2600" dirty="0" err="1"/>
              <a:t>PackageReference</a:t>
            </a:r>
            <a:r>
              <a:rPr lang="en-US" sz="2600" dirty="0"/>
              <a:t> to </a:t>
            </a:r>
            <a:r>
              <a:rPr lang="en-US" sz="2600" dirty="0" err="1"/>
              <a:t>Microsoft.Extensions.Hosting</a:t>
            </a:r>
            <a:endParaRPr lang="en-US" sz="2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DF3A43-F0AA-F97F-2F6D-79651F89B7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560" y="2211710"/>
            <a:ext cx="7941220" cy="260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6277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3A1CE-DF54-96D2-9BEF-DC4E46EBC9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4C171890-A02F-2F7F-81B6-8B4AAC3F53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9155360" cy="857250"/>
          </a:xfrm>
        </p:spPr>
        <p:txBody>
          <a:bodyPr/>
          <a:lstStyle/>
          <a:p>
            <a:r>
              <a:rPr lang="en-US" sz="4200" dirty="0">
                <a:solidFill>
                  <a:schemeClr val="tx1"/>
                </a:solidFill>
              </a:rPr>
              <a:t>How do I host </a:t>
            </a:r>
            <a:r>
              <a:rPr lang="en-US" sz="4200" dirty="0" err="1">
                <a:solidFill>
                  <a:schemeClr val="tx1"/>
                </a:solidFill>
              </a:rPr>
              <a:t>WorkerServices</a:t>
            </a:r>
            <a:r>
              <a:rPr lang="en-US" sz="42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AE1B0-81B9-15FB-1B89-212D71871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888432"/>
          </a:xfrm>
        </p:spPr>
        <p:txBody>
          <a:bodyPr>
            <a:normAutofit/>
          </a:bodyPr>
          <a:lstStyle/>
          <a:p>
            <a:r>
              <a:rPr lang="en-US" sz="2600" dirty="0"/>
              <a:t>Scheduler calls Console App</a:t>
            </a:r>
          </a:p>
          <a:p>
            <a:r>
              <a:rPr lang="en-US" sz="2600" dirty="0"/>
              <a:t>Windows Scheduled Tasks, k8s </a:t>
            </a:r>
            <a:r>
              <a:rPr lang="en-US" sz="2600" dirty="0" err="1"/>
              <a:t>cron</a:t>
            </a:r>
            <a:r>
              <a:rPr lang="en-US" sz="2600" dirty="0"/>
              <a:t> jobs, Azure Logic Apps, AWS Scheduled Tasks, </a:t>
            </a:r>
            <a:r>
              <a:rPr lang="en-US" sz="2600" dirty="0" err="1"/>
              <a:t>etc</a:t>
            </a:r>
            <a:endParaRPr lang="en-US" sz="2600" dirty="0"/>
          </a:p>
          <a:p>
            <a:r>
              <a:rPr lang="en-US" sz="2600" dirty="0"/>
              <a:t>Windows Service or system (Windows or Linux)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FD48C2B-349D-FB21-269D-D5FF179837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488" y="3291830"/>
            <a:ext cx="8017024" cy="11663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88828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A3756-D68A-A936-B2E2-5B903072F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F2801D56-310E-0A51-5333-D6027FD939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FE4C9-0C86-79D2-41F6-1D61A36B5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888432"/>
          </a:xfrm>
        </p:spPr>
        <p:txBody>
          <a:bodyPr>
            <a:noAutofit/>
          </a:bodyPr>
          <a:lstStyle/>
          <a:p>
            <a:r>
              <a:rPr lang="en-US" sz="1800" dirty="0"/>
              <a:t>What are background tasks/jobs?</a:t>
            </a:r>
          </a:p>
          <a:p>
            <a:r>
              <a:rPr lang="en-US" sz="1800" dirty="0"/>
              <a:t>What type of problems are suitable for a background task/job?</a:t>
            </a:r>
          </a:p>
          <a:p>
            <a:r>
              <a:rPr lang="en-US" sz="1800" dirty="0"/>
              <a:t>What options are out there?</a:t>
            </a:r>
          </a:p>
          <a:p>
            <a:pPr lvl="1"/>
            <a:r>
              <a:rPr lang="en-US" sz="1800" dirty="0" err="1"/>
              <a:t>IHostedService</a:t>
            </a:r>
            <a:endParaRPr lang="en-US" sz="1800" dirty="0"/>
          </a:p>
          <a:p>
            <a:pPr lvl="1"/>
            <a:r>
              <a:rPr lang="en-US" sz="1800" dirty="0" err="1"/>
              <a:t>BackgroundService</a:t>
            </a:r>
            <a:endParaRPr lang="en-US" sz="1800" dirty="0"/>
          </a:p>
          <a:p>
            <a:pPr lvl="1"/>
            <a:r>
              <a:rPr lang="en-US" sz="1800" dirty="0"/>
              <a:t>Worker Service</a:t>
            </a:r>
          </a:p>
          <a:p>
            <a:pPr lvl="1"/>
            <a:r>
              <a:rPr lang="en-US" sz="1800" dirty="0" err="1"/>
              <a:t>Hangfire</a:t>
            </a:r>
            <a:endParaRPr lang="en-US" sz="1800" dirty="0"/>
          </a:p>
          <a:p>
            <a:r>
              <a:rPr lang="en-US" sz="1800" dirty="0"/>
              <a:t>Why would I choose one over the other?</a:t>
            </a:r>
          </a:p>
          <a:p>
            <a:r>
              <a:rPr lang="en-US" sz="1800" dirty="0"/>
              <a:t>Deep dive into each</a:t>
            </a:r>
          </a:p>
          <a:p>
            <a:r>
              <a:rPr lang="en-US" sz="1800" dirty="0"/>
              <a:t>Demos</a:t>
            </a:r>
          </a:p>
          <a:p>
            <a:r>
              <a:rPr lang="en-US" sz="1800" dirty="0"/>
              <a:t>Questions</a:t>
            </a:r>
          </a:p>
        </p:txBody>
      </p:sp>
    </p:spTree>
    <p:extLst>
      <p:ext uri="{BB962C8B-B14F-4D97-AF65-F5344CB8AC3E}">
        <p14:creationId xmlns:p14="http://schemas.microsoft.com/office/powerpoint/2010/main" val="2493387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F074D6-A58B-28E8-A430-2629EB146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F9F9C642-C7C1-B653-FB62-02B952624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9155360" cy="857250"/>
          </a:xfrm>
        </p:spPr>
        <p:txBody>
          <a:bodyPr/>
          <a:lstStyle/>
          <a:p>
            <a:r>
              <a:rPr lang="en-US" sz="4200" dirty="0">
                <a:solidFill>
                  <a:schemeClr val="tx1"/>
                </a:solidFill>
              </a:rPr>
              <a:t>When to use </a:t>
            </a:r>
            <a:r>
              <a:rPr lang="en-US" sz="4200" dirty="0" err="1">
                <a:solidFill>
                  <a:schemeClr val="tx1"/>
                </a:solidFill>
              </a:rPr>
              <a:t>WorkerService</a:t>
            </a:r>
            <a:endParaRPr lang="en-US" sz="42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C8E410-4548-7221-14B4-4BBF6E7EC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888432"/>
          </a:xfrm>
        </p:spPr>
        <p:txBody>
          <a:bodyPr>
            <a:normAutofit/>
          </a:bodyPr>
          <a:lstStyle/>
          <a:p>
            <a:r>
              <a:rPr lang="en-US" sz="2600" dirty="0"/>
              <a:t>Want out-of-proc way of running background tasks</a:t>
            </a:r>
          </a:p>
          <a:p>
            <a:r>
              <a:rPr lang="en-US" sz="2600" dirty="0"/>
              <a:t>Prefer hosting background services outside of web apps</a:t>
            </a:r>
          </a:p>
          <a:p>
            <a:pPr lvl="1"/>
            <a:r>
              <a:rPr lang="en-US" sz="2200" dirty="0"/>
              <a:t>Avoid app pool recycles</a:t>
            </a:r>
          </a:p>
          <a:p>
            <a:r>
              <a:rPr lang="en-US" sz="2600" dirty="0"/>
              <a:t>Natural migration for .NET Framework Windows Service</a:t>
            </a:r>
          </a:p>
        </p:txBody>
      </p:sp>
    </p:spTree>
    <p:extLst>
      <p:ext uri="{BB962C8B-B14F-4D97-AF65-F5344CB8AC3E}">
        <p14:creationId xmlns:p14="http://schemas.microsoft.com/office/powerpoint/2010/main" val="89188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C3F9A3-C06B-BD92-BF3D-817896C4E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D2D74CA1-7977-11DC-8E02-88466F7CCB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9155360" cy="857250"/>
          </a:xfrm>
        </p:spPr>
        <p:txBody>
          <a:bodyPr/>
          <a:lstStyle/>
          <a:p>
            <a:r>
              <a:rPr lang="en-US" sz="4200" dirty="0">
                <a:solidFill>
                  <a:schemeClr val="tx1"/>
                </a:solidFill>
              </a:rPr>
              <a:t>When NOT to use </a:t>
            </a:r>
            <a:r>
              <a:rPr lang="en-US" sz="4200" dirty="0" err="1">
                <a:solidFill>
                  <a:schemeClr val="tx1"/>
                </a:solidFill>
              </a:rPr>
              <a:t>WorkerService</a:t>
            </a:r>
            <a:endParaRPr lang="en-US" sz="42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BF9C5-944B-74D3-7605-6AD774BBF8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888432"/>
          </a:xfrm>
        </p:spPr>
        <p:txBody>
          <a:bodyPr>
            <a:normAutofit/>
          </a:bodyPr>
          <a:lstStyle/>
          <a:p>
            <a:r>
              <a:rPr lang="en-US" sz="2600" dirty="0"/>
              <a:t>Prefer deploying web apps</a:t>
            </a:r>
          </a:p>
          <a:p>
            <a:r>
              <a:rPr lang="en-US" sz="2600" dirty="0"/>
              <a:t>Want to co-locate with existing wen app/API</a:t>
            </a:r>
          </a:p>
          <a:p>
            <a:r>
              <a:rPr lang="en-US" sz="2600" dirty="0"/>
              <a:t>Want a health check endpoint</a:t>
            </a:r>
          </a:p>
        </p:txBody>
      </p:sp>
    </p:spTree>
    <p:extLst>
      <p:ext uri="{BB962C8B-B14F-4D97-AF65-F5344CB8AC3E}">
        <p14:creationId xmlns:p14="http://schemas.microsoft.com/office/powerpoint/2010/main" val="4222591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106D31-45B7-0B3D-F27E-E7C268C64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6" descr="Chips Ahoy! Cookies, Original, 13.72-Ounce (Pack of 4): Amazon.com: Grocery  &amp; Gourmet Food">
            <a:extLst>
              <a:ext uri="{FF2B5EF4-FFF2-40B4-BE49-F238E27FC236}">
                <a16:creationId xmlns:a16="http://schemas.microsoft.com/office/drawing/2014/main" id="{66BE00F1-53E5-FD9C-EB96-F5A8BF819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34" y="-59602"/>
            <a:ext cx="8637913" cy="5203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50B491F-4C8E-2C30-CD71-B78C8BDE2949}"/>
              </a:ext>
            </a:extLst>
          </p:cNvPr>
          <p:cNvSpPr/>
          <p:nvPr/>
        </p:nvSpPr>
        <p:spPr>
          <a:xfrm>
            <a:off x="0" y="-59602"/>
            <a:ext cx="9263356" cy="5214672"/>
          </a:xfrm>
          <a:prstGeom prst="rect">
            <a:avLst/>
          </a:prstGeom>
          <a:solidFill>
            <a:schemeClr val="tx1">
              <a:lumMod val="65000"/>
              <a:lumOff val="35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10" name="Title 1">
            <a:extLst>
              <a:ext uri="{FF2B5EF4-FFF2-40B4-BE49-F238E27FC236}">
                <a16:creationId xmlns:a16="http://schemas.microsoft.com/office/drawing/2014/main" id="{C3AE51CA-FBBE-39A2-8CB9-B93EC8FFF3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9143999" cy="5143500"/>
          </a:xfrm>
        </p:spPr>
        <p:txBody>
          <a:bodyPr/>
          <a:lstStyle/>
          <a:p>
            <a:pPr algn="ctr"/>
            <a:r>
              <a:rPr lang="en-US" sz="7000" dirty="0" err="1">
                <a:solidFill>
                  <a:schemeClr val="bg1"/>
                </a:solidFill>
              </a:rPr>
              <a:t>Hangfire</a:t>
            </a:r>
            <a:br>
              <a:rPr lang="en-US" sz="7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“Buy pre-packaged cookies”</a:t>
            </a:r>
            <a:endParaRPr lang="en-US" sz="7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23525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D7ED2-0D85-9460-6D0A-3CF6ABFE1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8E82F7B6-504F-3BFC-41D9-01AE16DDB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9155360" cy="857250"/>
          </a:xfrm>
        </p:spPr>
        <p:txBody>
          <a:bodyPr/>
          <a:lstStyle/>
          <a:p>
            <a:r>
              <a:rPr lang="en-US" sz="4200" dirty="0">
                <a:solidFill>
                  <a:schemeClr val="tx1"/>
                </a:solidFill>
              </a:rPr>
              <a:t>What is </a:t>
            </a:r>
            <a:r>
              <a:rPr lang="en-US" sz="4200" dirty="0" err="1">
                <a:solidFill>
                  <a:schemeClr val="tx1"/>
                </a:solidFill>
              </a:rPr>
              <a:t>Hangfire</a:t>
            </a:r>
            <a:r>
              <a:rPr lang="en-US" sz="42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D22D3-0D3B-A842-7C95-E0E86F8142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1590"/>
            <a:ext cx="8435280" cy="3888432"/>
          </a:xfrm>
        </p:spPr>
        <p:txBody>
          <a:bodyPr>
            <a:normAutofit/>
          </a:bodyPr>
          <a:lstStyle/>
          <a:p>
            <a:r>
              <a:rPr lang="en-US" sz="2600" dirty="0"/>
              <a:t>Full featured library for running jobs in ASP.NET Core</a:t>
            </a:r>
          </a:p>
          <a:p>
            <a:r>
              <a:rPr lang="en-US" sz="2600" dirty="0"/>
              <a:t>Free commercial use, but paid for support</a:t>
            </a:r>
          </a:p>
          <a:p>
            <a:r>
              <a:rPr lang="en-US" sz="2600" dirty="0"/>
              <a:t>Comes with UI for monitoring and history</a:t>
            </a:r>
          </a:p>
          <a:p>
            <a:r>
              <a:rPr lang="en-US" sz="2600" dirty="0"/>
              <a:t>Supports Cron and ad-hoc running of jobs</a:t>
            </a:r>
          </a:p>
          <a:p>
            <a:r>
              <a:rPr lang="en-US" sz="2600" dirty="0"/>
              <a:t>Allows for continuations</a:t>
            </a:r>
          </a:p>
          <a:p>
            <a:r>
              <a:rPr lang="en-US" sz="2600" dirty="0"/>
              <a:t>Automatic retries</a:t>
            </a:r>
          </a:p>
          <a:p>
            <a:r>
              <a:rPr lang="en-US" sz="2600" dirty="0"/>
              <a:t>Support concurrency limiting</a:t>
            </a:r>
          </a:p>
          <a:p>
            <a:r>
              <a:rPr lang="en-US" sz="2600" dirty="0"/>
              <a:t>Persists job state to database</a:t>
            </a:r>
          </a:p>
        </p:txBody>
      </p:sp>
    </p:spTree>
    <p:extLst>
      <p:ext uri="{BB962C8B-B14F-4D97-AF65-F5344CB8AC3E}">
        <p14:creationId xmlns:p14="http://schemas.microsoft.com/office/powerpoint/2010/main" val="2477243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DCEA15-C028-8481-817C-E8E8B53CD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Cookie Taste Test - Andre's Kitchen - Video Explode">
            <a:extLst>
              <a:ext uri="{FF2B5EF4-FFF2-40B4-BE49-F238E27FC236}">
                <a16:creationId xmlns:a16="http://schemas.microsoft.com/office/drawing/2014/main" id="{E8AB7A90-6A6F-D02A-B350-B921F0CD3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08504" cy="5123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8E36335-9BB3-3243-BC5F-24F2D83F10E0}"/>
              </a:ext>
            </a:extLst>
          </p:cNvPr>
          <p:cNvSpPr/>
          <p:nvPr/>
        </p:nvSpPr>
        <p:spPr>
          <a:xfrm>
            <a:off x="897" y="-20538"/>
            <a:ext cx="9144001" cy="5184004"/>
          </a:xfrm>
          <a:prstGeom prst="rect">
            <a:avLst/>
          </a:prstGeom>
          <a:solidFill>
            <a:schemeClr val="tx1">
              <a:lumMod val="65000"/>
              <a:lumOff val="35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10" name="Title 1">
            <a:extLst>
              <a:ext uri="{FF2B5EF4-FFF2-40B4-BE49-F238E27FC236}">
                <a16:creationId xmlns:a16="http://schemas.microsoft.com/office/drawing/2014/main" id="{FB34FAC6-FA9F-14C6-DF13-E03ABD660A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9143999" cy="5143500"/>
          </a:xfrm>
        </p:spPr>
        <p:txBody>
          <a:bodyPr/>
          <a:lstStyle/>
          <a:p>
            <a:pPr algn="ctr"/>
            <a:r>
              <a:rPr lang="en-US" sz="7000" dirty="0">
                <a:solidFill>
                  <a:schemeClr val="bg1"/>
                </a:solidFill>
              </a:rPr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6109980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3CD7F-6CCA-13F8-00FD-22F5930346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4C4F17EE-F1BF-FBE5-A555-B6514100F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9155360" cy="857250"/>
          </a:xfrm>
        </p:spPr>
        <p:txBody>
          <a:bodyPr/>
          <a:lstStyle/>
          <a:p>
            <a:r>
              <a:rPr lang="en-US" sz="4200" dirty="0">
                <a:solidFill>
                  <a:schemeClr val="tx1"/>
                </a:solidFill>
              </a:rPr>
              <a:t>How does </a:t>
            </a:r>
            <a:r>
              <a:rPr lang="en-US" sz="4200" dirty="0" err="1">
                <a:solidFill>
                  <a:schemeClr val="tx1"/>
                </a:solidFill>
              </a:rPr>
              <a:t>Hangfire</a:t>
            </a:r>
            <a:r>
              <a:rPr lang="en-US" sz="4200" dirty="0">
                <a:solidFill>
                  <a:schemeClr val="tx1"/>
                </a:solidFill>
              </a:rPr>
              <a:t>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C16390-7226-4E6E-B945-1BDB6E6800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1590"/>
            <a:ext cx="8435280" cy="3888432"/>
          </a:xfrm>
        </p:spPr>
        <p:txBody>
          <a:bodyPr>
            <a:normAutofit/>
          </a:bodyPr>
          <a:lstStyle/>
          <a:p>
            <a:r>
              <a:rPr lang="en-US" sz="2600" dirty="0"/>
              <a:t>Serialize method call </a:t>
            </a:r>
            <a:r>
              <a:rPr lang="en-US" sz="2600"/>
              <a:t>and arguments</a:t>
            </a:r>
            <a:endParaRPr lang="en-US" sz="2600" dirty="0"/>
          </a:p>
          <a:p>
            <a:r>
              <a:rPr lang="en-US" sz="2600" dirty="0"/>
              <a:t>Creates background job based on that info</a:t>
            </a:r>
          </a:p>
          <a:p>
            <a:r>
              <a:rPr lang="en-US" sz="2600" dirty="0"/>
              <a:t>Saves job to persistent storage</a:t>
            </a:r>
          </a:p>
          <a:p>
            <a:r>
              <a:rPr lang="en-US" sz="2600" dirty="0"/>
              <a:t>Starts background job if immediate</a:t>
            </a:r>
          </a:p>
        </p:txBody>
      </p:sp>
    </p:spTree>
    <p:extLst>
      <p:ext uri="{BB962C8B-B14F-4D97-AF65-F5344CB8AC3E}">
        <p14:creationId xmlns:p14="http://schemas.microsoft.com/office/powerpoint/2010/main" val="3002742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3A12E-50B3-5ABF-19E6-A2AF878C7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F472103D-2405-88B8-FEFC-F9ED17D93B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9155360" cy="857250"/>
          </a:xfrm>
        </p:spPr>
        <p:txBody>
          <a:bodyPr/>
          <a:lstStyle/>
          <a:p>
            <a:r>
              <a:rPr lang="en-US" sz="4200" dirty="0">
                <a:solidFill>
                  <a:schemeClr val="tx1"/>
                </a:solidFill>
              </a:rPr>
              <a:t>When to use </a:t>
            </a:r>
            <a:r>
              <a:rPr lang="en-US" sz="4200" dirty="0" err="1">
                <a:solidFill>
                  <a:schemeClr val="tx1"/>
                </a:solidFill>
              </a:rPr>
              <a:t>Hangfire</a:t>
            </a:r>
            <a:r>
              <a:rPr lang="en-US" sz="42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19D7F-AF6B-7215-EDC6-5C16AD986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1590"/>
            <a:ext cx="8435280" cy="3888432"/>
          </a:xfrm>
        </p:spPr>
        <p:txBody>
          <a:bodyPr>
            <a:normAutofit/>
          </a:bodyPr>
          <a:lstStyle/>
          <a:p>
            <a:r>
              <a:rPr lang="en-US" sz="2600" dirty="0"/>
              <a:t>Want to host jobs in ASP.NET Core</a:t>
            </a:r>
          </a:p>
          <a:p>
            <a:r>
              <a:rPr lang="en-US" sz="2600" dirty="0"/>
              <a:t>Need features </a:t>
            </a:r>
            <a:r>
              <a:rPr lang="en-US" sz="2600" dirty="0" err="1"/>
              <a:t>Hangfire</a:t>
            </a:r>
            <a:r>
              <a:rPr lang="en-US" sz="2600" dirty="0"/>
              <a:t> offers</a:t>
            </a:r>
          </a:p>
          <a:p>
            <a:r>
              <a:rPr lang="en-US" sz="2600" dirty="0"/>
              <a:t>Don’t want to write plumbing code</a:t>
            </a:r>
          </a:p>
          <a:p>
            <a:r>
              <a:rPr lang="en-US" sz="2600" dirty="0"/>
              <a:t>Ok with relying on 3</a:t>
            </a:r>
            <a:r>
              <a:rPr lang="en-US" sz="2600" baseline="30000" dirty="0"/>
              <a:t>rd</a:t>
            </a:r>
            <a:r>
              <a:rPr lang="en-US" sz="2600" dirty="0"/>
              <a:t> party library</a:t>
            </a:r>
          </a:p>
        </p:txBody>
      </p:sp>
    </p:spTree>
    <p:extLst>
      <p:ext uri="{BB962C8B-B14F-4D97-AF65-F5344CB8AC3E}">
        <p14:creationId xmlns:p14="http://schemas.microsoft.com/office/powerpoint/2010/main" val="18521942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D34B3E-2BC0-FF70-B62A-9E662C5DA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C4E83BEC-ECCA-EF59-7D0F-D15FE51E1D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9155360" cy="857250"/>
          </a:xfrm>
        </p:spPr>
        <p:txBody>
          <a:bodyPr/>
          <a:lstStyle/>
          <a:p>
            <a:r>
              <a:rPr lang="en-US" sz="4200" dirty="0">
                <a:solidFill>
                  <a:schemeClr val="tx1"/>
                </a:solidFill>
              </a:rPr>
              <a:t>When NOT to use </a:t>
            </a:r>
            <a:r>
              <a:rPr lang="en-US" sz="4200" dirty="0" err="1">
                <a:solidFill>
                  <a:schemeClr val="tx1"/>
                </a:solidFill>
              </a:rPr>
              <a:t>Hangfire</a:t>
            </a:r>
            <a:r>
              <a:rPr lang="en-US" sz="4200" dirty="0">
                <a:solidFill>
                  <a:schemeClr val="tx1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17671-4370-24BD-993F-8A06704D0D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1590"/>
            <a:ext cx="8435280" cy="3888432"/>
          </a:xfrm>
        </p:spPr>
        <p:txBody>
          <a:bodyPr>
            <a:normAutofit/>
          </a:bodyPr>
          <a:lstStyle/>
          <a:p>
            <a:r>
              <a:rPr lang="en-US" sz="2600" dirty="0"/>
              <a:t>Do not want to host jobs in ASP.NET Core</a:t>
            </a:r>
          </a:p>
          <a:p>
            <a:r>
              <a:rPr lang="en-US" sz="2600" dirty="0"/>
              <a:t>Have basic needs, don’t need </a:t>
            </a:r>
            <a:r>
              <a:rPr lang="en-US" sz="2600" dirty="0" err="1"/>
              <a:t>Hangfire’s</a:t>
            </a:r>
            <a:r>
              <a:rPr lang="en-US" sz="2600" dirty="0"/>
              <a:t> features</a:t>
            </a:r>
          </a:p>
          <a:p>
            <a:r>
              <a:rPr lang="en-US" sz="2600" dirty="0"/>
              <a:t>Do not want to rely on 3</a:t>
            </a:r>
            <a:r>
              <a:rPr lang="en-US" sz="2600" baseline="30000" dirty="0"/>
              <a:t>rd</a:t>
            </a:r>
            <a:r>
              <a:rPr lang="en-US" sz="2600" dirty="0"/>
              <a:t> party library</a:t>
            </a:r>
          </a:p>
          <a:p>
            <a:r>
              <a:rPr lang="en-US" sz="2600" dirty="0"/>
              <a:t>Want more control over what happens</a:t>
            </a:r>
          </a:p>
        </p:txBody>
      </p:sp>
    </p:spTree>
    <p:extLst>
      <p:ext uri="{BB962C8B-B14F-4D97-AF65-F5344CB8AC3E}">
        <p14:creationId xmlns:p14="http://schemas.microsoft.com/office/powerpoint/2010/main" val="2462427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DE46B0-CC34-781D-D7BE-B59671009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BAD3F039-919B-3DDF-7320-1C86826C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9155360" cy="857250"/>
          </a:xfrm>
        </p:spPr>
        <p:txBody>
          <a:bodyPr/>
          <a:lstStyle/>
          <a:p>
            <a:r>
              <a:rPr lang="en-US" sz="4200" dirty="0">
                <a:solidFill>
                  <a:schemeClr val="tx1"/>
                </a:solidFill>
              </a:rPr>
              <a:t>Cloud 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081A1-9810-F712-7C7F-1E0433B9C8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1590"/>
            <a:ext cx="8435280" cy="3888432"/>
          </a:xfrm>
        </p:spPr>
        <p:txBody>
          <a:bodyPr>
            <a:normAutofit/>
          </a:bodyPr>
          <a:lstStyle/>
          <a:p>
            <a:r>
              <a:rPr lang="en-US" sz="2600" dirty="0"/>
              <a:t>Azure Functions with Scheduling timer</a:t>
            </a:r>
          </a:p>
          <a:p>
            <a:r>
              <a:rPr lang="en-US" sz="2600" dirty="0"/>
              <a:t>Azure </a:t>
            </a:r>
            <a:r>
              <a:rPr lang="en-US" sz="2600" dirty="0" err="1"/>
              <a:t>WebJobs</a:t>
            </a:r>
            <a:endParaRPr lang="en-US" sz="2600" dirty="0"/>
          </a:p>
          <a:p>
            <a:r>
              <a:rPr lang="en-US" sz="2600" dirty="0"/>
              <a:t>AWS Lambdas</a:t>
            </a:r>
          </a:p>
          <a:p>
            <a:r>
              <a:rPr lang="en-US" sz="2600" dirty="0"/>
              <a:t>GCP Cloud Scheduler + Cloud Functions</a:t>
            </a:r>
          </a:p>
          <a:p>
            <a:r>
              <a:rPr lang="en-US" sz="2600" dirty="0"/>
              <a:t>Didn’t cover these to avoid cloud specific</a:t>
            </a:r>
          </a:p>
          <a:p>
            <a:r>
              <a:rPr lang="en-US" sz="2600" dirty="0"/>
              <a:t>Everything we covered works with any cloud</a:t>
            </a:r>
          </a:p>
        </p:txBody>
      </p:sp>
    </p:spTree>
    <p:extLst>
      <p:ext uri="{BB962C8B-B14F-4D97-AF65-F5344CB8AC3E}">
        <p14:creationId xmlns:p14="http://schemas.microsoft.com/office/powerpoint/2010/main" val="367136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D6754-EAA4-F086-429B-3A10FA14E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5E338B7D-DBA3-C793-4FA5-2EA7C9D68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9155360" cy="857250"/>
          </a:xfrm>
        </p:spPr>
        <p:txBody>
          <a:bodyPr/>
          <a:lstStyle/>
          <a:p>
            <a:r>
              <a:rPr lang="en-US" sz="4200" dirty="0">
                <a:solidFill>
                  <a:schemeClr val="tx1"/>
                </a:solidFill>
              </a:rPr>
              <a:t>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69DE0F-36AA-F57A-A907-7E454D56FE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1590"/>
            <a:ext cx="8435280" cy="3888432"/>
          </a:xfrm>
        </p:spPr>
        <p:txBody>
          <a:bodyPr>
            <a:normAutofit/>
          </a:bodyPr>
          <a:lstStyle/>
          <a:p>
            <a:r>
              <a:rPr lang="en-US" sz="2600" dirty="0"/>
              <a:t>Awareness to all the options available to you</a:t>
            </a:r>
          </a:p>
          <a:p>
            <a:r>
              <a:rPr lang="en-US" sz="2600" dirty="0"/>
              <a:t>Awareness of the pro’s and con’s of the options</a:t>
            </a:r>
          </a:p>
          <a:p>
            <a:r>
              <a:rPr lang="en-US" sz="2600" dirty="0"/>
              <a:t>Make the best decision for you and your company</a:t>
            </a:r>
          </a:p>
        </p:txBody>
      </p:sp>
    </p:spTree>
    <p:extLst>
      <p:ext uri="{BB962C8B-B14F-4D97-AF65-F5344CB8AC3E}">
        <p14:creationId xmlns:p14="http://schemas.microsoft.com/office/powerpoint/2010/main" val="32771783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464CED-69D3-1C53-846D-D97A1BCA6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EDC82A97-6766-B8D0-F025-588340DEF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3827D5-99D5-9073-43CF-3CE3F651C6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888432"/>
          </a:xfrm>
        </p:spPr>
        <p:txBody>
          <a:bodyPr>
            <a:normAutofit/>
          </a:bodyPr>
          <a:lstStyle/>
          <a:p>
            <a:r>
              <a:rPr lang="en-US" sz="2600" dirty="0"/>
              <a:t>Know all your options for running background tasks</a:t>
            </a:r>
          </a:p>
          <a:p>
            <a:r>
              <a:rPr lang="en-US" sz="2600" dirty="0"/>
              <a:t>Why choose one over another</a:t>
            </a:r>
          </a:p>
        </p:txBody>
      </p:sp>
    </p:spTree>
    <p:extLst>
      <p:ext uri="{BB962C8B-B14F-4D97-AF65-F5344CB8AC3E}">
        <p14:creationId xmlns:p14="http://schemas.microsoft.com/office/powerpoint/2010/main" val="191130380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1CF9FB-72DC-A5E4-02BE-20C166CC5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F89DD304-30E9-BD4C-9E2C-E495383C0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79"/>
            <a:ext cx="9155360" cy="857250"/>
          </a:xfrm>
        </p:spPr>
        <p:txBody>
          <a:bodyPr/>
          <a:lstStyle/>
          <a:p>
            <a:r>
              <a:rPr lang="en-US" sz="4200" dirty="0">
                <a:solidFill>
                  <a:schemeClr val="tx1"/>
                </a:solidFill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F83EB1-C4E5-85A0-5B18-93108817EC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1590"/>
            <a:ext cx="8435280" cy="3888432"/>
          </a:xfrm>
        </p:spPr>
        <p:txBody>
          <a:bodyPr>
            <a:normAutofit/>
          </a:bodyPr>
          <a:lstStyle/>
          <a:p>
            <a:r>
              <a:rPr lang="en-US" sz="2600" dirty="0">
                <a:hlinkClick r:id="rId2"/>
              </a:rPr>
              <a:t>https://learn.microsoft.com/en-us/dotnet/architecture/microservices/multi-container-microservice-net-applications/background-tasks-with-ihostedservice</a:t>
            </a:r>
            <a:endParaRPr lang="en-US" sz="2600" dirty="0"/>
          </a:p>
          <a:p>
            <a:r>
              <a:rPr lang="en-US" sz="2600" dirty="0">
                <a:hlinkClick r:id="rId3"/>
              </a:rPr>
              <a:t>https://hangfire.io</a:t>
            </a:r>
            <a:endParaRPr lang="en-US" sz="2600" dirty="0"/>
          </a:p>
          <a:p>
            <a:r>
              <a:rPr lang="en-US" sz="2600">
                <a:hlinkClick r:id="rId4"/>
              </a:rPr>
              <a:t>https://github.com/scottsauber/talks</a:t>
            </a:r>
            <a:r>
              <a:rPr lang="en-US" sz="2600"/>
              <a:t> </a:t>
            </a:r>
          </a:p>
          <a:p>
            <a:r>
              <a:rPr lang="en-US" sz="2600" dirty="0"/>
              <a:t>This slide deck</a:t>
            </a:r>
          </a:p>
          <a:p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3032448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6EF70A-AE84-FE48-00D2-1D9488EE8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3D4FF88-F3CB-FEEF-AD55-5BA98876CC41}"/>
              </a:ext>
            </a:extLst>
          </p:cNvPr>
          <p:cNvSpPr/>
          <p:nvPr/>
        </p:nvSpPr>
        <p:spPr>
          <a:xfrm>
            <a:off x="0" y="0"/>
            <a:ext cx="9323514" cy="5236046"/>
          </a:xfrm>
          <a:prstGeom prst="rect">
            <a:avLst/>
          </a:prstGeom>
          <a:solidFill>
            <a:schemeClr val="tx1">
              <a:lumMod val="65000"/>
              <a:lumOff val="35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10" name="Title 1">
            <a:extLst>
              <a:ext uri="{FF2B5EF4-FFF2-40B4-BE49-F238E27FC236}">
                <a16:creationId xmlns:a16="http://schemas.microsoft.com/office/drawing/2014/main" id="{F9828CFB-EA70-2BD8-2901-0CC49421A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47614"/>
            <a:ext cx="9323514" cy="3795886"/>
          </a:xfrm>
        </p:spPr>
        <p:txBody>
          <a:bodyPr/>
          <a:lstStyle/>
          <a:p>
            <a:pPr algn="ctr"/>
            <a:r>
              <a:rPr lang="en-US" sz="7000" dirty="0">
                <a:solidFill>
                  <a:schemeClr val="bg1"/>
                </a:solidFill>
              </a:rPr>
              <a:t>Questions?</a:t>
            </a:r>
            <a:br>
              <a:rPr lang="en-US" sz="7000" dirty="0">
                <a:solidFill>
                  <a:schemeClr val="bg1"/>
                </a:solidFill>
              </a:rPr>
            </a:br>
            <a:br>
              <a:rPr lang="en-US" sz="24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ssauber@leantechniques.com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@scottsauber on Twitter</a:t>
            </a:r>
            <a:br>
              <a:rPr lang="en-US" sz="1800" dirty="0">
                <a:solidFill>
                  <a:schemeClr val="bg1"/>
                </a:solidFill>
              </a:rPr>
            </a:br>
            <a:r>
              <a:rPr lang="en-US" sz="1800" dirty="0">
                <a:solidFill>
                  <a:schemeClr val="bg1"/>
                </a:solidFill>
              </a:rPr>
              <a:t>@scottsauber.com on Bluesky</a:t>
            </a:r>
          </a:p>
        </p:txBody>
      </p:sp>
    </p:spTree>
    <p:extLst>
      <p:ext uri="{BB962C8B-B14F-4D97-AF65-F5344CB8AC3E}">
        <p14:creationId xmlns:p14="http://schemas.microsoft.com/office/powerpoint/2010/main" val="364614267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394472"/>
          </a:xfrm>
        </p:spPr>
        <p:txBody>
          <a:bodyPr>
            <a:normAutofit fontScale="92500" lnSpcReduction="10000"/>
          </a:bodyPr>
          <a:lstStyle/>
          <a:p>
            <a:r>
              <a:rPr lang="en-US" sz="2800" dirty="0"/>
              <a:t>Your feedback is very important to us</a:t>
            </a:r>
          </a:p>
          <a:p>
            <a:r>
              <a:rPr lang="en-US" sz="2800" dirty="0"/>
              <a:t>Please take a moment to complete the session survey found in the mobile app</a:t>
            </a:r>
          </a:p>
          <a:p>
            <a:r>
              <a:rPr lang="en-US" sz="2800" dirty="0"/>
              <a:t>Use the QR code or search for “Converge360 Events” in your app store</a:t>
            </a:r>
          </a:p>
          <a:p>
            <a:r>
              <a:rPr lang="en-US" sz="2800" dirty="0"/>
              <a:t>Find this session on the Agenda tab</a:t>
            </a:r>
          </a:p>
          <a:p>
            <a:r>
              <a:rPr lang="en-US" sz="2800" dirty="0"/>
              <a:t>Click “Session Evaluation”</a:t>
            </a:r>
          </a:p>
          <a:p>
            <a:r>
              <a:rPr lang="en-US" sz="2800" dirty="0"/>
              <a:t>Thank you! </a:t>
            </a:r>
          </a:p>
          <a:p>
            <a:endParaRPr lang="en-US" sz="30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Session Survey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04985" y="2852732"/>
            <a:ext cx="1427276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6982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89F976-2727-D0A0-15FF-1CCC9B6638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F29CB782-B96F-A33F-F461-19A45A17B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C247C7-23C0-8145-CDE3-CF65B0FF8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1590"/>
            <a:ext cx="7211144" cy="2451617"/>
          </a:xfrm>
        </p:spPr>
        <p:txBody>
          <a:bodyPr>
            <a:normAutofit/>
          </a:bodyPr>
          <a:lstStyle/>
          <a:p>
            <a:r>
              <a:rPr lang="en-US" sz="2600" dirty="0"/>
              <a:t>Director of Engineering at Lean </a:t>
            </a:r>
            <a:r>
              <a:rPr lang="en-US" sz="2600" dirty="0" err="1"/>
              <a:t>TECHniques</a:t>
            </a:r>
            <a:endParaRPr lang="en-US" sz="2600" dirty="0"/>
          </a:p>
          <a:p>
            <a:r>
              <a:rPr lang="en-US" sz="2600" dirty="0"/>
              <a:t>Microsoft MVP</a:t>
            </a:r>
          </a:p>
          <a:p>
            <a:r>
              <a:rPr lang="en-US" sz="2600" dirty="0" err="1"/>
              <a:t>Dometrain</a:t>
            </a:r>
            <a:r>
              <a:rPr lang="en-US" sz="2600" dirty="0"/>
              <a:t> author</a:t>
            </a:r>
          </a:p>
          <a:p>
            <a:r>
              <a:rPr lang="en-US" sz="2600" dirty="0"/>
              <a:t>Redgate Community Ambassador</a:t>
            </a:r>
          </a:p>
          <a:p>
            <a:r>
              <a:rPr lang="en-US" sz="2600" dirty="0"/>
              <a:t>Co-organizer of Iowa .NET User Group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5080F58F-AD59-13CA-2DBF-CDFC2896A8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540000">
            <a:off x="6331063" y="3768595"/>
            <a:ext cx="1831646" cy="11264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6A6E809-FE70-1715-19B0-B5E760926E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583207"/>
            <a:ext cx="1429816" cy="1429816"/>
          </a:xfrm>
          <a:prstGeom prst="rect">
            <a:avLst/>
          </a:prstGeom>
        </p:spPr>
      </p:pic>
      <p:pic>
        <p:nvPicPr>
          <p:cNvPr id="1026" name="Picture 2" descr="Microsoft MVP Communities (@MVPAward) / X">
            <a:extLst>
              <a:ext uri="{FF2B5EF4-FFF2-40B4-BE49-F238E27FC236}">
                <a16:creationId xmlns:a16="http://schemas.microsoft.com/office/drawing/2014/main" id="{484FA069-9B7E-6D9C-AB21-CD1562BFD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3795774"/>
            <a:ext cx="1022432" cy="1022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Courses crafted for the real world - Dometrain">
            <a:extLst>
              <a:ext uri="{FF2B5EF4-FFF2-40B4-BE49-F238E27FC236}">
                <a16:creationId xmlns:a16="http://schemas.microsoft.com/office/drawing/2014/main" id="{1B6DB6B6-C04E-5B68-C3FF-52A4462681C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3" r="17323"/>
          <a:stretch/>
        </p:blipFill>
        <p:spPr bwMode="auto">
          <a:xfrm>
            <a:off x="3419872" y="3805008"/>
            <a:ext cx="1296144" cy="1036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Directory | Redgate Software">
            <a:extLst>
              <a:ext uri="{FF2B5EF4-FFF2-40B4-BE49-F238E27FC236}">
                <a16:creationId xmlns:a16="http://schemas.microsoft.com/office/drawing/2014/main" id="{9E3A9D82-306C-EC42-88DA-59390D4DA0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3805008"/>
            <a:ext cx="792088" cy="10574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10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969CB3-4BC5-4556-46E5-623AD0A848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3013A7E3-F035-CE8A-34B8-7F9B74D35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000" dirty="0">
                <a:solidFill>
                  <a:schemeClr val="tx1"/>
                </a:solidFill>
              </a:rPr>
              <a:t>What problems do background tasks solve?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527030-5A45-AC4F-D3F0-5B1B860CD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888432"/>
          </a:xfrm>
        </p:spPr>
        <p:txBody>
          <a:bodyPr>
            <a:normAutofit/>
          </a:bodyPr>
          <a:lstStyle/>
          <a:p>
            <a:r>
              <a:rPr lang="en-US" sz="2600" dirty="0"/>
              <a:t>Cron jobs</a:t>
            </a:r>
          </a:p>
          <a:p>
            <a:r>
              <a:rPr lang="en-US" sz="2600" dirty="0"/>
              <a:t>Perform CPU intensive task async</a:t>
            </a:r>
          </a:p>
          <a:p>
            <a:r>
              <a:rPr lang="en-US" sz="2600" dirty="0"/>
              <a:t>Eventual consistency</a:t>
            </a:r>
          </a:p>
          <a:p>
            <a:r>
              <a:rPr lang="en-US" sz="2600" dirty="0"/>
              <a:t>Re-train ML datasets</a:t>
            </a:r>
          </a:p>
        </p:txBody>
      </p:sp>
    </p:spTree>
    <p:extLst>
      <p:ext uri="{BB962C8B-B14F-4D97-AF65-F5344CB8AC3E}">
        <p14:creationId xmlns:p14="http://schemas.microsoft.com/office/powerpoint/2010/main" val="452572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4D4800-D3C1-49D0-588B-68897A273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95E75294-8D2D-5EC6-86AD-3B6449A43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Options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DE212-5151-B791-A1A1-643EEEDDF3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131590"/>
            <a:ext cx="8229600" cy="3888432"/>
          </a:xfrm>
        </p:spPr>
        <p:txBody>
          <a:bodyPr>
            <a:normAutofit/>
          </a:bodyPr>
          <a:lstStyle/>
          <a:p>
            <a:r>
              <a:rPr lang="en-US" sz="2600" dirty="0" err="1"/>
              <a:t>IHostedService</a:t>
            </a:r>
            <a:endParaRPr lang="en-US" sz="2600" dirty="0"/>
          </a:p>
          <a:p>
            <a:r>
              <a:rPr lang="en-US" sz="2600" dirty="0" err="1"/>
              <a:t>BackgroundService</a:t>
            </a:r>
            <a:endParaRPr lang="en-US" sz="2600" dirty="0"/>
          </a:p>
          <a:p>
            <a:r>
              <a:rPr lang="en-US" sz="2600" dirty="0" err="1"/>
              <a:t>WorkerService</a:t>
            </a:r>
            <a:endParaRPr lang="en-US" sz="2600" dirty="0"/>
          </a:p>
          <a:p>
            <a:r>
              <a:rPr lang="en-US" sz="2600" dirty="0" err="1"/>
              <a:t>Hangfire</a:t>
            </a:r>
            <a:endParaRPr lang="en-US" sz="2600" dirty="0"/>
          </a:p>
          <a:p>
            <a:r>
              <a:rPr lang="en-US" sz="2600" dirty="0"/>
              <a:t>Cloud options</a:t>
            </a:r>
          </a:p>
        </p:txBody>
      </p:sp>
    </p:spTree>
    <p:extLst>
      <p:ext uri="{BB962C8B-B14F-4D97-AF65-F5344CB8AC3E}">
        <p14:creationId xmlns:p14="http://schemas.microsoft.com/office/powerpoint/2010/main" val="824828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80415E-7447-0AEC-48D0-B23072818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ltimate Chocolate Chip Cookies Recipe - BettyCrocker.com">
            <a:extLst>
              <a:ext uri="{FF2B5EF4-FFF2-40B4-BE49-F238E27FC236}">
                <a16:creationId xmlns:a16="http://schemas.microsoft.com/office/drawing/2014/main" id="{08A45413-F6DB-F6F6-23FF-B20A5D8F4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2319"/>
            <a:ext cx="9148122" cy="51458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C46634E-1C7A-E486-E7ED-B213C34C0732}"/>
              </a:ext>
            </a:extLst>
          </p:cNvPr>
          <p:cNvSpPr/>
          <p:nvPr/>
        </p:nvSpPr>
        <p:spPr>
          <a:xfrm>
            <a:off x="-4122" y="1"/>
            <a:ext cx="9148122" cy="5143500"/>
          </a:xfrm>
          <a:prstGeom prst="rect">
            <a:avLst/>
          </a:prstGeom>
          <a:solidFill>
            <a:schemeClr val="tx1">
              <a:lumMod val="65000"/>
              <a:lumOff val="35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10" name="Title 1">
            <a:extLst>
              <a:ext uri="{FF2B5EF4-FFF2-40B4-BE49-F238E27FC236}">
                <a16:creationId xmlns:a16="http://schemas.microsoft.com/office/drawing/2014/main" id="{D576BB9B-10AF-7077-4D76-F155BDFE2E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143500"/>
          </a:xfrm>
        </p:spPr>
        <p:txBody>
          <a:bodyPr/>
          <a:lstStyle/>
          <a:p>
            <a:r>
              <a:rPr lang="en-US" sz="7000" dirty="0">
                <a:solidFill>
                  <a:schemeClr val="bg1"/>
                </a:solidFill>
              </a:rPr>
              <a:t>These options are kind of like baking cookies</a:t>
            </a:r>
          </a:p>
        </p:txBody>
      </p:sp>
    </p:spTree>
    <p:extLst>
      <p:ext uri="{BB962C8B-B14F-4D97-AF65-F5344CB8AC3E}">
        <p14:creationId xmlns:p14="http://schemas.microsoft.com/office/powerpoint/2010/main" val="25371099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506B8F-D605-D6D9-3777-F5E685FF3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xas Cowboy Cookies - Rachel Hollis">
            <a:extLst>
              <a:ext uri="{FF2B5EF4-FFF2-40B4-BE49-F238E27FC236}">
                <a16:creationId xmlns:a16="http://schemas.microsoft.com/office/drawing/2014/main" id="{EDDB96B5-168F-0365-CFF8-E2EDBFFDA2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-1"/>
            <a:ext cx="9144001" cy="5143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13DEA65-4758-5FF6-A3C3-36F8B2D03A1B}"/>
              </a:ext>
            </a:extLst>
          </p:cNvPr>
          <p:cNvSpPr/>
          <p:nvPr/>
        </p:nvSpPr>
        <p:spPr>
          <a:xfrm>
            <a:off x="-4" y="-4696"/>
            <a:ext cx="9144001" cy="5143500"/>
          </a:xfrm>
          <a:prstGeom prst="rect">
            <a:avLst/>
          </a:prstGeom>
          <a:solidFill>
            <a:schemeClr val="tx1">
              <a:lumMod val="65000"/>
              <a:lumOff val="35000"/>
              <a:alpha val="74902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10" name="Title 1">
            <a:extLst>
              <a:ext uri="{FF2B5EF4-FFF2-40B4-BE49-F238E27FC236}">
                <a16:creationId xmlns:a16="http://schemas.microsoft.com/office/drawing/2014/main" id="{832D56AD-A160-6EB0-75D5-4D017E58B6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9143999" cy="5143500"/>
          </a:xfrm>
        </p:spPr>
        <p:txBody>
          <a:bodyPr/>
          <a:lstStyle/>
          <a:p>
            <a:pPr algn="ctr"/>
            <a:r>
              <a:rPr lang="en-US" sz="7000" dirty="0" err="1">
                <a:solidFill>
                  <a:schemeClr val="bg1"/>
                </a:solidFill>
              </a:rPr>
              <a:t>IHostedService</a:t>
            </a:r>
            <a:br>
              <a:rPr lang="en-US" sz="7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“Make your own recipe”</a:t>
            </a:r>
            <a:br>
              <a:rPr lang="en-US" sz="4000" dirty="0">
                <a:solidFill>
                  <a:schemeClr val="bg1"/>
                </a:solidFill>
              </a:rPr>
            </a:br>
            <a:r>
              <a:rPr lang="en-US" sz="4000" dirty="0">
                <a:solidFill>
                  <a:schemeClr val="bg1"/>
                </a:solidFill>
              </a:rPr>
              <a:t>(Cookie jar included)</a:t>
            </a:r>
            <a:endParaRPr lang="en-US" sz="7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5921184"/>
      </p:ext>
    </p:extLst>
  </p:cSld>
  <p:clrMapOvr>
    <a:masterClrMapping/>
  </p:clrMapOvr>
</p:sld>
</file>

<file path=ppt/theme/theme1.xml><?xml version="1.0" encoding="utf-8"?>
<a:theme xmlns:a="http://schemas.openxmlformats.org/drawingml/2006/main" name="Visual Studio Live! New York 2015">
  <a:themeElements>
    <a:clrScheme name="Live! 360 2016">
      <a:dk1>
        <a:srgbClr val="000000"/>
      </a:dk1>
      <a:lt1>
        <a:sysClr val="window" lastClr="FFFFFF"/>
      </a:lt1>
      <a:dk2>
        <a:srgbClr val="000000"/>
      </a:dk2>
      <a:lt2>
        <a:srgbClr val="EEECE1"/>
      </a:lt2>
      <a:accent1>
        <a:srgbClr val="000000"/>
      </a:accent1>
      <a:accent2>
        <a:srgbClr val="00B0F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isual Studio Live! Redmond 2014 1">
        <a:dk1>
          <a:srgbClr val="303030"/>
        </a:dk1>
        <a:lt1>
          <a:srgbClr val="FFFFFF"/>
        </a:lt1>
        <a:dk2>
          <a:srgbClr val="000000"/>
        </a:dk2>
        <a:lt2>
          <a:srgbClr val="DEDEE0"/>
        </a:lt2>
        <a:accent1>
          <a:srgbClr val="AD0101"/>
        </a:accent1>
        <a:accent2>
          <a:srgbClr val="726056"/>
        </a:accent2>
        <a:accent3>
          <a:srgbClr val="AAAAAA"/>
        </a:accent3>
        <a:accent4>
          <a:srgbClr val="DADADA"/>
        </a:accent4>
        <a:accent5>
          <a:srgbClr val="D3AAAA"/>
        </a:accent5>
        <a:accent6>
          <a:srgbClr val="67564D"/>
        </a:accent6>
        <a:hlink>
          <a:srgbClr val="D26900"/>
        </a:hlink>
        <a:folHlink>
          <a:srgbClr val="D8924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sual Studio Live! Redmond 2014 2">
        <a:dk1>
          <a:srgbClr val="000000"/>
        </a:dk1>
        <a:lt1>
          <a:srgbClr val="FFFFFE"/>
        </a:lt1>
        <a:dk2>
          <a:srgbClr val="007397"/>
        </a:dk2>
        <a:lt2>
          <a:srgbClr val="636463"/>
        </a:lt2>
        <a:accent1>
          <a:srgbClr val="A01420"/>
        </a:accent1>
        <a:accent2>
          <a:srgbClr val="726056"/>
        </a:accent2>
        <a:accent3>
          <a:srgbClr val="FFFFFE"/>
        </a:accent3>
        <a:accent4>
          <a:srgbClr val="000000"/>
        </a:accent4>
        <a:accent5>
          <a:srgbClr val="CDAAAB"/>
        </a:accent5>
        <a:accent6>
          <a:srgbClr val="67564D"/>
        </a:accent6>
        <a:hlink>
          <a:srgbClr val="007397"/>
        </a:hlink>
        <a:folHlink>
          <a:srgbClr val="162F4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ive! 360 2018">
  <a:themeElements>
    <a:clrScheme name="Live! 360 2016">
      <a:dk1>
        <a:srgbClr val="000000"/>
      </a:dk1>
      <a:lt1>
        <a:sysClr val="window" lastClr="FFFFFF"/>
      </a:lt1>
      <a:dk2>
        <a:srgbClr val="000000"/>
      </a:dk2>
      <a:lt2>
        <a:srgbClr val="EEECE1"/>
      </a:lt2>
      <a:accent1>
        <a:srgbClr val="000000"/>
      </a:accent1>
      <a:accent2>
        <a:srgbClr val="00B0F0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Visual Studio Live! Redmond 2014 1">
        <a:dk1>
          <a:srgbClr val="303030"/>
        </a:dk1>
        <a:lt1>
          <a:srgbClr val="FFFFFF"/>
        </a:lt1>
        <a:dk2>
          <a:srgbClr val="000000"/>
        </a:dk2>
        <a:lt2>
          <a:srgbClr val="DEDEE0"/>
        </a:lt2>
        <a:accent1>
          <a:srgbClr val="AD0101"/>
        </a:accent1>
        <a:accent2>
          <a:srgbClr val="726056"/>
        </a:accent2>
        <a:accent3>
          <a:srgbClr val="AAAAAA"/>
        </a:accent3>
        <a:accent4>
          <a:srgbClr val="DADADA"/>
        </a:accent4>
        <a:accent5>
          <a:srgbClr val="D3AAAA"/>
        </a:accent5>
        <a:accent6>
          <a:srgbClr val="67564D"/>
        </a:accent6>
        <a:hlink>
          <a:srgbClr val="D26900"/>
        </a:hlink>
        <a:folHlink>
          <a:srgbClr val="D8924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Visual Studio Live! Redmond 2014 2">
        <a:dk1>
          <a:srgbClr val="000000"/>
        </a:dk1>
        <a:lt1>
          <a:srgbClr val="FFFFFE"/>
        </a:lt1>
        <a:dk2>
          <a:srgbClr val="007397"/>
        </a:dk2>
        <a:lt2>
          <a:srgbClr val="636463"/>
        </a:lt2>
        <a:accent1>
          <a:srgbClr val="A01420"/>
        </a:accent1>
        <a:accent2>
          <a:srgbClr val="726056"/>
        </a:accent2>
        <a:accent3>
          <a:srgbClr val="FFFFFE"/>
        </a:accent3>
        <a:accent4>
          <a:srgbClr val="000000"/>
        </a:accent4>
        <a:accent5>
          <a:srgbClr val="CDAAAB"/>
        </a:accent5>
        <a:accent6>
          <a:srgbClr val="67564D"/>
        </a:accent6>
        <a:hlink>
          <a:srgbClr val="007397"/>
        </a:hlink>
        <a:folHlink>
          <a:srgbClr val="162F4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6804</TotalTime>
  <Words>1070</Words>
  <Application>Microsoft Office PowerPoint</Application>
  <PresentationFormat>On-screen Show (16:9)</PresentationFormat>
  <Paragraphs>190</Paragraphs>
  <Slides>42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42</vt:i4>
      </vt:variant>
    </vt:vector>
  </HeadingPairs>
  <TitlesOfParts>
    <vt:vector size="49" baseType="lpstr">
      <vt:lpstr>ＭＳ Ｐゴシック</vt:lpstr>
      <vt:lpstr>Arial</vt:lpstr>
      <vt:lpstr>Arial Bold</vt:lpstr>
      <vt:lpstr>Calibri</vt:lpstr>
      <vt:lpstr>Times New Roman</vt:lpstr>
      <vt:lpstr>Visual Studio Live! New York 2015</vt:lpstr>
      <vt:lpstr>Live! 360 2018</vt:lpstr>
      <vt:lpstr>PowerPoint Presentation</vt:lpstr>
      <vt:lpstr>Audience</vt:lpstr>
      <vt:lpstr>Agenda</vt:lpstr>
      <vt:lpstr>Goals</vt:lpstr>
      <vt:lpstr>Who am I?</vt:lpstr>
      <vt:lpstr>What problems do background tasks solve?</vt:lpstr>
      <vt:lpstr>Options</vt:lpstr>
      <vt:lpstr>These options are kind of like baking cookies</vt:lpstr>
      <vt:lpstr>IHostedService “Make your own recipe” (Cookie jar included)</vt:lpstr>
      <vt:lpstr>What is IHostedService?</vt:lpstr>
      <vt:lpstr>Demo</vt:lpstr>
      <vt:lpstr>How IHostedService works</vt:lpstr>
      <vt:lpstr>PowerPoint Presentation</vt:lpstr>
      <vt:lpstr>How IHostedService works</vt:lpstr>
      <vt:lpstr>PowerPoint Presentation</vt:lpstr>
      <vt:lpstr>When to use IHostedService</vt:lpstr>
      <vt:lpstr>When NOT to use IHostedService</vt:lpstr>
      <vt:lpstr>BackgroundService “Follow the recipe” (Cookie jar included)</vt:lpstr>
      <vt:lpstr>What is BackgroundService?</vt:lpstr>
      <vt:lpstr>Demo</vt:lpstr>
      <vt:lpstr>How BackgroundService works</vt:lpstr>
      <vt:lpstr>PowerPoint Presentation</vt:lpstr>
      <vt:lpstr>When to use BackgroundService</vt:lpstr>
      <vt:lpstr>When NOT to use BackgroundService</vt:lpstr>
      <vt:lpstr>WorkerService “Follow the recipe” (BYO Cookie Jar)</vt:lpstr>
      <vt:lpstr>What is a WorkerService</vt:lpstr>
      <vt:lpstr>Demo</vt:lpstr>
      <vt:lpstr>How WorkerService works</vt:lpstr>
      <vt:lpstr>How do I host WorkerServices?</vt:lpstr>
      <vt:lpstr>When to use WorkerService</vt:lpstr>
      <vt:lpstr>When NOT to use WorkerService</vt:lpstr>
      <vt:lpstr>Hangfire “Buy pre-packaged cookies”</vt:lpstr>
      <vt:lpstr>What is Hangfire?</vt:lpstr>
      <vt:lpstr>Demo</vt:lpstr>
      <vt:lpstr>How does Hangfire work?</vt:lpstr>
      <vt:lpstr>When to use Hangfire?</vt:lpstr>
      <vt:lpstr>When NOT to use Hangfire?</vt:lpstr>
      <vt:lpstr>Cloud options</vt:lpstr>
      <vt:lpstr>Takeaways</vt:lpstr>
      <vt:lpstr>Resources</vt:lpstr>
      <vt:lpstr>Questions?  ssauber@leantechniques.com @scottsauber on Twitter @scottsauber.com on Bluesky</vt:lpstr>
      <vt:lpstr>Session Survey</vt:lpstr>
    </vt:vector>
  </TitlesOfParts>
  <Company>1105 Media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Brent Sutton</dc:creator>
  <cp:lastModifiedBy>Scott Sauber</cp:lastModifiedBy>
  <cp:revision>198</cp:revision>
  <dcterms:created xsi:type="dcterms:W3CDTF">2012-12-07T00:48:42Z</dcterms:created>
  <dcterms:modified xsi:type="dcterms:W3CDTF">2024-11-21T14:10:35Z</dcterms:modified>
</cp:coreProperties>
</file>