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416" r:id="rId2"/>
    <p:sldId id="285" r:id="rId3"/>
    <p:sldId id="387" r:id="rId4"/>
    <p:sldId id="322" r:id="rId5"/>
    <p:sldId id="327" r:id="rId6"/>
    <p:sldId id="417" r:id="rId7"/>
    <p:sldId id="419" r:id="rId8"/>
    <p:sldId id="343" r:id="rId9"/>
    <p:sldId id="429" r:id="rId10"/>
    <p:sldId id="426" r:id="rId11"/>
    <p:sldId id="427" r:id="rId12"/>
    <p:sldId id="428" r:id="rId13"/>
    <p:sldId id="421" r:id="rId14"/>
    <p:sldId id="422" r:id="rId15"/>
    <p:sldId id="420" r:id="rId16"/>
    <p:sldId id="431" r:id="rId17"/>
    <p:sldId id="430" r:id="rId18"/>
    <p:sldId id="432" r:id="rId19"/>
    <p:sldId id="451" r:id="rId20"/>
    <p:sldId id="423" r:id="rId21"/>
    <p:sldId id="424" r:id="rId22"/>
    <p:sldId id="433" r:id="rId23"/>
    <p:sldId id="434" r:id="rId24"/>
    <p:sldId id="435" r:id="rId25"/>
    <p:sldId id="437" r:id="rId26"/>
    <p:sldId id="436" r:id="rId27"/>
    <p:sldId id="438" r:id="rId28"/>
    <p:sldId id="439" r:id="rId29"/>
    <p:sldId id="440" r:id="rId30"/>
    <p:sldId id="441" r:id="rId31"/>
    <p:sldId id="442" r:id="rId32"/>
    <p:sldId id="443" r:id="rId33"/>
    <p:sldId id="448" r:id="rId34"/>
    <p:sldId id="445" r:id="rId35"/>
    <p:sldId id="446" r:id="rId36"/>
    <p:sldId id="447" r:id="rId37"/>
    <p:sldId id="388" r:id="rId38"/>
    <p:sldId id="450" r:id="rId39"/>
    <p:sldId id="449" r:id="rId40"/>
    <p:sldId id="318" r:id="rId41"/>
    <p:sldId id="266" r:id="rId42"/>
    <p:sldId id="33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 Sauber" initials="SS" lastIdx="1" clrIdx="0">
    <p:extLst>
      <p:ext uri="{19B8F6BF-5375-455C-9EA6-DF929625EA0E}">
        <p15:presenceInfo xmlns:p15="http://schemas.microsoft.com/office/powerpoint/2012/main" userId="fda6e7db680277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9B6"/>
    <a:srgbClr val="729FE3"/>
    <a:srgbClr val="80B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0294" autoAdjust="0"/>
  </p:normalViewPr>
  <p:slideViewPr>
    <p:cSldViewPr snapToGrid="0">
      <p:cViewPr>
        <p:scale>
          <a:sx n="70" d="100"/>
          <a:sy n="70" d="100"/>
        </p:scale>
        <p:origin x="1542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CD144-51BA-4820-9918-637BE801CCE3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55C74-1B06-4D11-B742-AD179A863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0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17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1088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382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773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469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72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4402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808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673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Show the Dashboard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Show how to configure Dark mode – very important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Show the Resources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Show endpoints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Show details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Show the logs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Show Structured</a:t>
            </a:r>
          </a:p>
          <a:p>
            <a:pPr marL="171450" indent="-171450">
              <a:buFontTx/>
              <a:buChar char="-"/>
            </a:pPr>
            <a:r>
              <a:rPr lang="en-US" dirty="0"/>
              <a:t>Dashboard is a Docker image</a:t>
            </a:r>
          </a:p>
          <a:p>
            <a:pPr marL="171450" indent="-171450">
              <a:buFontTx/>
              <a:buChar char="-"/>
            </a:pPr>
            <a:r>
              <a:rPr lang="en-US" dirty="0"/>
              <a:t>Dashboard speaks OTEL – not .NET specific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786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782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822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513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520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774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3752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956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486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5497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4192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55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80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965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7207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7775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820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8718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026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138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7178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550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5317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25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0514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5403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323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37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03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074461-D808-4EBD-B8B3-953FBFCC6E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58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45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834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037D-2E4B-4320-9CE4-C34CBA0F6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E5DFC-04D3-45BB-A6C6-898A1E021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C28AA-AE4F-4672-816E-3B1CF12CB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9397C-8D29-4D60-96C2-8824DF3E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C94F5-5D89-48E8-8D77-1735157C6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2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EFB09-8CC2-4EA6-BFD7-B8439DC8B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A4E99C-2756-49F9-AABB-7FB683F39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4C1C-A37C-41A4-B0FC-3D848A45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5A67F-0317-40C9-ABB1-3E585385F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385FC-5B73-4BC7-802D-A6643BC4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939DEB-2C92-49CE-9D13-C9E952BB86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961E9-D50D-422B-9527-A227D80A0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90A81-EF41-4A6C-A908-144634BE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250FF-A6DA-4B88-8ACC-525A4F6D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32DE4-DE62-4A7F-9A40-324B0787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28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5C888-49B1-494B-8CF7-7BEDED395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8560D-5704-4D9D-8A5B-059A0D8B3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BB68A-A368-49DA-80CE-F033CFE8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229B-B979-4079-B045-ABE5C084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86577-91B6-44C9-8031-3064772C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464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9A584-5470-4E0F-8535-BDFD16A5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3BE0A-D6B0-4318-BBF2-D1DD2C71B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61826-D09F-4AD7-A6A8-DDE53711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EEB5-6699-4815-A6B7-38419D320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310A6-E72B-40AC-A7D8-85F7D187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3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92383-A324-499C-8FF6-FB51A207F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093FB-9ABE-444F-A71B-EED6831A7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BE3ED2-FD8F-4AD3-AAC3-D5E06473F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948D0-9A0C-4E7F-A80A-0AEDAF30B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74063-FE4F-4E3B-86F0-9D085BFAB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3E467-4346-4011-87EC-128CA9A7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20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8D34-768C-40FB-9F61-5E4E23E70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AD763-D468-4ED7-944B-619FC5867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D1BD4-74E2-4A50-AEB9-109C57788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B7C58-0A95-4FCA-9B79-E4AC07C7C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F0620D-26B0-4890-B6B7-FD672708A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CA7496-7729-4C43-9E07-BD2CC97A0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E55CD-C3FE-4B53-9C97-8FBCF9BCA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E2C968-B04B-48AD-A242-AD3379D31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06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09AB-3B4B-4899-BC2E-9CB657E37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46CD6-1883-49B9-98B5-0CCFA8E3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E2F99-55AF-4914-A309-85A57CE7A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C9B54-1667-4EDB-9D54-2E7B31488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86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7965D8-9029-4D32-864D-A27A96208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D8917-61F6-4A36-8DAC-8555D85EF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C1188-44F2-4DAA-94BF-E88BE5CB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608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2FDC0-D45C-4B8C-A122-F139FA5A1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1BC2F-101F-451F-9B98-ED85DE617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4B3581-40ED-4AAB-8C05-09A929E6F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BCE45-DEBB-41A0-A2C2-AE1A48AF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672BC5-1727-4B78-9B2B-2B64053F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DE74B-C950-4B9F-9539-DBF54EBB7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76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1E09-097A-4A5A-A0FD-B2199E04C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EFD58B-9955-4F92-A179-72DE65F5E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BC98F-8A62-4F69-9741-6D30B63AB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B55E7A-CE87-4FA0-A976-D8E112F8A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49D9-69E0-4A21-8E90-4EEA789D8B1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7B9B0-0AFE-4103-8311-F77216B15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3513F9-8320-419C-844C-3685A9A3E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8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0D29E7-3C35-4B26-BE91-698B68606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816AE-FEBA-4FC9-AD99-C7A0792200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7DAD5-66F6-41DE-91A3-E921F15E86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549D9-69E0-4A21-8E90-4EEA789D8B17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28CFF-111C-440D-AACF-6DB3C773F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CAEAF-2792-4CD5-8E35-A9C93DFC2A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0F2A5-642E-4B7A-A3A0-E494C9348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9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spire/fundamentals/integrations-overview#available-integrations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spire/get-started/aspire-overview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eveloper.microsoft.com/en-us/reactor/events/23485/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leantechniques.com/" TargetMode="External"/><Relationship Id="rId7" Type="http://schemas.openxmlformats.org/officeDocument/2006/relationships/hyperlink" Target="http://www.scottsauber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metrain.com/author/scott-sauber/" TargetMode="External"/><Relationship Id="rId5" Type="http://schemas.openxmlformats.org/officeDocument/2006/relationships/hyperlink" Target="https://www.meetup.com/iadnug/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mvp.microsoft.com/en-US/mvp/profile/13569306-1e9e-ed11-83ff-000d3a5600fa" TargetMode="External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697230"/>
            <a:ext cx="12192000" cy="4514850"/>
          </a:xfrm>
        </p:spPr>
        <p:txBody>
          <a:bodyPr>
            <a:normAutofit/>
          </a:bodyPr>
          <a:lstStyle/>
          <a:p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.NET Aspire:</a:t>
            </a:r>
            <a:b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Not just for cloud native distributed systems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38EF936-BB12-46CA-86F7-049CEBB8D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985" y="3632271"/>
            <a:ext cx="12192000" cy="3371040"/>
          </a:xfrm>
        </p:spPr>
        <p:txBody>
          <a:bodyPr>
            <a:normAutofit lnSpcReduction="10000"/>
          </a:bodyPr>
          <a:lstStyle/>
          <a:p>
            <a:endParaRPr lang="en-US" sz="36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b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F464C5-3076-4402-9791-59D524AC8DC8}"/>
              </a:ext>
            </a:extLst>
          </p:cNvPr>
          <p:cNvGrpSpPr/>
          <p:nvPr/>
        </p:nvGrpSpPr>
        <p:grpSpPr>
          <a:xfrm>
            <a:off x="10158636" y="6320767"/>
            <a:ext cx="2106544" cy="474323"/>
            <a:chOff x="9994831" y="6185410"/>
            <a:chExt cx="2106544" cy="474323"/>
          </a:xfrm>
        </p:grpSpPr>
        <p:pic>
          <p:nvPicPr>
            <p:cNvPr id="6" name="Picture 2" descr="Image result for twitter logo">
              <a:extLst>
                <a:ext uri="{FF2B5EF4-FFF2-40B4-BE49-F238E27FC236}">
                  <a16:creationId xmlns:a16="http://schemas.microsoft.com/office/drawing/2014/main" id="{BF5CBA11-98FF-4FEC-A8EF-50E5FADF0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67602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9B9DABC1-AB03-4BB4-80DE-95414137804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2" descr="Image result for twitter logo">
              <a:extLst>
                <a:ext uri="{FF2B5EF4-FFF2-40B4-BE49-F238E27FC236}">
                  <a16:creationId xmlns:a16="http://schemas.microsoft.com/office/drawing/2014/main" id="{9312450C-A15A-4CF9-8CFC-DDCA027CB8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90606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056972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“.NET Aspire is an opinionated, cloud ready stack for building observable, production ready, distributed applications.”</a:t>
            </a:r>
            <a:endParaRPr lang="en-US" sz="6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8084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“.NET Aspire is an opinionated, stack for building observable, production ready applications.”</a:t>
            </a:r>
            <a:endParaRPr lang="en-US" sz="6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984422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“You should be using </a:t>
            </a:r>
            <a:br>
              <a:rPr lang="en-US" sz="6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</a:br>
            <a:r>
              <a:rPr lang="en-US" sz="6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.NET Aspire for any kind</a:t>
            </a:r>
            <a:r>
              <a:rPr lang="en-US" sz="6000" dirty="0">
                <a:solidFill>
                  <a:schemeClr val="bg1"/>
                </a:solidFill>
                <a:latin typeface="Segoe UI" panose="020B0502040204020203" pitchFamily="34" charset="0"/>
              </a:rPr>
              <a:t> of </a:t>
            </a:r>
            <a:br>
              <a:rPr lang="en-US" sz="6000" dirty="0">
                <a:solidFill>
                  <a:schemeClr val="bg1"/>
                </a:solidFill>
                <a:latin typeface="Segoe UI" panose="020B0502040204020203" pitchFamily="34" charset="0"/>
              </a:rPr>
            </a:br>
            <a:r>
              <a:rPr lang="en-US" sz="6000" dirty="0">
                <a:solidFill>
                  <a:schemeClr val="bg1"/>
                </a:solidFill>
                <a:latin typeface="Segoe UI" panose="020B0502040204020203" pitchFamily="34" charset="0"/>
              </a:rPr>
              <a:t>applications you’re building.”</a:t>
            </a:r>
            <a:endParaRPr lang="en-US" sz="6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38306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Word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the Dashboard?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View all your running apps in one spot</a:t>
            </a:r>
          </a:p>
          <a:p>
            <a:r>
              <a:rPr lang="en-US" dirty="0"/>
              <a:t>View logs</a:t>
            </a:r>
          </a:p>
          <a:p>
            <a:r>
              <a:rPr lang="en-US" dirty="0"/>
              <a:t>View spans and traces</a:t>
            </a:r>
          </a:p>
          <a:p>
            <a:r>
              <a:rPr lang="en-US" dirty="0"/>
              <a:t>Shippable as a Docker image</a:t>
            </a:r>
          </a:p>
          <a:p>
            <a:r>
              <a:rPr lang="en-US" dirty="0"/>
              <a:t>Based on </a:t>
            </a:r>
            <a:r>
              <a:rPr lang="en-US" dirty="0" err="1"/>
              <a:t>OpenTelemetry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35D632-1668-4508-919D-ABE8905F759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E12B6EE-24EA-4EA2-9BC1-B2378C34ECB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5CE304-F9D7-45EC-805D-A8395F7EA8B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8253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                                  </a:t>
            </a:r>
            <a:r>
              <a:rPr lang="en-US" sz="4000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Open standard all the observability providers are converging on</a:t>
            </a:r>
          </a:p>
          <a:p>
            <a:r>
              <a:rPr lang="en-US" dirty="0"/>
              <a:t>Avoid vendor lock-in</a:t>
            </a:r>
          </a:p>
          <a:p>
            <a:r>
              <a:rPr lang="en-US" dirty="0"/>
              <a:t>Azure Monitor supports </a:t>
            </a:r>
            <a:r>
              <a:rPr lang="en-US" dirty="0" err="1"/>
              <a:t>OpenTelemetry</a:t>
            </a:r>
            <a:endParaRPr lang="en-US" dirty="0"/>
          </a:p>
          <a:p>
            <a:r>
              <a:rPr lang="en-US" dirty="0"/>
              <a:t>Been baked into .NET</a:t>
            </a:r>
          </a:p>
          <a:p>
            <a:r>
              <a:rPr lang="en-US" dirty="0"/>
              <a:t>Aspire Dashboard speaks </a:t>
            </a:r>
            <a:r>
              <a:rPr lang="en-US" dirty="0" err="1"/>
              <a:t>OpenTelemetry</a:t>
            </a:r>
            <a:endParaRPr lang="en-US" dirty="0"/>
          </a:p>
          <a:p>
            <a:r>
              <a:rPr lang="en-US" dirty="0"/>
              <a:t>Aspire wires up </a:t>
            </a:r>
            <a:r>
              <a:rPr lang="en-US" dirty="0" err="1"/>
              <a:t>OpenTelemetry</a:t>
            </a:r>
            <a:r>
              <a:rPr lang="en-US" dirty="0"/>
              <a:t> </a:t>
            </a:r>
            <a:r>
              <a:rPr lang="en-US" dirty="0" err="1"/>
              <a:t>niceities</a:t>
            </a:r>
            <a:r>
              <a:rPr lang="en-US" dirty="0"/>
              <a:t> for you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35D632-1668-4508-919D-ABE8905F759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E12B6EE-24EA-4EA2-9BC1-B2378C34ECB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5CE304-F9D7-45EC-805D-A8395F7EA8B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74" name="Picture 2" descr="Announcing OpenTelemetry: the merger of OpenCensus and OpenTracing">
            <a:extLst>
              <a:ext uri="{FF2B5EF4-FFF2-40B4-BE49-F238E27FC236}">
                <a16:creationId xmlns:a16="http://schemas.microsoft.com/office/drawing/2014/main" id="{13665456-BA55-13A1-38B1-FE88DD7E6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1060" y="0"/>
            <a:ext cx="4720855" cy="1656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56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0404-20CF-BE37-6C70-97082CB0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+mn-lt"/>
              </a:rPr>
              <a:t>Before we demo…</a:t>
            </a:r>
          </a:p>
        </p:txBody>
      </p:sp>
    </p:spTree>
    <p:extLst>
      <p:ext uri="{BB962C8B-B14F-4D97-AF65-F5344CB8AC3E}">
        <p14:creationId xmlns:p14="http://schemas.microsoft.com/office/powerpoint/2010/main" val="2988487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Sample Aspire App Structure</a:t>
            </a:r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4 </a:t>
            </a:r>
            <a:r>
              <a:rPr lang="en-US" dirty="0" err="1"/>
              <a:t>csproj’s</a:t>
            </a:r>
            <a:endParaRPr lang="en-US" dirty="0"/>
          </a:p>
          <a:p>
            <a:r>
              <a:rPr lang="en-US" dirty="0"/>
              <a:t>.Web = Frontend</a:t>
            </a:r>
          </a:p>
          <a:p>
            <a:r>
              <a:rPr lang="en-US" dirty="0"/>
              <a:t>.</a:t>
            </a:r>
            <a:r>
              <a:rPr lang="en-US" dirty="0" err="1"/>
              <a:t>ApiService</a:t>
            </a:r>
            <a:r>
              <a:rPr lang="en-US" dirty="0"/>
              <a:t> = API the Frontend calls</a:t>
            </a:r>
          </a:p>
          <a:p>
            <a:r>
              <a:rPr lang="en-US" dirty="0"/>
              <a:t>.</a:t>
            </a:r>
            <a:r>
              <a:rPr lang="en-US" dirty="0" err="1"/>
              <a:t>ServiceDefaults</a:t>
            </a:r>
            <a:r>
              <a:rPr lang="en-US" dirty="0"/>
              <a:t> = Sets some defaults (OTEL, Health Checks, </a:t>
            </a:r>
            <a:r>
              <a:rPr lang="en-US" dirty="0" err="1"/>
              <a:t>HttpClient</a:t>
            </a:r>
            <a:r>
              <a:rPr lang="en-US" dirty="0"/>
              <a:t> defaults, </a:t>
            </a:r>
            <a:r>
              <a:rPr lang="en-US" dirty="0" err="1"/>
              <a:t>etc</a:t>
            </a:r>
            <a:r>
              <a:rPr lang="en-US" dirty="0"/>
              <a:t>) – shared by .Web and .</a:t>
            </a:r>
            <a:r>
              <a:rPr lang="en-US" dirty="0" err="1"/>
              <a:t>ApiService</a:t>
            </a:r>
            <a:endParaRPr lang="en-US" dirty="0"/>
          </a:p>
          <a:p>
            <a:r>
              <a:rPr lang="en-US" dirty="0"/>
              <a:t>.</a:t>
            </a:r>
            <a:r>
              <a:rPr lang="en-US" dirty="0" err="1"/>
              <a:t>AppHost</a:t>
            </a:r>
            <a:r>
              <a:rPr lang="en-US" dirty="0"/>
              <a:t> = Orchestrator booting up all the things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35D632-1668-4508-919D-ABE8905F759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E12B6EE-24EA-4EA2-9BC1-B2378C34ECB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5CE304-F9D7-45EC-805D-A8395F7EA8B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6833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Sample Aspire App Structure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35D632-1668-4508-919D-ABE8905F759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E12B6EE-24EA-4EA2-9BC1-B2378C34ECB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5CE304-F9D7-45EC-805D-A8395F7EA8B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6DACF39-4EE5-5CFB-4663-886900FF426A}"/>
              </a:ext>
            </a:extLst>
          </p:cNvPr>
          <p:cNvSpPr/>
          <p:nvPr/>
        </p:nvSpPr>
        <p:spPr>
          <a:xfrm>
            <a:off x="989428" y="2149871"/>
            <a:ext cx="9051719" cy="3833587"/>
          </a:xfrm>
          <a:prstGeom prst="rect">
            <a:avLst/>
          </a:prstGeom>
          <a:solidFill>
            <a:schemeClr val="bg1"/>
          </a:solidFill>
          <a:ln>
            <a:solidFill>
              <a:srgbClr val="0F69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582262-16D3-5B5B-8CEA-A94FC53000F4}"/>
              </a:ext>
            </a:extLst>
          </p:cNvPr>
          <p:cNvSpPr txBox="1"/>
          <p:nvPr/>
        </p:nvSpPr>
        <p:spPr>
          <a:xfrm>
            <a:off x="989428" y="1655298"/>
            <a:ext cx="2218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App Host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C802B2-ACE0-D237-10F0-F87E68D3733D}"/>
              </a:ext>
            </a:extLst>
          </p:cNvPr>
          <p:cNvSpPr/>
          <p:nvPr/>
        </p:nvSpPr>
        <p:spPr>
          <a:xfrm>
            <a:off x="2254348" y="2442042"/>
            <a:ext cx="1906172" cy="1388154"/>
          </a:xfrm>
          <a:prstGeom prst="rect">
            <a:avLst/>
          </a:prstGeom>
          <a:solidFill>
            <a:schemeClr val="bg1"/>
          </a:solidFill>
          <a:ln>
            <a:solidFill>
              <a:srgbClr val="0F69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0B2FAD-B244-2F17-8086-3472BD6B0152}"/>
              </a:ext>
            </a:extLst>
          </p:cNvPr>
          <p:cNvSpPr/>
          <p:nvPr/>
        </p:nvSpPr>
        <p:spPr>
          <a:xfrm>
            <a:off x="6432452" y="2442042"/>
            <a:ext cx="1906172" cy="1388154"/>
          </a:xfrm>
          <a:prstGeom prst="rect">
            <a:avLst/>
          </a:prstGeom>
          <a:solidFill>
            <a:schemeClr val="bg1"/>
          </a:solidFill>
          <a:ln>
            <a:solidFill>
              <a:srgbClr val="0F69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C032DA-3789-05AA-08B8-316AFAAE4D19}"/>
              </a:ext>
            </a:extLst>
          </p:cNvPr>
          <p:cNvSpPr/>
          <p:nvPr/>
        </p:nvSpPr>
        <p:spPr>
          <a:xfrm>
            <a:off x="4319955" y="4227201"/>
            <a:ext cx="1906172" cy="1388154"/>
          </a:xfrm>
          <a:prstGeom prst="rect">
            <a:avLst/>
          </a:prstGeom>
          <a:solidFill>
            <a:schemeClr val="bg1"/>
          </a:solidFill>
          <a:ln>
            <a:solidFill>
              <a:srgbClr val="0F69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Defaults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4C0C94-4B4A-EB01-C48B-BF120BEA4C7D}"/>
              </a:ext>
            </a:extLst>
          </p:cNvPr>
          <p:cNvCxnSpPr>
            <a:endCxn id="12" idx="1"/>
          </p:cNvCxnSpPr>
          <p:nvPr/>
        </p:nvCxnSpPr>
        <p:spPr>
          <a:xfrm>
            <a:off x="4187483" y="3136119"/>
            <a:ext cx="224496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6D5A90-6BCA-C753-1616-9C0447F0D6BD}"/>
              </a:ext>
            </a:extLst>
          </p:cNvPr>
          <p:cNvSpPr txBox="1"/>
          <p:nvPr/>
        </p:nvSpPr>
        <p:spPr>
          <a:xfrm>
            <a:off x="4994030" y="2781769"/>
            <a:ext cx="73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594D29-5EF8-C2C6-E42C-83C3331946A9}"/>
              </a:ext>
            </a:extLst>
          </p:cNvPr>
          <p:cNvCxnSpPr>
            <a:cxnSpLocks/>
            <a:stCxn id="11" idx="2"/>
            <a:endCxn id="13" idx="1"/>
          </p:cNvCxnSpPr>
          <p:nvPr/>
        </p:nvCxnSpPr>
        <p:spPr>
          <a:xfrm>
            <a:off x="3207434" y="3830196"/>
            <a:ext cx="1112521" cy="10910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78B1CC-44A0-E1A4-E742-2B5C746F4C74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6226127" y="3830196"/>
            <a:ext cx="1112521" cy="10910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BC703D2-5FB7-97EE-513A-F8B9FBC2655F}"/>
              </a:ext>
            </a:extLst>
          </p:cNvPr>
          <p:cNvSpPr txBox="1"/>
          <p:nvPr/>
        </p:nvSpPr>
        <p:spPr>
          <a:xfrm>
            <a:off x="2579077" y="4289379"/>
            <a:ext cx="126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EFA141-0561-A97E-762E-EC1C55291EAB}"/>
              </a:ext>
            </a:extLst>
          </p:cNvPr>
          <p:cNvSpPr txBox="1"/>
          <p:nvPr/>
        </p:nvSpPr>
        <p:spPr>
          <a:xfrm>
            <a:off x="6860051" y="4289379"/>
            <a:ext cx="126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8698224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0404-20CF-BE37-6C70-97082CB0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189178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Dashboard FAQ Answered</a:t>
            </a:r>
            <a:endParaRPr lang="en-US" sz="4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This is a local only tool</a:t>
            </a:r>
          </a:p>
          <a:p>
            <a:r>
              <a:rPr lang="en-US" dirty="0"/>
              <a:t>Yes it’s a Docker image, you could host it yourself</a:t>
            </a:r>
          </a:p>
          <a:p>
            <a:r>
              <a:rPr lang="en-US" dirty="0"/>
              <a:t>But storage…</a:t>
            </a:r>
          </a:p>
          <a:p>
            <a:r>
              <a:rPr lang="en-US" dirty="0"/>
              <a:t>You should probably use AppInsights or Datadog or w/e for non-local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35D632-1668-4508-919D-ABE8905F759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E12B6EE-24EA-4EA2-9BC1-B2378C34ECB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5CE304-F9D7-45EC-805D-A8395F7EA8B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824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Developers building APIs or web apps</a:t>
            </a:r>
          </a:p>
          <a:p>
            <a:r>
              <a:rPr lang="en-US" dirty="0"/>
              <a:t>Cloud Developers curious what this Aspire thing is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5595BD5-9992-4FF7-9319-8143331E033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B3A3D492-4D22-4F46-9B85-0EB8B0E7F9C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CA8FFFA-F749-4D65-BF33-E941C531C921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41058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E35D632-1668-4508-919D-ABE8905F759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E12B6EE-24EA-4EA2-9BC1-B2378C34ECB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5CE304-F9D7-45EC-805D-A8395F7EA8B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3AFE687-9FB7-41F6-EDAF-0D6AED1A2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879820"/>
              </p:ext>
            </p:extLst>
          </p:nvPr>
        </p:nvGraphicFramePr>
        <p:xfrm>
          <a:off x="927211" y="1790689"/>
          <a:ext cx="10426589" cy="1141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3919">
                  <a:extLst>
                    <a:ext uri="{9D8B030D-6E8A-4147-A177-3AD203B41FA5}">
                      <a16:colId xmlns:a16="http://schemas.microsoft.com/office/drawing/2014/main" val="3439947869"/>
                    </a:ext>
                  </a:extLst>
                </a:gridCol>
                <a:gridCol w="3317723">
                  <a:extLst>
                    <a:ext uri="{9D8B030D-6E8A-4147-A177-3AD203B41FA5}">
                      <a16:colId xmlns:a16="http://schemas.microsoft.com/office/drawing/2014/main" val="2018598821"/>
                    </a:ext>
                  </a:extLst>
                </a:gridCol>
                <a:gridCol w="3954947">
                  <a:extLst>
                    <a:ext uri="{9D8B030D-6E8A-4147-A177-3AD203B41FA5}">
                      <a16:colId xmlns:a16="http://schemas.microsoft.com/office/drawing/2014/main" val="746321246"/>
                    </a:ext>
                  </a:extLst>
                </a:gridCol>
              </a:tblGrid>
              <a:tr h="504360">
                <a:tc>
                  <a:txBody>
                    <a:bodyPr/>
                    <a:lstStyle/>
                    <a:p>
                      <a:r>
                        <a:rPr lang="en-US" sz="20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Useful for cloud-native apps?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Useful for non-cloud-native apps?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542271"/>
                  </a:ext>
                </a:extLst>
              </a:tr>
              <a:tr h="636672">
                <a:tc>
                  <a:txBody>
                    <a:bodyPr/>
                    <a:lstStyle/>
                    <a:p>
                      <a:r>
                        <a:rPr lang="en-US" sz="2400" dirty="0"/>
                        <a:t>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36785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2A4A498-A591-A9F5-5CB6-B5E8DEC36F8E}"/>
              </a:ext>
            </a:extLst>
          </p:cNvPr>
          <p:cNvSpPr txBox="1"/>
          <p:nvPr/>
        </p:nvSpPr>
        <p:spPr>
          <a:xfrm>
            <a:off x="5226004" y="2285390"/>
            <a:ext cx="92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FC9CAB-06A1-82B2-2FC4-B0EACA0E2900}"/>
              </a:ext>
            </a:extLst>
          </p:cNvPr>
          <p:cNvSpPr txBox="1"/>
          <p:nvPr/>
        </p:nvSpPr>
        <p:spPr>
          <a:xfrm>
            <a:off x="9067901" y="2285390"/>
            <a:ext cx="92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✅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B6CC68D-EB31-D17B-9728-30D713DF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Feature Check-In</a:t>
            </a:r>
          </a:p>
        </p:txBody>
      </p:sp>
    </p:spTree>
    <p:extLst>
      <p:ext uri="{BB962C8B-B14F-4D97-AF65-F5344CB8AC3E}">
        <p14:creationId xmlns:p14="http://schemas.microsoft.com/office/powerpoint/2010/main" val="154693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0404-20CF-BE37-6C70-97082CB0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+mn-lt"/>
              </a:rPr>
              <a:t>Questions about </a:t>
            </a:r>
            <a:br>
              <a:rPr lang="en-US" sz="8000" dirty="0">
                <a:solidFill>
                  <a:schemeClr val="bg1"/>
                </a:solidFill>
                <a:latin typeface="+mn-lt"/>
              </a:rPr>
            </a:br>
            <a:r>
              <a:rPr lang="en-US" sz="8000" dirty="0">
                <a:solidFill>
                  <a:schemeClr val="bg1"/>
                </a:solidFill>
                <a:latin typeface="+mn-lt"/>
              </a:rPr>
              <a:t>the Dashboard?</a:t>
            </a:r>
          </a:p>
        </p:txBody>
      </p:sp>
    </p:spTree>
    <p:extLst>
      <p:ext uri="{BB962C8B-B14F-4D97-AF65-F5344CB8AC3E}">
        <p14:creationId xmlns:p14="http://schemas.microsoft.com/office/powerpoint/2010/main" val="698915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the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AppHost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 err="1"/>
              <a:t>AppHost</a:t>
            </a:r>
            <a:r>
              <a:rPr lang="en-US" dirty="0"/>
              <a:t> is the orchestrator</a:t>
            </a:r>
          </a:p>
          <a:p>
            <a:r>
              <a:rPr lang="en-US" dirty="0"/>
              <a:t>Makes sure it boots up all your dependencies</a:t>
            </a:r>
          </a:p>
          <a:p>
            <a:r>
              <a:rPr lang="en-US" dirty="0"/>
              <a:t>Could be APIs, Frontends, Databases,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Almost every app has at least one dependency – not just cloud native distributed apps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35D632-1668-4508-919D-ABE8905F759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E12B6EE-24EA-4EA2-9BC1-B2378C34ECB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5CE304-F9D7-45EC-805D-A8395F7EA8B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243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Sample Aspire App Structure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35D632-1668-4508-919D-ABE8905F759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E12B6EE-24EA-4EA2-9BC1-B2378C34ECB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5CE304-F9D7-45EC-805D-A8395F7EA8B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6DACF39-4EE5-5CFB-4663-886900FF426A}"/>
              </a:ext>
            </a:extLst>
          </p:cNvPr>
          <p:cNvSpPr/>
          <p:nvPr/>
        </p:nvSpPr>
        <p:spPr>
          <a:xfrm>
            <a:off x="989428" y="2149871"/>
            <a:ext cx="9051719" cy="3833587"/>
          </a:xfrm>
          <a:prstGeom prst="rect">
            <a:avLst/>
          </a:prstGeom>
          <a:solidFill>
            <a:schemeClr val="bg1"/>
          </a:solidFill>
          <a:ln>
            <a:solidFill>
              <a:srgbClr val="0F69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582262-16D3-5B5B-8CEA-A94FC53000F4}"/>
              </a:ext>
            </a:extLst>
          </p:cNvPr>
          <p:cNvSpPr txBox="1"/>
          <p:nvPr/>
        </p:nvSpPr>
        <p:spPr>
          <a:xfrm>
            <a:off x="989428" y="1655298"/>
            <a:ext cx="2218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App Host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C802B2-ACE0-D237-10F0-F87E68D3733D}"/>
              </a:ext>
            </a:extLst>
          </p:cNvPr>
          <p:cNvSpPr/>
          <p:nvPr/>
        </p:nvSpPr>
        <p:spPr>
          <a:xfrm>
            <a:off x="2254348" y="2442042"/>
            <a:ext cx="1906172" cy="1388154"/>
          </a:xfrm>
          <a:prstGeom prst="rect">
            <a:avLst/>
          </a:prstGeom>
          <a:solidFill>
            <a:schemeClr val="bg1"/>
          </a:solidFill>
          <a:ln>
            <a:solidFill>
              <a:srgbClr val="0F69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0B2FAD-B244-2F17-8086-3472BD6B0152}"/>
              </a:ext>
            </a:extLst>
          </p:cNvPr>
          <p:cNvSpPr/>
          <p:nvPr/>
        </p:nvSpPr>
        <p:spPr>
          <a:xfrm>
            <a:off x="6432452" y="2442042"/>
            <a:ext cx="1906172" cy="1388154"/>
          </a:xfrm>
          <a:prstGeom prst="rect">
            <a:avLst/>
          </a:prstGeom>
          <a:solidFill>
            <a:schemeClr val="bg1"/>
          </a:solidFill>
          <a:ln>
            <a:solidFill>
              <a:srgbClr val="0F69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C032DA-3789-05AA-08B8-316AFAAE4D19}"/>
              </a:ext>
            </a:extLst>
          </p:cNvPr>
          <p:cNvSpPr/>
          <p:nvPr/>
        </p:nvSpPr>
        <p:spPr>
          <a:xfrm>
            <a:off x="4319955" y="4227201"/>
            <a:ext cx="1906172" cy="1388154"/>
          </a:xfrm>
          <a:prstGeom prst="rect">
            <a:avLst/>
          </a:prstGeom>
          <a:solidFill>
            <a:schemeClr val="bg1"/>
          </a:solidFill>
          <a:ln>
            <a:solidFill>
              <a:srgbClr val="0F69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Defaults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4C0C94-4B4A-EB01-C48B-BF120BEA4C7D}"/>
              </a:ext>
            </a:extLst>
          </p:cNvPr>
          <p:cNvCxnSpPr>
            <a:endCxn id="12" idx="1"/>
          </p:cNvCxnSpPr>
          <p:nvPr/>
        </p:nvCxnSpPr>
        <p:spPr>
          <a:xfrm>
            <a:off x="4187483" y="3136119"/>
            <a:ext cx="224496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6D5A90-6BCA-C753-1616-9C0447F0D6BD}"/>
              </a:ext>
            </a:extLst>
          </p:cNvPr>
          <p:cNvSpPr txBox="1"/>
          <p:nvPr/>
        </p:nvSpPr>
        <p:spPr>
          <a:xfrm>
            <a:off x="4994030" y="2781769"/>
            <a:ext cx="73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594D29-5EF8-C2C6-E42C-83C3331946A9}"/>
              </a:ext>
            </a:extLst>
          </p:cNvPr>
          <p:cNvCxnSpPr>
            <a:cxnSpLocks/>
            <a:stCxn id="11" idx="2"/>
            <a:endCxn id="13" idx="1"/>
          </p:cNvCxnSpPr>
          <p:nvPr/>
        </p:nvCxnSpPr>
        <p:spPr>
          <a:xfrm>
            <a:off x="3207434" y="3830196"/>
            <a:ext cx="1112521" cy="10910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78B1CC-44A0-E1A4-E742-2B5C746F4C74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6226127" y="3830196"/>
            <a:ext cx="1112521" cy="10910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BC703D2-5FB7-97EE-513A-F8B9FBC2655F}"/>
              </a:ext>
            </a:extLst>
          </p:cNvPr>
          <p:cNvSpPr txBox="1"/>
          <p:nvPr/>
        </p:nvSpPr>
        <p:spPr>
          <a:xfrm>
            <a:off x="2579077" y="4289379"/>
            <a:ext cx="126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EFA141-0561-A97E-762E-EC1C55291EAB}"/>
              </a:ext>
            </a:extLst>
          </p:cNvPr>
          <p:cNvSpPr txBox="1"/>
          <p:nvPr/>
        </p:nvSpPr>
        <p:spPr>
          <a:xfrm>
            <a:off x="6860051" y="4289379"/>
            <a:ext cx="126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EB2F8B-23A7-CFE6-7B4E-69EEE407BA8F}"/>
              </a:ext>
            </a:extLst>
          </p:cNvPr>
          <p:cNvSpPr/>
          <p:nvPr/>
        </p:nvSpPr>
        <p:spPr>
          <a:xfrm>
            <a:off x="743995" y="1731649"/>
            <a:ext cx="9675475" cy="445376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77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0404-20CF-BE37-6C70-97082CB0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786080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E35D632-1668-4508-919D-ABE8905F759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E12B6EE-24EA-4EA2-9BC1-B2378C34ECB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5CE304-F9D7-45EC-805D-A8395F7EA8B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3AFE687-9FB7-41F6-EDAF-0D6AED1A2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326796"/>
              </p:ext>
            </p:extLst>
          </p:nvPr>
        </p:nvGraphicFramePr>
        <p:xfrm>
          <a:off x="927211" y="1790689"/>
          <a:ext cx="10426589" cy="1777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3919">
                  <a:extLst>
                    <a:ext uri="{9D8B030D-6E8A-4147-A177-3AD203B41FA5}">
                      <a16:colId xmlns:a16="http://schemas.microsoft.com/office/drawing/2014/main" val="3439947869"/>
                    </a:ext>
                  </a:extLst>
                </a:gridCol>
                <a:gridCol w="3317723">
                  <a:extLst>
                    <a:ext uri="{9D8B030D-6E8A-4147-A177-3AD203B41FA5}">
                      <a16:colId xmlns:a16="http://schemas.microsoft.com/office/drawing/2014/main" val="2018598821"/>
                    </a:ext>
                  </a:extLst>
                </a:gridCol>
                <a:gridCol w="3954947">
                  <a:extLst>
                    <a:ext uri="{9D8B030D-6E8A-4147-A177-3AD203B41FA5}">
                      <a16:colId xmlns:a16="http://schemas.microsoft.com/office/drawing/2014/main" val="746321246"/>
                    </a:ext>
                  </a:extLst>
                </a:gridCol>
              </a:tblGrid>
              <a:tr h="504360">
                <a:tc>
                  <a:txBody>
                    <a:bodyPr/>
                    <a:lstStyle/>
                    <a:p>
                      <a:r>
                        <a:rPr lang="en-US" sz="20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Useful for cloud-native apps?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Useful for non-cloud-native apps?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542271"/>
                  </a:ext>
                </a:extLst>
              </a:tr>
              <a:tr h="636672">
                <a:tc>
                  <a:txBody>
                    <a:bodyPr/>
                    <a:lstStyle/>
                    <a:p>
                      <a:r>
                        <a:rPr lang="en-US" sz="2400" dirty="0"/>
                        <a:t>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367851"/>
                  </a:ext>
                </a:extLst>
              </a:tr>
              <a:tr h="636672">
                <a:tc>
                  <a:txBody>
                    <a:bodyPr/>
                    <a:lstStyle/>
                    <a:p>
                      <a:r>
                        <a:rPr lang="en-US" sz="2400" dirty="0" err="1"/>
                        <a:t>AppHost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89058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2A4A498-A591-A9F5-5CB6-B5E8DEC36F8E}"/>
              </a:ext>
            </a:extLst>
          </p:cNvPr>
          <p:cNvSpPr txBox="1"/>
          <p:nvPr/>
        </p:nvSpPr>
        <p:spPr>
          <a:xfrm>
            <a:off x="5226004" y="2285390"/>
            <a:ext cx="92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FC9CAB-06A1-82B2-2FC4-B0EACA0E2900}"/>
              </a:ext>
            </a:extLst>
          </p:cNvPr>
          <p:cNvSpPr txBox="1"/>
          <p:nvPr/>
        </p:nvSpPr>
        <p:spPr>
          <a:xfrm>
            <a:off x="9067901" y="2285390"/>
            <a:ext cx="92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✅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B6CC68D-EB31-D17B-9728-30D713DF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Feature Check-In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11D655-A8BC-EC34-75E5-1991860D415F}"/>
              </a:ext>
            </a:extLst>
          </p:cNvPr>
          <p:cNvSpPr txBox="1"/>
          <p:nvPr/>
        </p:nvSpPr>
        <p:spPr>
          <a:xfrm>
            <a:off x="5226004" y="2926892"/>
            <a:ext cx="92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F04CF-66FA-37AA-65EB-807FF0D58067}"/>
              </a:ext>
            </a:extLst>
          </p:cNvPr>
          <p:cNvSpPr txBox="1"/>
          <p:nvPr/>
        </p:nvSpPr>
        <p:spPr>
          <a:xfrm>
            <a:off x="9067901" y="2931330"/>
            <a:ext cx="92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424484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0404-20CF-BE37-6C70-97082CB0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+mn-lt"/>
              </a:rPr>
              <a:t>Questions about </a:t>
            </a:r>
            <a:br>
              <a:rPr lang="en-US" sz="8000" dirty="0">
                <a:solidFill>
                  <a:schemeClr val="bg1"/>
                </a:solidFill>
                <a:latin typeface="+mn-lt"/>
              </a:rPr>
            </a:br>
            <a:r>
              <a:rPr lang="en-US" sz="8000" dirty="0">
                <a:solidFill>
                  <a:schemeClr val="bg1"/>
                </a:solidFill>
                <a:latin typeface="+mn-lt"/>
              </a:rPr>
              <a:t>the </a:t>
            </a:r>
            <a:r>
              <a:rPr lang="en-US" sz="8000" dirty="0" err="1">
                <a:solidFill>
                  <a:schemeClr val="bg1"/>
                </a:solidFill>
                <a:latin typeface="+mn-lt"/>
              </a:rPr>
              <a:t>AppHost</a:t>
            </a:r>
            <a:r>
              <a:rPr lang="en-US" sz="8000" dirty="0">
                <a:solidFill>
                  <a:schemeClr val="bg1"/>
                </a:solidFill>
                <a:latin typeface="+mn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6124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are the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ServiceDefaults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How you configure your application</a:t>
            </a:r>
          </a:p>
          <a:p>
            <a:r>
              <a:rPr lang="en-US" dirty="0" err="1"/>
              <a:t>OpenTelemetry</a:t>
            </a:r>
            <a:r>
              <a:rPr lang="en-US" dirty="0"/>
              <a:t>, </a:t>
            </a:r>
            <a:r>
              <a:rPr lang="en-US" dirty="0" err="1"/>
              <a:t>HttpClient</a:t>
            </a:r>
            <a:r>
              <a:rPr lang="en-US" dirty="0"/>
              <a:t> resiliency, Health Checks, Service Discovery, etc.</a:t>
            </a:r>
          </a:p>
          <a:p>
            <a:r>
              <a:rPr lang="en-US" dirty="0"/>
              <a:t>Could publish this as a NuGet package internally so all apps use the same </a:t>
            </a:r>
            <a:r>
              <a:rPr lang="en-US" dirty="0" err="1"/>
              <a:t>ServiceDefaults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35D632-1668-4508-919D-ABE8905F759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E12B6EE-24EA-4EA2-9BC1-B2378C34ECB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5CE304-F9D7-45EC-805D-A8395F7EA8B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528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Sample Aspire App Structure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35D632-1668-4508-919D-ABE8905F759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E12B6EE-24EA-4EA2-9BC1-B2378C34ECB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5CE304-F9D7-45EC-805D-A8395F7EA8B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36DACF39-4EE5-5CFB-4663-886900FF426A}"/>
              </a:ext>
            </a:extLst>
          </p:cNvPr>
          <p:cNvSpPr/>
          <p:nvPr/>
        </p:nvSpPr>
        <p:spPr>
          <a:xfrm>
            <a:off x="989428" y="2149871"/>
            <a:ext cx="9051719" cy="3833587"/>
          </a:xfrm>
          <a:prstGeom prst="rect">
            <a:avLst/>
          </a:prstGeom>
          <a:solidFill>
            <a:schemeClr val="bg1"/>
          </a:solidFill>
          <a:ln>
            <a:solidFill>
              <a:srgbClr val="0F69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582262-16D3-5B5B-8CEA-A94FC53000F4}"/>
              </a:ext>
            </a:extLst>
          </p:cNvPr>
          <p:cNvSpPr txBox="1"/>
          <p:nvPr/>
        </p:nvSpPr>
        <p:spPr>
          <a:xfrm>
            <a:off x="989428" y="1655298"/>
            <a:ext cx="2218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App Host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C802B2-ACE0-D237-10F0-F87E68D3733D}"/>
              </a:ext>
            </a:extLst>
          </p:cNvPr>
          <p:cNvSpPr/>
          <p:nvPr/>
        </p:nvSpPr>
        <p:spPr>
          <a:xfrm>
            <a:off x="2254348" y="2442042"/>
            <a:ext cx="1906172" cy="1388154"/>
          </a:xfrm>
          <a:prstGeom prst="rect">
            <a:avLst/>
          </a:prstGeom>
          <a:solidFill>
            <a:schemeClr val="bg1"/>
          </a:solidFill>
          <a:ln>
            <a:solidFill>
              <a:srgbClr val="0F69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Web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0B2FAD-B244-2F17-8086-3472BD6B0152}"/>
              </a:ext>
            </a:extLst>
          </p:cNvPr>
          <p:cNvSpPr/>
          <p:nvPr/>
        </p:nvSpPr>
        <p:spPr>
          <a:xfrm>
            <a:off x="6432452" y="2442042"/>
            <a:ext cx="1906172" cy="1388154"/>
          </a:xfrm>
          <a:prstGeom prst="rect">
            <a:avLst/>
          </a:prstGeom>
          <a:solidFill>
            <a:schemeClr val="bg1"/>
          </a:solidFill>
          <a:ln>
            <a:solidFill>
              <a:srgbClr val="0F69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FC032DA-3789-05AA-08B8-316AFAAE4D19}"/>
              </a:ext>
            </a:extLst>
          </p:cNvPr>
          <p:cNvSpPr/>
          <p:nvPr/>
        </p:nvSpPr>
        <p:spPr>
          <a:xfrm>
            <a:off x="4319955" y="4227201"/>
            <a:ext cx="1906172" cy="1388154"/>
          </a:xfrm>
          <a:prstGeom prst="rect">
            <a:avLst/>
          </a:prstGeom>
          <a:solidFill>
            <a:schemeClr val="bg1"/>
          </a:solidFill>
          <a:ln>
            <a:solidFill>
              <a:srgbClr val="0F69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Service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Defaults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4C0C94-4B4A-EB01-C48B-BF120BEA4C7D}"/>
              </a:ext>
            </a:extLst>
          </p:cNvPr>
          <p:cNvCxnSpPr>
            <a:endCxn id="12" idx="1"/>
          </p:cNvCxnSpPr>
          <p:nvPr/>
        </p:nvCxnSpPr>
        <p:spPr>
          <a:xfrm>
            <a:off x="4187483" y="3136119"/>
            <a:ext cx="224496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6D5A90-6BCA-C753-1616-9C0447F0D6BD}"/>
              </a:ext>
            </a:extLst>
          </p:cNvPr>
          <p:cNvSpPr txBox="1"/>
          <p:nvPr/>
        </p:nvSpPr>
        <p:spPr>
          <a:xfrm>
            <a:off x="4994030" y="2781769"/>
            <a:ext cx="731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B594D29-5EF8-C2C6-E42C-83C3331946A9}"/>
              </a:ext>
            </a:extLst>
          </p:cNvPr>
          <p:cNvCxnSpPr>
            <a:cxnSpLocks/>
            <a:stCxn id="11" idx="2"/>
            <a:endCxn id="13" idx="1"/>
          </p:cNvCxnSpPr>
          <p:nvPr/>
        </p:nvCxnSpPr>
        <p:spPr>
          <a:xfrm>
            <a:off x="3207434" y="3830196"/>
            <a:ext cx="1112521" cy="10910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C78B1CC-44A0-E1A4-E742-2B5C746F4C74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6226127" y="3830196"/>
            <a:ext cx="1112521" cy="10910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BC703D2-5FB7-97EE-513A-F8B9FBC2655F}"/>
              </a:ext>
            </a:extLst>
          </p:cNvPr>
          <p:cNvSpPr txBox="1"/>
          <p:nvPr/>
        </p:nvSpPr>
        <p:spPr>
          <a:xfrm>
            <a:off x="2579077" y="4289379"/>
            <a:ext cx="126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EFA141-0561-A97E-762E-EC1C55291EAB}"/>
              </a:ext>
            </a:extLst>
          </p:cNvPr>
          <p:cNvSpPr txBox="1"/>
          <p:nvPr/>
        </p:nvSpPr>
        <p:spPr>
          <a:xfrm>
            <a:off x="6860051" y="4289379"/>
            <a:ext cx="126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40EBF1-6545-1000-59A4-449FD94D0F1F}"/>
              </a:ext>
            </a:extLst>
          </p:cNvPr>
          <p:cNvSpPr/>
          <p:nvPr/>
        </p:nvSpPr>
        <p:spPr>
          <a:xfrm>
            <a:off x="2194560" y="4032148"/>
            <a:ext cx="6297637" cy="171683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0404-20CF-BE37-6C70-97082CB0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04952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.NET Aspire</a:t>
            </a:r>
          </a:p>
          <a:p>
            <a:r>
              <a:rPr lang="en-US" dirty="0"/>
              <a:t>Why?</a:t>
            </a:r>
          </a:p>
          <a:p>
            <a:r>
              <a:rPr lang="en-US" dirty="0"/>
              <a:t>What makes up .NET Aspire</a:t>
            </a:r>
          </a:p>
          <a:p>
            <a:r>
              <a:rPr lang="en-US" dirty="0"/>
              <a:t>Live Demos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4E730E-00D2-4804-9585-726D59DC1AA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37EE6E3C-6759-470C-80A0-1912281DBD5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A83515-7CD5-4156-9992-559F8729279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23507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E35D632-1668-4508-919D-ABE8905F759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E12B6EE-24EA-4EA2-9BC1-B2378C34ECB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5CE304-F9D7-45EC-805D-A8395F7EA8B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3AFE687-9FB7-41F6-EDAF-0D6AED1A2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35109"/>
              </p:ext>
            </p:extLst>
          </p:nvPr>
        </p:nvGraphicFramePr>
        <p:xfrm>
          <a:off x="927211" y="1790689"/>
          <a:ext cx="10426589" cy="2414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3919">
                  <a:extLst>
                    <a:ext uri="{9D8B030D-6E8A-4147-A177-3AD203B41FA5}">
                      <a16:colId xmlns:a16="http://schemas.microsoft.com/office/drawing/2014/main" val="3439947869"/>
                    </a:ext>
                  </a:extLst>
                </a:gridCol>
                <a:gridCol w="3317723">
                  <a:extLst>
                    <a:ext uri="{9D8B030D-6E8A-4147-A177-3AD203B41FA5}">
                      <a16:colId xmlns:a16="http://schemas.microsoft.com/office/drawing/2014/main" val="2018598821"/>
                    </a:ext>
                  </a:extLst>
                </a:gridCol>
                <a:gridCol w="3954947">
                  <a:extLst>
                    <a:ext uri="{9D8B030D-6E8A-4147-A177-3AD203B41FA5}">
                      <a16:colId xmlns:a16="http://schemas.microsoft.com/office/drawing/2014/main" val="746321246"/>
                    </a:ext>
                  </a:extLst>
                </a:gridCol>
              </a:tblGrid>
              <a:tr h="504360">
                <a:tc>
                  <a:txBody>
                    <a:bodyPr/>
                    <a:lstStyle/>
                    <a:p>
                      <a:r>
                        <a:rPr lang="en-US" sz="20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Useful for cloud-native apps?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Useful for non-cloud-native apps?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542271"/>
                  </a:ext>
                </a:extLst>
              </a:tr>
              <a:tr h="636672">
                <a:tc>
                  <a:txBody>
                    <a:bodyPr/>
                    <a:lstStyle/>
                    <a:p>
                      <a:r>
                        <a:rPr lang="en-US" sz="2400" dirty="0"/>
                        <a:t>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367851"/>
                  </a:ext>
                </a:extLst>
              </a:tr>
              <a:tr h="636672">
                <a:tc>
                  <a:txBody>
                    <a:bodyPr/>
                    <a:lstStyle/>
                    <a:p>
                      <a:r>
                        <a:rPr lang="en-US" sz="2400" dirty="0" err="1"/>
                        <a:t>AppHost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890583"/>
                  </a:ext>
                </a:extLst>
              </a:tr>
              <a:tr h="636672">
                <a:tc>
                  <a:txBody>
                    <a:bodyPr/>
                    <a:lstStyle/>
                    <a:p>
                      <a:r>
                        <a:rPr lang="en-US" sz="2400" dirty="0" err="1"/>
                        <a:t>ServiceDefaults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189791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2A4A498-A591-A9F5-5CB6-B5E8DEC36F8E}"/>
              </a:ext>
            </a:extLst>
          </p:cNvPr>
          <p:cNvSpPr txBox="1"/>
          <p:nvPr/>
        </p:nvSpPr>
        <p:spPr>
          <a:xfrm>
            <a:off x="5226004" y="2285390"/>
            <a:ext cx="92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FC9CAB-06A1-82B2-2FC4-B0EACA0E2900}"/>
              </a:ext>
            </a:extLst>
          </p:cNvPr>
          <p:cNvSpPr txBox="1"/>
          <p:nvPr/>
        </p:nvSpPr>
        <p:spPr>
          <a:xfrm>
            <a:off x="9067901" y="2285390"/>
            <a:ext cx="92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✅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B6CC68D-EB31-D17B-9728-30D713DF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Feature Check-In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11D655-A8BC-EC34-75E5-1991860D415F}"/>
              </a:ext>
            </a:extLst>
          </p:cNvPr>
          <p:cNvSpPr txBox="1"/>
          <p:nvPr/>
        </p:nvSpPr>
        <p:spPr>
          <a:xfrm>
            <a:off x="5226004" y="2926892"/>
            <a:ext cx="92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F04CF-66FA-37AA-65EB-807FF0D58067}"/>
              </a:ext>
            </a:extLst>
          </p:cNvPr>
          <p:cNvSpPr txBox="1"/>
          <p:nvPr/>
        </p:nvSpPr>
        <p:spPr>
          <a:xfrm>
            <a:off x="9067901" y="2931330"/>
            <a:ext cx="92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78A72-9B24-C9D3-5382-AD8314577B18}"/>
              </a:ext>
            </a:extLst>
          </p:cNvPr>
          <p:cNvSpPr txBox="1"/>
          <p:nvPr/>
        </p:nvSpPr>
        <p:spPr>
          <a:xfrm>
            <a:off x="5212029" y="3551490"/>
            <a:ext cx="92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A5C4C-0157-6888-7D27-07C5E57C02C5}"/>
              </a:ext>
            </a:extLst>
          </p:cNvPr>
          <p:cNvSpPr txBox="1"/>
          <p:nvPr/>
        </p:nvSpPr>
        <p:spPr>
          <a:xfrm>
            <a:off x="9067901" y="3581571"/>
            <a:ext cx="92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3964718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0404-20CF-BE37-6C70-97082CB0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+mn-lt"/>
              </a:rPr>
              <a:t>Questions about </a:t>
            </a:r>
            <a:r>
              <a:rPr lang="en-US" sz="8000" dirty="0" err="1">
                <a:solidFill>
                  <a:schemeClr val="bg1"/>
                </a:solidFill>
                <a:latin typeface="+mn-lt"/>
              </a:rPr>
              <a:t>ServiceDefaults</a:t>
            </a:r>
            <a:r>
              <a:rPr lang="en-US" sz="8000" dirty="0">
                <a:solidFill>
                  <a:schemeClr val="bg1"/>
                </a:solidFill>
                <a:latin typeface="+mn-lt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290435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are Integrations?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NuGet packages to simplify configuration to common services</a:t>
            </a:r>
          </a:p>
          <a:p>
            <a:r>
              <a:rPr lang="en-US" dirty="0"/>
              <a:t>Postgres, Redis, Azure Key Vault, Azure Service Bus, etc.</a:t>
            </a:r>
          </a:p>
          <a:p>
            <a:r>
              <a:rPr lang="en-US" dirty="0"/>
              <a:t>Publish data to OTEL</a:t>
            </a:r>
          </a:p>
          <a:p>
            <a:r>
              <a:rPr lang="en-US" dirty="0"/>
              <a:t>All vetted integrations live under the “Aspire.” prefix </a:t>
            </a:r>
            <a:r>
              <a:rPr lang="en-US" dirty="0" err="1"/>
              <a:t>ie</a:t>
            </a:r>
            <a:r>
              <a:rPr lang="en-US" dirty="0"/>
              <a:t> </a:t>
            </a:r>
            <a:r>
              <a:rPr lang="en-US" dirty="0" err="1"/>
              <a:t>Aspire.Azure.Storage.Blobs</a:t>
            </a:r>
            <a:r>
              <a:rPr lang="en-US" dirty="0"/>
              <a:t> or </a:t>
            </a:r>
            <a:r>
              <a:rPr lang="en-US" dirty="0" err="1"/>
              <a:t>Aspire.MongoDB.Driver</a:t>
            </a:r>
            <a:endParaRPr lang="en-US" dirty="0"/>
          </a:p>
          <a:p>
            <a:r>
              <a:rPr lang="en-US" dirty="0">
                <a:hlinkClick r:id="rId3"/>
              </a:rPr>
              <a:t>https://learn.microsoft.com/en-us/dotnet/aspire/fundamentals/integrations-overview#available-integrations</a:t>
            </a:r>
            <a:r>
              <a:rPr lang="en-US" dirty="0"/>
              <a:t>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35D632-1668-4508-919D-ABE8905F759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E12B6EE-24EA-4EA2-9BC1-B2378C34ECB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5CE304-F9D7-45EC-805D-A8395F7EA8B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98323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are Integrations?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35D632-1668-4508-919D-ABE8905F759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E12B6EE-24EA-4EA2-9BC1-B2378C34ECB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5CE304-F9D7-45EC-805D-A8395F7EA8B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8047DF30-2A26-1DA6-EB24-F39FDD7BF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119" y="527457"/>
            <a:ext cx="9714596" cy="1000898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1F7F4E4-6961-6A9F-9ECE-49EC9CE62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Registers </a:t>
            </a:r>
            <a:r>
              <a:rPr lang="en-US" dirty="0" err="1"/>
              <a:t>ServiceBusClient</a:t>
            </a:r>
            <a:r>
              <a:rPr lang="en-US" dirty="0"/>
              <a:t> as singleton with reusing Azure tokens</a:t>
            </a:r>
          </a:p>
          <a:p>
            <a:r>
              <a:rPr lang="en-US" dirty="0"/>
              <a:t>Automatically sets up Logging, Tracing, Telemetry</a:t>
            </a:r>
          </a:p>
          <a:p>
            <a:r>
              <a:rPr lang="en-US" dirty="0"/>
              <a:t>Applies any custom configurations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38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0404-20CF-BE37-6C70-97082CB0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n-US" sz="12000" dirty="0">
                <a:solidFill>
                  <a:schemeClr val="bg1"/>
                </a:solidFill>
                <a:latin typeface="+mn-lt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9600879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E35D632-1668-4508-919D-ABE8905F759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E12B6EE-24EA-4EA2-9BC1-B2378C34ECB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5CE304-F9D7-45EC-805D-A8395F7EA8B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3AFE687-9FB7-41F6-EDAF-0D6AED1A2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414559"/>
              </p:ext>
            </p:extLst>
          </p:nvPr>
        </p:nvGraphicFramePr>
        <p:xfrm>
          <a:off x="927211" y="1790689"/>
          <a:ext cx="10426589" cy="30510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53919">
                  <a:extLst>
                    <a:ext uri="{9D8B030D-6E8A-4147-A177-3AD203B41FA5}">
                      <a16:colId xmlns:a16="http://schemas.microsoft.com/office/drawing/2014/main" val="3439947869"/>
                    </a:ext>
                  </a:extLst>
                </a:gridCol>
                <a:gridCol w="3317723">
                  <a:extLst>
                    <a:ext uri="{9D8B030D-6E8A-4147-A177-3AD203B41FA5}">
                      <a16:colId xmlns:a16="http://schemas.microsoft.com/office/drawing/2014/main" val="2018598821"/>
                    </a:ext>
                  </a:extLst>
                </a:gridCol>
                <a:gridCol w="3954947">
                  <a:extLst>
                    <a:ext uri="{9D8B030D-6E8A-4147-A177-3AD203B41FA5}">
                      <a16:colId xmlns:a16="http://schemas.microsoft.com/office/drawing/2014/main" val="746321246"/>
                    </a:ext>
                  </a:extLst>
                </a:gridCol>
              </a:tblGrid>
              <a:tr h="504360">
                <a:tc>
                  <a:txBody>
                    <a:bodyPr/>
                    <a:lstStyle/>
                    <a:p>
                      <a:r>
                        <a:rPr lang="en-US" sz="20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Useful for cloud-native apps?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Useful for non-cloud-native apps?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542271"/>
                  </a:ext>
                </a:extLst>
              </a:tr>
              <a:tr h="636672">
                <a:tc>
                  <a:txBody>
                    <a:bodyPr/>
                    <a:lstStyle/>
                    <a:p>
                      <a:r>
                        <a:rPr lang="en-US" sz="2400" dirty="0"/>
                        <a:t>Dashboard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367851"/>
                  </a:ext>
                </a:extLst>
              </a:tr>
              <a:tr h="636672">
                <a:tc>
                  <a:txBody>
                    <a:bodyPr/>
                    <a:lstStyle/>
                    <a:p>
                      <a:r>
                        <a:rPr lang="en-US" sz="2400" dirty="0" err="1"/>
                        <a:t>AppHost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8890583"/>
                  </a:ext>
                </a:extLst>
              </a:tr>
              <a:tr h="636672">
                <a:tc>
                  <a:txBody>
                    <a:bodyPr/>
                    <a:lstStyle/>
                    <a:p>
                      <a:r>
                        <a:rPr lang="en-US" sz="2400" dirty="0" err="1"/>
                        <a:t>ServiceDefaults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189791"/>
                  </a:ext>
                </a:extLst>
              </a:tr>
              <a:tr h="636672">
                <a:tc>
                  <a:txBody>
                    <a:bodyPr/>
                    <a:lstStyle/>
                    <a:p>
                      <a:r>
                        <a:rPr lang="en-US" sz="2400" dirty="0"/>
                        <a:t>Integrations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50201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2A4A498-A591-A9F5-5CB6-B5E8DEC36F8E}"/>
              </a:ext>
            </a:extLst>
          </p:cNvPr>
          <p:cNvSpPr txBox="1"/>
          <p:nvPr/>
        </p:nvSpPr>
        <p:spPr>
          <a:xfrm>
            <a:off x="5226004" y="2285390"/>
            <a:ext cx="92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✅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FC9CAB-06A1-82B2-2FC4-B0EACA0E2900}"/>
              </a:ext>
            </a:extLst>
          </p:cNvPr>
          <p:cNvSpPr txBox="1"/>
          <p:nvPr/>
        </p:nvSpPr>
        <p:spPr>
          <a:xfrm>
            <a:off x="9067901" y="2285390"/>
            <a:ext cx="92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✅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B6CC68D-EB31-D17B-9728-30D713DF3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Feature Check-In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11D655-A8BC-EC34-75E5-1991860D415F}"/>
              </a:ext>
            </a:extLst>
          </p:cNvPr>
          <p:cNvSpPr txBox="1"/>
          <p:nvPr/>
        </p:nvSpPr>
        <p:spPr>
          <a:xfrm>
            <a:off x="5226004" y="2926892"/>
            <a:ext cx="92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5F04CF-66FA-37AA-65EB-807FF0D58067}"/>
              </a:ext>
            </a:extLst>
          </p:cNvPr>
          <p:cNvSpPr txBox="1"/>
          <p:nvPr/>
        </p:nvSpPr>
        <p:spPr>
          <a:xfrm>
            <a:off x="9067901" y="2931330"/>
            <a:ext cx="92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B78A72-9B24-C9D3-5382-AD8314577B18}"/>
              </a:ext>
            </a:extLst>
          </p:cNvPr>
          <p:cNvSpPr txBox="1"/>
          <p:nvPr/>
        </p:nvSpPr>
        <p:spPr>
          <a:xfrm>
            <a:off x="5212029" y="3551490"/>
            <a:ext cx="92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FA5C4C-0157-6888-7D27-07C5E57C02C5}"/>
              </a:ext>
            </a:extLst>
          </p:cNvPr>
          <p:cNvSpPr txBox="1"/>
          <p:nvPr/>
        </p:nvSpPr>
        <p:spPr>
          <a:xfrm>
            <a:off x="9067901" y="3581571"/>
            <a:ext cx="92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D49B86-2B2D-E3B9-360C-4F61119DE149}"/>
              </a:ext>
            </a:extLst>
          </p:cNvPr>
          <p:cNvSpPr txBox="1"/>
          <p:nvPr/>
        </p:nvSpPr>
        <p:spPr>
          <a:xfrm>
            <a:off x="5212029" y="4182125"/>
            <a:ext cx="92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71C197-41F0-EECE-97D6-DEC630F7948A}"/>
              </a:ext>
            </a:extLst>
          </p:cNvPr>
          <p:cNvSpPr txBox="1"/>
          <p:nvPr/>
        </p:nvSpPr>
        <p:spPr>
          <a:xfrm>
            <a:off x="9067901" y="4197821"/>
            <a:ext cx="928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✅</a:t>
            </a:r>
          </a:p>
        </p:txBody>
      </p:sp>
    </p:spTree>
    <p:extLst>
      <p:ext uri="{BB962C8B-B14F-4D97-AF65-F5344CB8AC3E}">
        <p14:creationId xmlns:p14="http://schemas.microsoft.com/office/powerpoint/2010/main" val="1851280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0404-20CF-BE37-6C70-97082CB00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+mn-lt"/>
              </a:rPr>
              <a:t>Questions about Integrations?</a:t>
            </a:r>
          </a:p>
        </p:txBody>
      </p:sp>
    </p:spTree>
    <p:extLst>
      <p:ext uri="{BB962C8B-B14F-4D97-AF65-F5344CB8AC3E}">
        <p14:creationId xmlns:p14="http://schemas.microsoft.com/office/powerpoint/2010/main" val="318301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Current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Everything I’ve shown is fully usable today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07C00E-5572-4A4A-A956-E848DE6A3CA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C905527B-D315-40C2-BFA1-5C0460D5F6F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4AB300-7611-4F86-916C-340332F9848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331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Future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Deploy using Aspire (can today technically with </a:t>
            </a:r>
            <a:r>
              <a:rPr lang="en-US" dirty="0" err="1"/>
              <a:t>azd</a:t>
            </a:r>
            <a:r>
              <a:rPr lang="en-US" dirty="0"/>
              <a:t>…)</a:t>
            </a:r>
          </a:p>
          <a:p>
            <a:r>
              <a:rPr lang="en-US" dirty="0"/>
              <a:t>Infrastructure as Code using Aspire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07C00E-5572-4A4A-A956-E848DE6A3CA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C905527B-D315-40C2-BFA1-5C0460D5F6F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4AB300-7611-4F86-916C-340332F9848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27728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Takeaways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Understand what .NET Aspire is</a:t>
            </a:r>
          </a:p>
          <a:p>
            <a:r>
              <a:rPr lang="en-US" dirty="0"/>
              <a:t>Why .NET Aspire is useful</a:t>
            </a:r>
          </a:p>
          <a:p>
            <a:r>
              <a:rPr lang="en-US" dirty="0"/>
              <a:t>Realize it’s useful for any app – small or large… cloud native or not… 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A07C00E-5572-4A4A-A956-E848DE6A3CAF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6" name="Subtitle 2">
              <a:extLst>
                <a:ext uri="{FF2B5EF4-FFF2-40B4-BE49-F238E27FC236}">
                  <a16:creationId xmlns:a16="http://schemas.microsoft.com/office/drawing/2014/main" id="{C905527B-D315-40C2-BFA1-5C0460D5F6F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04AB300-7611-4F86-916C-340332F9848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3267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Expose you to what .NET Aspire is</a:t>
            </a:r>
          </a:p>
          <a:p>
            <a:r>
              <a:rPr lang="en-US" dirty="0"/>
              <a:t>Understand that it’s not just for cloud native microservices apps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040768D-30C1-4A13-97F3-3C396FD3AE7A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B81FE4A0-03DE-4A7C-B07E-5ECF9189A2AB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AB32FEC-F856-4F7B-8AC3-068CCCAEAD9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15363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24799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The Microsoft Docs on Aspire</a:t>
            </a:r>
            <a:endParaRPr lang="en-US" dirty="0"/>
          </a:p>
          <a:p>
            <a:r>
              <a:rPr lang="en-US" dirty="0">
                <a:hlinkClick r:id="rId4"/>
              </a:rPr>
              <a:t>9/18 – Azure Developers - .NET Aspire Day 2024</a:t>
            </a:r>
            <a:endParaRPr lang="en-US" dirty="0"/>
          </a:p>
          <a:p>
            <a:r>
              <a:rPr lang="en-US" dirty="0"/>
              <a:t>This slide deck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D04297-3779-4D23-8801-EABE5EF1136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856BB261-9204-4247-9F4F-3247584BB46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538733-7CB6-4D76-B54F-F15B50F73EF4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5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93618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Questions?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EDD474-9B63-4801-B971-6E213D54209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7D7BFBA6-D8E3-4133-909A-2D02A920BE1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523DC95-162C-46CD-801A-C10385AF2CD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Subtitle 2">
            <a:extLst>
              <a:ext uri="{FF2B5EF4-FFF2-40B4-BE49-F238E27FC236}">
                <a16:creationId xmlns:a16="http://schemas.microsoft.com/office/drawing/2014/main" id="{EA573C8E-84AA-7BED-2E95-22656802201C}"/>
              </a:ext>
            </a:extLst>
          </p:cNvPr>
          <p:cNvSpPr txBox="1">
            <a:spLocks/>
          </p:cNvSpPr>
          <p:nvPr/>
        </p:nvSpPr>
        <p:spPr>
          <a:xfrm>
            <a:off x="0" y="3334525"/>
            <a:ext cx="12192000" cy="3371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</p:spTree>
    <p:extLst>
      <p:ext uri="{BB962C8B-B14F-4D97-AF65-F5344CB8AC3E}">
        <p14:creationId xmlns:p14="http://schemas.microsoft.com/office/powerpoint/2010/main" val="2199904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Thanks!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381A94-E835-401F-8754-98A5CE4F653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1FEE5B04-A7D7-426F-94EB-E84743F35CA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7BD344-A325-4101-B1B8-02978970E4E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2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6B827CF3-8277-BE2F-9EC6-0B4452BAA55B}"/>
              </a:ext>
            </a:extLst>
          </p:cNvPr>
          <p:cNvSpPr txBox="1">
            <a:spLocks/>
          </p:cNvSpPr>
          <p:nvPr/>
        </p:nvSpPr>
        <p:spPr>
          <a:xfrm>
            <a:off x="0" y="3334525"/>
            <a:ext cx="12192000" cy="33710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6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b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</a:b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</p:spTree>
    <p:extLst>
      <p:ext uri="{BB962C8B-B14F-4D97-AF65-F5344CB8AC3E}">
        <p14:creationId xmlns:p14="http://schemas.microsoft.com/office/powerpoint/2010/main" val="18194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Who am I?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 of Engineering at </a:t>
            </a:r>
            <a:r>
              <a:rPr lang="en-US" dirty="0">
                <a:hlinkClick r:id="rId3"/>
              </a:rPr>
              <a:t>Lean </a:t>
            </a:r>
            <a:r>
              <a:rPr lang="en-US" dirty="0" err="1">
                <a:hlinkClick r:id="rId3"/>
              </a:rPr>
              <a:t>TECHniques</a:t>
            </a:r>
            <a:endParaRPr lang="en-US" dirty="0"/>
          </a:p>
          <a:p>
            <a:r>
              <a:rPr lang="en-US" dirty="0">
                <a:hlinkClick r:id="rId4"/>
              </a:rPr>
              <a:t>Microsoft MVP</a:t>
            </a:r>
            <a:endParaRPr lang="en-US" dirty="0"/>
          </a:p>
          <a:p>
            <a:r>
              <a:rPr lang="en-US" dirty="0"/>
              <a:t>Co-organizer of </a:t>
            </a:r>
            <a:r>
              <a:rPr lang="en-US" dirty="0">
                <a:hlinkClick r:id="rId5"/>
              </a:rPr>
              <a:t>Iowa .NET User Group</a:t>
            </a:r>
            <a:r>
              <a:rPr lang="en-US" dirty="0"/>
              <a:t> </a:t>
            </a:r>
          </a:p>
          <a:p>
            <a:r>
              <a:rPr lang="en-US" dirty="0" err="1">
                <a:hlinkClick r:id="rId6"/>
              </a:rPr>
              <a:t>Dometrain</a:t>
            </a:r>
            <a:r>
              <a:rPr lang="en-US" dirty="0">
                <a:hlinkClick r:id="rId6"/>
              </a:rPr>
              <a:t> Author</a:t>
            </a:r>
            <a:endParaRPr lang="en-US" dirty="0"/>
          </a:p>
          <a:p>
            <a:r>
              <a:rPr lang="en-US" dirty="0"/>
              <a:t>Blog at </a:t>
            </a:r>
            <a:r>
              <a:rPr lang="en-US" dirty="0">
                <a:hlinkClick r:id="rId7"/>
              </a:rPr>
              <a:t>scottsauber.com</a:t>
            </a:r>
            <a:endParaRPr lang="en-US" dirty="0"/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2F4097-27BA-471D-BF17-3A3D73935DF5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4" name="Subtitle 2">
              <a:extLst>
                <a:ext uri="{FF2B5EF4-FFF2-40B4-BE49-F238E27FC236}">
                  <a16:creationId xmlns:a16="http://schemas.microsoft.com/office/drawing/2014/main" id="{BF4D63EE-AFBD-4676-9907-43DA12356FA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81F3EA-637D-47F1-B7D1-3DF9E59511C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8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5982A1-85DB-45AA-9914-A3353449E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60000">
            <a:off x="7648939" y="3253219"/>
            <a:ext cx="2776152" cy="1707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B65182-8F55-4224-AEA1-6654F7D6FF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783" y="1572955"/>
            <a:ext cx="1521232" cy="152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19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algn="ctr"/>
            <a:r>
              <a:rPr lang="en-US" sz="6000" b="0" i="0" dirty="0">
                <a:solidFill>
                  <a:schemeClr val="bg1"/>
                </a:solidFill>
                <a:effectLst/>
                <a:latin typeface="Segoe UI" panose="020B0502040204020203" pitchFamily="34" charset="0"/>
              </a:rPr>
              <a:t>“.NET Aspire is an opinionated, cloud ready stack for building observable, production ready, distributed applications.”</a:t>
            </a:r>
            <a:endParaRPr lang="en-US" sz="6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443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E: I've watched every QB in the conference play 1 - 2 games">
            <a:extLst>
              <a:ext uri="{FF2B5EF4-FFF2-40B4-BE49-F238E27FC236}">
                <a16:creationId xmlns:a16="http://schemas.microsoft.com/office/drawing/2014/main" id="{9C4AE952-1625-45C6-1E86-EE832059AD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275" y="1309688"/>
            <a:ext cx="474345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284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.NET Aspire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734822" cy="47498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Lots of things</a:t>
            </a:r>
          </a:p>
          <a:p>
            <a:r>
              <a:rPr lang="en-US" dirty="0"/>
              <a:t>Local Dashboard for viewing Open Telemetry</a:t>
            </a:r>
          </a:p>
          <a:p>
            <a:r>
              <a:rPr lang="en-US" dirty="0"/>
              <a:t>Provides Orchestration</a:t>
            </a:r>
          </a:p>
          <a:p>
            <a:pPr lvl="1"/>
            <a:r>
              <a:rPr lang="en-US" dirty="0"/>
              <a:t>Fancy word for running multiple things – APIs, Frontend, Backend, Local database, etc.</a:t>
            </a:r>
          </a:p>
          <a:p>
            <a:r>
              <a:rPr lang="en-US" dirty="0"/>
              <a:t>Provides Service Discovery</a:t>
            </a:r>
          </a:p>
          <a:p>
            <a:pPr lvl="1"/>
            <a:r>
              <a:rPr lang="en-US" dirty="0"/>
              <a:t>Fancy words for “how do I call you” – URL, connection string, etc.</a:t>
            </a:r>
          </a:p>
          <a:p>
            <a:r>
              <a:rPr lang="en-US" dirty="0"/>
              <a:t>Provides Service Defaults</a:t>
            </a:r>
          </a:p>
          <a:p>
            <a:pPr lvl="1"/>
            <a:r>
              <a:rPr lang="en-US" dirty="0"/>
              <a:t>Fancy words for “how do I configure you” – </a:t>
            </a:r>
            <a:r>
              <a:rPr lang="en-US" dirty="0" err="1"/>
              <a:t>HttpClient</a:t>
            </a:r>
            <a:r>
              <a:rPr lang="en-US" dirty="0"/>
              <a:t>, Telemetry, etc.</a:t>
            </a:r>
          </a:p>
          <a:p>
            <a:r>
              <a:rPr lang="en-US" dirty="0"/>
              <a:t>Provides Integrations</a:t>
            </a:r>
          </a:p>
          <a:p>
            <a:pPr lvl="1"/>
            <a:r>
              <a:rPr lang="en-US" dirty="0"/>
              <a:t>Fancy word for NuGet packages to configure external systems like Azure, AWS, Redis, Databases,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I don’t love the Aspire name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35D632-1668-4508-919D-ABE8905F759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E12B6EE-24EA-4EA2-9BC1-B2378C34ECB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5CE304-F9D7-45EC-805D-A8395F7EA8B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798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.NET Aspire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49836"/>
          </a:xfrm>
        </p:spPr>
        <p:txBody>
          <a:bodyPr>
            <a:normAutofit/>
          </a:bodyPr>
          <a:lstStyle/>
          <a:p>
            <a:r>
              <a:rPr lang="en-US" dirty="0"/>
              <a:t>Every app wants better observability</a:t>
            </a:r>
          </a:p>
          <a:p>
            <a:r>
              <a:rPr lang="en-US" dirty="0"/>
              <a:t>Companies usually have opinions on how things are configured</a:t>
            </a:r>
          </a:p>
          <a:p>
            <a:r>
              <a:rPr lang="en-US" dirty="0"/>
              <a:t>Orchestrating multiple dependencies and microservices is hard</a:t>
            </a:r>
          </a:p>
          <a:p>
            <a:r>
              <a:rPr lang="en-US" dirty="0"/>
              <a:t>Aspire… aspires… to solve all of these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35D632-1668-4508-919D-ABE8905F759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5" name="Subtitle 2">
              <a:extLst>
                <a:ext uri="{FF2B5EF4-FFF2-40B4-BE49-F238E27FC236}">
                  <a16:creationId xmlns:a16="http://schemas.microsoft.com/office/drawing/2014/main" id="{6E12B6EE-24EA-4EA2-9BC1-B2378C34ECB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5CE304-F9D7-45EC-805D-A8395F7EA8B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747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0B0B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52857</TotalTime>
  <Words>980</Words>
  <Application>Microsoft Office PowerPoint</Application>
  <PresentationFormat>Widescreen</PresentationFormat>
  <Paragraphs>275</Paragraphs>
  <Slides>42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Open Sans</vt:lpstr>
      <vt:lpstr>Segoe UI</vt:lpstr>
      <vt:lpstr>Office Theme</vt:lpstr>
      <vt:lpstr>.NET Aspire: Not just for cloud native distributed systems</vt:lpstr>
      <vt:lpstr>Audience</vt:lpstr>
      <vt:lpstr>Agenda</vt:lpstr>
      <vt:lpstr>Goals</vt:lpstr>
      <vt:lpstr>Who am I? </vt:lpstr>
      <vt:lpstr>“.NET Aspire is an opinionated, cloud ready stack for building observable, production ready, distributed applications.”</vt:lpstr>
      <vt:lpstr>PowerPoint Presentation</vt:lpstr>
      <vt:lpstr>What is .NET Aspire</vt:lpstr>
      <vt:lpstr>Why .NET Aspire</vt:lpstr>
      <vt:lpstr>“.NET Aspire is an opinionated, cloud ready stack for building observable, production ready, distributed applications.”</vt:lpstr>
      <vt:lpstr>“.NET Aspire is an opinionated, stack for building observable, production ready applications.”</vt:lpstr>
      <vt:lpstr>“You should be using  .NET Aspire for any kind of  applications you’re building.”</vt:lpstr>
      <vt:lpstr>What is the Dashboard?</vt:lpstr>
      <vt:lpstr>What is                                   ?</vt:lpstr>
      <vt:lpstr>Before we demo…</vt:lpstr>
      <vt:lpstr>Sample Aspire App Structure</vt:lpstr>
      <vt:lpstr>Sample Aspire App Structure</vt:lpstr>
      <vt:lpstr>Demo</vt:lpstr>
      <vt:lpstr>Dashboard FAQ Answered</vt:lpstr>
      <vt:lpstr>Feature Check-In</vt:lpstr>
      <vt:lpstr>Questions about  the Dashboard?</vt:lpstr>
      <vt:lpstr>What is the AppHost?</vt:lpstr>
      <vt:lpstr>Sample Aspire App Structure</vt:lpstr>
      <vt:lpstr>Demo</vt:lpstr>
      <vt:lpstr>Feature Check-In</vt:lpstr>
      <vt:lpstr>Questions about  the AppHost?</vt:lpstr>
      <vt:lpstr>What are the ServiceDefaults?</vt:lpstr>
      <vt:lpstr>Sample Aspire App Structure</vt:lpstr>
      <vt:lpstr>Demo</vt:lpstr>
      <vt:lpstr>Feature Check-In</vt:lpstr>
      <vt:lpstr>Questions about ServiceDefaults?</vt:lpstr>
      <vt:lpstr>What are Integrations?</vt:lpstr>
      <vt:lpstr>What are Integrations?</vt:lpstr>
      <vt:lpstr>Demo</vt:lpstr>
      <vt:lpstr>Feature Check-In</vt:lpstr>
      <vt:lpstr>Questions about Integrations?</vt:lpstr>
      <vt:lpstr>Current State</vt:lpstr>
      <vt:lpstr>Future State</vt:lpstr>
      <vt:lpstr>Takeaways</vt:lpstr>
      <vt:lpstr>Resources</vt:lpstr>
      <vt:lpstr>Questions?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 Aspire: Not just for cloud native distributed systems</dc:title>
  <dc:creator>Scott Sauber</dc:creator>
  <cp:lastModifiedBy>Scott Sauber</cp:lastModifiedBy>
  <cp:revision>244</cp:revision>
  <dcterms:created xsi:type="dcterms:W3CDTF">2018-06-02T19:36:58Z</dcterms:created>
  <dcterms:modified xsi:type="dcterms:W3CDTF">2024-09-11T04:50:33Z</dcterms:modified>
</cp:coreProperties>
</file>