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4" r:id="rId9"/>
    <p:sldId id="267" r:id="rId10"/>
    <p:sldId id="265" r:id="rId11"/>
    <p:sldId id="268" r:id="rId12"/>
    <p:sldId id="270" r:id="rId13"/>
    <p:sldId id="269" r:id="rId14"/>
    <p:sldId id="271" r:id="rId15"/>
    <p:sldId id="278" r:id="rId16"/>
    <p:sldId id="279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5EF4-54DA-4D48-9886-9096D253B701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9A80-9229-4B9B-90DF-3F48C7E58F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CAC7-021A-4F4E-8159-D2D94DC5B73A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ADA9-CC1E-4D2A-BE0E-B5211DFB0234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D60B-6AE9-45D8-85EB-B8B308EC4507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FD08-DA57-4A34-B203-430757B1093F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A91B-5B20-43C4-A0F7-4A0D950C6103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D8EE-99CD-400A-8F38-291E3ECEC839}" type="datetime1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E26B-9DDE-49C3-8FE7-1F2A56B08EFA}" type="datetime1">
              <a:rPr lang="en-US" smtClean="0"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E6CB-FE85-4EE6-ABC2-30341745AAE0}" type="datetime1">
              <a:rPr lang="en-US" smtClean="0"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E290-8B68-451A-8DB4-6D2155274BA3}" type="datetime1">
              <a:rPr lang="en-US" smtClean="0"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30B7-F5E7-48B4-9D59-188763E63EF9}" type="datetime1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D475-60B5-4837-84D1-6DB67544948F}" type="datetime1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2BBF-2FB1-4421-A3B6-9D7781086935}" type="datetime1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58DC-F867-4A59-B645-D3DBC65DE5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SVM QP &amp; 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Hall </a:t>
            </a:r>
          </a:p>
          <a:p>
            <a:r>
              <a:rPr lang="en-US" dirty="0" smtClean="0"/>
              <a:t>10/14/2010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Constraints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Triangle 8"/>
          <p:cNvSpPr/>
          <p:nvPr/>
        </p:nvSpPr>
        <p:spPr>
          <a:xfrm rot="457762">
            <a:off x="6039336" y="1893561"/>
            <a:ext cx="2246928" cy="18516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029200" y="1752600"/>
            <a:ext cx="3124200" cy="2514600"/>
            <a:chOff x="5029200" y="2514600"/>
            <a:chExt cx="3124200" cy="2514600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5029200" y="2514600"/>
              <a:ext cx="1143000" cy="243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4648200"/>
              <a:ext cx="31242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4419600"/>
              <a:ext cx="25146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45720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42672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10668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cases:</a:t>
            </a:r>
            <a:endParaRPr lang="en-US" sz="2800" dirty="0"/>
          </a:p>
        </p:txBody>
      </p:sp>
      <p:sp>
        <p:nvSpPr>
          <p:cNvPr id="19" name="Right Triangle 18"/>
          <p:cNvSpPr/>
          <p:nvPr/>
        </p:nvSpPr>
        <p:spPr>
          <a:xfrm>
            <a:off x="762000" y="2133600"/>
            <a:ext cx="1981200" cy="2133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1" y="2971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26670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Constraint “inactive”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4419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Constraint “active”/“tight”</a:t>
            </a:r>
            <a:endParaRPr 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562600"/>
            <a:ext cx="1465792" cy="32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5029200"/>
            <a:ext cx="1171575" cy="3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ular Callout 29"/>
          <p:cNvSpPr/>
          <p:nvPr/>
        </p:nvSpPr>
        <p:spPr>
          <a:xfrm>
            <a:off x="7696200" y="6019800"/>
            <a:ext cx="1143000" cy="457200"/>
          </a:xfrm>
          <a:prstGeom prst="wedgeRectCallout">
            <a:avLst>
              <a:gd name="adj1" fmla="val -21350"/>
              <a:gd name="adj2" fmla="val -7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Why?</a:t>
            </a:r>
            <a:endParaRPr lang="en-US" sz="2800" dirty="0"/>
          </a:p>
        </p:txBody>
      </p:sp>
      <p:sp>
        <p:nvSpPr>
          <p:cNvPr id="33" name="Rectangular Callout 32"/>
          <p:cNvSpPr/>
          <p:nvPr/>
        </p:nvSpPr>
        <p:spPr>
          <a:xfrm>
            <a:off x="2362200" y="5486400"/>
            <a:ext cx="1143000" cy="457200"/>
          </a:xfrm>
          <a:prstGeom prst="wedgeRectCallout">
            <a:avLst>
              <a:gd name="adj1" fmla="val -21350"/>
              <a:gd name="adj2" fmla="val -7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Why?</a:t>
            </a:r>
            <a:endParaRPr lang="en-US" sz="2800" dirty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5486400"/>
            <a:ext cx="3792914" cy="3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5029200"/>
            <a:ext cx="2247900" cy="33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029200"/>
            <a:ext cx="2247900" cy="33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Constraints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524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Triangle 8"/>
          <p:cNvSpPr/>
          <p:nvPr/>
        </p:nvSpPr>
        <p:spPr>
          <a:xfrm rot="457762">
            <a:off x="6039336" y="1893561"/>
            <a:ext cx="2246928" cy="18516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5029200" y="1752600"/>
            <a:ext cx="3124200" cy="2514600"/>
            <a:chOff x="5029200" y="2514600"/>
            <a:chExt cx="3124200" cy="2514600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5029200" y="2514600"/>
              <a:ext cx="1143000" cy="243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4648200"/>
              <a:ext cx="31242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4419600"/>
              <a:ext cx="25146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45720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42672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" y="10668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 cases:</a:t>
            </a:r>
            <a:endParaRPr lang="en-US" sz="2800" dirty="0"/>
          </a:p>
        </p:txBody>
      </p:sp>
      <p:sp>
        <p:nvSpPr>
          <p:cNvPr id="19" name="Right Triangle 18"/>
          <p:cNvSpPr/>
          <p:nvPr/>
        </p:nvSpPr>
        <p:spPr>
          <a:xfrm>
            <a:off x="762000" y="2133600"/>
            <a:ext cx="1981200" cy="21336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1" y="29718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266700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4419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Constraint “inactive”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4419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Constraint “active”/“tight”</a:t>
            </a:r>
            <a:endParaRPr lang="en-US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562600"/>
            <a:ext cx="1465792" cy="32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5029200"/>
            <a:ext cx="1171575" cy="3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61722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ular Callout 29"/>
          <p:cNvSpPr/>
          <p:nvPr/>
        </p:nvSpPr>
        <p:spPr>
          <a:xfrm>
            <a:off x="4191000" y="6248400"/>
            <a:ext cx="4419600" cy="457200"/>
          </a:xfrm>
          <a:prstGeom prst="wedgeRectCallout">
            <a:avLst>
              <a:gd name="adj1" fmla="val -63017"/>
              <a:gd name="adj2" fmla="val -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“Complementary Slackness”</a:t>
            </a:r>
            <a:endParaRPr lang="en-US" sz="2800" dirty="0"/>
          </a:p>
        </p:txBody>
      </p:sp>
      <p:sp>
        <p:nvSpPr>
          <p:cNvPr id="31" name="Right Arrow 30"/>
          <p:cNvSpPr/>
          <p:nvPr/>
        </p:nvSpPr>
        <p:spPr>
          <a:xfrm rot="2712329">
            <a:off x="1665259" y="5476804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976899">
            <a:off x="3685924" y="5710760"/>
            <a:ext cx="990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5486400"/>
            <a:ext cx="3792914" cy="3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4459501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047282"/>
            <a:ext cx="3101635" cy="53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2971800"/>
            <a:ext cx="3716249" cy="6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838200" y="1066800"/>
            <a:ext cx="2133600" cy="457200"/>
          </a:xfrm>
          <a:prstGeom prst="wedgeRectCallout">
            <a:avLst>
              <a:gd name="adj1" fmla="val -33506"/>
              <a:gd name="adj2" fmla="val 92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Lagrangian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762000" y="2437681"/>
            <a:ext cx="4038600" cy="457200"/>
          </a:xfrm>
          <a:prstGeom prst="wedgeRectCallout">
            <a:avLst>
              <a:gd name="adj1" fmla="val -40607"/>
              <a:gd name="adj2" fmla="val 69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Lagrangian</a:t>
            </a:r>
            <a:r>
              <a:rPr lang="en-US" sz="2800" dirty="0" smtClean="0"/>
              <a:t> dual function</a:t>
            </a:r>
            <a:endParaRPr lang="en-US" sz="2800" dirty="0"/>
          </a:p>
        </p:txBody>
      </p:sp>
      <p:sp>
        <p:nvSpPr>
          <p:cNvPr id="10" name="Rectangular Callout 9"/>
          <p:cNvSpPr/>
          <p:nvPr/>
        </p:nvSpPr>
        <p:spPr>
          <a:xfrm>
            <a:off x="5486400" y="2438400"/>
            <a:ext cx="2286000" cy="457200"/>
          </a:xfrm>
          <a:prstGeom prst="wedgeRectCallout">
            <a:avLst>
              <a:gd name="adj1" fmla="val -32041"/>
              <a:gd name="adj2" fmla="val 88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Dual problem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505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Intuition:</a:t>
            </a:r>
            <a:endParaRPr lang="en-US" sz="3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0" y="4038600"/>
          <a:ext cx="6469392" cy="265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78"/>
                <a:gridCol w="1682087"/>
                <a:gridCol w="1390640"/>
                <a:gridCol w="1253895"/>
                <a:gridCol w="1668792"/>
              </a:tblGrid>
              <a:tr h="433754">
                <a:tc>
                  <a:txBody>
                    <a:bodyPr/>
                    <a:lstStyle/>
                    <a:p>
                      <a:r>
                        <a:rPr lang="el-GR" dirty="0" smtClean="0"/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x(</a:t>
                      </a:r>
                      <a:r>
                        <a:rPr lang="el-GR" dirty="0" smtClean="0"/>
                        <a:t>λ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d(</a:t>
                      </a:r>
                      <a:r>
                        <a:rPr lang="el-GR" dirty="0" smtClean="0"/>
                        <a:t>λ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70924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Unconstrained </a:t>
                      </a:r>
                    </a:p>
                    <a:p>
                      <a:r>
                        <a:rPr lang="en-US" dirty="0" err="1" smtClean="0"/>
                        <a:t>minimizer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</a:tr>
              <a:tr h="4337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r>
                        <a:rPr lang="en-US" baseline="0" dirty="0" smtClean="0"/>
                        <a:t> &gt;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Near min f</a:t>
                      </a:r>
                      <a:endParaRPr lang="en-US" dirty="0"/>
                    </a:p>
                  </a:txBody>
                  <a:tcPr/>
                </a:tc>
              </a:tr>
              <a:tr h="43375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Non decreasing</a:t>
                      </a:r>
                      <a:endParaRPr lang="en-US" i="1" dirty="0"/>
                    </a:p>
                  </a:txBody>
                  <a:tcPr/>
                </a:tc>
              </a:tr>
              <a:tr h="433754"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</a:t>
                      </a:r>
                      <a:r>
                        <a:rPr lang="en-US" dirty="0" err="1" smtClean="0"/>
                        <a:t>minimizer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Must be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Min 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6629400" y="4267200"/>
            <a:ext cx="2286000" cy="1676400"/>
          </a:xfrm>
          <a:prstGeom prst="wedgeRectCallout">
            <a:avLst>
              <a:gd name="adj1" fmla="val -60553"/>
              <a:gd name="adj2" fmla="val 19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Largest value will be constrained minimum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0"/>
            <a:ext cx="62378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381000" y="3124200"/>
            <a:ext cx="3352800" cy="457200"/>
          </a:xfrm>
          <a:prstGeom prst="wedgeRectCallout">
            <a:avLst>
              <a:gd name="adj1" fmla="val -12482"/>
              <a:gd name="adj2" fmla="val 94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“Hard margin” SVM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381000" y="1447800"/>
            <a:ext cx="4724400" cy="533400"/>
          </a:xfrm>
          <a:prstGeom prst="wedgeRectCallout">
            <a:avLst>
              <a:gd name="adj1" fmla="val -12482"/>
              <a:gd name="adj2" fmla="val 94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Learn a classifier of the form:</a:t>
            </a:r>
            <a:endParaRPr lang="en-US" sz="2800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3276600" cy="47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3581400" y="4648200"/>
            <a:ext cx="4038600" cy="838200"/>
          </a:xfrm>
          <a:prstGeom prst="wedgeRectCallout">
            <a:avLst>
              <a:gd name="adj1" fmla="val -35381"/>
              <a:gd name="adj2" fmla="val -72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Distance of point from decision boundary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5791200"/>
            <a:ext cx="721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Note, only feasible if data are </a:t>
            </a:r>
            <a:r>
              <a:rPr lang="en-US" sz="2800" b="1" dirty="0" smtClean="0"/>
              <a:t>linearly separable</a:t>
            </a:r>
            <a:endParaRPr 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7697864" cy="91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64951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 Minimization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905000" y="2895600"/>
            <a:ext cx="4724400" cy="457200"/>
          </a:xfrm>
          <a:prstGeom prst="wedgeRectCallout">
            <a:avLst>
              <a:gd name="adj1" fmla="val -3900"/>
              <a:gd name="adj2" fmla="val 107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Vector of Lagrange multipliers.</a:t>
            </a:r>
            <a:endParaRPr lang="en-US" sz="2800" dirty="0"/>
          </a:p>
        </p:txBody>
      </p:sp>
      <p:sp>
        <p:nvSpPr>
          <p:cNvPr id="8" name="Rectangular Callout 7"/>
          <p:cNvSpPr/>
          <p:nvPr/>
        </p:nvSpPr>
        <p:spPr>
          <a:xfrm>
            <a:off x="7162800" y="1447800"/>
            <a:ext cx="1828800" cy="1371600"/>
          </a:xfrm>
          <a:prstGeom prst="wedgeRectCallout">
            <a:avLst>
              <a:gd name="adj1" fmla="val -96088"/>
              <a:gd name="adj2" fmla="val -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constraint rearranged to g(w)≤0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457200" y="1219200"/>
            <a:ext cx="3657600" cy="457200"/>
          </a:xfrm>
          <a:prstGeom prst="wedgeRectCallout">
            <a:avLst>
              <a:gd name="adj1" fmla="val -26296"/>
              <a:gd name="adj2" fmla="val 9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Scaled to simplify math</a:t>
            </a:r>
            <a:endParaRPr lang="en-US" sz="2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3886200" y="4343400"/>
            <a:ext cx="4343400" cy="838200"/>
          </a:xfrm>
          <a:prstGeom prst="wedgeRectCallout">
            <a:avLst>
              <a:gd name="adj1" fmla="val 8208"/>
              <a:gd name="adj2" fmla="val -76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Matrix with y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on diagonal and 0 elsewhere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15</a:t>
            </a:fld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5622545" cy="42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124200"/>
            <a:ext cx="3438525" cy="4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419600"/>
            <a:ext cx="4580325" cy="46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457200" y="1219200"/>
            <a:ext cx="2590800" cy="457200"/>
          </a:xfrm>
          <a:prstGeom prst="wedgeRectCallout">
            <a:avLst>
              <a:gd name="adj1" fmla="val -26296"/>
              <a:gd name="adj2" fmla="val 9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Take derivative:</a:t>
            </a:r>
            <a:endParaRPr lang="en-US" sz="2800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" y="2438400"/>
            <a:ext cx="1752600" cy="457200"/>
          </a:xfrm>
          <a:prstGeom prst="wedgeRectCallout">
            <a:avLst>
              <a:gd name="adj1" fmla="val -26296"/>
              <a:gd name="adj2" fmla="val 92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Leads to:</a:t>
            </a:r>
            <a:endParaRPr lang="en-US" sz="2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57200" y="3733800"/>
            <a:ext cx="990600" cy="457200"/>
          </a:xfrm>
          <a:prstGeom prst="wedgeRectCallout">
            <a:avLst>
              <a:gd name="adj1" fmla="val -10911"/>
              <a:gd name="adj2" fmla="val 88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And: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2514600"/>
            <a:ext cx="4038600" cy="266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Remark: </a:t>
            </a:r>
            <a:r>
              <a:rPr lang="en-US" sz="2800" dirty="0" smtClean="0"/>
              <a:t>w is a linear combination of x with positive LMs, i.e., those points where the constraint is tight: i.e. </a:t>
            </a:r>
            <a:r>
              <a:rPr lang="en-US" sz="2800" b="1" dirty="0" smtClean="0">
                <a:sym typeface="Wingdings" pitchFamily="2" charset="2"/>
              </a:rPr>
              <a:t>support vectors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4" name="Down Arrow 13"/>
          <p:cNvSpPr/>
          <p:nvPr/>
        </p:nvSpPr>
        <p:spPr>
          <a:xfrm rot="4326272">
            <a:off x="4343524" y="2513175"/>
            <a:ext cx="666374" cy="135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Dual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6848475" cy="264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57200" y="1219200"/>
            <a:ext cx="4495800" cy="533400"/>
          </a:xfrm>
          <a:prstGeom prst="wedgeRectCallout">
            <a:avLst>
              <a:gd name="adj1" fmla="val -32016"/>
              <a:gd name="adj2" fmla="val 947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Using both results we have: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4958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Remarks: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Result is another quadratic to maximize, which only has non-negativity constraints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No b here -- may embed x into higher dimension by taking (x,1), then last component of w = b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4343400" y="3276600"/>
            <a:ext cx="4572000" cy="533400"/>
          </a:xfrm>
          <a:prstGeom prst="wedgeRectCallout">
            <a:avLst>
              <a:gd name="adj1" fmla="val -51391"/>
              <a:gd name="adj2" fmla="val 101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“kernel trick” here (next class)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Basics: Classification, regression, density estimation</a:t>
            </a:r>
          </a:p>
          <a:p>
            <a:pPr lvl="1"/>
            <a:r>
              <a:rPr lang="en-US" dirty="0" err="1" smtClean="0"/>
              <a:t>Bayes</a:t>
            </a:r>
            <a:r>
              <a:rPr lang="en-US" dirty="0" smtClean="0"/>
              <a:t> risk</a:t>
            </a:r>
          </a:p>
          <a:p>
            <a:pPr lvl="1"/>
            <a:r>
              <a:rPr lang="en-US" dirty="0" err="1" smtClean="0"/>
              <a:t>Bayes</a:t>
            </a:r>
            <a:r>
              <a:rPr lang="en-US" dirty="0" smtClean="0"/>
              <a:t> optimal classifier (or 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can’t you have it in practice?</a:t>
            </a:r>
          </a:p>
          <a:p>
            <a:endParaRPr lang="en-US" dirty="0" smtClean="0"/>
          </a:p>
          <a:p>
            <a:r>
              <a:rPr lang="en-US" dirty="0" smtClean="0"/>
              <a:t>Goal of ML: To minimize a risk = expected loss</a:t>
            </a:r>
          </a:p>
          <a:p>
            <a:pPr lvl="1"/>
            <a:r>
              <a:rPr lang="en-US" dirty="0" smtClean="0"/>
              <a:t>Why cant you do it in practice?</a:t>
            </a:r>
          </a:p>
          <a:p>
            <a:pPr lvl="1"/>
            <a:r>
              <a:rPr lang="en-US" dirty="0" smtClean="0"/>
              <a:t>Minimize some estimate of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a density:</a:t>
            </a:r>
          </a:p>
          <a:p>
            <a:pPr lvl="1"/>
            <a:r>
              <a:rPr lang="en-US" dirty="0" smtClean="0"/>
              <a:t>MLE: maximizing a likelihood</a:t>
            </a:r>
          </a:p>
          <a:p>
            <a:pPr lvl="1"/>
            <a:r>
              <a:rPr lang="en-US" dirty="0" smtClean="0"/>
              <a:t>MAP / Bayesian inference</a:t>
            </a:r>
          </a:p>
          <a:p>
            <a:r>
              <a:rPr lang="en-US" dirty="0" smtClean="0"/>
              <a:t>Parametric distributions</a:t>
            </a:r>
          </a:p>
          <a:p>
            <a:pPr lvl="1"/>
            <a:r>
              <a:rPr lang="en-US" dirty="0" smtClean="0"/>
              <a:t>Gaussian, Bernoulli etc.</a:t>
            </a:r>
          </a:p>
          <a:p>
            <a:r>
              <a:rPr lang="en-US" dirty="0" smtClean="0"/>
              <a:t>Nonparametric estimation</a:t>
            </a:r>
          </a:p>
          <a:p>
            <a:pPr lvl="1"/>
            <a:r>
              <a:rPr lang="en-US" dirty="0" smtClean="0"/>
              <a:t>Kernel density estimator</a:t>
            </a:r>
          </a:p>
          <a:p>
            <a:pPr lvl="1"/>
            <a:r>
              <a:rPr lang="en-US" dirty="0" smtClean="0"/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: assumptions / failure modes</a:t>
            </a:r>
          </a:p>
          <a:p>
            <a:pPr lvl="1"/>
            <a:r>
              <a:rPr lang="en-US" dirty="0" smtClean="0"/>
              <a:t>Logistic regression: </a:t>
            </a:r>
          </a:p>
          <a:p>
            <a:pPr lvl="2"/>
            <a:r>
              <a:rPr lang="en-US" dirty="0" smtClean="0"/>
              <a:t>Maximizing a log likelihood</a:t>
            </a:r>
          </a:p>
          <a:p>
            <a:pPr lvl="2"/>
            <a:r>
              <a:rPr lang="en-US" dirty="0" smtClean="0"/>
              <a:t>Log loss function</a:t>
            </a:r>
          </a:p>
          <a:p>
            <a:pPr lvl="2"/>
            <a:r>
              <a:rPr lang="en-US" dirty="0" smtClean="0"/>
              <a:t>Gradient ascent</a:t>
            </a:r>
          </a:p>
          <a:p>
            <a:pPr lvl="1"/>
            <a:r>
              <a:rPr lang="en-US" dirty="0" smtClean="0"/>
              <a:t>SVM</a:t>
            </a:r>
          </a:p>
          <a:p>
            <a:pPr lvl="2"/>
            <a:r>
              <a:rPr lang="en-US" dirty="0" smtClean="0"/>
              <a:t>Kernels</a:t>
            </a:r>
          </a:p>
          <a:p>
            <a:pPr lvl="2"/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Recitation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of Lagrange multipliers (basic undergrad calculus)</a:t>
            </a:r>
          </a:p>
          <a:p>
            <a:endParaRPr lang="en-US" dirty="0" smtClean="0"/>
          </a:p>
          <a:p>
            <a:r>
              <a:rPr lang="en-US" dirty="0" smtClean="0"/>
              <a:t>Getting to the dual for a QP</a:t>
            </a:r>
          </a:p>
          <a:p>
            <a:endParaRPr lang="en-US" dirty="0" smtClean="0"/>
          </a:p>
          <a:p>
            <a:r>
              <a:rPr lang="en-US" dirty="0" smtClean="0"/>
              <a:t>Constrained norm minimization (for SVM)</a:t>
            </a:r>
          </a:p>
          <a:p>
            <a:endParaRPr lang="en-US" dirty="0" smtClean="0"/>
          </a:p>
          <a:p>
            <a:r>
              <a:rPr lang="en-US" b="1" dirty="0" smtClean="0"/>
              <a:t>Midterm review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Nonparametric classification: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Strengths/weakness compared to parametric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Penalized regression (ridge regression, lasso etc).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Nonparametric regression:</a:t>
            </a:r>
          </a:p>
          <a:p>
            <a:pPr lvl="1"/>
            <a:r>
              <a:rPr lang="en-US" dirty="0" smtClean="0"/>
              <a:t>Kernel smoothing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selection:</a:t>
            </a:r>
          </a:p>
          <a:p>
            <a:pPr lvl="1"/>
            <a:r>
              <a:rPr lang="en-US" dirty="0" smtClean="0"/>
              <a:t>MSE = bias^2 + variance</a:t>
            </a:r>
          </a:p>
          <a:p>
            <a:pPr lvl="1"/>
            <a:r>
              <a:rPr lang="en-US" dirty="0" smtClean="0"/>
              <a:t>Tradeoff 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</a:p>
          <a:p>
            <a:pPr lvl="1"/>
            <a:r>
              <a:rPr lang="en-US" dirty="0" smtClean="0"/>
              <a:t>Model complexity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do model selection:</a:t>
            </a:r>
          </a:p>
          <a:p>
            <a:pPr lvl="1"/>
            <a:r>
              <a:rPr lang="en-US" dirty="0" smtClean="0"/>
              <a:t>Estimate the risk</a:t>
            </a:r>
          </a:p>
          <a:p>
            <a:pPr lvl="1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a quadratic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6865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76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286000" y="2438400"/>
            <a:ext cx="2819400" cy="381000"/>
          </a:xfrm>
          <a:prstGeom prst="wedgeRectCallout">
            <a:avLst>
              <a:gd name="adj1" fmla="val 4814"/>
              <a:gd name="adj2" fmla="val -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“Positive definite”</a:t>
            </a:r>
            <a:endParaRPr lang="en-US" sz="28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766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a quadratic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86865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76600"/>
            <a:ext cx="436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124200"/>
            <a:ext cx="4091517" cy="54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886200"/>
            <a:ext cx="3152775" cy="617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1219200" y="2590800"/>
            <a:ext cx="2819400" cy="381000"/>
          </a:xfrm>
          <a:prstGeom prst="wedgeRectCallout">
            <a:avLst>
              <a:gd name="adj1" fmla="val -22551"/>
              <a:gd name="adj2" fmla="val 13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“Gradient”</a:t>
            </a:r>
            <a:endParaRPr lang="en-US" sz="2800" dirty="0"/>
          </a:p>
        </p:txBody>
      </p:sp>
      <p:sp>
        <p:nvSpPr>
          <p:cNvPr id="10" name="Rectangular Callout 9"/>
          <p:cNvSpPr/>
          <p:nvPr/>
        </p:nvSpPr>
        <p:spPr>
          <a:xfrm>
            <a:off x="762000" y="4724400"/>
            <a:ext cx="2819400" cy="381000"/>
          </a:xfrm>
          <a:prstGeom prst="wedgeRectCallout">
            <a:avLst>
              <a:gd name="adj1" fmla="val -29646"/>
              <a:gd name="adj2" fmla="val -9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“Hessian”</a:t>
            </a:r>
            <a:endParaRPr lang="en-US" sz="2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5715000"/>
            <a:ext cx="2181225" cy="48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5638800"/>
            <a:ext cx="2079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just solve: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Minimization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828376"/>
            <a:ext cx="5544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90376"/>
            <a:ext cx="2447925" cy="4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1600200" y="1371176"/>
            <a:ext cx="3352800" cy="381000"/>
          </a:xfrm>
          <a:prstGeom prst="wedgeRectCallout">
            <a:avLst>
              <a:gd name="adj1" fmla="val -31834"/>
              <a:gd name="adj2" fmla="val 7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“Objective function”</a:t>
            </a:r>
            <a:endParaRPr lang="en-US" sz="2800" dirty="0"/>
          </a:p>
        </p:txBody>
      </p:sp>
      <p:sp>
        <p:nvSpPr>
          <p:cNvPr id="8" name="Rectangular Callout 7"/>
          <p:cNvSpPr/>
          <p:nvPr/>
        </p:nvSpPr>
        <p:spPr>
          <a:xfrm>
            <a:off x="4876800" y="2590376"/>
            <a:ext cx="2819400" cy="381000"/>
          </a:xfrm>
          <a:prstGeom prst="wedgeRectCallout">
            <a:avLst>
              <a:gd name="adj1" fmla="val -76267"/>
              <a:gd name="adj2" fmla="val 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Constraint</a:t>
            </a:r>
            <a:endParaRPr lang="en-US" sz="28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048000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914400" y="3505200"/>
            <a:ext cx="2819400" cy="2057400"/>
          </a:xfrm>
          <a:prstGeom prst="wedgeRectCallout">
            <a:avLst>
              <a:gd name="adj1" fmla="val 63260"/>
              <a:gd name="adj2" fmla="val 16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Same quadratic shown with contours of </a:t>
            </a:r>
            <a:r>
              <a:rPr lang="en-US" sz="2800" b="1" dirty="0" smtClean="0"/>
              <a:t>linear</a:t>
            </a:r>
            <a:r>
              <a:rPr lang="en-US" sz="2800" dirty="0" smtClean="0"/>
              <a:t> constraint function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638800"/>
            <a:ext cx="8410576" cy="84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Minimization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905000"/>
            <a:ext cx="386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2057401"/>
            <a:ext cx="2743200" cy="38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1828800" y="1371600"/>
            <a:ext cx="3962400" cy="457200"/>
          </a:xfrm>
          <a:prstGeom prst="wedgeRectCallout">
            <a:avLst>
              <a:gd name="adj1" fmla="val -39248"/>
              <a:gd name="adj2" fmla="val 7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optimality condition</a:t>
            </a:r>
            <a:endParaRPr lang="en-US" sz="28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3810000"/>
            <a:ext cx="3149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04800" y="2667000"/>
            <a:ext cx="48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Theoretical justification for this case (linear constraint):</a:t>
            </a:r>
            <a:endParaRPr lang="en-US" sz="2800" dirty="0"/>
          </a:p>
        </p:txBody>
      </p:sp>
      <p:sp>
        <p:nvSpPr>
          <p:cNvPr id="17" name="Rectangular Callout 16"/>
          <p:cNvSpPr/>
          <p:nvPr/>
        </p:nvSpPr>
        <p:spPr>
          <a:xfrm>
            <a:off x="2819400" y="4419600"/>
            <a:ext cx="2514600" cy="457200"/>
          </a:xfrm>
          <a:prstGeom prst="wedgeRectCallout">
            <a:avLst>
              <a:gd name="adj1" fmla="val -55602"/>
              <a:gd name="adj2" fmla="val 1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Remain feasible</a:t>
            </a:r>
            <a:endParaRPr lang="en-US" sz="2800" dirty="0"/>
          </a:p>
        </p:txBody>
      </p:sp>
      <p:sp>
        <p:nvSpPr>
          <p:cNvPr id="18" name="Rectangular Callout 17"/>
          <p:cNvSpPr/>
          <p:nvPr/>
        </p:nvSpPr>
        <p:spPr>
          <a:xfrm>
            <a:off x="2819400" y="4953000"/>
            <a:ext cx="2514600" cy="457200"/>
          </a:xfrm>
          <a:prstGeom prst="wedgeRectCallout">
            <a:avLst>
              <a:gd name="adj1" fmla="val -55602"/>
              <a:gd name="adj2" fmla="val 1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Decrease f</a:t>
            </a:r>
            <a:endParaRPr lang="en-US" sz="28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800600" y="6172200"/>
            <a:ext cx="3124200" cy="457200"/>
          </a:xfrm>
          <a:prstGeom prst="wedgeRectCallout">
            <a:avLst>
              <a:gd name="adj1" fmla="val -46132"/>
              <a:gd name="adj2" fmla="val -8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Taylor’s theorem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3733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Otherwise, may choose       so:</a:t>
            </a:r>
            <a:endParaRPr lang="en-US" sz="2800" dirty="0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495800"/>
            <a:ext cx="2156047" cy="38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5029200"/>
            <a:ext cx="2152486" cy="38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591724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2287"/>
            <a:ext cx="5229225" cy="53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>
            <a:off x="6858000" y="3352800"/>
            <a:ext cx="304800" cy="1752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191001" y="5257800"/>
            <a:ext cx="228600" cy="10668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371600" y="1292687"/>
            <a:ext cx="2895600" cy="457200"/>
          </a:xfrm>
          <a:prstGeom prst="wedgeRectCallout">
            <a:avLst>
              <a:gd name="adj1" fmla="val -39248"/>
              <a:gd name="adj2" fmla="val 7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“The </a:t>
            </a:r>
            <a:r>
              <a:rPr lang="en-US" sz="2800" dirty="0" err="1"/>
              <a:t>L</a:t>
            </a:r>
            <a:r>
              <a:rPr lang="en-US" sz="2800" dirty="0" err="1" smtClean="0"/>
              <a:t>agrangian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4724400" y="1292687"/>
            <a:ext cx="3352800" cy="457200"/>
          </a:xfrm>
          <a:prstGeom prst="wedgeRectCallout">
            <a:avLst>
              <a:gd name="adj1" fmla="val -29305"/>
              <a:gd name="adj2" fmla="val 7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“Lagrange multiplier”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3505200"/>
            <a:ext cx="2133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optimality condition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1" y="549658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feasibility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2590800"/>
            <a:ext cx="4283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Stationary points satisfy:</a:t>
            </a:r>
            <a:endParaRPr lang="en-US" sz="3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267200"/>
            <a:ext cx="37640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Dumb Example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5514975" cy="72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295400"/>
            <a:ext cx="794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Maximize area of rectangle, subject to perimeter = 2c</a:t>
            </a:r>
            <a:endParaRPr lang="en-US" sz="2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505200"/>
            <a:ext cx="6181726" cy="45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995812"/>
            <a:ext cx="4191000" cy="7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5715000"/>
            <a:ext cx="1861947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228600" y="1905000"/>
            <a:ext cx="2895600" cy="457200"/>
          </a:xfrm>
          <a:prstGeom prst="wedgeRectCallout">
            <a:avLst>
              <a:gd name="adj1" fmla="val -8656"/>
              <a:gd name="adj2" fmla="val 6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1. Write function</a:t>
            </a:r>
            <a:endParaRPr lang="en-US" sz="2800" dirty="0"/>
          </a:p>
        </p:txBody>
      </p:sp>
      <p:sp>
        <p:nvSpPr>
          <p:cNvPr id="12" name="Rectangular Callout 11"/>
          <p:cNvSpPr/>
          <p:nvPr/>
        </p:nvSpPr>
        <p:spPr>
          <a:xfrm>
            <a:off x="2133600" y="2895600"/>
            <a:ext cx="3352800" cy="457200"/>
          </a:xfrm>
          <a:prstGeom prst="wedgeRectCallout">
            <a:avLst>
              <a:gd name="adj1" fmla="val -30367"/>
              <a:gd name="adj2" fmla="val 7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2. Write </a:t>
            </a:r>
            <a:r>
              <a:rPr lang="en-US" sz="2800" dirty="0" err="1" smtClean="0"/>
              <a:t>Lagrangian</a:t>
            </a:r>
            <a:endParaRPr lang="en-US" sz="2800" dirty="0"/>
          </a:p>
        </p:txBody>
      </p:sp>
      <p:sp>
        <p:nvSpPr>
          <p:cNvPr id="13" name="Rectangular Callout 12"/>
          <p:cNvSpPr/>
          <p:nvPr/>
        </p:nvSpPr>
        <p:spPr>
          <a:xfrm>
            <a:off x="4267200" y="4191000"/>
            <a:ext cx="4114800" cy="457200"/>
          </a:xfrm>
          <a:prstGeom prst="wedgeRectCallout">
            <a:avLst>
              <a:gd name="adj1" fmla="val -47265"/>
              <a:gd name="adj2" fmla="val 8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3. Take partial derivatives</a:t>
            </a:r>
            <a:endParaRPr lang="en-US" sz="2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648200" y="5105400"/>
            <a:ext cx="4343400" cy="457200"/>
          </a:xfrm>
          <a:prstGeom prst="wedgeRectCallout">
            <a:avLst>
              <a:gd name="adj1" fmla="val -16990"/>
              <a:gd name="adj2" fmla="val 10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4. Solve system (if possible)</a:t>
            </a:r>
            <a:endParaRPr lang="en-US" sz="2800" dirty="0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105400"/>
            <a:ext cx="3867952" cy="76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Inequality Constraints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3438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13438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1714500" y="3248680"/>
            <a:ext cx="2514600" cy="24384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457762">
            <a:off x="6039336" y="3503941"/>
            <a:ext cx="2246928" cy="185167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5029200" y="3362980"/>
            <a:ext cx="3124200" cy="2514600"/>
            <a:chOff x="5029200" y="2514600"/>
            <a:chExt cx="3124200" cy="2514600"/>
          </a:xfrm>
          <a:solidFill>
            <a:schemeClr val="accent1"/>
          </a:solidFill>
        </p:grpSpPr>
        <p:sp>
          <p:nvSpPr>
            <p:cNvPr id="10" name="Rectangle 9"/>
            <p:cNvSpPr/>
            <p:nvPr/>
          </p:nvSpPr>
          <p:spPr>
            <a:xfrm>
              <a:off x="5029200" y="2514600"/>
              <a:ext cx="1143000" cy="243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4648200"/>
              <a:ext cx="31242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0" y="4419600"/>
              <a:ext cx="25146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45720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4267200"/>
              <a:ext cx="7620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" y="282958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Linear equality constraint        Linear inequality constraint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1823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 must be on line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618238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 must be in </a:t>
            </a:r>
            <a:r>
              <a:rPr lang="en-US" sz="2800" dirty="0" err="1" smtClean="0"/>
              <a:t>halfspace</a:t>
            </a:r>
            <a:endParaRPr lang="en-US" sz="28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3682849" cy="37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ular Callout 17"/>
          <p:cNvSpPr/>
          <p:nvPr/>
        </p:nvSpPr>
        <p:spPr>
          <a:xfrm>
            <a:off x="4495800" y="1981200"/>
            <a:ext cx="3581400" cy="457200"/>
          </a:xfrm>
          <a:prstGeom prst="wedgeRectCallout">
            <a:avLst>
              <a:gd name="adj1" fmla="val -52724"/>
              <a:gd name="adj2" fmla="val -1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Lagrangian</a:t>
            </a:r>
            <a:r>
              <a:rPr lang="en-US" sz="2800" dirty="0" smtClean="0"/>
              <a:t> (as before)</a:t>
            </a:r>
            <a:endParaRPr lang="en-US" sz="2800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371600"/>
            <a:ext cx="3762375" cy="54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58DC-F867-4A59-B645-D3DBC65DE5F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JHALL@DCNWQDNFUVWXY5MJ" val="38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590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SVM QP &amp; Midterm Review</vt:lpstr>
      <vt:lpstr>This Recitation</vt:lpstr>
      <vt:lpstr>Minimizing a quadratic</vt:lpstr>
      <vt:lpstr>Minimizing a quadratic</vt:lpstr>
      <vt:lpstr>Constrained Minimization</vt:lpstr>
      <vt:lpstr>Constrained Minimization</vt:lpstr>
      <vt:lpstr>The Lagrangian</vt:lpstr>
      <vt:lpstr>Dumb Example</vt:lpstr>
      <vt:lpstr>Inequality Constraints</vt:lpstr>
      <vt:lpstr>Inequality Constraints</vt:lpstr>
      <vt:lpstr>Inequality Constraints</vt:lpstr>
      <vt:lpstr>Duality</vt:lpstr>
      <vt:lpstr>SVM</vt:lpstr>
      <vt:lpstr>Norm Minimization</vt:lpstr>
      <vt:lpstr>SVM Dual</vt:lpstr>
      <vt:lpstr>SVM Dual</vt:lpstr>
      <vt:lpstr>Midterm</vt:lpstr>
      <vt:lpstr>Midterm</vt:lpstr>
      <vt:lpstr>Midterm</vt:lpstr>
      <vt:lpstr>Midterm</vt:lpstr>
      <vt:lpstr>Midterm</vt:lpstr>
      <vt:lpstr>Midterm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QP &amp; Midterm Review</dc:title>
  <dc:creator>Carnegie Mellon University</dc:creator>
  <cp:lastModifiedBy>Carnegie Mellon University</cp:lastModifiedBy>
  <cp:revision>40</cp:revision>
  <dcterms:created xsi:type="dcterms:W3CDTF">2010-10-14T15:03:12Z</dcterms:created>
  <dcterms:modified xsi:type="dcterms:W3CDTF">2010-10-14T20:28:06Z</dcterms:modified>
</cp:coreProperties>
</file>