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39" r:id="rId3"/>
    <p:sldId id="2611" r:id="rId4"/>
    <p:sldId id="2610" r:id="rId5"/>
    <p:sldId id="2623" r:id="rId6"/>
    <p:sldId id="2605" r:id="rId7"/>
    <p:sldId id="2540" r:id="rId8"/>
    <p:sldId id="2609" r:id="rId9"/>
    <p:sldId id="2597" r:id="rId10"/>
    <p:sldId id="2598" r:id="rId11"/>
    <p:sldId id="2614" r:id="rId12"/>
    <p:sldId id="2622" r:id="rId13"/>
    <p:sldId id="2616" r:id="rId14"/>
    <p:sldId id="2606" r:id="rId15"/>
    <p:sldId id="2599" r:id="rId16"/>
    <p:sldId id="2607" r:id="rId17"/>
    <p:sldId id="2600" r:id="rId18"/>
    <p:sldId id="2612" r:id="rId19"/>
    <p:sldId id="2613" r:id="rId20"/>
    <p:sldId id="2615" r:id="rId21"/>
    <p:sldId id="2608" r:id="rId22"/>
    <p:sldId id="2602" r:id="rId23"/>
    <p:sldId id="2617" r:id="rId24"/>
    <p:sldId id="2619" r:id="rId25"/>
    <p:sldId id="2618" r:id="rId26"/>
    <p:sldId id="2621" r:id="rId27"/>
    <p:sldId id="2620" r:id="rId2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" initials="L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5AE72"/>
    <a:srgbClr val="ED5A4C"/>
    <a:srgbClr val="3898B2"/>
    <a:srgbClr val="81A042"/>
    <a:srgbClr val="0088B8"/>
    <a:srgbClr val="005A9E"/>
    <a:srgbClr val="3333CC"/>
    <a:srgbClr val="33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5" autoAdjust="0"/>
    <p:restoredTop sz="95244" autoAdjust="0"/>
  </p:normalViewPr>
  <p:slideViewPr>
    <p:cSldViewPr>
      <p:cViewPr varScale="1">
        <p:scale>
          <a:sx n="114" d="100"/>
          <a:sy n="114" d="100"/>
        </p:scale>
        <p:origin x="629" y="1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51DD5-39A7-4CB4-A909-8CC204016B69}" type="datetimeFigureOut">
              <a:rPr lang="zh-CN" altLang="en-US" smtClean="0"/>
              <a:pPr/>
              <a:t>2020/7/1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E186A-D921-4BED-B315-5E3170134C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4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50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69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127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3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9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4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72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9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26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980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1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886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82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6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73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714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04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7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6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0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E186A-D921-4BED-B315-5E3170134C3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16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7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8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39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200" i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4BD5F-AAE9-44E2-9F14-A3220898893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73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EECAC7-52C4-426F-9D81-8608E4A4E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8" y="88852"/>
            <a:ext cx="1088634" cy="4749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A00BC5-65EA-48C2-A825-9749A0D85A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902124"/>
            <a:ext cx="4190400" cy="22413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6F8741-3397-4E9D-9C3A-FBE2976F00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91" y="-53008"/>
            <a:ext cx="1013791" cy="6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E2F1959-1DC7-456C-A68E-B3016A0AB3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09986"/>
            <a:ext cx="9144000" cy="77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8EFA16-1513-4C91-81D2-23F21DCB9E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2444" y="4913689"/>
            <a:ext cx="8279112" cy="664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D4188E1-1EC4-492D-9B42-0D8543E3FAC9}"/>
              </a:ext>
            </a:extLst>
          </p:cNvPr>
          <p:cNvSpPr/>
          <p:nvPr userDrawn="1"/>
        </p:nvSpPr>
        <p:spPr>
          <a:xfrm>
            <a:off x="3571374" y="4777661"/>
            <a:ext cx="2001254" cy="33855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1600" b="1" kern="1800" spc="0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  能  </a:t>
            </a:r>
            <a:r>
              <a:rPr lang="zh-CN" altLang="en-US" sz="1600" b="1" kern="1800" spc="0" baseline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  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F59B69-80C3-4569-8D4F-2B7C43C5E7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91" y="-53008"/>
            <a:ext cx="1013791" cy="6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7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CE7F9C-4FF6-4B51-8A6A-431F74DE2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57" t="40553" b="-221"/>
          <a:stretch>
            <a:fillRect/>
          </a:stretch>
        </p:blipFill>
        <p:spPr>
          <a:xfrm>
            <a:off x="4953964" y="2060597"/>
            <a:ext cx="4190036" cy="30829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AB9B5F-9C0F-47C1-9211-F0ABDAC812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8" y="88852"/>
            <a:ext cx="1088634" cy="4749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0392B8-2DD8-4C5F-ABB6-672C6020A9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91" y="-53008"/>
            <a:ext cx="1013791" cy="6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6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CD6151-38AB-4BCC-AB71-A5DBA3A81522}"/>
              </a:ext>
            </a:extLst>
          </p:cNvPr>
          <p:cNvSpPr/>
          <p:nvPr/>
        </p:nvSpPr>
        <p:spPr>
          <a:xfrm>
            <a:off x="0" y="1563638"/>
            <a:ext cx="91440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点单系统功能演示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815842-2CD5-4488-9FA0-C14B86B8E151}"/>
              </a:ext>
            </a:extLst>
          </p:cNvPr>
          <p:cNvSpPr txBox="1"/>
          <p:nvPr/>
        </p:nvSpPr>
        <p:spPr>
          <a:xfrm>
            <a:off x="3864114" y="2848500"/>
            <a:ext cx="141577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政企客户支撑中心</a:t>
            </a:r>
          </a:p>
        </p:txBody>
      </p:sp>
    </p:spTree>
    <p:extLst>
      <p:ext uri="{BB962C8B-B14F-4D97-AF65-F5344CB8AC3E}">
        <p14:creationId xmlns:p14="http://schemas.microsoft.com/office/powerpoint/2010/main" val="288918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项目情况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8D526-8B50-4B63-8AC9-BBB992535E47}"/>
              </a:ext>
            </a:extLst>
          </p:cNvPr>
          <p:cNvSpPr txBox="1"/>
          <p:nvPr/>
        </p:nvSpPr>
        <p:spPr>
          <a:xfrm>
            <a:off x="6012160" y="1275606"/>
            <a:ext cx="2520280" cy="231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/>
              <a:t>客户经理可查看自己点单的项目情况，包括待审核、待接</a:t>
            </a:r>
            <a:r>
              <a:rPr lang="en-US" altLang="zh-CN" dirty="0"/>
              <a:t>/</a:t>
            </a:r>
            <a:r>
              <a:rPr lang="zh-CN" altLang="en-US" dirty="0"/>
              <a:t>待抢项目、当前项目、历史项目等。</a:t>
            </a:r>
            <a:endParaRPr lang="en-US" altLang="zh-CN" dirty="0"/>
          </a:p>
          <a:p>
            <a:r>
              <a:rPr lang="zh-CN" altLang="en-US" dirty="0"/>
              <a:t>点击进入详情可查看项目具体信息，包括支撑经理反馈的信息。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0C88E-C933-4FCC-9C69-827ABDEB4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771550"/>
            <a:ext cx="2183965" cy="3816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97D912-9485-4E90-A513-3AA3A6912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843558"/>
            <a:ext cx="2183965" cy="35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81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我要评价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8D526-8B50-4B63-8AC9-BBB992535E47}"/>
              </a:ext>
            </a:extLst>
          </p:cNvPr>
          <p:cNvSpPr txBox="1"/>
          <p:nvPr/>
        </p:nvSpPr>
        <p:spPr>
          <a:xfrm>
            <a:off x="5436096" y="1491630"/>
            <a:ext cx="3351729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marL="0" indent="0">
              <a:buNone/>
            </a:pPr>
            <a:r>
              <a:rPr lang="zh-CN" altLang="en-US" dirty="0"/>
              <a:t>需求发起人对项目的评价决定积分去向：</a:t>
            </a:r>
            <a:endParaRPr lang="en-US" altLang="zh-CN" dirty="0"/>
          </a:p>
          <a:p>
            <a:r>
              <a:rPr lang="zh-CN" altLang="en-US" dirty="0"/>
              <a:t>四个评分维度中，其中一项为“不满意”或“非常不满意”，该项目积分退回原部门。</a:t>
            </a:r>
            <a:endParaRPr lang="en-US" altLang="zh-CN" dirty="0"/>
          </a:p>
          <a:p>
            <a:r>
              <a:rPr lang="zh-CN" altLang="en-US" dirty="0"/>
              <a:t>四个评分维度均未出现“不满意”或“非常不满意”，该项目积分计入支撑经理积分。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5A9AC5-5F0D-4ECD-86CD-132CDFCA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83" y="870676"/>
            <a:ext cx="2132569" cy="3723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79E2C6-4FEF-482F-8771-71B4292BF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849027"/>
            <a:ext cx="2132569" cy="3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1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8D526-8B50-4B63-8AC9-BBB992535E47}"/>
              </a:ext>
            </a:extLst>
          </p:cNvPr>
          <p:cNvSpPr txBox="1"/>
          <p:nvPr/>
        </p:nvSpPr>
        <p:spPr>
          <a:xfrm>
            <a:off x="4427984" y="1923678"/>
            <a:ext cx="3384376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/>
              <a:t>需求发起人可查看个人信息及所在部门信息，核对登录账号是否正确。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CD1BAD-C4ED-4F23-B9D6-69FD9A4F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699542"/>
            <a:ext cx="2268686" cy="397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6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提醒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8D526-8B50-4B63-8AC9-BBB992535E47}"/>
              </a:ext>
            </a:extLst>
          </p:cNvPr>
          <p:cNvSpPr txBox="1"/>
          <p:nvPr/>
        </p:nvSpPr>
        <p:spPr>
          <a:xfrm>
            <a:off x="5652120" y="1762382"/>
            <a:ext cx="2736304" cy="16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工单被支撑人员接单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支撑人员反馈进度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项目竣工及评价提醒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均会通过微信公众号“南电支撑”发送提醒消息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FFBEAB-DDA7-4BD7-9D85-17B28EA3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946658"/>
            <a:ext cx="2088232" cy="16143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DFC92B-5595-48D2-A774-9038EDEF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701121"/>
            <a:ext cx="2088232" cy="17938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A5CA902-CA40-4901-968D-E4C197F4F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787774"/>
            <a:ext cx="1997715" cy="162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17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D2DF3-0BA4-4CA8-A351-FC299CB295BB}"/>
              </a:ext>
            </a:extLst>
          </p:cNvPr>
          <p:cNvGrpSpPr/>
          <p:nvPr/>
        </p:nvGrpSpPr>
        <p:grpSpPr>
          <a:xfrm>
            <a:off x="1619672" y="1259070"/>
            <a:ext cx="5652367" cy="2625360"/>
            <a:chOff x="1439913" y="1259070"/>
            <a:chExt cx="5652367" cy="26253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C630FC-4221-4034-A087-7678F4BFF49B}"/>
                </a:ext>
              </a:extLst>
            </p:cNvPr>
            <p:cNvGrpSpPr/>
            <p:nvPr/>
          </p:nvGrpSpPr>
          <p:grpSpPr>
            <a:xfrm>
              <a:off x="2412280" y="1259070"/>
              <a:ext cx="4680000" cy="2625360"/>
              <a:chOff x="2123728" y="1242534"/>
              <a:chExt cx="4680000" cy="2625360"/>
            </a:xfrm>
          </p:grpSpPr>
          <p:sp>
            <p:nvSpPr>
              <p:cNvPr id="132" name="五边形 15">
                <a:extLst>
                  <a:ext uri="{FF2B5EF4-FFF2-40B4-BE49-F238E27FC236}">
                    <a16:creationId xmlns:a16="http://schemas.microsoft.com/office/drawing/2014/main" id="{93A93C3F-4909-43C4-9ADC-F62C9DC2A1B5}"/>
                  </a:ext>
                </a:extLst>
              </p:cNvPr>
              <p:cNvSpPr/>
              <p:nvPr/>
            </p:nvSpPr>
            <p:spPr>
              <a:xfrm>
                <a:off x="2123728" y="124253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需求发起人</a:t>
                </a:r>
              </a:p>
            </p:txBody>
          </p:sp>
          <p:sp>
            <p:nvSpPr>
              <p:cNvPr id="138" name="五边形 15">
                <a:extLst>
                  <a:ext uri="{FF2B5EF4-FFF2-40B4-BE49-F238E27FC236}">
                    <a16:creationId xmlns:a16="http://schemas.microsoft.com/office/drawing/2014/main" id="{D7E72ACC-6FC7-4793-96D6-1F351CDA56CC}"/>
                  </a:ext>
                </a:extLst>
              </p:cNvPr>
              <p:cNvSpPr/>
              <p:nvPr/>
            </p:nvSpPr>
            <p:spPr>
              <a:xfrm>
                <a:off x="2123728" y="196165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审核员</a:t>
                </a:r>
              </a:p>
            </p:txBody>
          </p:sp>
          <p:sp>
            <p:nvSpPr>
              <p:cNvPr id="139" name="五边形 15">
                <a:extLst>
                  <a:ext uri="{FF2B5EF4-FFF2-40B4-BE49-F238E27FC236}">
                    <a16:creationId xmlns:a16="http://schemas.microsoft.com/office/drawing/2014/main" id="{94DAD894-779A-455A-BB3C-A32E8CA9C4A7}"/>
                  </a:ext>
                </a:extLst>
              </p:cNvPr>
              <p:cNvSpPr/>
              <p:nvPr/>
            </p:nvSpPr>
            <p:spPr>
              <a:xfrm>
                <a:off x="2123728" y="268077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支撑人员</a:t>
                </a:r>
              </a:p>
            </p:txBody>
          </p:sp>
          <p:sp>
            <p:nvSpPr>
              <p:cNvPr id="140" name="五边形 15">
                <a:extLst>
                  <a:ext uri="{FF2B5EF4-FFF2-40B4-BE49-F238E27FC236}">
                    <a16:creationId xmlns:a16="http://schemas.microsoft.com/office/drawing/2014/main" id="{6BC29F80-1B3B-4633-9D62-DB4563623603}"/>
                  </a:ext>
                </a:extLst>
              </p:cNvPr>
              <p:cNvSpPr/>
              <p:nvPr/>
            </p:nvSpPr>
            <p:spPr>
              <a:xfrm>
                <a:off x="2123728" y="339989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支撑主管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9A7482-E7F2-4401-AC22-0E514CCA97B6}"/>
                </a:ext>
              </a:extLst>
            </p:cNvPr>
            <p:cNvSpPr txBox="1"/>
            <p:nvPr/>
          </p:nvSpPr>
          <p:spPr>
            <a:xfrm>
              <a:off x="1439913" y="1917309"/>
              <a:ext cx="576063" cy="1308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16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72DDE6-D2FA-440D-AEC2-8EE8FF65A6F7}"/>
              </a:ext>
            </a:extLst>
          </p:cNvPr>
          <p:cNvSpPr txBox="1"/>
          <p:nvPr/>
        </p:nvSpPr>
        <p:spPr>
          <a:xfrm>
            <a:off x="5499998" y="1059582"/>
            <a:ext cx="3176457" cy="199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marL="0" indent="0" algn="just">
              <a:buNone/>
            </a:pPr>
            <a:r>
              <a:rPr lang="zh-CN" altLang="en-US" dirty="0"/>
              <a:t>需求发起后该区域审核员会收到提醒消息。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审核员：负责审核本部门或区域发起的需求；同时还具有修改积分及退单的权限。每个渠道可设置</a:t>
            </a:r>
            <a:r>
              <a:rPr lang="en-US" altLang="zh-CN" dirty="0"/>
              <a:t>1</a:t>
            </a:r>
            <a:r>
              <a:rPr lang="zh-CN" altLang="en-US" dirty="0"/>
              <a:t>到多名审核员。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873158-1D0B-4547-BBDD-F05B684DDAC4}"/>
              </a:ext>
            </a:extLst>
          </p:cNvPr>
          <p:cNvSpPr/>
          <p:nvPr/>
        </p:nvSpPr>
        <p:spPr>
          <a:xfrm>
            <a:off x="5499999" y="3054039"/>
            <a:ext cx="3378789" cy="16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C00000"/>
                </a:solidFill>
              </a:rPr>
              <a:t>退单：</a:t>
            </a:r>
            <a:r>
              <a:rPr lang="zh-CN" altLang="en-US" sz="1400" dirty="0"/>
              <a:t>工单作废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C00000"/>
                </a:solidFill>
              </a:rPr>
              <a:t>调整积分：</a:t>
            </a:r>
            <a:r>
              <a:rPr lang="zh-CN" altLang="en-US" sz="1400" dirty="0"/>
              <a:t>对积分进行调整（项目评价满意后支撑单位获得积分以调整后积分为准）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C00000"/>
                </a:solidFill>
              </a:rPr>
              <a:t>通过：</a:t>
            </a:r>
            <a:r>
              <a:rPr lang="zh-CN" altLang="en-US" sz="1400" dirty="0"/>
              <a:t>审核通过，需求发到对应部门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C4F0B1-4430-4853-8FCA-A00E9A48E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01"/>
          <a:stretch/>
        </p:blipFill>
        <p:spPr>
          <a:xfrm>
            <a:off x="710830" y="2360299"/>
            <a:ext cx="2017771" cy="25357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82972-D44E-4D2E-8697-EB14A1BC0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107" y="679561"/>
            <a:ext cx="2189973" cy="37948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655DC3-8F1D-45FE-A956-0EE85D0F6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0" y="583211"/>
            <a:ext cx="1944216" cy="16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D2DF3-0BA4-4CA8-A351-FC299CB295BB}"/>
              </a:ext>
            </a:extLst>
          </p:cNvPr>
          <p:cNvGrpSpPr/>
          <p:nvPr/>
        </p:nvGrpSpPr>
        <p:grpSpPr>
          <a:xfrm>
            <a:off x="1619672" y="1259070"/>
            <a:ext cx="5652367" cy="2625360"/>
            <a:chOff x="1439913" y="1259070"/>
            <a:chExt cx="5652367" cy="26253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C630FC-4221-4034-A087-7678F4BFF49B}"/>
                </a:ext>
              </a:extLst>
            </p:cNvPr>
            <p:cNvGrpSpPr/>
            <p:nvPr/>
          </p:nvGrpSpPr>
          <p:grpSpPr>
            <a:xfrm>
              <a:off x="2412280" y="1259070"/>
              <a:ext cx="4680000" cy="2625360"/>
              <a:chOff x="2123728" y="1242534"/>
              <a:chExt cx="4680000" cy="2625360"/>
            </a:xfrm>
          </p:grpSpPr>
          <p:sp>
            <p:nvSpPr>
              <p:cNvPr id="132" name="五边形 15">
                <a:extLst>
                  <a:ext uri="{FF2B5EF4-FFF2-40B4-BE49-F238E27FC236}">
                    <a16:creationId xmlns:a16="http://schemas.microsoft.com/office/drawing/2014/main" id="{93A93C3F-4909-43C4-9ADC-F62C9DC2A1B5}"/>
                  </a:ext>
                </a:extLst>
              </p:cNvPr>
              <p:cNvSpPr/>
              <p:nvPr/>
            </p:nvSpPr>
            <p:spPr>
              <a:xfrm>
                <a:off x="2123728" y="124253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需求发起人</a:t>
                </a:r>
              </a:p>
            </p:txBody>
          </p:sp>
          <p:sp>
            <p:nvSpPr>
              <p:cNvPr id="138" name="五边形 15">
                <a:extLst>
                  <a:ext uri="{FF2B5EF4-FFF2-40B4-BE49-F238E27FC236}">
                    <a16:creationId xmlns:a16="http://schemas.microsoft.com/office/drawing/2014/main" id="{D7E72ACC-6FC7-4793-96D6-1F351CDA56CC}"/>
                  </a:ext>
                </a:extLst>
              </p:cNvPr>
              <p:cNvSpPr/>
              <p:nvPr/>
            </p:nvSpPr>
            <p:spPr>
              <a:xfrm>
                <a:off x="2123728" y="196165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审核员</a:t>
                </a:r>
              </a:p>
            </p:txBody>
          </p:sp>
          <p:sp>
            <p:nvSpPr>
              <p:cNvPr id="139" name="五边形 15">
                <a:extLst>
                  <a:ext uri="{FF2B5EF4-FFF2-40B4-BE49-F238E27FC236}">
                    <a16:creationId xmlns:a16="http://schemas.microsoft.com/office/drawing/2014/main" id="{94DAD894-779A-455A-BB3C-A32E8CA9C4A7}"/>
                  </a:ext>
                </a:extLst>
              </p:cNvPr>
              <p:cNvSpPr/>
              <p:nvPr/>
            </p:nvSpPr>
            <p:spPr>
              <a:xfrm>
                <a:off x="2123728" y="268077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支撑人员</a:t>
                </a:r>
              </a:p>
            </p:txBody>
          </p:sp>
          <p:sp>
            <p:nvSpPr>
              <p:cNvPr id="140" name="五边形 15">
                <a:extLst>
                  <a:ext uri="{FF2B5EF4-FFF2-40B4-BE49-F238E27FC236}">
                    <a16:creationId xmlns:a16="http://schemas.microsoft.com/office/drawing/2014/main" id="{6BC29F80-1B3B-4633-9D62-DB4563623603}"/>
                  </a:ext>
                </a:extLst>
              </p:cNvPr>
              <p:cNvSpPr/>
              <p:nvPr/>
            </p:nvSpPr>
            <p:spPr>
              <a:xfrm>
                <a:off x="2123728" y="339989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支撑主管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9A7482-E7F2-4401-AC22-0E514CCA97B6}"/>
                </a:ext>
              </a:extLst>
            </p:cNvPr>
            <p:cNvSpPr txBox="1"/>
            <p:nvPr/>
          </p:nvSpPr>
          <p:spPr>
            <a:xfrm>
              <a:off x="1439913" y="1917309"/>
              <a:ext cx="576063" cy="1308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361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支撑人员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615FE-9027-4347-967B-3C03AFE771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99"/>
          <a:stretch/>
        </p:blipFill>
        <p:spPr>
          <a:xfrm>
            <a:off x="593923" y="2283718"/>
            <a:ext cx="2204063" cy="23762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811E1B-E219-40B5-A4AB-1661B2343643}"/>
              </a:ext>
            </a:extLst>
          </p:cNvPr>
          <p:cNvSpPr txBox="1"/>
          <p:nvPr/>
        </p:nvSpPr>
        <p:spPr>
          <a:xfrm>
            <a:off x="6012160" y="1491630"/>
            <a:ext cx="2592288" cy="199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dirty="0"/>
              <a:t>审核员审核通过后，支撑经理会收到提醒消息。</a:t>
            </a:r>
            <a:endParaRPr lang="en-US" altLang="zh-CN" dirty="0"/>
          </a:p>
          <a:p>
            <a:r>
              <a:rPr lang="zh-CN" altLang="en-US" dirty="0"/>
              <a:t>支撑人员：后端及管控部门人员，负责需求接应。核心功能为项目情况，还可查看个人信息及当前积分情况。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3350559-652B-40F1-BAB2-662B45683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136" y="685506"/>
            <a:ext cx="2247724" cy="3896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077944-2BEE-4D6E-91D5-16AA20C61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579849"/>
            <a:ext cx="1944216" cy="168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4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支撑人员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18E303-D1C6-48C3-A8E2-00B1F3815B2A}"/>
              </a:ext>
            </a:extLst>
          </p:cNvPr>
          <p:cNvSpPr txBox="1"/>
          <p:nvPr/>
        </p:nvSpPr>
        <p:spPr>
          <a:xfrm>
            <a:off x="5940152" y="1816434"/>
            <a:ext cx="3024336" cy="296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接单：</a:t>
            </a:r>
            <a:r>
              <a:rPr lang="zh-CN" altLang="en-US" dirty="0"/>
              <a:t>发起人指定其作为支撑；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抢单：</a:t>
            </a:r>
            <a:r>
              <a:rPr lang="zh-CN" altLang="en-US" dirty="0"/>
              <a:t>未指定支撑的项目，或某支撑</a:t>
            </a:r>
            <a:r>
              <a:rPr lang="en-US" altLang="zh-CN" dirty="0"/>
              <a:t>1</a:t>
            </a:r>
            <a:r>
              <a:rPr lang="zh-CN" altLang="en-US" dirty="0"/>
              <a:t>小时内未接单的项目；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退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转单：</a:t>
            </a:r>
            <a:r>
              <a:rPr lang="zh-CN" altLang="en-US" dirty="0"/>
              <a:t>支撑经理可将在手项目退单，或由主管转派给其他人；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反馈：</a:t>
            </a:r>
            <a:r>
              <a:rPr lang="zh-CN" altLang="en-US" dirty="0"/>
              <a:t>在手（当前）项目可以进行反馈，反馈信息会及时发送给需求发起人；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竣工：</a:t>
            </a:r>
            <a:r>
              <a:rPr lang="zh-CN" altLang="en-US" dirty="0"/>
              <a:t>项目完成。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8A8E82-91AA-4AF5-9BB4-B941BE7FA8AE}"/>
              </a:ext>
            </a:extLst>
          </p:cNvPr>
          <p:cNvSpPr txBox="1"/>
          <p:nvPr/>
        </p:nvSpPr>
        <p:spPr>
          <a:xfrm>
            <a:off x="5940152" y="1114639"/>
            <a:ext cx="3024336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Wingdings" panose="05000000000000000000" pitchFamily="2" charset="2"/>
              <a:buNone/>
              <a:defRPr sz="1400"/>
            </a:lvl1pPr>
          </a:lstStyle>
          <a:p>
            <a:r>
              <a:rPr lang="zh-CN" altLang="en-US" dirty="0"/>
              <a:t>支撑人员的能力主要包括：接单、抢单、反馈、竣工。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6311A2-EBB2-4270-8808-450B2A04A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30" y="730460"/>
            <a:ext cx="2232248" cy="39021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1A034F-817D-4124-821C-910FAC4A6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574844"/>
            <a:ext cx="2327785" cy="40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20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支撑人员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分享、添加成员、退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转单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18E303-D1C6-48C3-A8E2-00B1F3815B2A}"/>
              </a:ext>
            </a:extLst>
          </p:cNvPr>
          <p:cNvSpPr txBox="1"/>
          <p:nvPr/>
        </p:nvSpPr>
        <p:spPr>
          <a:xfrm>
            <a:off x="5798123" y="771550"/>
            <a:ext cx="3024335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Wingdings" panose="05000000000000000000" pitchFamily="2" charset="2"/>
              <a:buNone/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分享：</a:t>
            </a:r>
            <a:r>
              <a:rPr lang="zh-CN" altLang="en-US" dirty="0"/>
              <a:t>点击分享图标，到聊天输入框粘贴即可分享项目信息给其他人。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DACF7F-169D-41D1-9AA2-C058412C54E0}"/>
              </a:ext>
            </a:extLst>
          </p:cNvPr>
          <p:cNvSpPr txBox="1"/>
          <p:nvPr/>
        </p:nvSpPr>
        <p:spPr>
          <a:xfrm>
            <a:off x="5798123" y="1838790"/>
            <a:ext cx="2808312" cy="167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buFont typeface="Wingdings" panose="05000000000000000000" pitchFamily="2" charset="2"/>
              <a:buNone/>
              <a:defRPr sz="1400"/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</a:rPr>
              <a:t>添加成员：</a:t>
            </a:r>
            <a:r>
              <a:rPr lang="zh-CN" altLang="en-US" dirty="0"/>
              <a:t>支撑可与本部门其他人协作完成项目，在添加成员是可将该项目已有积分进行拆分分配。项目会出现在所添加成员的共享项目列表中。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DCC539-8689-405C-8D6E-6190AFDE3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79" y="571465"/>
            <a:ext cx="2383572" cy="4000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A8FB5F-FB03-4993-B519-FA07CAA37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23" y="649896"/>
            <a:ext cx="2456464" cy="422611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DDF7F9-D9B5-4B65-8A02-5A70892C0F84}"/>
              </a:ext>
            </a:extLst>
          </p:cNvPr>
          <p:cNvSpPr/>
          <p:nvPr/>
        </p:nvSpPr>
        <p:spPr>
          <a:xfrm>
            <a:off x="5850033" y="3552360"/>
            <a:ext cx="2808312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C00000"/>
                </a:solidFill>
              </a:rPr>
              <a:t>退</a:t>
            </a:r>
            <a:r>
              <a:rPr lang="en-US" altLang="zh-CN" sz="1400" dirty="0">
                <a:solidFill>
                  <a:srgbClr val="C00000"/>
                </a:solidFill>
              </a:rPr>
              <a:t>/</a:t>
            </a:r>
            <a:r>
              <a:rPr lang="zh-CN" altLang="en-US" sz="1400" dirty="0">
                <a:solidFill>
                  <a:srgbClr val="C00000"/>
                </a:solidFill>
              </a:rPr>
              <a:t>转单：</a:t>
            </a:r>
            <a:r>
              <a:rPr lang="zh-CN" altLang="en-US" sz="1400" dirty="0"/>
              <a:t>点击后，工单会回滚到待抢单状态，由其他人抢单或由主管退单。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775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D2DF3-0BA4-4CA8-A351-FC299CB295BB}"/>
              </a:ext>
            </a:extLst>
          </p:cNvPr>
          <p:cNvGrpSpPr/>
          <p:nvPr/>
        </p:nvGrpSpPr>
        <p:grpSpPr>
          <a:xfrm>
            <a:off x="1619672" y="1259070"/>
            <a:ext cx="5652367" cy="2625360"/>
            <a:chOff x="1439913" y="1259070"/>
            <a:chExt cx="5652367" cy="26253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C630FC-4221-4034-A087-7678F4BFF49B}"/>
                </a:ext>
              </a:extLst>
            </p:cNvPr>
            <p:cNvGrpSpPr/>
            <p:nvPr/>
          </p:nvGrpSpPr>
          <p:grpSpPr>
            <a:xfrm>
              <a:off x="2412280" y="1259070"/>
              <a:ext cx="4680000" cy="2625360"/>
              <a:chOff x="2123728" y="1242534"/>
              <a:chExt cx="4680000" cy="2625360"/>
            </a:xfrm>
          </p:grpSpPr>
          <p:sp>
            <p:nvSpPr>
              <p:cNvPr id="132" name="五边形 15">
                <a:extLst>
                  <a:ext uri="{FF2B5EF4-FFF2-40B4-BE49-F238E27FC236}">
                    <a16:creationId xmlns:a16="http://schemas.microsoft.com/office/drawing/2014/main" id="{93A93C3F-4909-43C4-9ADC-F62C9DC2A1B5}"/>
                  </a:ext>
                </a:extLst>
              </p:cNvPr>
              <p:cNvSpPr/>
              <p:nvPr/>
            </p:nvSpPr>
            <p:spPr>
              <a:xfrm>
                <a:off x="2123728" y="124253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需求发起人</a:t>
                </a:r>
              </a:p>
            </p:txBody>
          </p:sp>
          <p:sp>
            <p:nvSpPr>
              <p:cNvPr id="138" name="五边形 15">
                <a:extLst>
                  <a:ext uri="{FF2B5EF4-FFF2-40B4-BE49-F238E27FC236}">
                    <a16:creationId xmlns:a16="http://schemas.microsoft.com/office/drawing/2014/main" id="{D7E72ACC-6FC7-4793-96D6-1F351CDA56CC}"/>
                  </a:ext>
                </a:extLst>
              </p:cNvPr>
              <p:cNvSpPr/>
              <p:nvPr/>
            </p:nvSpPr>
            <p:spPr>
              <a:xfrm>
                <a:off x="2123728" y="196165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审核员</a:t>
                </a:r>
              </a:p>
            </p:txBody>
          </p:sp>
          <p:sp>
            <p:nvSpPr>
              <p:cNvPr id="139" name="五边形 15">
                <a:extLst>
                  <a:ext uri="{FF2B5EF4-FFF2-40B4-BE49-F238E27FC236}">
                    <a16:creationId xmlns:a16="http://schemas.microsoft.com/office/drawing/2014/main" id="{94DAD894-779A-455A-BB3C-A32E8CA9C4A7}"/>
                  </a:ext>
                </a:extLst>
              </p:cNvPr>
              <p:cNvSpPr/>
              <p:nvPr/>
            </p:nvSpPr>
            <p:spPr>
              <a:xfrm>
                <a:off x="2123728" y="268077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支撑人员</a:t>
                </a:r>
              </a:p>
            </p:txBody>
          </p:sp>
          <p:sp>
            <p:nvSpPr>
              <p:cNvPr id="140" name="五边形 15">
                <a:extLst>
                  <a:ext uri="{FF2B5EF4-FFF2-40B4-BE49-F238E27FC236}">
                    <a16:creationId xmlns:a16="http://schemas.microsoft.com/office/drawing/2014/main" id="{6BC29F80-1B3B-4633-9D62-DB4563623603}"/>
                  </a:ext>
                </a:extLst>
              </p:cNvPr>
              <p:cNvSpPr/>
              <p:nvPr/>
            </p:nvSpPr>
            <p:spPr>
              <a:xfrm>
                <a:off x="2123728" y="339989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支撑主管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9A7482-E7F2-4401-AC22-0E514CCA97B6}"/>
                </a:ext>
              </a:extLst>
            </p:cNvPr>
            <p:cNvSpPr txBox="1"/>
            <p:nvPr/>
          </p:nvSpPr>
          <p:spPr>
            <a:xfrm>
              <a:off x="1439913" y="1917309"/>
              <a:ext cx="576063" cy="1308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89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支撑人员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评价提醒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9B5DD-4738-4AB8-A655-1A489F97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00" y="1203598"/>
            <a:ext cx="2941575" cy="19356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CAD7B4-6888-4F26-8E6A-64ED0B7E98F0}"/>
              </a:ext>
            </a:extLst>
          </p:cNvPr>
          <p:cNvSpPr/>
          <p:nvPr/>
        </p:nvSpPr>
        <p:spPr>
          <a:xfrm>
            <a:off x="4593913" y="1956755"/>
            <a:ext cx="3222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前端评价后，支撑人员会收到评价消息</a:t>
            </a:r>
          </a:p>
        </p:txBody>
      </p:sp>
    </p:spTree>
    <p:extLst>
      <p:ext uri="{BB962C8B-B14F-4D97-AF65-F5344CB8AC3E}">
        <p14:creationId xmlns:p14="http://schemas.microsoft.com/office/powerpoint/2010/main" val="169913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D2DF3-0BA4-4CA8-A351-FC299CB295BB}"/>
              </a:ext>
            </a:extLst>
          </p:cNvPr>
          <p:cNvGrpSpPr/>
          <p:nvPr/>
        </p:nvGrpSpPr>
        <p:grpSpPr>
          <a:xfrm>
            <a:off x="1619672" y="1259070"/>
            <a:ext cx="5652367" cy="2625360"/>
            <a:chOff x="1439913" y="1259070"/>
            <a:chExt cx="5652367" cy="26253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C630FC-4221-4034-A087-7678F4BFF49B}"/>
                </a:ext>
              </a:extLst>
            </p:cNvPr>
            <p:cNvGrpSpPr/>
            <p:nvPr/>
          </p:nvGrpSpPr>
          <p:grpSpPr>
            <a:xfrm>
              <a:off x="2412280" y="1259070"/>
              <a:ext cx="4680000" cy="2625360"/>
              <a:chOff x="2123728" y="1242534"/>
              <a:chExt cx="4680000" cy="2625360"/>
            </a:xfrm>
          </p:grpSpPr>
          <p:sp>
            <p:nvSpPr>
              <p:cNvPr id="132" name="五边形 15">
                <a:extLst>
                  <a:ext uri="{FF2B5EF4-FFF2-40B4-BE49-F238E27FC236}">
                    <a16:creationId xmlns:a16="http://schemas.microsoft.com/office/drawing/2014/main" id="{93A93C3F-4909-43C4-9ADC-F62C9DC2A1B5}"/>
                  </a:ext>
                </a:extLst>
              </p:cNvPr>
              <p:cNvSpPr/>
              <p:nvPr/>
            </p:nvSpPr>
            <p:spPr>
              <a:xfrm>
                <a:off x="2123728" y="124253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需求发起人</a:t>
                </a:r>
              </a:p>
            </p:txBody>
          </p:sp>
          <p:sp>
            <p:nvSpPr>
              <p:cNvPr id="138" name="五边形 15">
                <a:extLst>
                  <a:ext uri="{FF2B5EF4-FFF2-40B4-BE49-F238E27FC236}">
                    <a16:creationId xmlns:a16="http://schemas.microsoft.com/office/drawing/2014/main" id="{D7E72ACC-6FC7-4793-96D6-1F351CDA56CC}"/>
                  </a:ext>
                </a:extLst>
              </p:cNvPr>
              <p:cNvSpPr/>
              <p:nvPr/>
            </p:nvSpPr>
            <p:spPr>
              <a:xfrm>
                <a:off x="2123728" y="196165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审核员</a:t>
                </a:r>
              </a:p>
            </p:txBody>
          </p:sp>
          <p:sp>
            <p:nvSpPr>
              <p:cNvPr id="139" name="五边形 15">
                <a:extLst>
                  <a:ext uri="{FF2B5EF4-FFF2-40B4-BE49-F238E27FC236}">
                    <a16:creationId xmlns:a16="http://schemas.microsoft.com/office/drawing/2014/main" id="{94DAD894-779A-455A-BB3C-A32E8CA9C4A7}"/>
                  </a:ext>
                </a:extLst>
              </p:cNvPr>
              <p:cNvSpPr/>
              <p:nvPr/>
            </p:nvSpPr>
            <p:spPr>
              <a:xfrm>
                <a:off x="2123728" y="268077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支撑人员</a:t>
                </a:r>
              </a:p>
            </p:txBody>
          </p:sp>
          <p:sp>
            <p:nvSpPr>
              <p:cNvPr id="140" name="五边形 15">
                <a:extLst>
                  <a:ext uri="{FF2B5EF4-FFF2-40B4-BE49-F238E27FC236}">
                    <a16:creationId xmlns:a16="http://schemas.microsoft.com/office/drawing/2014/main" id="{6BC29F80-1B3B-4633-9D62-DB4563623603}"/>
                  </a:ext>
                </a:extLst>
              </p:cNvPr>
              <p:cNvSpPr/>
              <p:nvPr/>
            </p:nvSpPr>
            <p:spPr>
              <a:xfrm>
                <a:off x="2123728" y="339989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支撑主管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9A7482-E7F2-4401-AC22-0E514CCA97B6}"/>
                </a:ext>
              </a:extLst>
            </p:cNvPr>
            <p:cNvSpPr txBox="1"/>
            <p:nvPr/>
          </p:nvSpPr>
          <p:spPr>
            <a:xfrm>
              <a:off x="1439913" y="1917309"/>
              <a:ext cx="576063" cy="1308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933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支撑主管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18E303-D1C6-48C3-A8E2-00B1F3815B2A}"/>
              </a:ext>
            </a:extLst>
          </p:cNvPr>
          <p:cNvSpPr txBox="1"/>
          <p:nvPr/>
        </p:nvSpPr>
        <p:spPr>
          <a:xfrm>
            <a:off x="4298234" y="1075937"/>
            <a:ext cx="3874166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algn="just"/>
            <a:r>
              <a:rPr lang="zh-CN" altLang="en-US" dirty="0"/>
              <a:t>支撑主管具有点单及接单权限。（适用于既需要点单有需要接单的人员角色）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DACF7F-169D-41D1-9AA2-C058412C54E0}"/>
              </a:ext>
            </a:extLst>
          </p:cNvPr>
          <p:cNvSpPr txBox="1"/>
          <p:nvPr/>
        </p:nvSpPr>
        <p:spPr>
          <a:xfrm>
            <a:off x="4298234" y="1818351"/>
            <a:ext cx="3874166" cy="231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algn="just"/>
            <a:r>
              <a:rPr lang="zh-CN" altLang="en-US" dirty="0"/>
              <a:t>主管包括八个功能模块：我要点单、我的点单、我的项目、项目派发、部门项目、查看评价，员工管理及个人中心。</a:t>
            </a:r>
            <a:r>
              <a:rPr lang="zh-CN" altLang="en-US" dirty="0">
                <a:solidFill>
                  <a:srgbClr val="C00000"/>
                </a:solidFill>
              </a:rPr>
              <a:t>其中我要点单模块与需求发起人我要点单模块功能相同；我的点单模块与需求发起人项目情况模块功能相同；我的项目模块与支撑人员项目情况模块功能相同。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98E326-9616-461C-8B99-9871476C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86440"/>
            <a:ext cx="2369177" cy="39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62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支撑主管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派单及退单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6C758-A949-43A2-BF1F-67917EE7FE9F}"/>
              </a:ext>
            </a:extLst>
          </p:cNvPr>
          <p:cNvSpPr txBox="1"/>
          <p:nvPr/>
        </p:nvSpPr>
        <p:spPr>
          <a:xfrm>
            <a:off x="305996" y="2931790"/>
            <a:ext cx="269976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algn="just"/>
            <a:r>
              <a:rPr lang="zh-CN" altLang="en-US" dirty="0">
                <a:solidFill>
                  <a:srgbClr val="C00000"/>
                </a:solidFill>
              </a:rPr>
              <a:t>派单：</a:t>
            </a:r>
            <a:r>
              <a:rPr lang="zh-CN" altLang="en-US" dirty="0"/>
              <a:t>选择某个支撑进行项目派发；派单只能指定一人。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C00000"/>
                </a:solidFill>
              </a:rPr>
              <a:t>退单：</a:t>
            </a:r>
            <a:r>
              <a:rPr lang="zh-CN" altLang="en-US" dirty="0"/>
              <a:t>工单作废，积分退回原部门。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F3333F-A421-4E85-A2D7-5523BDB8C6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67544" y="627534"/>
            <a:ext cx="2277428" cy="1944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34D89E-DA77-4F2F-9D63-CBCC07A9C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777" y="624381"/>
            <a:ext cx="2277429" cy="3942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3DCC3F-08B8-49A7-8D80-C4B2669BE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224" y="592714"/>
            <a:ext cx="2441570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363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支撑主管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部门项目及查看评价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3A1B1B-45E7-45DE-B1C3-9A2553EF9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54926"/>
            <a:ext cx="2016224" cy="40324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4C7B02-62CE-4513-B45F-633C1BC5D2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94"/>
          <a:stretch/>
        </p:blipFill>
        <p:spPr>
          <a:xfrm>
            <a:off x="3131840" y="654926"/>
            <a:ext cx="2188733" cy="39776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B6C758-A949-43A2-BF1F-67917EE7FE9F}"/>
              </a:ext>
            </a:extLst>
          </p:cNvPr>
          <p:cNvSpPr txBox="1"/>
          <p:nvPr/>
        </p:nvSpPr>
        <p:spPr>
          <a:xfrm>
            <a:off x="5688660" y="1131590"/>
            <a:ext cx="2699763" cy="102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marL="0" indent="0" algn="just">
              <a:buNone/>
            </a:pPr>
            <a:r>
              <a:rPr lang="zh-CN" altLang="en-US" dirty="0"/>
              <a:t>部门项目及查看评价均针对部门人员接单的全部项目，可指定关键字进行查询。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41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支撑主管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员工管理及个人中心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6C758-A949-43A2-BF1F-67917EE7FE9F}"/>
              </a:ext>
            </a:extLst>
          </p:cNvPr>
          <p:cNvSpPr txBox="1"/>
          <p:nvPr/>
        </p:nvSpPr>
        <p:spPr>
          <a:xfrm>
            <a:off x="5682145" y="1779662"/>
            <a:ext cx="269976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pPr algn="just"/>
            <a:r>
              <a:rPr lang="zh-CN" altLang="en-US" dirty="0"/>
              <a:t>员工管理：设置本部门人员在岗、离岗，以及备注信息。</a:t>
            </a:r>
            <a:endParaRPr lang="en-US" altLang="zh-CN" dirty="0"/>
          </a:p>
          <a:p>
            <a:pPr algn="just"/>
            <a:r>
              <a:rPr lang="zh-CN" altLang="en-US" dirty="0"/>
              <a:t>个人中心：可查看个人信息、个人积分及本部门积分情况。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03AE5C-FFE7-4F0F-8DA6-7D3DBB3AA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640294"/>
            <a:ext cx="2274231" cy="38678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6426C5-860B-49C0-87D0-FD34739E9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933"/>
          <a:stretch/>
        </p:blipFill>
        <p:spPr>
          <a:xfrm>
            <a:off x="3217575" y="2067694"/>
            <a:ext cx="2204794" cy="2574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1EF78-B9A5-4C79-A92A-A71301688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704150"/>
            <a:ext cx="2088232" cy="12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4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数据导出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80E82B-8DF9-46F2-84C7-CF7A86218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21878"/>
              </p:ext>
            </p:extLst>
          </p:nvPr>
        </p:nvGraphicFramePr>
        <p:xfrm>
          <a:off x="323528" y="1707654"/>
          <a:ext cx="8335836" cy="943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7396">
                  <a:extLst>
                    <a:ext uri="{9D8B030D-6E8A-4147-A177-3AD203B41FA5}">
                      <a16:colId xmlns:a16="http://schemas.microsoft.com/office/drawing/2014/main" val="497898868"/>
                    </a:ext>
                  </a:extLst>
                </a:gridCol>
                <a:gridCol w="517396">
                  <a:extLst>
                    <a:ext uri="{9D8B030D-6E8A-4147-A177-3AD203B41FA5}">
                      <a16:colId xmlns:a16="http://schemas.microsoft.com/office/drawing/2014/main" val="4076694672"/>
                    </a:ext>
                  </a:extLst>
                </a:gridCol>
                <a:gridCol w="492759">
                  <a:extLst>
                    <a:ext uri="{9D8B030D-6E8A-4147-A177-3AD203B41FA5}">
                      <a16:colId xmlns:a16="http://schemas.microsoft.com/office/drawing/2014/main" val="122053928"/>
                    </a:ext>
                  </a:extLst>
                </a:gridCol>
                <a:gridCol w="488673">
                  <a:extLst>
                    <a:ext uri="{9D8B030D-6E8A-4147-A177-3AD203B41FA5}">
                      <a16:colId xmlns:a16="http://schemas.microsoft.com/office/drawing/2014/main" val="158467730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89655173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0686021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50891332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913994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364417533"/>
                    </a:ext>
                  </a:extLst>
                </a:gridCol>
                <a:gridCol w="540954">
                  <a:extLst>
                    <a:ext uri="{9D8B030D-6E8A-4147-A177-3AD203B41FA5}">
                      <a16:colId xmlns:a16="http://schemas.microsoft.com/office/drawing/2014/main" val="4195355191"/>
                    </a:ext>
                  </a:extLst>
                </a:gridCol>
                <a:gridCol w="747351">
                  <a:extLst>
                    <a:ext uri="{9D8B030D-6E8A-4147-A177-3AD203B41FA5}">
                      <a16:colId xmlns:a16="http://schemas.microsoft.com/office/drawing/2014/main" val="2552324958"/>
                    </a:ext>
                  </a:extLst>
                </a:gridCol>
                <a:gridCol w="886967">
                  <a:extLst>
                    <a:ext uri="{9D8B030D-6E8A-4147-A177-3AD203B41FA5}">
                      <a16:colId xmlns:a16="http://schemas.microsoft.com/office/drawing/2014/main" val="3586393464"/>
                    </a:ext>
                  </a:extLst>
                </a:gridCol>
                <a:gridCol w="615948">
                  <a:extLst>
                    <a:ext uri="{9D8B030D-6E8A-4147-A177-3AD203B41FA5}">
                      <a16:colId xmlns:a16="http://schemas.microsoft.com/office/drawing/2014/main" val="3397152025"/>
                    </a:ext>
                  </a:extLst>
                </a:gridCol>
              </a:tblGrid>
              <a:tr h="4507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序号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发放日期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发放部门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发起人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审核人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需求名称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需求内容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发起时间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评价时间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积分获得者部门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积分获得者人员编码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积分获得者姓名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</a:rPr>
                        <a:t>获得积分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extLst>
                  <a:ext uri="{0D108BD9-81ED-4DB2-BD59-A6C34878D82A}">
                    <a16:rowId xmlns:a16="http://schemas.microsoft.com/office/drawing/2014/main" val="3601493244"/>
                  </a:ext>
                </a:extLst>
              </a:tr>
              <a:tr h="4507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800" u="none" strike="noStrike">
                          <a:effectLst/>
                        </a:rPr>
                        <a:t>202006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项目发起部门积分（有积分）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具体的需求提出人员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前端部门审核需求人员姓名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需求名称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具体支撑事项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需求发起时间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前端何时评价，积分何时到账，部门月度统计时间段以评价时间为准。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支撑单位名称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具体的支撑人员编码（同一个项目多人的则为多行）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>
                          <a:effectLst/>
                        </a:rPr>
                        <a:t>具体的支撑人员姓名（同一个项目多人的则为多行）</a:t>
                      </a:r>
                      <a:endParaRPr lang="zh-CN" altLang="en-US" sz="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u="none" strike="noStrike" dirty="0">
                          <a:effectLst/>
                        </a:rPr>
                        <a:t>　</a:t>
                      </a:r>
                      <a:endParaRPr lang="zh-CN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662" marR="4662" marT="4662" marB="0" anchor="ctr"/>
                </a:tc>
                <a:extLst>
                  <a:ext uri="{0D108BD9-81ED-4DB2-BD59-A6C34878D82A}">
                    <a16:rowId xmlns:a16="http://schemas.microsoft.com/office/drawing/2014/main" val="387691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769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4CD6151-38AB-4BCC-AB71-A5DBA3A81522}"/>
              </a:ext>
            </a:extLst>
          </p:cNvPr>
          <p:cNvSpPr/>
          <p:nvPr/>
        </p:nvSpPr>
        <p:spPr>
          <a:xfrm>
            <a:off x="0" y="1563638"/>
            <a:ext cx="9144000" cy="742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89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C4078860-5A4B-4B7A-92A5-052125797FCC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点单流程图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797BB2-865D-44B1-BF82-A6928EBFC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915566"/>
            <a:ext cx="8118648" cy="357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南电点单系统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98D526-8B50-4B63-8AC9-BBB992535E47}"/>
              </a:ext>
            </a:extLst>
          </p:cNvPr>
          <p:cNvSpPr txBox="1"/>
          <p:nvPr/>
        </p:nvSpPr>
        <p:spPr>
          <a:xfrm>
            <a:off x="323528" y="773838"/>
            <a:ext cx="2736304" cy="37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小程序进入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7236A3-2FA0-4FD5-972F-72DD3A323D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5" y="1394680"/>
            <a:ext cx="3007986" cy="1107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226F83-0649-4461-9E74-E84CEB5B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744879"/>
            <a:ext cx="2989938" cy="143546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870EB95-4E4E-4C56-8F0E-9EEC26731C11}"/>
              </a:ext>
            </a:extLst>
          </p:cNvPr>
          <p:cNvSpPr txBox="1"/>
          <p:nvPr/>
        </p:nvSpPr>
        <p:spPr>
          <a:xfrm>
            <a:off x="4716016" y="691971"/>
            <a:ext cx="3555786" cy="70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>
                <a:solidFill>
                  <a:srgbClr val="C00000"/>
                </a:solidFill>
              </a:rPr>
              <a:t>公众号进入（用户需关注公众号才能收到点单、反馈、竣工、评价等提醒消息）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6B219E-25D6-4BC8-8119-4B8CD1B476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28" y="1463836"/>
            <a:ext cx="3036111" cy="11079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7B2DB5-4BAD-4F6E-9CE9-76D58E390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281" y="2832543"/>
            <a:ext cx="306350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23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南电点单系统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账号绑定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AE3CA0-6BFD-4C2E-9313-3C996356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745815"/>
            <a:ext cx="2120441" cy="36518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FC2C40-AF3E-4D94-971C-D0322CC3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720541"/>
            <a:ext cx="2248776" cy="386789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2B52D1-C7A4-422F-AA87-F9C5144B58D1}"/>
              </a:ext>
            </a:extLst>
          </p:cNvPr>
          <p:cNvSpPr txBox="1"/>
          <p:nvPr/>
        </p:nvSpPr>
        <p:spPr>
          <a:xfrm>
            <a:off x="5436096" y="1412939"/>
            <a:ext cx="3312368" cy="231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</a:rPr>
              <a:t>账号绑定：</a:t>
            </a:r>
            <a:r>
              <a:rPr lang="zh-CN" altLang="en-US" sz="1400" dirty="0"/>
              <a:t>员工账号均通过管理员后台录入，用户首次登录时，需通过本人手机号及密码进行微信绑定。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为确保数据安全，员工账号与微信账号只能绑定一次，若要解绑需联系后台管理员。员工账号录入</a:t>
            </a:r>
            <a:r>
              <a:rPr lang="en-US" altLang="zh-CN" sz="1400" dirty="0"/>
              <a:t>15</a:t>
            </a:r>
            <a:r>
              <a:rPr lang="zh-CN" altLang="en-US" sz="1400" dirty="0"/>
              <a:t>天内未绑定的后台会清除其账号。</a:t>
            </a:r>
          </a:p>
        </p:txBody>
      </p:sp>
    </p:spTree>
    <p:extLst>
      <p:ext uri="{BB962C8B-B14F-4D97-AF65-F5344CB8AC3E}">
        <p14:creationId xmlns:p14="http://schemas.microsoft.com/office/powerpoint/2010/main" val="279183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4D2DF3-0BA4-4CA8-A351-FC299CB295BB}"/>
              </a:ext>
            </a:extLst>
          </p:cNvPr>
          <p:cNvGrpSpPr/>
          <p:nvPr/>
        </p:nvGrpSpPr>
        <p:grpSpPr>
          <a:xfrm>
            <a:off x="1619672" y="1259070"/>
            <a:ext cx="5652367" cy="2625360"/>
            <a:chOff x="1439913" y="1259070"/>
            <a:chExt cx="5652367" cy="262536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CC630FC-4221-4034-A087-7678F4BFF49B}"/>
                </a:ext>
              </a:extLst>
            </p:cNvPr>
            <p:cNvGrpSpPr/>
            <p:nvPr/>
          </p:nvGrpSpPr>
          <p:grpSpPr>
            <a:xfrm>
              <a:off x="2412280" y="1259070"/>
              <a:ext cx="4680000" cy="2625360"/>
              <a:chOff x="2123728" y="1242534"/>
              <a:chExt cx="4680000" cy="2625360"/>
            </a:xfrm>
          </p:grpSpPr>
          <p:sp>
            <p:nvSpPr>
              <p:cNvPr id="132" name="五边形 15">
                <a:extLst>
                  <a:ext uri="{FF2B5EF4-FFF2-40B4-BE49-F238E27FC236}">
                    <a16:creationId xmlns:a16="http://schemas.microsoft.com/office/drawing/2014/main" id="{93A93C3F-4909-43C4-9ADC-F62C9DC2A1B5}"/>
                  </a:ext>
                </a:extLst>
              </p:cNvPr>
              <p:cNvSpPr/>
              <p:nvPr/>
            </p:nvSpPr>
            <p:spPr>
              <a:xfrm>
                <a:off x="2123728" y="1242534"/>
                <a:ext cx="4680000" cy="46800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需求发起人</a:t>
                </a:r>
              </a:p>
            </p:txBody>
          </p:sp>
          <p:sp>
            <p:nvSpPr>
              <p:cNvPr id="138" name="五边形 15">
                <a:extLst>
                  <a:ext uri="{FF2B5EF4-FFF2-40B4-BE49-F238E27FC236}">
                    <a16:creationId xmlns:a16="http://schemas.microsoft.com/office/drawing/2014/main" id="{D7E72ACC-6FC7-4793-96D6-1F351CDA56CC}"/>
                  </a:ext>
                </a:extLst>
              </p:cNvPr>
              <p:cNvSpPr/>
              <p:nvPr/>
            </p:nvSpPr>
            <p:spPr>
              <a:xfrm>
                <a:off x="2123728" y="196165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审核员</a:t>
                </a:r>
              </a:p>
            </p:txBody>
          </p:sp>
          <p:sp>
            <p:nvSpPr>
              <p:cNvPr id="139" name="五边形 15">
                <a:extLst>
                  <a:ext uri="{FF2B5EF4-FFF2-40B4-BE49-F238E27FC236}">
                    <a16:creationId xmlns:a16="http://schemas.microsoft.com/office/drawing/2014/main" id="{94DAD894-779A-455A-BB3C-A32E8CA9C4A7}"/>
                  </a:ext>
                </a:extLst>
              </p:cNvPr>
              <p:cNvSpPr/>
              <p:nvPr/>
            </p:nvSpPr>
            <p:spPr>
              <a:xfrm>
                <a:off x="2123728" y="268077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支撑人员</a:t>
                </a:r>
              </a:p>
            </p:txBody>
          </p:sp>
          <p:sp>
            <p:nvSpPr>
              <p:cNvPr id="140" name="五边形 15">
                <a:extLst>
                  <a:ext uri="{FF2B5EF4-FFF2-40B4-BE49-F238E27FC236}">
                    <a16:creationId xmlns:a16="http://schemas.microsoft.com/office/drawing/2014/main" id="{6BC29F80-1B3B-4633-9D62-DB4563623603}"/>
                  </a:ext>
                </a:extLst>
              </p:cNvPr>
              <p:cNvSpPr/>
              <p:nvPr/>
            </p:nvSpPr>
            <p:spPr>
              <a:xfrm>
                <a:off x="2123728" y="3399894"/>
                <a:ext cx="4680000" cy="468000"/>
              </a:xfrm>
              <a:prstGeom prst="homePlat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1917" tIns="60959" rIns="121917" bIns="60959" rtlCol="0" anchor="ctr"/>
              <a:lstStyle/>
              <a:p>
                <a:pPr marL="457200" indent="-457200"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支撑主管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F9A7482-E7F2-4401-AC22-0E514CCA97B6}"/>
                </a:ext>
              </a:extLst>
            </p:cNvPr>
            <p:cNvSpPr txBox="1"/>
            <p:nvPr/>
          </p:nvSpPr>
          <p:spPr>
            <a:xfrm>
              <a:off x="1439913" y="1917309"/>
              <a:ext cx="576063" cy="13088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3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B8BA50-927B-4169-A3E5-1F6E4F9A0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27534"/>
            <a:ext cx="2351301" cy="41559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3914290-A872-48DD-A6AD-0F700B32B170}"/>
              </a:ext>
            </a:extLst>
          </p:cNvPr>
          <p:cNvSpPr txBox="1"/>
          <p:nvPr/>
        </p:nvSpPr>
        <p:spPr>
          <a:xfrm>
            <a:off x="3707904" y="1412939"/>
            <a:ext cx="4896544" cy="231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C00000"/>
                </a:solidFill>
              </a:rPr>
              <a:t>需求发起人：</a:t>
            </a:r>
            <a:r>
              <a:rPr lang="zh-CN" altLang="en-US" sz="1400" dirty="0"/>
              <a:t>主要由市政企、区域客户经理及</a:t>
            </a:r>
            <a:r>
              <a:rPr lang="en-US" altLang="zh-CN" sz="1400" dirty="0"/>
              <a:t>ICT</a:t>
            </a:r>
            <a:r>
              <a:rPr lang="zh-CN" altLang="en-US" sz="1400" dirty="0"/>
              <a:t>人员充当，包括四个功能模板：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我要点单：发起需求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项目情况：已经点单的项目完成情况（待审核、待接、已接、已竣工等状态）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个人中心：个人相关信息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我要评价：对已竣工项目发起评价</a:t>
            </a:r>
          </a:p>
        </p:txBody>
      </p:sp>
    </p:spTree>
    <p:extLst>
      <p:ext uri="{BB962C8B-B14F-4D97-AF65-F5344CB8AC3E}">
        <p14:creationId xmlns:p14="http://schemas.microsoft.com/office/powerpoint/2010/main" val="15467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我要点单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914290-A872-48DD-A6AD-0F700B32B170}"/>
              </a:ext>
            </a:extLst>
          </p:cNvPr>
          <p:cNvSpPr txBox="1"/>
          <p:nvPr/>
        </p:nvSpPr>
        <p:spPr>
          <a:xfrm>
            <a:off x="5724128" y="1275606"/>
            <a:ext cx="3024336" cy="1994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发起人可选定需要点单的部门；各部门可根据班组、业务类型、专业等维度进行自定义分类，图为政企客户支撑中心分类示例。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/>
              <a:t>若无需分类，直接跳转至支撑经理列表。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9C5E0-B4B1-46D1-8AA2-A05CC7D5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5" y="745815"/>
            <a:ext cx="2112829" cy="36518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3724E1-C8B1-456F-953A-5F526CA1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843558"/>
            <a:ext cx="2197577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7122CB-3645-4A20-9599-8E3C7EEB3AA2}"/>
              </a:ext>
            </a:extLst>
          </p:cNvPr>
          <p:cNvSpPr txBox="1">
            <a:spLocks/>
          </p:cNvSpPr>
          <p:nvPr/>
        </p:nvSpPr>
        <p:spPr>
          <a:xfrm>
            <a:off x="0" y="93663"/>
            <a:ext cx="7632700" cy="4333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需求发起人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我要点单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5A3024-EC31-4350-BB9A-3621E5F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27534"/>
            <a:ext cx="2257570" cy="399025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4C0538-B913-49F0-BAAE-485CBD7007AE}"/>
              </a:ext>
            </a:extLst>
          </p:cNvPr>
          <p:cNvSpPr txBox="1"/>
          <p:nvPr/>
        </p:nvSpPr>
        <p:spPr>
          <a:xfrm>
            <a:off x="5685281" y="1059582"/>
            <a:ext cx="2880320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 sz="1400"/>
            </a:lvl1pPr>
          </a:lstStyle>
          <a:p>
            <a:r>
              <a:rPr lang="zh-CN" altLang="en-US" dirty="0"/>
              <a:t>发起人可查看支撑经理当前工作量、擅长领域等信息，点击进入详情可查看该支撑资质、当前项目等情况。</a:t>
            </a:r>
            <a:endParaRPr lang="en-US" altLang="zh-CN" dirty="0"/>
          </a:p>
          <a:p>
            <a:r>
              <a:rPr lang="zh-CN" altLang="en-US" dirty="0"/>
              <a:t>发起人可指定</a:t>
            </a:r>
            <a:r>
              <a:rPr lang="en-US" altLang="zh-CN" dirty="0"/>
              <a:t>/</a:t>
            </a:r>
            <a:r>
              <a:rPr lang="zh-CN" altLang="en-US" dirty="0"/>
              <a:t>不指定支撑经理点单。</a:t>
            </a:r>
            <a:endParaRPr lang="en-US" altLang="zh-CN" dirty="0"/>
          </a:p>
          <a:p>
            <a:r>
              <a:rPr lang="zh-CN" altLang="en-US" dirty="0"/>
              <a:t>填写需求时可看到本部门当月剩余积分，选择积分类型及额度、填写相关需求信息后订单进入审核员岗位。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EBA05A-E1A5-4F72-B2EF-7C827553B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5" y="579062"/>
            <a:ext cx="2348248" cy="39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3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12785</TotalTime>
  <Words>1222</Words>
  <Application>Microsoft Office PowerPoint</Application>
  <PresentationFormat>全屏显示(16:9)</PresentationFormat>
  <Paragraphs>147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Saeran</dc:creator>
  <cp:lastModifiedBy>xf</cp:lastModifiedBy>
  <cp:revision>2747</cp:revision>
  <dcterms:modified xsi:type="dcterms:W3CDTF">2020-07-01T08:24:40Z</dcterms:modified>
</cp:coreProperties>
</file>