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Scott Cain</a:t>
            </a:r>
            <a:endParaRPr sz="1850" i="1" dirty="0"/>
          </a:p>
          <a:p>
            <a:pPr marL="0" indent="0">
              <a:lnSpc>
                <a:spcPct val="70000"/>
              </a:lnSpc>
              <a:buSzPts val="1850"/>
            </a:pPr>
            <a:r>
              <a:rPr lang="en-US" dirty="0"/>
              <a:t>Project Two: Security </a:t>
            </a:r>
            <a:r>
              <a:rPr lang="en-US"/>
              <a:t>Policy Presentation</a:t>
            </a:r>
            <a:endParaRPr lang="en-US"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D43C-CC22-E5FC-CB39-3E2838CB4D6F}"/>
              </a:ext>
            </a:extLst>
          </p:cNvPr>
          <p:cNvSpPr>
            <a:spLocks noGrp="1"/>
          </p:cNvSpPr>
          <p:nvPr>
            <p:ph type="title"/>
          </p:nvPr>
        </p:nvSpPr>
        <p:spPr/>
        <p:txBody>
          <a:bodyPr>
            <a:normAutofit fontScale="90000"/>
          </a:bodyPr>
          <a:lstStyle/>
          <a:p>
            <a:r>
              <a:rPr lang="en-US" dirty="0"/>
              <a:t>Unit Test – Does the system reject script tags?</a:t>
            </a:r>
            <a:br>
              <a:rPr lang="en-US" dirty="0"/>
            </a:br>
            <a:endParaRPr lang="en-US" dirty="0"/>
          </a:p>
        </p:txBody>
      </p:sp>
      <p:sp>
        <p:nvSpPr>
          <p:cNvPr id="3" name="Text Placeholder 2">
            <a:extLst>
              <a:ext uri="{FF2B5EF4-FFF2-40B4-BE49-F238E27FC236}">
                <a16:creationId xmlns:a16="http://schemas.microsoft.com/office/drawing/2014/main" id="{B73F60C0-DE1C-A56D-F2E3-905AF2B741D1}"/>
              </a:ext>
            </a:extLst>
          </p:cNvPr>
          <p:cNvSpPr>
            <a:spLocks noGrp="1"/>
          </p:cNvSpPr>
          <p:nvPr>
            <p:ph type="body" idx="1"/>
          </p:nvPr>
        </p:nvSpPr>
        <p:spPr/>
        <p:txBody>
          <a:bodyPr/>
          <a:lstStyle/>
          <a:p>
            <a:pPr marL="114300" indent="0">
              <a:buNone/>
            </a:pPr>
            <a:r>
              <a:rPr lang="en-US" dirty="0"/>
              <a:t>Test Type: Negative</a:t>
            </a:r>
          </a:p>
          <a:p>
            <a:pPr marL="114300" indent="0">
              <a:buNone/>
            </a:pPr>
            <a:r>
              <a:rPr lang="en-US" dirty="0"/>
              <a:t>Input: </a:t>
            </a:r>
          </a:p>
          <a:p>
            <a:pPr marL="114300" indent="0">
              <a:buNone/>
            </a:pPr>
            <a:r>
              <a:rPr lang="en-US" dirty="0"/>
              <a:t>Expected Result: Rejected or escaped</a:t>
            </a:r>
          </a:p>
          <a:p>
            <a:pPr marL="114300" indent="0">
              <a:buNone/>
            </a:pPr>
            <a:r>
              <a:rPr lang="en-US" dirty="0"/>
              <a:t>Actual Result: Escaped and logged</a:t>
            </a:r>
          </a:p>
          <a:p>
            <a:pPr marL="114300" indent="0">
              <a:buNone/>
            </a:pPr>
            <a:r>
              <a:rPr lang="en-US" dirty="0"/>
              <a:t>Notes: Prevents cross-site scripting</a:t>
            </a:r>
          </a:p>
        </p:txBody>
      </p:sp>
    </p:spTree>
    <p:extLst>
      <p:ext uri="{BB962C8B-B14F-4D97-AF65-F5344CB8AC3E}">
        <p14:creationId xmlns:p14="http://schemas.microsoft.com/office/powerpoint/2010/main" val="410330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6EF1-5ED0-E463-BEB6-A04C81D550EE}"/>
              </a:ext>
            </a:extLst>
          </p:cNvPr>
          <p:cNvSpPr>
            <a:spLocks noGrp="1"/>
          </p:cNvSpPr>
          <p:nvPr>
            <p:ph type="title"/>
          </p:nvPr>
        </p:nvSpPr>
        <p:spPr/>
        <p:txBody>
          <a:bodyPr>
            <a:normAutofit fontScale="90000"/>
          </a:bodyPr>
          <a:lstStyle/>
          <a:p>
            <a:r>
              <a:rPr lang="en-US" dirty="0"/>
              <a:t>Unit Test – Does the system handle empty input?</a:t>
            </a:r>
            <a:br>
              <a:rPr lang="en-US" dirty="0"/>
            </a:br>
            <a:endParaRPr lang="en-US" dirty="0"/>
          </a:p>
        </p:txBody>
      </p:sp>
      <p:sp>
        <p:nvSpPr>
          <p:cNvPr id="3" name="Text Placeholder 2">
            <a:extLst>
              <a:ext uri="{FF2B5EF4-FFF2-40B4-BE49-F238E27FC236}">
                <a16:creationId xmlns:a16="http://schemas.microsoft.com/office/drawing/2014/main" id="{0A550D31-3262-9ABD-E229-1C79D327B2D7}"/>
              </a:ext>
            </a:extLst>
          </p:cNvPr>
          <p:cNvSpPr>
            <a:spLocks noGrp="1"/>
          </p:cNvSpPr>
          <p:nvPr>
            <p:ph type="body" idx="1"/>
          </p:nvPr>
        </p:nvSpPr>
        <p:spPr/>
        <p:txBody>
          <a:bodyPr/>
          <a:lstStyle/>
          <a:p>
            <a:pPr marL="114300" indent="0">
              <a:buNone/>
            </a:pPr>
            <a:r>
              <a:rPr lang="en-US" dirty="0"/>
              <a:t>Test Type: Negative</a:t>
            </a:r>
          </a:p>
          <a:p>
            <a:pPr marL="114300" indent="0">
              <a:buNone/>
            </a:pPr>
            <a:r>
              <a:rPr lang="en-US" dirty="0"/>
              <a:t>Input: (blank)</a:t>
            </a:r>
          </a:p>
          <a:p>
            <a:pPr marL="114300" indent="0">
              <a:buNone/>
            </a:pPr>
            <a:r>
              <a:rPr lang="en-US" dirty="0"/>
              <a:t>Expected Result: Error message shown</a:t>
            </a:r>
          </a:p>
          <a:p>
            <a:pPr marL="114300" indent="0">
              <a:buNone/>
            </a:pPr>
            <a:r>
              <a:rPr lang="en-US" dirty="0"/>
              <a:t>Actual Result: Validation error triggered</a:t>
            </a:r>
          </a:p>
          <a:p>
            <a:pPr marL="114300" indent="0">
              <a:buNone/>
            </a:pPr>
            <a:r>
              <a:rPr lang="en-US" dirty="0"/>
              <a:t>Notes: Prevents null values</a:t>
            </a:r>
          </a:p>
        </p:txBody>
      </p:sp>
    </p:spTree>
    <p:extLst>
      <p:ext uri="{BB962C8B-B14F-4D97-AF65-F5344CB8AC3E}">
        <p14:creationId xmlns:p14="http://schemas.microsoft.com/office/powerpoint/2010/main" val="3614165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10EC-4DF2-63B6-A847-16487D8D0700}"/>
              </a:ext>
            </a:extLst>
          </p:cNvPr>
          <p:cNvSpPr>
            <a:spLocks noGrp="1"/>
          </p:cNvSpPr>
          <p:nvPr>
            <p:ph type="title"/>
          </p:nvPr>
        </p:nvSpPr>
        <p:spPr/>
        <p:txBody>
          <a:bodyPr>
            <a:normAutofit fontScale="90000"/>
          </a:bodyPr>
          <a:lstStyle/>
          <a:p>
            <a:r>
              <a:rPr lang="en-US" dirty="0"/>
              <a:t>Unit Test – Does the system accept alphanumeric usernames?</a:t>
            </a:r>
          </a:p>
        </p:txBody>
      </p:sp>
      <p:sp>
        <p:nvSpPr>
          <p:cNvPr id="3" name="Text Placeholder 2">
            <a:extLst>
              <a:ext uri="{FF2B5EF4-FFF2-40B4-BE49-F238E27FC236}">
                <a16:creationId xmlns:a16="http://schemas.microsoft.com/office/drawing/2014/main" id="{AB31A632-CFE6-B532-61DF-4EDEA478C720}"/>
              </a:ext>
            </a:extLst>
          </p:cNvPr>
          <p:cNvSpPr>
            <a:spLocks noGrp="1"/>
          </p:cNvSpPr>
          <p:nvPr>
            <p:ph type="body" idx="1"/>
          </p:nvPr>
        </p:nvSpPr>
        <p:spPr/>
        <p:txBody>
          <a:bodyPr/>
          <a:lstStyle/>
          <a:p>
            <a:pPr marL="114300" indent="0">
              <a:buNone/>
            </a:pPr>
            <a:r>
              <a:rPr lang="en-US" dirty="0"/>
              <a:t>Test Type: Positive</a:t>
            </a:r>
          </a:p>
          <a:p>
            <a:pPr marL="114300" indent="0">
              <a:buNone/>
            </a:pPr>
            <a:r>
              <a:rPr lang="en-US" dirty="0"/>
              <a:t>Input: </a:t>
            </a:r>
          </a:p>
          <a:p>
            <a:pPr marL="114300" indent="0">
              <a:buNone/>
            </a:pPr>
            <a:r>
              <a:rPr lang="en-US" dirty="0"/>
              <a:t>Expected Result: Accepted</a:t>
            </a:r>
          </a:p>
          <a:p>
            <a:pPr marL="114300" indent="0">
              <a:buNone/>
            </a:pPr>
            <a:r>
              <a:rPr lang="en-US" dirty="0"/>
              <a:t>Actual Result: Stored successfully</a:t>
            </a:r>
          </a:p>
          <a:p>
            <a:pPr marL="114300" indent="0">
              <a:buNone/>
            </a:pPr>
            <a:r>
              <a:rPr lang="en-US" dirty="0"/>
              <a:t>Notes: Meets format requirements</a:t>
            </a:r>
          </a:p>
        </p:txBody>
      </p:sp>
    </p:spTree>
    <p:extLst>
      <p:ext uri="{BB962C8B-B14F-4D97-AF65-F5344CB8AC3E}">
        <p14:creationId xmlns:p14="http://schemas.microsoft.com/office/powerpoint/2010/main" val="2368232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457200" lvl="1" indent="0" algn="ctr" rtl="0">
              <a:lnSpc>
                <a:spcPct val="90000"/>
              </a:lnSpc>
              <a:spcBef>
                <a:spcPts val="0"/>
              </a:spcBef>
              <a:spcAft>
                <a:spcPts val="0"/>
              </a:spcAft>
              <a:buClr>
                <a:schemeClr val="lt1"/>
              </a:buClr>
              <a:buSzPts val="2000"/>
              <a:buNone/>
            </a:pPr>
            <a:r>
              <a:rPr lang="en-US" sz="3600" b="1" dirty="0" err="1"/>
              <a:t>DevSecOps</a:t>
            </a:r>
            <a:r>
              <a:rPr lang="en-US" sz="3600" b="1" dirty="0"/>
              <a:t> Pipeline Overview</a:t>
            </a:r>
          </a:p>
          <a:p>
            <a:pPr marL="457200" lvl="1" indent="0" algn="l" rtl="0">
              <a:lnSpc>
                <a:spcPct val="90000"/>
              </a:lnSpc>
              <a:spcBef>
                <a:spcPts val="0"/>
              </a:spcBef>
              <a:spcAft>
                <a:spcPts val="0"/>
              </a:spcAft>
              <a:buClr>
                <a:schemeClr val="lt1"/>
              </a:buClr>
              <a:buSzPts val="2000"/>
              <a:buNone/>
            </a:pPr>
            <a:r>
              <a:rPr lang="en-US" sz="2400" dirty="0"/>
              <a:t>Security is integrated across every phase: design, build, test, deploy, monitor, and respond. Development (DEV), quality assurance (QA), and operations (OPS) work together to automate secure practices.</a:t>
            </a:r>
          </a:p>
          <a:p>
            <a:pPr marL="457200" lvl="1" indent="0" algn="l" rtl="0">
              <a:lnSpc>
                <a:spcPct val="90000"/>
              </a:lnSpc>
              <a:spcBef>
                <a:spcPts val="0"/>
              </a:spcBef>
              <a:spcAft>
                <a:spcPts val="0"/>
              </a:spcAft>
              <a:buClr>
                <a:schemeClr val="lt1"/>
              </a:buClr>
              <a:buSzPts val="2000"/>
              <a:buNone/>
            </a:pPr>
            <a:r>
              <a:rPr lang="en-US" sz="2400" dirty="0"/>
              <a:t>- External Tools Used</a:t>
            </a:r>
          </a:p>
          <a:p>
            <a:pPr marL="457200" lvl="1" indent="0" algn="l" rtl="0">
              <a:lnSpc>
                <a:spcPct val="90000"/>
              </a:lnSpc>
              <a:spcBef>
                <a:spcPts val="0"/>
              </a:spcBef>
              <a:spcAft>
                <a:spcPts val="0"/>
              </a:spcAft>
              <a:buClr>
                <a:schemeClr val="lt1"/>
              </a:buClr>
              <a:buSzPts val="2000"/>
              <a:buNone/>
            </a:pPr>
            <a:r>
              <a:rPr lang="en-US" sz="2400" dirty="0"/>
              <a:t>- </a:t>
            </a:r>
            <a:r>
              <a:rPr lang="en-US" sz="2400" dirty="0" err="1"/>
              <a:t>Cppcheck</a:t>
            </a:r>
            <a:r>
              <a:rPr lang="en-US" sz="2400" dirty="0"/>
              <a:t> – Static analysis during build</a:t>
            </a:r>
          </a:p>
          <a:p>
            <a:pPr marL="457200" lvl="1" indent="0" algn="l" rtl="0">
              <a:lnSpc>
                <a:spcPct val="90000"/>
              </a:lnSpc>
              <a:spcBef>
                <a:spcPts val="0"/>
              </a:spcBef>
              <a:spcAft>
                <a:spcPts val="0"/>
              </a:spcAft>
              <a:buClr>
                <a:schemeClr val="lt1"/>
              </a:buClr>
              <a:buSzPts val="2000"/>
              <a:buNone/>
            </a:pPr>
            <a:r>
              <a:rPr lang="en-US" sz="2400" dirty="0"/>
              <a:t>- Visual Studio – Unit testing and code validation</a:t>
            </a:r>
          </a:p>
          <a:p>
            <a:pPr marL="457200" lvl="1" indent="0" algn="l" rtl="0">
              <a:lnSpc>
                <a:spcPct val="90000"/>
              </a:lnSpc>
              <a:spcBef>
                <a:spcPts val="0"/>
              </a:spcBef>
              <a:spcAft>
                <a:spcPts val="0"/>
              </a:spcAft>
              <a:buClr>
                <a:schemeClr val="lt1"/>
              </a:buClr>
              <a:buSzPts val="2000"/>
              <a:buNone/>
            </a:pPr>
            <a:r>
              <a:rPr lang="en-US" sz="2400" dirty="0"/>
              <a:t>- OWASP Top 10 – Guides secure design and threat modeling</a:t>
            </a:r>
          </a:p>
          <a:p>
            <a:pPr marL="457200" lvl="1" indent="0" algn="l" rtl="0">
              <a:lnSpc>
                <a:spcPct val="90000"/>
              </a:lnSpc>
              <a:spcBef>
                <a:spcPts val="0"/>
              </a:spcBef>
              <a:spcAft>
                <a:spcPts val="0"/>
              </a:spcAft>
              <a:buClr>
                <a:schemeClr val="lt1"/>
              </a:buClr>
              <a:buSzPts val="2000"/>
              <a:buNone/>
            </a:pPr>
            <a:r>
              <a:rPr lang="en-US" sz="2400" dirty="0"/>
              <a:t>- SIEM Tools – Monitor logs and detect anomalies</a:t>
            </a:r>
          </a:p>
          <a:p>
            <a:pPr marL="457200" lvl="1" indent="0" algn="l" rtl="0">
              <a:lnSpc>
                <a:spcPct val="90000"/>
              </a:lnSpc>
              <a:spcBef>
                <a:spcPts val="0"/>
              </a:spcBef>
              <a:spcAft>
                <a:spcPts val="0"/>
              </a:spcAft>
              <a:buClr>
                <a:schemeClr val="lt1"/>
              </a:buClr>
              <a:buSzPts val="2000"/>
              <a:buNone/>
            </a:pPr>
            <a:r>
              <a:rPr lang="en-US" sz="2400" dirty="0"/>
              <a:t>- Penetration Testing Suites – Validate defenses before release</a:t>
            </a:r>
          </a:p>
          <a:p>
            <a:pPr marL="457200" lvl="1" indent="0" algn="l" rtl="0">
              <a:lnSpc>
                <a:spcPct val="90000"/>
              </a:lnSpc>
              <a:spcBef>
                <a:spcPts val="0"/>
              </a:spcBef>
              <a:spcAft>
                <a:spcPts val="0"/>
              </a:spcAft>
              <a:buClr>
                <a:schemeClr val="lt1"/>
              </a:buClr>
              <a:buSzPts val="2000"/>
              <a:buNone/>
            </a:pPr>
            <a:r>
              <a:rPr lang="en-US" sz="2400" dirty="0"/>
              <a:t>- Patch Management Systems – Maintain and harden production environments</a:t>
            </a:r>
          </a:p>
          <a:p>
            <a:pPr marL="457200" lvl="1" indent="0" algn="l" rtl="0">
              <a:lnSpc>
                <a:spcPct val="90000"/>
              </a:lnSpc>
              <a:spcBef>
                <a:spcPts val="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3611880" y="78573"/>
            <a:ext cx="499872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1280160"/>
            <a:ext cx="10820400" cy="5309591"/>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90000"/>
              </a:lnSpc>
              <a:spcBef>
                <a:spcPts val="0"/>
              </a:spcBef>
              <a:spcAft>
                <a:spcPts val="0"/>
              </a:spcAft>
              <a:buClr>
                <a:schemeClr val="lt1"/>
              </a:buClr>
              <a:buSzPts val="2000"/>
              <a:buNone/>
            </a:pPr>
            <a:r>
              <a:rPr lang="en-US" sz="3200" dirty="0"/>
              <a:t>Problems Identified</a:t>
            </a:r>
          </a:p>
          <a:p>
            <a:pPr marL="0" lvl="0" indent="0" algn="ctr" rtl="0">
              <a:lnSpc>
                <a:spcPct val="90000"/>
              </a:lnSpc>
              <a:spcBef>
                <a:spcPts val="0"/>
              </a:spcBef>
              <a:spcAft>
                <a:spcPts val="0"/>
              </a:spcAft>
              <a:buClr>
                <a:schemeClr val="lt1"/>
              </a:buClr>
              <a:buSzPts val="2000"/>
              <a:buNone/>
            </a:pPr>
            <a:r>
              <a:rPr lang="en-US" dirty="0"/>
              <a:t>- Outdated encryption methods in legacy systems</a:t>
            </a:r>
          </a:p>
          <a:p>
            <a:pPr marL="0" lvl="0" indent="0" algn="ctr" rtl="0">
              <a:lnSpc>
                <a:spcPct val="90000"/>
              </a:lnSpc>
              <a:spcBef>
                <a:spcPts val="0"/>
              </a:spcBef>
              <a:spcAft>
                <a:spcPts val="0"/>
              </a:spcAft>
              <a:buClr>
                <a:schemeClr val="lt1"/>
              </a:buClr>
              <a:buSzPts val="2000"/>
              <a:buNone/>
            </a:pPr>
            <a:r>
              <a:rPr lang="en-US" dirty="0"/>
              <a:t>- Inconsistent input validation across modules</a:t>
            </a:r>
          </a:p>
          <a:p>
            <a:pPr marL="0" lvl="0" indent="0" algn="ctr" rtl="0">
              <a:lnSpc>
                <a:spcPct val="90000"/>
              </a:lnSpc>
              <a:spcBef>
                <a:spcPts val="0"/>
              </a:spcBef>
              <a:spcAft>
                <a:spcPts val="0"/>
              </a:spcAft>
              <a:buClr>
                <a:schemeClr val="lt1"/>
              </a:buClr>
              <a:buSzPts val="2000"/>
              <a:buNone/>
            </a:pPr>
            <a:r>
              <a:rPr lang="en-US" dirty="0"/>
              <a:t>- Limited automation in vulnerability response</a:t>
            </a:r>
          </a:p>
          <a:p>
            <a:pPr marL="0" lvl="0" indent="0" algn="ctr" rtl="0">
              <a:lnSpc>
                <a:spcPct val="90000"/>
              </a:lnSpc>
              <a:spcBef>
                <a:spcPts val="0"/>
              </a:spcBef>
              <a:spcAft>
                <a:spcPts val="0"/>
              </a:spcAft>
              <a:buClr>
                <a:schemeClr val="lt1"/>
              </a:buClr>
              <a:buSzPts val="2000"/>
              <a:buNone/>
            </a:pPr>
            <a:endParaRPr lang="en-US" dirty="0"/>
          </a:p>
          <a:p>
            <a:pPr marL="0" lvl="0" indent="0" algn="ctr" rtl="0">
              <a:lnSpc>
                <a:spcPct val="90000"/>
              </a:lnSpc>
              <a:spcBef>
                <a:spcPts val="0"/>
              </a:spcBef>
              <a:spcAft>
                <a:spcPts val="0"/>
              </a:spcAft>
              <a:buClr>
                <a:schemeClr val="lt1"/>
              </a:buClr>
              <a:buSzPts val="2000"/>
              <a:buNone/>
            </a:pPr>
            <a:r>
              <a:rPr lang="en-US" sz="3300" dirty="0"/>
              <a:t>Solutions Proposed</a:t>
            </a:r>
          </a:p>
          <a:p>
            <a:pPr marL="0" lvl="0" indent="0" algn="ctr" rtl="0">
              <a:lnSpc>
                <a:spcPct val="90000"/>
              </a:lnSpc>
              <a:spcBef>
                <a:spcPts val="0"/>
              </a:spcBef>
              <a:spcAft>
                <a:spcPts val="0"/>
              </a:spcAft>
              <a:buClr>
                <a:schemeClr val="lt1"/>
              </a:buClr>
              <a:buSzPts val="2000"/>
              <a:buNone/>
            </a:pPr>
            <a:r>
              <a:rPr lang="en-US" dirty="0"/>
              <a:t>- Upgrade to AES-256 and TLS 1.3</a:t>
            </a:r>
          </a:p>
          <a:p>
            <a:pPr marL="0" lvl="0" indent="0" algn="ctr" rtl="0">
              <a:lnSpc>
                <a:spcPct val="90000"/>
              </a:lnSpc>
              <a:spcBef>
                <a:spcPts val="0"/>
              </a:spcBef>
              <a:spcAft>
                <a:spcPts val="0"/>
              </a:spcAft>
              <a:buClr>
                <a:schemeClr val="lt1"/>
              </a:buClr>
              <a:buSzPts val="2000"/>
              <a:buNone/>
            </a:pPr>
            <a:r>
              <a:rPr lang="en-US" dirty="0"/>
              <a:t>- Apply centralized input validation functions</a:t>
            </a:r>
          </a:p>
          <a:p>
            <a:pPr marL="0" lvl="0" indent="0" algn="ctr" rtl="0">
              <a:lnSpc>
                <a:spcPct val="90000"/>
              </a:lnSpc>
              <a:spcBef>
                <a:spcPts val="0"/>
              </a:spcBef>
              <a:spcAft>
                <a:spcPts val="0"/>
              </a:spcAft>
              <a:buClr>
                <a:schemeClr val="lt1"/>
              </a:buClr>
              <a:buSzPts val="2000"/>
              <a:buNone/>
            </a:pPr>
            <a:r>
              <a:rPr lang="en-US" dirty="0"/>
              <a:t>- Expand automation in patching and monitoring</a:t>
            </a:r>
          </a:p>
          <a:p>
            <a:pPr marL="0" lvl="0" indent="0" algn="ctr" rtl="0">
              <a:lnSpc>
                <a:spcPct val="90000"/>
              </a:lnSpc>
              <a:spcBef>
                <a:spcPts val="0"/>
              </a:spcBef>
              <a:spcAft>
                <a:spcPts val="0"/>
              </a:spcAft>
              <a:buClr>
                <a:schemeClr val="lt1"/>
              </a:buClr>
              <a:buSzPts val="2000"/>
              <a:buNone/>
            </a:pPr>
            <a:endParaRPr lang="en-US" dirty="0"/>
          </a:p>
          <a:p>
            <a:pPr marL="0" lvl="0" indent="0" algn="ctr" rtl="0">
              <a:lnSpc>
                <a:spcPct val="90000"/>
              </a:lnSpc>
              <a:spcBef>
                <a:spcPts val="0"/>
              </a:spcBef>
              <a:spcAft>
                <a:spcPts val="0"/>
              </a:spcAft>
              <a:buClr>
                <a:schemeClr val="lt1"/>
              </a:buClr>
              <a:buSzPts val="2000"/>
              <a:buNone/>
            </a:pPr>
            <a:r>
              <a:rPr lang="en-US" sz="3300" dirty="0"/>
              <a:t>Risks of Acting Now</a:t>
            </a:r>
          </a:p>
          <a:p>
            <a:pPr marL="0" lvl="0" indent="0" algn="ctr" rtl="0">
              <a:lnSpc>
                <a:spcPct val="90000"/>
              </a:lnSpc>
              <a:spcBef>
                <a:spcPts val="0"/>
              </a:spcBef>
              <a:spcAft>
                <a:spcPts val="0"/>
              </a:spcAft>
              <a:buClr>
                <a:schemeClr val="lt1"/>
              </a:buClr>
              <a:buSzPts val="2000"/>
              <a:buNone/>
            </a:pPr>
            <a:r>
              <a:rPr lang="en-US" dirty="0"/>
              <a:t>- Temporary disruption during upgrades</a:t>
            </a:r>
          </a:p>
          <a:p>
            <a:pPr marL="0" lvl="0" indent="0" algn="ctr" rtl="0">
              <a:lnSpc>
                <a:spcPct val="90000"/>
              </a:lnSpc>
              <a:spcBef>
                <a:spcPts val="0"/>
              </a:spcBef>
              <a:spcAft>
                <a:spcPts val="0"/>
              </a:spcAft>
              <a:buClr>
                <a:schemeClr val="lt1"/>
              </a:buClr>
              <a:buSzPts val="2000"/>
              <a:buNone/>
            </a:pPr>
            <a:r>
              <a:rPr lang="en-US" dirty="0"/>
              <a:t>- Increased resource demand for implementation</a:t>
            </a:r>
          </a:p>
          <a:p>
            <a:pPr marL="0" lvl="0" indent="0" algn="ctr" rtl="0">
              <a:lnSpc>
                <a:spcPct val="90000"/>
              </a:lnSpc>
              <a:spcBef>
                <a:spcPts val="0"/>
              </a:spcBef>
              <a:spcAft>
                <a:spcPts val="0"/>
              </a:spcAft>
              <a:buClr>
                <a:schemeClr val="lt1"/>
              </a:buClr>
              <a:buSzPts val="2000"/>
              <a:buNone/>
            </a:pPr>
            <a:endParaRPr lang="en-US" dirty="0"/>
          </a:p>
          <a:p>
            <a:pPr marL="0" lvl="0" indent="0" algn="ctr" rtl="0">
              <a:lnSpc>
                <a:spcPct val="90000"/>
              </a:lnSpc>
              <a:spcBef>
                <a:spcPts val="0"/>
              </a:spcBef>
              <a:spcAft>
                <a:spcPts val="0"/>
              </a:spcAft>
              <a:buClr>
                <a:schemeClr val="lt1"/>
              </a:buClr>
              <a:buSzPts val="2000"/>
              <a:buNone/>
            </a:pPr>
            <a:r>
              <a:rPr lang="en-US" sz="3300" dirty="0"/>
              <a:t>Risks of Waiting</a:t>
            </a:r>
          </a:p>
          <a:p>
            <a:pPr marL="0" lvl="0" indent="0" algn="ctr" rtl="0">
              <a:lnSpc>
                <a:spcPct val="90000"/>
              </a:lnSpc>
              <a:spcBef>
                <a:spcPts val="0"/>
              </a:spcBef>
              <a:spcAft>
                <a:spcPts val="0"/>
              </a:spcAft>
              <a:buClr>
                <a:schemeClr val="lt1"/>
              </a:buClr>
              <a:buSzPts val="2000"/>
              <a:buNone/>
            </a:pPr>
            <a:r>
              <a:rPr lang="en-US" dirty="0"/>
              <a:t>- Continued exposure to known vulnerabilities</a:t>
            </a:r>
          </a:p>
          <a:p>
            <a:pPr marL="0" lvl="0" indent="0" algn="ctr" rtl="0">
              <a:lnSpc>
                <a:spcPct val="90000"/>
              </a:lnSpc>
              <a:spcBef>
                <a:spcPts val="0"/>
              </a:spcBef>
              <a:spcAft>
                <a:spcPts val="0"/>
              </a:spcAft>
              <a:buClr>
                <a:schemeClr val="lt1"/>
              </a:buClr>
              <a:buSzPts val="2000"/>
              <a:buNone/>
            </a:pPr>
            <a:r>
              <a:rPr lang="en-US" dirty="0"/>
              <a:t>- Higher likelihood of breach or compliance failure</a:t>
            </a:r>
          </a:p>
          <a:p>
            <a:pPr marL="0" lvl="0" indent="0" algn="ctr" rtl="0">
              <a:lnSpc>
                <a:spcPct val="90000"/>
              </a:lnSpc>
              <a:spcBef>
                <a:spcPts val="0"/>
              </a:spcBef>
              <a:spcAft>
                <a:spcPts val="0"/>
              </a:spcAft>
              <a:buClr>
                <a:schemeClr val="lt1"/>
              </a:buClr>
              <a:buSzPts val="2000"/>
              <a:buNone/>
            </a:pPr>
            <a:endParaRPr lang="en-US" dirty="0"/>
          </a:p>
          <a:p>
            <a:pPr marL="0" lvl="0" indent="0" algn="ctr" rtl="0">
              <a:lnSpc>
                <a:spcPct val="90000"/>
              </a:lnSpc>
              <a:spcBef>
                <a:spcPts val="0"/>
              </a:spcBef>
              <a:spcAft>
                <a:spcPts val="0"/>
              </a:spcAft>
              <a:buClr>
                <a:schemeClr val="lt1"/>
              </a:buClr>
              <a:buSzPts val="2000"/>
              <a:buNone/>
            </a:pPr>
            <a:r>
              <a:rPr lang="en-US" sz="3300" dirty="0"/>
              <a:t>Strategy Gaps</a:t>
            </a:r>
          </a:p>
          <a:p>
            <a:pPr marL="0" lvl="0" indent="0" algn="ctr" rtl="0">
              <a:lnSpc>
                <a:spcPct val="90000"/>
              </a:lnSpc>
              <a:spcBef>
                <a:spcPts val="0"/>
              </a:spcBef>
              <a:spcAft>
                <a:spcPts val="0"/>
              </a:spcAft>
              <a:buClr>
                <a:schemeClr val="lt1"/>
              </a:buClr>
              <a:buSzPts val="2000"/>
              <a:buNone/>
            </a:pPr>
            <a:r>
              <a:rPr lang="en-US" dirty="0"/>
              <a:t>- Limited runtime protection for data in use</a:t>
            </a:r>
          </a:p>
          <a:p>
            <a:pPr marL="0" lvl="0" indent="0" algn="ctr" rtl="0">
              <a:lnSpc>
                <a:spcPct val="90000"/>
              </a:lnSpc>
              <a:spcBef>
                <a:spcPts val="0"/>
              </a:spcBef>
              <a:spcAft>
                <a:spcPts val="0"/>
              </a:spcAft>
              <a:buClr>
                <a:schemeClr val="lt1"/>
              </a:buClr>
              <a:buSzPts val="2000"/>
              <a:buNone/>
            </a:pPr>
            <a:r>
              <a:rPr lang="en-US" dirty="0"/>
              <a:t>- Incomplete coverage in logging and audit trails</a:t>
            </a:r>
          </a:p>
          <a:p>
            <a:pPr marL="0" lvl="0" indent="0" algn="ctr" rtl="0">
              <a:lnSpc>
                <a:spcPct val="90000"/>
              </a:lnSpc>
              <a:spcBef>
                <a:spcPts val="0"/>
              </a:spcBef>
              <a:spcAft>
                <a:spcPts val="0"/>
              </a:spcAft>
              <a:buClr>
                <a:schemeClr val="lt1"/>
              </a:buClr>
              <a:buSzPts val="2000"/>
              <a:buNone/>
            </a:pPr>
            <a:endParaRPr lang="en-US" dirty="0"/>
          </a:p>
          <a:p>
            <a:pPr marL="0" lvl="0" indent="0" algn="ctr" rtl="0">
              <a:lnSpc>
                <a:spcPct val="90000"/>
              </a:lnSpc>
              <a:spcBef>
                <a:spcPts val="0"/>
              </a:spcBef>
              <a:spcAft>
                <a:spcPts val="0"/>
              </a:spcAft>
              <a:buClr>
                <a:schemeClr val="lt1"/>
              </a:buClr>
              <a:buSzPts val="2000"/>
              <a:buNone/>
            </a:pPr>
            <a:r>
              <a:rPr lang="en-US" sz="3300" dirty="0"/>
              <a:t>Recommended Steps</a:t>
            </a:r>
          </a:p>
          <a:p>
            <a:pPr marL="0" lvl="0" indent="0" algn="ctr" rtl="0">
              <a:lnSpc>
                <a:spcPct val="90000"/>
              </a:lnSpc>
              <a:spcBef>
                <a:spcPts val="0"/>
              </a:spcBef>
              <a:spcAft>
                <a:spcPts val="0"/>
              </a:spcAft>
              <a:buClr>
                <a:schemeClr val="lt1"/>
              </a:buClr>
              <a:buSzPts val="2000"/>
              <a:buNone/>
            </a:pPr>
            <a:r>
              <a:rPr lang="en-US" dirty="0"/>
              <a:t>- Prioritize encryption upgrades</a:t>
            </a:r>
          </a:p>
          <a:p>
            <a:pPr marL="0" lvl="0" indent="0" algn="ctr" rtl="0">
              <a:lnSpc>
                <a:spcPct val="90000"/>
              </a:lnSpc>
              <a:spcBef>
                <a:spcPts val="0"/>
              </a:spcBef>
              <a:spcAft>
                <a:spcPts val="0"/>
              </a:spcAft>
              <a:buClr>
                <a:schemeClr val="lt1"/>
              </a:buClr>
              <a:buSzPts val="2000"/>
              <a:buNone/>
            </a:pPr>
            <a:r>
              <a:rPr lang="en-US" dirty="0"/>
              <a:t>- Expand static and dynamic testing coverage</a:t>
            </a:r>
          </a:p>
          <a:p>
            <a:pPr marL="0" lvl="0" indent="0" algn="ctr" rtl="0">
              <a:lnSpc>
                <a:spcPct val="90000"/>
              </a:lnSpc>
              <a:spcBef>
                <a:spcPts val="0"/>
              </a:spcBef>
              <a:spcAft>
                <a:spcPts val="0"/>
              </a:spcAft>
              <a:buClr>
                <a:schemeClr val="lt1"/>
              </a:buClr>
              <a:buSzPts val="2000"/>
              <a:buNone/>
            </a:pPr>
            <a:r>
              <a:rPr lang="en-US" dirty="0"/>
              <a:t>- Implement centralized logging and SIEM integration</a:t>
            </a:r>
          </a:p>
          <a:p>
            <a:pPr marL="0" lvl="0" indent="0" algn="l" rtl="0">
              <a:lnSpc>
                <a:spcPct val="90000"/>
              </a:lnSpc>
              <a:spcBef>
                <a:spcPts val="0"/>
              </a:spcBef>
              <a:spcAft>
                <a:spcPts val="0"/>
              </a:spcAft>
              <a:buClr>
                <a:schemeClr val="lt1"/>
              </a:buClr>
              <a:buSzPts val="2000"/>
              <a:buNone/>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914400" lvl="2" indent="0" algn="ctr" rtl="0">
              <a:lnSpc>
                <a:spcPct val="90000"/>
              </a:lnSpc>
              <a:spcBef>
                <a:spcPts val="0"/>
              </a:spcBef>
              <a:spcAft>
                <a:spcPts val="0"/>
              </a:spcAft>
              <a:buClr>
                <a:schemeClr val="lt1"/>
              </a:buClr>
              <a:buSzPts val="1800"/>
              <a:buNone/>
            </a:pPr>
            <a:r>
              <a:rPr lang="en-US" sz="2600" dirty="0"/>
              <a:t>Missing Runtime Protections</a:t>
            </a:r>
          </a:p>
          <a:p>
            <a:pPr marL="914400" lvl="2" indent="0" algn="ctr" rtl="0">
              <a:lnSpc>
                <a:spcPct val="90000"/>
              </a:lnSpc>
              <a:spcBef>
                <a:spcPts val="0"/>
              </a:spcBef>
              <a:spcAft>
                <a:spcPts val="0"/>
              </a:spcAft>
              <a:buClr>
                <a:schemeClr val="lt1"/>
              </a:buClr>
              <a:buSzPts val="1800"/>
              <a:buNone/>
            </a:pPr>
            <a:r>
              <a:rPr lang="en-US" sz="2000" dirty="0"/>
              <a:t>Data in use lacks memory isolation and active monitoring.</a:t>
            </a:r>
          </a:p>
          <a:p>
            <a:pPr marL="914400" lvl="2" indent="0" algn="ctr" rtl="0">
              <a:lnSpc>
                <a:spcPct val="90000"/>
              </a:lnSpc>
              <a:spcBef>
                <a:spcPts val="0"/>
              </a:spcBef>
              <a:spcAft>
                <a:spcPts val="0"/>
              </a:spcAft>
              <a:buClr>
                <a:schemeClr val="lt1"/>
              </a:buClr>
              <a:buSzPts val="1800"/>
              <a:buNone/>
            </a:pPr>
            <a:endParaRPr lang="en-US" sz="2000" dirty="0"/>
          </a:p>
          <a:p>
            <a:pPr marL="914400" lvl="2" indent="0" algn="ctr" rtl="0">
              <a:lnSpc>
                <a:spcPct val="90000"/>
              </a:lnSpc>
              <a:spcBef>
                <a:spcPts val="0"/>
              </a:spcBef>
              <a:spcAft>
                <a:spcPts val="0"/>
              </a:spcAft>
              <a:buClr>
                <a:schemeClr val="lt1"/>
              </a:buClr>
              <a:buSzPts val="1800"/>
              <a:buNone/>
            </a:pPr>
            <a:r>
              <a:rPr lang="en-US" sz="2600" dirty="0"/>
              <a:t>Limited Centralized Logging</a:t>
            </a:r>
          </a:p>
          <a:p>
            <a:pPr marL="914400" lvl="2" indent="0" algn="ctr" rtl="0">
              <a:lnSpc>
                <a:spcPct val="90000"/>
              </a:lnSpc>
              <a:spcBef>
                <a:spcPts val="0"/>
              </a:spcBef>
              <a:spcAft>
                <a:spcPts val="0"/>
              </a:spcAft>
              <a:buClr>
                <a:schemeClr val="lt1"/>
              </a:buClr>
              <a:buSzPts val="1800"/>
              <a:buNone/>
            </a:pPr>
            <a:r>
              <a:rPr lang="en-US" sz="2000" dirty="0"/>
              <a:t>Audit trails are fragmented across systems, reducing traceability.</a:t>
            </a:r>
          </a:p>
          <a:p>
            <a:pPr marL="914400" lvl="2" indent="0" algn="ctr" rtl="0">
              <a:lnSpc>
                <a:spcPct val="90000"/>
              </a:lnSpc>
              <a:spcBef>
                <a:spcPts val="0"/>
              </a:spcBef>
              <a:spcAft>
                <a:spcPts val="0"/>
              </a:spcAft>
              <a:buClr>
                <a:schemeClr val="lt1"/>
              </a:buClr>
              <a:buSzPts val="1800"/>
              <a:buNone/>
            </a:pPr>
            <a:endParaRPr lang="en-US" sz="2000" dirty="0"/>
          </a:p>
          <a:p>
            <a:pPr marL="914400" lvl="2" indent="0" algn="ctr" rtl="0">
              <a:lnSpc>
                <a:spcPct val="90000"/>
              </a:lnSpc>
              <a:spcBef>
                <a:spcPts val="0"/>
              </a:spcBef>
              <a:spcAft>
                <a:spcPts val="0"/>
              </a:spcAft>
              <a:buClr>
                <a:schemeClr val="lt1"/>
              </a:buClr>
              <a:buSzPts val="1800"/>
              <a:buNone/>
            </a:pPr>
            <a:r>
              <a:rPr lang="en-US" sz="2600" dirty="0"/>
              <a:t>Inconsistent Input Validation</a:t>
            </a:r>
          </a:p>
          <a:p>
            <a:pPr marL="914400" lvl="2" indent="0" algn="ctr" rtl="0">
              <a:lnSpc>
                <a:spcPct val="90000"/>
              </a:lnSpc>
              <a:spcBef>
                <a:spcPts val="0"/>
              </a:spcBef>
              <a:spcAft>
                <a:spcPts val="0"/>
              </a:spcAft>
              <a:buClr>
                <a:schemeClr val="lt1"/>
              </a:buClr>
              <a:buSzPts val="1800"/>
              <a:buNone/>
            </a:pPr>
            <a:r>
              <a:rPr lang="en-US" sz="2000" dirty="0"/>
              <a:t>Validation logic varies between modules, increasing injection risk.</a:t>
            </a:r>
          </a:p>
          <a:p>
            <a:pPr marL="914400" lvl="2" indent="0" algn="ctr" rtl="0">
              <a:lnSpc>
                <a:spcPct val="90000"/>
              </a:lnSpc>
              <a:spcBef>
                <a:spcPts val="0"/>
              </a:spcBef>
              <a:spcAft>
                <a:spcPts val="0"/>
              </a:spcAft>
              <a:buClr>
                <a:schemeClr val="lt1"/>
              </a:buClr>
              <a:buSzPts val="1800"/>
              <a:buNone/>
            </a:pPr>
            <a:endParaRPr lang="en-US" sz="2000" dirty="0"/>
          </a:p>
          <a:p>
            <a:pPr marL="914400" lvl="2" indent="0" algn="ctr" rtl="0">
              <a:lnSpc>
                <a:spcPct val="90000"/>
              </a:lnSpc>
              <a:spcBef>
                <a:spcPts val="0"/>
              </a:spcBef>
              <a:spcAft>
                <a:spcPts val="0"/>
              </a:spcAft>
              <a:buClr>
                <a:schemeClr val="lt1"/>
              </a:buClr>
              <a:buSzPts val="1800"/>
              <a:buNone/>
            </a:pPr>
            <a:r>
              <a:rPr lang="en-US" sz="2600" dirty="0"/>
              <a:t>Weak Default Configurations</a:t>
            </a:r>
          </a:p>
          <a:p>
            <a:pPr marL="914400" lvl="2" indent="0" algn="ctr" rtl="0">
              <a:lnSpc>
                <a:spcPct val="90000"/>
              </a:lnSpc>
              <a:spcBef>
                <a:spcPts val="0"/>
              </a:spcBef>
              <a:spcAft>
                <a:spcPts val="0"/>
              </a:spcAft>
              <a:buClr>
                <a:schemeClr val="lt1"/>
              </a:buClr>
              <a:buSzPts val="1800"/>
              <a:buNone/>
            </a:pPr>
            <a:r>
              <a:rPr lang="en-US" sz="2000" dirty="0"/>
              <a:t>Some components use permissive settings that should be hardened.</a:t>
            </a:r>
          </a:p>
          <a:p>
            <a:pPr marL="914400" lvl="2" indent="0" algn="ctr" rtl="0">
              <a:lnSpc>
                <a:spcPct val="90000"/>
              </a:lnSpc>
              <a:spcBef>
                <a:spcPts val="0"/>
              </a:spcBef>
              <a:spcAft>
                <a:spcPts val="0"/>
              </a:spcAft>
              <a:buClr>
                <a:schemeClr val="lt1"/>
              </a:buClr>
              <a:buSzPts val="1800"/>
              <a:buNone/>
            </a:pPr>
            <a:endParaRPr lang="en-US" sz="2000" dirty="0"/>
          </a:p>
          <a:p>
            <a:pPr marL="914400" lvl="2" indent="0" algn="ctr" rtl="0">
              <a:lnSpc>
                <a:spcPct val="90000"/>
              </a:lnSpc>
              <a:spcBef>
                <a:spcPts val="0"/>
              </a:spcBef>
              <a:spcAft>
                <a:spcPts val="0"/>
              </a:spcAft>
              <a:buClr>
                <a:schemeClr val="lt1"/>
              </a:buClr>
              <a:buSzPts val="1800"/>
              <a:buNone/>
            </a:pPr>
            <a:r>
              <a:rPr lang="en-US" sz="2600" dirty="0"/>
              <a:t>No Formal Patch Schedule</a:t>
            </a:r>
          </a:p>
          <a:p>
            <a:pPr marL="914400" lvl="2" indent="0" algn="ctr" rtl="0">
              <a:lnSpc>
                <a:spcPct val="90000"/>
              </a:lnSpc>
              <a:spcBef>
                <a:spcPts val="0"/>
              </a:spcBef>
              <a:spcAft>
                <a:spcPts val="0"/>
              </a:spcAft>
              <a:buClr>
                <a:schemeClr val="lt1"/>
              </a:buClr>
              <a:buSzPts val="1800"/>
              <a:buNone/>
            </a:pPr>
            <a:r>
              <a:rPr lang="en-US" sz="2000" dirty="0"/>
              <a:t>Vulnerability management lacks automation and regular cadence.</a:t>
            </a:r>
          </a:p>
          <a:p>
            <a:pPr marL="914400" lvl="2" indent="0" algn="ctr" rtl="0">
              <a:lnSpc>
                <a:spcPct val="90000"/>
              </a:lnSpc>
              <a:spcBef>
                <a:spcPts val="0"/>
              </a:spcBef>
              <a:spcAft>
                <a:spcPts val="0"/>
              </a:spcAft>
              <a:buClr>
                <a:schemeClr val="lt1"/>
              </a:buClr>
              <a:buSzPts val="1800"/>
              <a:buNone/>
            </a:pPr>
            <a:endParaRPr lang="en-US" sz="2000" dirty="0"/>
          </a:p>
          <a:p>
            <a:pPr marL="914400" lvl="2" indent="0" algn="ctr" rtl="0">
              <a:lnSpc>
                <a:spcPct val="90000"/>
              </a:lnSpc>
              <a:spcBef>
                <a:spcPts val="0"/>
              </a:spcBef>
              <a:spcAft>
                <a:spcPts val="0"/>
              </a:spcAft>
              <a:buClr>
                <a:schemeClr val="lt1"/>
              </a:buClr>
              <a:buSzPts val="1800"/>
              <a:buNone/>
            </a:pPr>
            <a:r>
              <a:rPr lang="en-US" sz="2600" dirty="0"/>
              <a:t>Lack of Role-Based Access Enforcement</a:t>
            </a:r>
          </a:p>
          <a:p>
            <a:pPr marL="914400" lvl="2" indent="0" algn="ctr" rtl="0">
              <a:lnSpc>
                <a:spcPct val="90000"/>
              </a:lnSpc>
              <a:spcBef>
                <a:spcPts val="0"/>
              </a:spcBef>
              <a:spcAft>
                <a:spcPts val="0"/>
              </a:spcAft>
              <a:buClr>
                <a:schemeClr val="lt1"/>
              </a:buClr>
              <a:buSzPts val="1800"/>
              <a:buNone/>
            </a:pPr>
            <a:r>
              <a:rPr lang="en-US" sz="2000" dirty="0"/>
              <a:t>Access control policies are not consistently applied across environments.</a:t>
            </a:r>
          </a:p>
          <a:p>
            <a:pPr marL="914400" lvl="2" indent="0" algn="l" rtl="0">
              <a:lnSpc>
                <a:spcPct val="90000"/>
              </a:lnSpc>
              <a:spcBef>
                <a:spcPts val="0"/>
              </a:spcBef>
              <a:spcAft>
                <a:spcPts val="0"/>
              </a:spcAft>
              <a:buClr>
                <a:schemeClr val="lt1"/>
              </a:buClr>
              <a:buSzPts val="1800"/>
              <a:buNone/>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3063240" y="530466"/>
            <a:ext cx="4767072"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139700" lvl="0" indent="0" algn="ctr" rtl="0">
              <a:lnSpc>
                <a:spcPct val="90000"/>
              </a:lnSpc>
              <a:spcBef>
                <a:spcPts val="1000"/>
              </a:spcBef>
              <a:spcAft>
                <a:spcPts val="0"/>
              </a:spcAft>
              <a:buClr>
                <a:schemeClr val="lt1"/>
              </a:buClr>
              <a:buSzPts val="2200"/>
              <a:buNone/>
            </a:pPr>
            <a:r>
              <a:rPr lang="en-US" dirty="0"/>
              <a:t>Adopt OWASP Top 10 as a baseline for secure coding practices</a:t>
            </a:r>
          </a:p>
          <a:p>
            <a:pPr marL="228600" lvl="0" indent="-88900" algn="ctr" rtl="0">
              <a:lnSpc>
                <a:spcPct val="90000"/>
              </a:lnSpc>
              <a:spcBef>
                <a:spcPts val="1000"/>
              </a:spcBef>
              <a:spcAft>
                <a:spcPts val="0"/>
              </a:spcAft>
              <a:buClr>
                <a:schemeClr val="lt1"/>
              </a:buClr>
              <a:buSzPts val="2200"/>
              <a:buNone/>
            </a:pPr>
            <a:r>
              <a:rPr lang="en-US" dirty="0"/>
              <a:t>Enforce TLS 1.3 and AES-256 for all data transmission and storage</a:t>
            </a:r>
          </a:p>
          <a:p>
            <a:pPr marL="228600" lvl="0" indent="-88900" algn="ctr" rtl="0">
              <a:lnSpc>
                <a:spcPct val="90000"/>
              </a:lnSpc>
              <a:spcBef>
                <a:spcPts val="1000"/>
              </a:spcBef>
              <a:spcAft>
                <a:spcPts val="0"/>
              </a:spcAft>
              <a:buClr>
                <a:schemeClr val="lt1"/>
              </a:buClr>
              <a:buSzPts val="2200"/>
              <a:buNone/>
            </a:pPr>
            <a:r>
              <a:rPr lang="en-US" dirty="0"/>
              <a:t>Standardize role-based access control (RBAC) across all environments</a:t>
            </a:r>
          </a:p>
          <a:p>
            <a:pPr marL="228600" lvl="0" indent="-88900" algn="ctr" rtl="0">
              <a:lnSpc>
                <a:spcPct val="90000"/>
              </a:lnSpc>
              <a:spcBef>
                <a:spcPts val="1000"/>
              </a:spcBef>
              <a:spcAft>
                <a:spcPts val="0"/>
              </a:spcAft>
              <a:buClr>
                <a:schemeClr val="lt1"/>
              </a:buClr>
              <a:buSzPts val="2200"/>
              <a:buNone/>
            </a:pPr>
            <a:r>
              <a:rPr lang="en-US" dirty="0"/>
              <a:t>Require static and dynamic analysis during every build cycle</a:t>
            </a:r>
          </a:p>
          <a:p>
            <a:pPr marL="228600" lvl="0" indent="-88900" algn="ctr" rtl="0">
              <a:lnSpc>
                <a:spcPct val="90000"/>
              </a:lnSpc>
              <a:spcBef>
                <a:spcPts val="1000"/>
              </a:spcBef>
              <a:spcAft>
                <a:spcPts val="0"/>
              </a:spcAft>
              <a:buClr>
                <a:schemeClr val="lt1"/>
              </a:buClr>
              <a:buSzPts val="2200"/>
              <a:buNone/>
            </a:pPr>
            <a:r>
              <a:rPr lang="en-US" dirty="0"/>
              <a:t>Implement centralized logging and SIEM integration for full traceability</a:t>
            </a:r>
          </a:p>
          <a:p>
            <a:pPr marL="228600" lvl="0" indent="-88900" algn="ctr" rtl="0">
              <a:lnSpc>
                <a:spcPct val="90000"/>
              </a:lnSpc>
              <a:spcBef>
                <a:spcPts val="1000"/>
              </a:spcBef>
              <a:spcAft>
                <a:spcPts val="0"/>
              </a:spcAft>
              <a:buClr>
                <a:schemeClr val="lt1"/>
              </a:buClr>
              <a:buSzPts val="2200"/>
              <a:buNone/>
            </a:pPr>
            <a:r>
              <a:rPr lang="en-US" dirty="0"/>
              <a:t>Maintain a formal patch schedule with automated vulnerability tracking</a:t>
            </a:r>
          </a:p>
          <a:p>
            <a:pPr marL="228600" lvl="0" indent="-88900" algn="ctr" rtl="0">
              <a:lnSpc>
                <a:spcPct val="90000"/>
              </a:lnSpc>
              <a:spcBef>
                <a:spcPts val="1000"/>
              </a:spcBef>
              <a:spcAft>
                <a:spcPts val="0"/>
              </a:spcAft>
              <a:buClr>
                <a:schemeClr val="lt1"/>
              </a:buClr>
              <a:buSzPts val="2200"/>
              <a:buNone/>
            </a:pPr>
            <a:r>
              <a:rPr lang="en-US" dirty="0"/>
              <a:t>Apply secure defaults and configuration hardening during deployment</a:t>
            </a:r>
          </a:p>
          <a:p>
            <a:pPr marL="228600" lvl="0" indent="-88900" algn="ctr" rtl="0">
              <a:lnSpc>
                <a:spcPct val="90000"/>
              </a:lnSpc>
              <a:spcBef>
                <a:spcPts val="1000"/>
              </a:spcBef>
              <a:spcAft>
                <a:spcPts val="0"/>
              </a:spcAft>
              <a:buClr>
                <a:schemeClr val="lt1"/>
              </a:buClr>
              <a:buSzPts val="2200"/>
              <a:buNone/>
            </a:pPr>
            <a:r>
              <a:rPr lang="en-US" dirty="0"/>
              <a:t>Use multi-factor authentication (MFA) for all user access points</a:t>
            </a:r>
          </a:p>
          <a:p>
            <a:pPr marL="228600" lvl="0" indent="-88900" algn="ctr" rtl="0">
              <a:lnSpc>
                <a:spcPct val="90000"/>
              </a:lnSpc>
              <a:spcBef>
                <a:spcPts val="1000"/>
              </a:spcBef>
              <a:spcAft>
                <a:spcPts val="0"/>
              </a:spcAft>
              <a:buClr>
                <a:schemeClr val="lt1"/>
              </a:buClr>
              <a:buSzPts val="2200"/>
              <a:buNone/>
            </a:pPr>
            <a:r>
              <a:rPr lang="en-US" dirty="0"/>
              <a:t>Document all policies and procedures for audit readiness</a:t>
            </a:r>
          </a:p>
          <a:p>
            <a:pPr marL="228600" lvl="0" indent="-88900" algn="ctr" rtl="0">
              <a:lnSpc>
                <a:spcPct val="90000"/>
              </a:lnSpc>
              <a:spcBef>
                <a:spcPts val="1000"/>
              </a:spcBef>
              <a:spcAft>
                <a:spcPts val="0"/>
              </a:spcAft>
              <a:buClr>
                <a:schemeClr val="lt1"/>
              </a:buClr>
              <a:buSzPts val="2200"/>
              <a:buNone/>
            </a:pPr>
            <a:r>
              <a:rPr lang="en-US" dirty="0"/>
              <a:t>Align with NIST Cybersecurity Framework for long-term strategy</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 	OWASP Foundation. (2023). OWASP Top Ten Web Application Security Risks. Retrieved from https://owasp.org/www-project-top-ten/</a:t>
            </a:r>
          </a:p>
          <a:p>
            <a:pPr marL="0" lvl="0" indent="0" algn="l" rtl="0">
              <a:lnSpc>
                <a:spcPct val="90000"/>
              </a:lnSpc>
              <a:spcBef>
                <a:spcPts val="0"/>
              </a:spcBef>
              <a:spcAft>
                <a:spcPts val="0"/>
              </a:spcAft>
              <a:buClr>
                <a:schemeClr val="lt1"/>
              </a:buClr>
              <a:buSzPts val="2200"/>
              <a:buNone/>
            </a:pPr>
            <a:r>
              <a:rPr lang="en-US" dirty="0"/>
              <a:t>• 	National Institute of Standards and Technology. (2020). Framework for Improving Critical Infrastructure Cybersecurity (Version 1.1). Retrieved from https://www.nist.gov/cyberframework</a:t>
            </a:r>
          </a:p>
          <a:p>
            <a:pPr marL="0" lvl="0" indent="0" algn="l" rtl="0">
              <a:lnSpc>
                <a:spcPct val="90000"/>
              </a:lnSpc>
              <a:spcBef>
                <a:spcPts val="0"/>
              </a:spcBef>
              <a:spcAft>
                <a:spcPts val="0"/>
              </a:spcAft>
              <a:buClr>
                <a:schemeClr val="lt1"/>
              </a:buClr>
              <a:buSzPts val="2200"/>
              <a:buNone/>
            </a:pPr>
            <a:r>
              <a:rPr lang="en-US" dirty="0"/>
              <a:t>• 	Microsoft. (2023). TLS (Transport Layer Security) best practices. Retrieved from https://learn.microsoft.com/en-us/security/zero-trust/network/tls-best-practices</a:t>
            </a:r>
          </a:p>
          <a:p>
            <a:pPr marL="0" lvl="0" indent="0" algn="l" rtl="0">
              <a:lnSpc>
                <a:spcPct val="90000"/>
              </a:lnSpc>
              <a:spcBef>
                <a:spcPts val="0"/>
              </a:spcBef>
              <a:spcAft>
                <a:spcPts val="0"/>
              </a:spcAft>
              <a:buClr>
                <a:schemeClr val="lt1"/>
              </a:buClr>
              <a:buSzPts val="2200"/>
              <a:buNone/>
            </a:pPr>
            <a:r>
              <a:rPr lang="en-US" dirty="0"/>
              <a:t>• 	</a:t>
            </a:r>
            <a:r>
              <a:rPr lang="en-US" dirty="0" err="1"/>
              <a:t>Cppcheck</a:t>
            </a:r>
            <a:r>
              <a:rPr lang="en-US" dirty="0"/>
              <a:t>. (2023). Static analysis tool for C/C++ code. Retrieved from https://sourceforge.net/p/cppcheck/wiki/Home/</a:t>
            </a:r>
          </a:p>
          <a:p>
            <a:pPr marL="0" lvl="0" indent="0" algn="l" rtl="0">
              <a:lnSpc>
                <a:spcPct val="90000"/>
              </a:lnSpc>
              <a:spcBef>
                <a:spcPts val="0"/>
              </a:spcBef>
              <a:spcAft>
                <a:spcPts val="0"/>
              </a:spcAft>
              <a:buClr>
                <a:schemeClr val="lt1"/>
              </a:buClr>
              <a:buSzPts val="2200"/>
              <a:buNone/>
            </a:pPr>
            <a:r>
              <a:rPr lang="en-US" dirty="0"/>
              <a:t>• 	Microsoft. (2023). Unit testing in C++. Retrieved from https://learn.microsoft.com/en-us/cpp/testing/unit-testing-cpp</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6647688" y="764373"/>
            <a:ext cx="4858512"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221325" y="4148303"/>
            <a:ext cx="10820400" cy="2441448"/>
          </a:xfrm>
          <a:prstGeom prst="rect">
            <a:avLst/>
          </a:prstGeom>
          <a:noFill/>
          <a:ln>
            <a:noFill/>
          </a:ln>
        </p:spPr>
        <p:txBody>
          <a:bodyPr spcFirstLastPara="1" wrap="square" lIns="91425" tIns="45700" rIns="91425" bIns="45700" anchor="t" anchorCtr="0">
            <a:normAutofit/>
          </a:bodyPr>
          <a:lstStyle/>
          <a:p>
            <a:r>
              <a:rPr lang="en-US" dirty="0"/>
              <a:t>The Green Pace Security Policy was developed to formalize the secure coding practices already used by our team and to ensure consistency as we scale. It was needed to align all developers with a shared understanding of how to prevent vulnerabilities and reduce risk. By documenting these standards, we support a defense-in-depth approach—layering protections across code, infrastructure, and access controls to strengthen our overall security posture.</a:t>
            </a:r>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0" y="7283"/>
            <a:ext cx="6885431" cy="4141020"/>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216289709"/>
              </p:ext>
            </p:extLst>
          </p:nvPr>
        </p:nvGraphicFramePr>
        <p:xfrm>
          <a:off x="1461175" y="1911826"/>
          <a:ext cx="7835225" cy="43585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C000"/>
                          </a:solidFill>
                        </a:rPr>
                        <a:t>Likely</a:t>
                      </a:r>
                      <a:endParaRPr sz="1400" u="none" strike="noStrike" cap="none" dirty="0">
                        <a:solidFill>
                          <a:srgbClr val="FFC000"/>
                        </a:solidFill>
                      </a:endParaRPr>
                    </a:p>
                    <a:p>
                      <a:pPr marL="0" marR="0" lvl="0" indent="0" algn="ctr" rtl="0">
                        <a:lnSpc>
                          <a:spcPct val="100000"/>
                        </a:lnSpc>
                        <a:spcBef>
                          <a:spcPts val="0"/>
                        </a:spcBef>
                        <a:spcAft>
                          <a:spcPts val="0"/>
                        </a:spcAft>
                        <a:buClr>
                          <a:srgbClr val="000000"/>
                        </a:buClr>
                        <a:buSzPts val="3600"/>
                        <a:buFont typeface="Arial"/>
                        <a:buNone/>
                      </a:pPr>
                      <a:r>
                        <a:rPr lang="en-US" sz="1200" b="1" u="none" strike="noStrike" cap="none" dirty="0">
                          <a:solidFill>
                            <a:srgbClr val="FFC000"/>
                          </a:solidFill>
                        </a:rPr>
                        <a:t> </a:t>
                      </a:r>
                      <a:r>
                        <a:rPr lang="en-US" sz="1400" b="1" u="none" strike="noStrike" cap="none" dirty="0">
                          <a:solidFill>
                            <a:srgbClr val="FFC000"/>
                          </a:solidFill>
                        </a:rPr>
                        <a:t>CS01 – Hardcoded Credentials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C000"/>
                          </a:solidFill>
                        </a:rPr>
                        <a:t>Easy to exploit, gives direct system access</a:t>
                      </a:r>
                    </a:p>
                    <a:p>
                      <a:pPr marL="0" marR="0" lvl="0" indent="0" algn="ctr" rtl="0">
                        <a:lnSpc>
                          <a:spcPct val="100000"/>
                        </a:lnSpc>
                        <a:spcBef>
                          <a:spcPts val="0"/>
                        </a:spcBef>
                        <a:spcAft>
                          <a:spcPts val="0"/>
                        </a:spcAft>
                        <a:buClr>
                          <a:srgbClr val="000000"/>
                        </a:buClr>
                        <a:buSzPts val="3600"/>
                        <a:buFont typeface="Arial"/>
                        <a:buNone/>
                      </a:pPr>
                      <a:r>
                        <a:rPr lang="en-US" sz="1400" b="1" u="none" strike="noStrike" cap="none" dirty="0">
                          <a:solidFill>
                            <a:srgbClr val="FFC000"/>
                          </a:solidFill>
                        </a:rPr>
                        <a:t>CS02 – Input Validation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C000"/>
                          </a:solidFill>
                        </a:rPr>
                        <a:t>Enables injection attacks</a:t>
                      </a:r>
                    </a:p>
                    <a:p>
                      <a:pPr marL="0" marR="0" lvl="0" indent="0" algn="ctr" rtl="0">
                        <a:lnSpc>
                          <a:spcPct val="100000"/>
                        </a:lnSpc>
                        <a:spcBef>
                          <a:spcPts val="0"/>
                        </a:spcBef>
                        <a:spcAft>
                          <a:spcPts val="0"/>
                        </a:spcAft>
                        <a:buClr>
                          <a:srgbClr val="000000"/>
                        </a:buClr>
                        <a:buSzPts val="3600"/>
                        <a:buFont typeface="Arial"/>
                        <a:buNone/>
                      </a:pPr>
                      <a:r>
                        <a:rPr lang="en-US" sz="1400" b="1" u="none" strike="noStrike" cap="none" dirty="0">
                          <a:solidFill>
                            <a:srgbClr val="FFC000"/>
                          </a:solidFill>
                        </a:rPr>
                        <a:t>CS03 – Buffer Overflow</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C000"/>
                          </a:solidFill>
                        </a:rPr>
                        <a:t>Can corrupt memory and crash systems</a:t>
                      </a:r>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C000"/>
                          </a:solidFill>
                        </a:rPr>
                        <a:t>Priority</a:t>
                      </a:r>
                      <a:endParaRPr sz="1400" u="none" strike="noStrike" cap="none" dirty="0">
                        <a:solidFill>
                          <a:srgbClr val="FFC000"/>
                        </a:solidFill>
                      </a:endParaRPr>
                    </a:p>
                    <a:p>
                      <a:pPr algn="ctr"/>
                      <a:r>
                        <a:rPr lang="en-US" sz="1400" b="1" dirty="0">
                          <a:solidFill>
                            <a:srgbClr val="FFC000"/>
                          </a:solidFill>
                        </a:rPr>
                        <a:t>CS07 – Weak Access Control</a:t>
                      </a:r>
                      <a:br>
                        <a:rPr lang="en-US" sz="1400" dirty="0">
                          <a:solidFill>
                            <a:srgbClr val="FFC000"/>
                          </a:solidFill>
                        </a:rPr>
                      </a:br>
                      <a:r>
                        <a:rPr lang="en-US" sz="1400" dirty="0">
                          <a:solidFill>
                            <a:srgbClr val="FFC000"/>
                          </a:solidFill>
                        </a:rPr>
                        <a:t>Allows unauthorized access </a:t>
                      </a:r>
                    </a:p>
                    <a:p>
                      <a:pPr algn="ctr"/>
                      <a:r>
                        <a:rPr lang="en-US" sz="1400" b="1" dirty="0">
                          <a:solidFill>
                            <a:srgbClr val="FFC000"/>
                          </a:solidFill>
                        </a:rPr>
                        <a:t>CS08 – Unencrypted Transit</a:t>
                      </a:r>
                      <a:br>
                        <a:rPr lang="en-US" sz="1400" dirty="0">
                          <a:solidFill>
                            <a:srgbClr val="FFC000"/>
                          </a:solidFill>
                        </a:rPr>
                      </a:br>
                      <a:r>
                        <a:rPr lang="en-US" sz="1400" dirty="0">
                          <a:solidFill>
                            <a:srgbClr val="FFC000"/>
                          </a:solidFill>
                        </a:rPr>
                        <a:t>Data can be intercepted</a:t>
                      </a:r>
                    </a:p>
                    <a:p>
                      <a:pPr algn="ctr"/>
                      <a:r>
                        <a:rPr lang="en-US" sz="1400" b="1" dirty="0">
                          <a:solidFill>
                            <a:srgbClr val="FFC000"/>
                          </a:solidFill>
                        </a:rPr>
                        <a:t>CS04 – File Handling</a:t>
                      </a:r>
                      <a:br>
                        <a:rPr lang="en-US" sz="1400" dirty="0">
                          <a:solidFill>
                            <a:srgbClr val="FFC000"/>
                          </a:solidFill>
                        </a:rPr>
                      </a:br>
                      <a:r>
                        <a:rPr lang="en-US" sz="1400" dirty="0">
                          <a:solidFill>
                            <a:srgbClr val="FFC000"/>
                          </a:solidFill>
                        </a:rPr>
                        <a:t>Risk of leaks or corruption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C000"/>
                          </a:solidFill>
                        </a:rPr>
                        <a:t>Low priority</a:t>
                      </a:r>
                      <a:endParaRPr sz="1400" u="none" strike="noStrike" cap="none" dirty="0">
                        <a:solidFill>
                          <a:srgbClr val="FFC000"/>
                        </a:solidFill>
                      </a:endParaRPr>
                    </a:p>
                    <a:p>
                      <a:pPr marL="0" marR="0" lvl="0" indent="0" algn="ctr" rtl="0">
                        <a:lnSpc>
                          <a:spcPct val="100000"/>
                        </a:lnSpc>
                        <a:spcBef>
                          <a:spcPts val="0"/>
                        </a:spcBef>
                        <a:spcAft>
                          <a:spcPts val="0"/>
                        </a:spcAft>
                        <a:buClr>
                          <a:srgbClr val="000000"/>
                        </a:buClr>
                        <a:buSzPts val="3600"/>
                        <a:buFont typeface="Arial"/>
                        <a:buNone/>
                      </a:pPr>
                      <a:r>
                        <a:rPr lang="en-US" sz="1400" b="1" u="none" strike="noStrike" cap="none" dirty="0">
                          <a:solidFill>
                            <a:srgbClr val="FFC000"/>
                          </a:solidFill>
                        </a:rPr>
                        <a:t>CS06 – Logging</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C000"/>
                          </a:solidFill>
                        </a:rPr>
                        <a:t>May expose sensitive info</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C000"/>
                          </a:solidFill>
                        </a:rPr>
                        <a:t>- </a:t>
                      </a:r>
                      <a:r>
                        <a:rPr lang="en-US" sz="1400" b="1" u="none" strike="noStrike" cap="none" dirty="0">
                          <a:solidFill>
                            <a:srgbClr val="FFC000"/>
                          </a:solidFill>
                        </a:rPr>
                        <a:t>CS10 – Documentation</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C000"/>
                          </a:solidFill>
                        </a:rPr>
                        <a:t>Affects maintainability</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C000"/>
                          </a:solidFill>
                        </a:rPr>
                        <a:t>Unlikely</a:t>
                      </a:r>
                    </a:p>
                    <a:p>
                      <a:pPr marL="0" marR="0" lvl="0" indent="0" algn="ctr" rtl="0">
                        <a:lnSpc>
                          <a:spcPct val="100000"/>
                        </a:lnSpc>
                        <a:spcBef>
                          <a:spcPts val="0"/>
                        </a:spcBef>
                        <a:spcAft>
                          <a:spcPts val="0"/>
                        </a:spcAft>
                        <a:buClr>
                          <a:srgbClr val="000000"/>
                        </a:buClr>
                        <a:buSzPts val="3600"/>
                        <a:buFont typeface="Arial"/>
                        <a:buNone/>
                      </a:pPr>
                      <a:r>
                        <a:rPr lang="en-US" sz="1400" b="1" u="none" strike="noStrike" cap="none" dirty="0">
                          <a:solidFill>
                            <a:srgbClr val="FFC000"/>
                          </a:solidFill>
                        </a:rPr>
                        <a:t>CS05 – Error Handling</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C000"/>
                          </a:solidFill>
                        </a:rPr>
                        <a:t>Reveals internal logic</a:t>
                      </a:r>
                    </a:p>
                    <a:p>
                      <a:pPr marL="0" marR="0" lvl="0" indent="0" algn="ctr" rtl="0">
                        <a:lnSpc>
                          <a:spcPct val="100000"/>
                        </a:lnSpc>
                        <a:spcBef>
                          <a:spcPts val="0"/>
                        </a:spcBef>
                        <a:spcAft>
                          <a:spcPts val="0"/>
                        </a:spcAft>
                        <a:buClr>
                          <a:srgbClr val="000000"/>
                        </a:buClr>
                        <a:buSzPts val="3600"/>
                        <a:buFont typeface="Arial"/>
                        <a:buNone/>
                      </a:pPr>
                      <a:r>
                        <a:rPr lang="en-US" sz="1400" b="1" u="none" strike="noStrike" cap="none" dirty="0">
                          <a:solidFill>
                            <a:srgbClr val="FFC000"/>
                          </a:solidFill>
                        </a:rPr>
                        <a:t>CS09 – Insecure Defaults</a:t>
                      </a: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rgbClr val="FFC000"/>
                          </a:solidFill>
                        </a:rPr>
                        <a:t>May weaken protection</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solidFill>
                          <a:srgbClr val="FFC00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1405128" y="530466"/>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514350" lvl="0" indent="-514350" algn="ctr" rtl="0">
              <a:lnSpc>
                <a:spcPct val="90000"/>
              </a:lnSpc>
              <a:spcBef>
                <a:spcPts val="0"/>
              </a:spcBef>
              <a:spcAft>
                <a:spcPts val="0"/>
              </a:spcAft>
              <a:buClr>
                <a:schemeClr val="lt1"/>
              </a:buClr>
              <a:buSzPts val="2200"/>
              <a:buFont typeface="+mj-lt"/>
              <a:buAutoNum type="arabicPeriod"/>
            </a:pPr>
            <a:r>
              <a:rPr lang="en-US" sz="2800" dirty="0"/>
              <a:t>Least Privilege – CS07, CS08</a:t>
            </a:r>
          </a:p>
          <a:p>
            <a:pPr marL="514350" lvl="0" indent="-514350" algn="ctr" rtl="0">
              <a:lnSpc>
                <a:spcPct val="90000"/>
              </a:lnSpc>
              <a:spcBef>
                <a:spcPts val="0"/>
              </a:spcBef>
              <a:spcAft>
                <a:spcPts val="0"/>
              </a:spcAft>
              <a:buClr>
                <a:schemeClr val="lt1"/>
              </a:buClr>
              <a:buSzPts val="2200"/>
              <a:buFont typeface="+mj-lt"/>
              <a:buAutoNum type="arabicPeriod"/>
            </a:pPr>
            <a:r>
              <a:rPr lang="en-US" sz="2800" dirty="0"/>
              <a:t>Fail Securely – CS02, CS05</a:t>
            </a:r>
          </a:p>
          <a:p>
            <a:pPr marL="514350" lvl="0" indent="-514350" algn="ctr" rtl="0">
              <a:lnSpc>
                <a:spcPct val="90000"/>
              </a:lnSpc>
              <a:spcBef>
                <a:spcPts val="0"/>
              </a:spcBef>
              <a:spcAft>
                <a:spcPts val="0"/>
              </a:spcAft>
              <a:buClr>
                <a:schemeClr val="lt1"/>
              </a:buClr>
              <a:buSzPts val="2200"/>
              <a:buFont typeface="+mj-lt"/>
              <a:buAutoNum type="arabicPeriod"/>
            </a:pPr>
            <a:r>
              <a:rPr lang="en-US" sz="2800" dirty="0"/>
              <a:t>Defense in Depth – CS01–CS10</a:t>
            </a:r>
          </a:p>
          <a:p>
            <a:pPr marL="514350" lvl="0" indent="-514350" algn="ctr" rtl="0">
              <a:lnSpc>
                <a:spcPct val="90000"/>
              </a:lnSpc>
              <a:spcBef>
                <a:spcPts val="0"/>
              </a:spcBef>
              <a:spcAft>
                <a:spcPts val="0"/>
              </a:spcAft>
              <a:buClr>
                <a:schemeClr val="lt1"/>
              </a:buClr>
              <a:buSzPts val="2200"/>
              <a:buFont typeface="+mj-lt"/>
              <a:buAutoNum type="arabicPeriod"/>
            </a:pPr>
            <a:r>
              <a:rPr lang="en-US" sz="2800" dirty="0"/>
              <a:t>Separation of Duties – CS07, CS09</a:t>
            </a:r>
          </a:p>
          <a:p>
            <a:pPr marL="514350" lvl="0" indent="-514350" algn="ctr" rtl="0">
              <a:lnSpc>
                <a:spcPct val="90000"/>
              </a:lnSpc>
              <a:spcBef>
                <a:spcPts val="0"/>
              </a:spcBef>
              <a:spcAft>
                <a:spcPts val="0"/>
              </a:spcAft>
              <a:buClr>
                <a:schemeClr val="lt1"/>
              </a:buClr>
              <a:buSzPts val="2200"/>
              <a:buFont typeface="+mj-lt"/>
              <a:buAutoNum type="arabicPeriod"/>
            </a:pPr>
            <a:r>
              <a:rPr lang="en-US" sz="2800" dirty="0"/>
              <a:t>Secure Defaults – CS09</a:t>
            </a:r>
          </a:p>
          <a:p>
            <a:pPr marL="514350" lvl="0" indent="-514350" algn="ctr" rtl="0">
              <a:lnSpc>
                <a:spcPct val="90000"/>
              </a:lnSpc>
              <a:spcBef>
                <a:spcPts val="0"/>
              </a:spcBef>
              <a:spcAft>
                <a:spcPts val="0"/>
              </a:spcAft>
              <a:buClr>
                <a:schemeClr val="lt1"/>
              </a:buClr>
              <a:buSzPts val="2200"/>
              <a:buFont typeface="+mj-lt"/>
              <a:buAutoNum type="arabicPeriod"/>
            </a:pPr>
            <a:r>
              <a:rPr lang="en-US" sz="2800" dirty="0"/>
              <a:t>Keep It Simple – CS06, CS10</a:t>
            </a:r>
          </a:p>
          <a:p>
            <a:pPr marL="514350" lvl="0" indent="-514350" algn="ctr" rtl="0">
              <a:lnSpc>
                <a:spcPct val="90000"/>
              </a:lnSpc>
              <a:spcBef>
                <a:spcPts val="0"/>
              </a:spcBef>
              <a:spcAft>
                <a:spcPts val="0"/>
              </a:spcAft>
              <a:buClr>
                <a:schemeClr val="lt1"/>
              </a:buClr>
              <a:buSzPts val="2200"/>
              <a:buFont typeface="+mj-lt"/>
              <a:buAutoNum type="arabicPeriod"/>
            </a:pPr>
            <a:r>
              <a:rPr lang="en-US" sz="2800" dirty="0"/>
              <a:t>Open Design – CS04, CS05</a:t>
            </a:r>
          </a:p>
          <a:p>
            <a:pPr marL="514350" lvl="0" indent="-514350" algn="ctr" rtl="0">
              <a:lnSpc>
                <a:spcPct val="90000"/>
              </a:lnSpc>
              <a:spcBef>
                <a:spcPts val="0"/>
              </a:spcBef>
              <a:spcAft>
                <a:spcPts val="0"/>
              </a:spcAft>
              <a:buClr>
                <a:schemeClr val="lt1"/>
              </a:buClr>
              <a:buSzPts val="2200"/>
              <a:buFont typeface="+mj-lt"/>
              <a:buAutoNum type="arabicPeriod"/>
            </a:pPr>
            <a:r>
              <a:rPr lang="en-US" sz="2800" dirty="0"/>
              <a:t>Complete Mediation – CS07</a:t>
            </a:r>
          </a:p>
          <a:p>
            <a:pPr marL="514350" lvl="0" indent="-514350" algn="ctr" rtl="0">
              <a:lnSpc>
                <a:spcPct val="90000"/>
              </a:lnSpc>
              <a:spcBef>
                <a:spcPts val="0"/>
              </a:spcBef>
              <a:spcAft>
                <a:spcPts val="0"/>
              </a:spcAft>
              <a:buClr>
                <a:schemeClr val="lt1"/>
              </a:buClr>
              <a:buSzPts val="2200"/>
              <a:buFont typeface="+mj-lt"/>
              <a:buAutoNum type="arabicPeriod"/>
            </a:pPr>
            <a:r>
              <a:rPr lang="en-US" sz="2800" dirty="0"/>
              <a:t>Psychological Acceptability – CS06, CS10</a:t>
            </a:r>
          </a:p>
          <a:p>
            <a:pPr marL="514350" lvl="0" indent="-514350" algn="ctr" rtl="0">
              <a:lnSpc>
                <a:spcPct val="90000"/>
              </a:lnSpc>
              <a:spcBef>
                <a:spcPts val="0"/>
              </a:spcBef>
              <a:spcAft>
                <a:spcPts val="0"/>
              </a:spcAft>
              <a:buClr>
                <a:schemeClr val="lt1"/>
              </a:buClr>
              <a:buSzPts val="2200"/>
              <a:buFont typeface="+mj-lt"/>
              <a:buAutoNum type="arabicPeriod"/>
            </a:pPr>
            <a:r>
              <a:rPr lang="en-US" sz="2800" dirty="0"/>
              <a:t>Economy of Mechanism – CS03, CS04</a:t>
            </a:r>
          </a:p>
          <a:p>
            <a:pPr marL="0" lvl="0" indent="0" algn="l" rtl="0">
              <a:lnSpc>
                <a:spcPct val="90000"/>
              </a:lnSpc>
              <a:spcBef>
                <a:spcPts val="0"/>
              </a:spcBef>
              <a:spcAft>
                <a:spcPts val="0"/>
              </a:spcAft>
              <a:buClr>
                <a:schemeClr val="lt1"/>
              </a:buClr>
              <a:buSzPts val="2200"/>
              <a:buNone/>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5185774" y="764373"/>
            <a:ext cx="6320425"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7" name="Rectangle 6">
            <a:extLst>
              <a:ext uri="{FF2B5EF4-FFF2-40B4-BE49-F238E27FC236}">
                <a16:creationId xmlns:a16="http://schemas.microsoft.com/office/drawing/2014/main" id="{330673CA-AA89-C534-D337-BC60AE93F18F}"/>
              </a:ext>
            </a:extLst>
          </p:cNvPr>
          <p:cNvSpPr>
            <a:spLocks noChangeArrowheads="1"/>
          </p:cNvSpPr>
          <p:nvPr/>
        </p:nvSpPr>
        <p:spPr bwMode="auto">
          <a:xfrm>
            <a:off x="221326" y="1195601"/>
            <a:ext cx="1013769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B0F0"/>
                </a:solidFill>
                <a:effectLst/>
                <a:latin typeface="Arial" panose="020B0604020202020204" pitchFamily="34" charset="0"/>
              </a:rPr>
              <a:t>CS01 – Hardcoded Credentials</a:t>
            </a:r>
            <a:br>
              <a:rPr kumimoji="0" lang="en-US" altLang="en-US" sz="1800" b="0" i="0" u="none" strike="noStrike" cap="none" normalizeH="0" baseline="0" dirty="0">
                <a:ln>
                  <a:noFill/>
                </a:ln>
                <a:solidFill>
                  <a:srgbClr val="00B0F0"/>
                </a:solidFill>
                <a:effectLst/>
                <a:latin typeface="Arial" panose="020B0604020202020204" pitchFamily="34" charset="0"/>
              </a:rPr>
            </a:br>
            <a:r>
              <a:rPr kumimoji="0" lang="en-US" altLang="en-US" sz="1800" b="0" i="0" u="none" strike="noStrike" cap="none" normalizeH="0" baseline="0" dirty="0">
                <a:ln>
                  <a:noFill/>
                </a:ln>
                <a:solidFill>
                  <a:srgbClr val="00B0F0"/>
                </a:solidFill>
                <a:effectLst/>
                <a:latin typeface="Arial" panose="020B0604020202020204" pitchFamily="34" charset="0"/>
              </a:rPr>
              <a:t>Direct access risk if exposed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B0F0"/>
                </a:solidFill>
                <a:effectLst/>
                <a:latin typeface="Arial" panose="020B0604020202020204" pitchFamily="34" charset="0"/>
              </a:rPr>
              <a:t>  CS02 – Input Validation</a:t>
            </a:r>
            <a:br>
              <a:rPr kumimoji="0" lang="en-US" altLang="en-US" sz="1800" b="0" i="0" u="none" strike="noStrike" cap="none" normalizeH="0" baseline="0" dirty="0">
                <a:ln>
                  <a:noFill/>
                </a:ln>
                <a:solidFill>
                  <a:srgbClr val="00B0F0"/>
                </a:solidFill>
                <a:effectLst/>
                <a:latin typeface="Arial" panose="020B0604020202020204" pitchFamily="34" charset="0"/>
              </a:rPr>
            </a:br>
            <a:r>
              <a:rPr kumimoji="0" lang="en-US" altLang="en-US" sz="1800" b="0" i="0" u="none" strike="noStrike" cap="none" normalizeH="0" baseline="0" dirty="0">
                <a:ln>
                  <a:noFill/>
                </a:ln>
                <a:solidFill>
                  <a:srgbClr val="00B0F0"/>
                </a:solidFill>
                <a:effectLst/>
                <a:latin typeface="Arial" panose="020B0604020202020204" pitchFamily="34" charset="0"/>
              </a:rPr>
              <a:t>     Blocks injection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rgbClr val="00B0F0"/>
                </a:solidFill>
                <a:effectLst/>
                <a:latin typeface="Arial" panose="020B0604020202020204" pitchFamily="34" charset="0"/>
              </a:rPr>
              <a:t>CS03 – Buffer Overflow</a:t>
            </a:r>
            <a:br>
              <a:rPr kumimoji="0" lang="en-US" altLang="en-US" sz="1800" b="0" i="0" u="none" strike="noStrike" cap="none" normalizeH="0" baseline="0" dirty="0">
                <a:ln>
                  <a:noFill/>
                </a:ln>
                <a:solidFill>
                  <a:srgbClr val="00B0F0"/>
                </a:solidFill>
                <a:effectLst/>
                <a:latin typeface="Arial" panose="020B0604020202020204" pitchFamily="34" charset="0"/>
              </a:rPr>
            </a:br>
            <a:r>
              <a:rPr kumimoji="0" lang="en-US" altLang="en-US" sz="1800" b="0" i="0" u="none" strike="noStrike" cap="none" normalizeH="0" baseline="0" dirty="0">
                <a:ln>
                  <a:noFill/>
                </a:ln>
                <a:solidFill>
                  <a:srgbClr val="00B0F0"/>
                </a:solidFill>
                <a:effectLst/>
                <a:latin typeface="Arial" panose="020B0604020202020204" pitchFamily="34" charset="0"/>
              </a:rPr>
              <a:t>Can corrupt memory and crash apps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B0F0"/>
                </a:solidFill>
                <a:effectLst/>
                <a:latin typeface="Arial" panose="020B0604020202020204" pitchFamily="34" charset="0"/>
              </a:rPr>
              <a:t>4.  CS04 – Secure File Handling</a:t>
            </a:r>
            <a:br>
              <a:rPr kumimoji="0" lang="en-US" altLang="en-US" sz="1800" b="0" i="0" u="none" strike="noStrike" cap="none" normalizeH="0" baseline="0" dirty="0">
                <a:ln>
                  <a:noFill/>
                </a:ln>
                <a:solidFill>
                  <a:srgbClr val="00B0F0"/>
                </a:solidFill>
                <a:effectLst/>
                <a:latin typeface="Arial" panose="020B0604020202020204" pitchFamily="34" charset="0"/>
              </a:rPr>
            </a:br>
            <a:r>
              <a:rPr kumimoji="0" lang="en-US" altLang="en-US" sz="1800" b="0" i="0" u="none" strike="noStrike" cap="none" normalizeH="0" baseline="0" dirty="0">
                <a:ln>
                  <a:noFill/>
                </a:ln>
                <a:solidFill>
                  <a:srgbClr val="00B0F0"/>
                </a:solidFill>
                <a:effectLst/>
                <a:latin typeface="Arial" panose="020B0604020202020204" pitchFamily="34" charset="0"/>
              </a:rPr>
              <a:t>     Prevents leaks and corruption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B0F0"/>
                </a:solidFill>
                <a:effectLst/>
                <a:latin typeface="Arial" panose="020B0604020202020204" pitchFamily="34" charset="0"/>
              </a:rPr>
              <a:t>5</a:t>
            </a:r>
            <a:r>
              <a:rPr lang="en-US" altLang="en-US" sz="1800" dirty="0">
                <a:solidFill>
                  <a:srgbClr val="00B0F0"/>
                </a:solidFill>
                <a:latin typeface="Arial" panose="020B0604020202020204" pitchFamily="34" charset="0"/>
              </a:rPr>
              <a:t>.  </a:t>
            </a:r>
            <a:r>
              <a:rPr kumimoji="0" lang="en-US" altLang="en-US" sz="1800" b="0" i="0" u="none" strike="noStrike" cap="none" normalizeH="0" baseline="0" dirty="0">
                <a:ln>
                  <a:noFill/>
                </a:ln>
                <a:solidFill>
                  <a:srgbClr val="00B0F0"/>
                </a:solidFill>
                <a:effectLst/>
                <a:latin typeface="Arial" panose="020B0604020202020204" pitchFamily="34" charset="0"/>
              </a:rPr>
              <a:t>CS05 – Error Handling</a:t>
            </a:r>
            <a:br>
              <a:rPr kumimoji="0" lang="en-US" altLang="en-US" sz="1800" b="0" i="0" u="none" strike="noStrike" cap="none" normalizeH="0" baseline="0" dirty="0">
                <a:ln>
                  <a:noFill/>
                </a:ln>
                <a:solidFill>
                  <a:srgbClr val="00B0F0"/>
                </a:solidFill>
                <a:effectLst/>
                <a:latin typeface="Arial" panose="020B0604020202020204" pitchFamily="34" charset="0"/>
              </a:rPr>
            </a:br>
            <a:r>
              <a:rPr kumimoji="0" lang="en-US" altLang="en-US" sz="1800" b="0" i="0" u="none" strike="noStrike" cap="none" normalizeH="0" baseline="0" dirty="0">
                <a:ln>
                  <a:noFill/>
                </a:ln>
                <a:solidFill>
                  <a:srgbClr val="00B0F0"/>
                </a:solidFill>
                <a:effectLst/>
                <a:latin typeface="Arial" panose="020B0604020202020204" pitchFamily="34" charset="0"/>
              </a:rPr>
              <a:t>     Avoids exposing system logic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B0F0"/>
                </a:solidFill>
                <a:effectLst/>
                <a:latin typeface="Arial" panose="020B0604020202020204" pitchFamily="34" charset="0"/>
              </a:rPr>
              <a:t>6.  CS06 – Logging Practices</a:t>
            </a:r>
            <a:br>
              <a:rPr kumimoji="0" lang="en-US" altLang="en-US" sz="1800" b="0" i="0" u="none" strike="noStrike" cap="none" normalizeH="0" baseline="0" dirty="0">
                <a:ln>
                  <a:noFill/>
                </a:ln>
                <a:solidFill>
                  <a:srgbClr val="00B0F0"/>
                </a:solidFill>
                <a:effectLst/>
                <a:latin typeface="Arial" panose="020B0604020202020204" pitchFamily="34" charset="0"/>
              </a:rPr>
            </a:br>
            <a:r>
              <a:rPr kumimoji="0" lang="en-US" altLang="en-US" sz="1800" b="0" i="0" u="none" strike="noStrike" cap="none" normalizeH="0" baseline="0" dirty="0">
                <a:ln>
                  <a:noFill/>
                </a:ln>
                <a:solidFill>
                  <a:srgbClr val="00B0F0"/>
                </a:solidFill>
                <a:effectLst/>
                <a:latin typeface="Arial" panose="020B0604020202020204" pitchFamily="34" charset="0"/>
              </a:rPr>
              <a:t>     Protects sensitive data in logs </a:t>
            </a:r>
          </a:p>
          <a:p>
            <a:pPr lvl="1" eaLnBrk="0" fontAlgn="base" hangingPunct="0">
              <a:spcBef>
                <a:spcPct val="0"/>
              </a:spcBef>
              <a:spcAft>
                <a:spcPct val="0"/>
              </a:spcAft>
              <a:buClrTx/>
            </a:pPr>
            <a:r>
              <a:rPr kumimoji="0" lang="en-US" altLang="en-US" sz="1800" b="0" i="0" u="none" strike="noStrike" cap="none" normalizeH="0" baseline="0" dirty="0">
                <a:ln>
                  <a:noFill/>
                </a:ln>
                <a:solidFill>
                  <a:srgbClr val="00B0F0"/>
                </a:solidFill>
                <a:effectLst/>
                <a:latin typeface="Arial" panose="020B0604020202020204" pitchFamily="34" charset="0"/>
              </a:rPr>
              <a:t>7.  CS07 – Access Control</a:t>
            </a:r>
            <a:br>
              <a:rPr kumimoji="0" lang="en-US" altLang="en-US" sz="1800" b="0" i="0" u="none" strike="noStrike" cap="none" normalizeH="0" baseline="0" dirty="0">
                <a:ln>
                  <a:noFill/>
                </a:ln>
                <a:solidFill>
                  <a:srgbClr val="00B0F0"/>
                </a:solidFill>
                <a:effectLst/>
                <a:latin typeface="Arial" panose="020B0604020202020204" pitchFamily="34" charset="0"/>
              </a:rPr>
            </a:br>
            <a:r>
              <a:rPr kumimoji="0" lang="en-US" altLang="en-US" sz="1800" b="0" i="0" u="none" strike="noStrike" cap="none" normalizeH="0" baseline="0" dirty="0">
                <a:ln>
                  <a:noFill/>
                </a:ln>
                <a:solidFill>
                  <a:srgbClr val="00B0F0"/>
                </a:solidFill>
                <a:effectLst/>
                <a:latin typeface="Arial" panose="020B0604020202020204" pitchFamily="34" charset="0"/>
              </a:rPr>
              <a:t>     Restricts unauthorized access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B0F0"/>
                </a:solidFill>
                <a:effectLst/>
                <a:latin typeface="Arial" panose="020B0604020202020204" pitchFamily="34" charset="0"/>
              </a:rPr>
              <a:t>8.  CS08 – Data Encryption</a:t>
            </a:r>
            <a:br>
              <a:rPr kumimoji="0" lang="en-US" altLang="en-US" sz="1800" b="0" i="0" u="none" strike="noStrike" cap="none" normalizeH="0" baseline="0" dirty="0">
                <a:ln>
                  <a:noFill/>
                </a:ln>
                <a:solidFill>
                  <a:srgbClr val="00B0F0"/>
                </a:solidFill>
                <a:effectLst/>
                <a:latin typeface="Arial" panose="020B0604020202020204" pitchFamily="34" charset="0"/>
              </a:rPr>
            </a:br>
            <a:r>
              <a:rPr kumimoji="0" lang="en-US" altLang="en-US" sz="1800" b="0" i="0" u="none" strike="noStrike" cap="none" normalizeH="0" baseline="0" dirty="0">
                <a:ln>
                  <a:noFill/>
                </a:ln>
                <a:solidFill>
                  <a:srgbClr val="00B0F0"/>
                </a:solidFill>
                <a:effectLst/>
                <a:latin typeface="Arial" panose="020B0604020202020204" pitchFamily="34" charset="0"/>
              </a:rPr>
              <a:t>     Secures data in transit and at rest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rgbClr val="00B0F0"/>
                </a:solidFill>
                <a:latin typeface="Arial" panose="020B0604020202020204" pitchFamily="34" charset="0"/>
              </a:rPr>
              <a:t>9. </a:t>
            </a:r>
            <a:r>
              <a:rPr kumimoji="0" lang="en-US" altLang="en-US" sz="1800" b="0" i="0" u="none" strike="noStrike" cap="none" normalizeH="0" baseline="0" dirty="0">
                <a:ln>
                  <a:noFill/>
                </a:ln>
                <a:solidFill>
                  <a:srgbClr val="00B0F0"/>
                </a:solidFill>
                <a:effectLst/>
                <a:latin typeface="Arial" panose="020B0604020202020204" pitchFamily="34" charset="0"/>
              </a:rPr>
              <a:t> CS09 – Secure Defaults</a:t>
            </a:r>
            <a:br>
              <a:rPr kumimoji="0" lang="en-US" altLang="en-US" sz="1800" b="0" i="0" u="none" strike="noStrike" cap="none" normalizeH="0" baseline="0" dirty="0">
                <a:ln>
                  <a:noFill/>
                </a:ln>
                <a:solidFill>
                  <a:srgbClr val="00B0F0"/>
                </a:solidFill>
                <a:effectLst/>
                <a:latin typeface="Arial" panose="020B0604020202020204" pitchFamily="34" charset="0"/>
              </a:rPr>
            </a:br>
            <a:r>
              <a:rPr kumimoji="0" lang="en-US" altLang="en-US" sz="1800" b="0" i="0" u="none" strike="noStrike" cap="none" normalizeH="0" baseline="0" dirty="0">
                <a:ln>
                  <a:noFill/>
                </a:ln>
                <a:solidFill>
                  <a:srgbClr val="00B0F0"/>
                </a:solidFill>
                <a:effectLst/>
                <a:latin typeface="Arial" panose="020B0604020202020204" pitchFamily="34" charset="0"/>
              </a:rPr>
              <a:t>     Reduces risk from misconfigurations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B0F0"/>
                </a:solidFill>
                <a:effectLst/>
                <a:latin typeface="Arial" panose="020B0604020202020204" pitchFamily="34" charset="0"/>
              </a:rPr>
              <a:t>10.CS10 – Documentation</a:t>
            </a:r>
            <a:br>
              <a:rPr kumimoji="0" lang="en-US" altLang="en-US" sz="1800" b="0" i="0" u="none" strike="noStrike" cap="none" normalizeH="0" baseline="0" dirty="0">
                <a:ln>
                  <a:noFill/>
                </a:ln>
                <a:solidFill>
                  <a:srgbClr val="00B0F0"/>
                </a:solidFill>
                <a:effectLst/>
                <a:latin typeface="Arial" panose="020B0604020202020204" pitchFamily="34" charset="0"/>
              </a:rPr>
            </a:br>
            <a:r>
              <a:rPr kumimoji="0" lang="en-US" altLang="en-US" sz="1800" b="0" i="0" u="none" strike="noStrike" cap="none" normalizeH="0" baseline="0" dirty="0">
                <a:ln>
                  <a:noFill/>
                </a:ln>
                <a:solidFill>
                  <a:srgbClr val="00B0F0"/>
                </a:solidFill>
                <a:effectLst/>
                <a:latin typeface="Arial" panose="020B0604020202020204" pitchFamily="34" charset="0"/>
              </a:rPr>
              <a:t>     Improves maintainability and audits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lumMod val="60000"/>
                    <a:lumOff val="40000"/>
                  </a:schemeClr>
                </a:solidFill>
                <a:effectLst/>
                <a:latin typeface="Arial" panose="020B0604020202020204" pitchFamily="34" charset="0"/>
              </a:rPr>
              <a:t>    </a:t>
            </a:r>
          </a:p>
        </p:txBody>
      </p:sp>
      <p:sp>
        <p:nvSpPr>
          <p:cNvPr id="10" name="TextBox 9">
            <a:extLst>
              <a:ext uri="{FF2B5EF4-FFF2-40B4-BE49-F238E27FC236}">
                <a16:creationId xmlns:a16="http://schemas.microsoft.com/office/drawing/2014/main" id="{CB2B0B79-21E5-EDB2-2645-4BF781458DD0}"/>
              </a:ext>
            </a:extLst>
          </p:cNvPr>
          <p:cNvSpPr txBox="1"/>
          <p:nvPr/>
        </p:nvSpPr>
        <p:spPr>
          <a:xfrm>
            <a:off x="6096000" y="2057401"/>
            <a:ext cx="6094476" cy="1446550"/>
          </a:xfrm>
          <a:prstGeom prst="rect">
            <a:avLst/>
          </a:prstGeom>
          <a:noFill/>
        </p:spPr>
        <p:txBody>
          <a:bodyPr wrap="square">
            <a:spAutoFit/>
          </a:bodyPr>
          <a:lstStyle/>
          <a:p>
            <a:pPr>
              <a:buNone/>
            </a:pPr>
            <a:r>
              <a:rPr lang="en-US" sz="2000" b="1" dirty="0">
                <a:solidFill>
                  <a:srgbClr val="00B0F0"/>
                </a:solidFill>
              </a:rPr>
              <a:t>Ranking System:</a:t>
            </a:r>
            <a:br>
              <a:rPr lang="en-US" sz="2000" b="1" dirty="0">
                <a:solidFill>
                  <a:srgbClr val="00B0F0"/>
                </a:solidFill>
              </a:rPr>
            </a:br>
            <a:r>
              <a:rPr lang="en-US" sz="2000" b="1" dirty="0">
                <a:solidFill>
                  <a:srgbClr val="00B0F0"/>
                </a:solidFill>
              </a:rPr>
              <a:t>Prioritized by exploitability and system impact.</a:t>
            </a:r>
            <a:br>
              <a:rPr lang="en-US" sz="2000" b="1" dirty="0">
                <a:solidFill>
                  <a:srgbClr val="00B0F0"/>
                </a:solidFill>
              </a:rPr>
            </a:br>
            <a:r>
              <a:rPr lang="en-US" sz="2000" b="1" dirty="0">
                <a:solidFill>
                  <a:srgbClr val="00B0F0"/>
                </a:solidFill>
              </a:rPr>
              <a:t>Top risks involve direct access, injection</a:t>
            </a:r>
            <a:r>
              <a:rPr lang="en-US" sz="2000" b="1" dirty="0"/>
              <a:t>, </a:t>
            </a:r>
            <a:r>
              <a:rPr lang="en-US" b="1" dirty="0"/>
              <a:t>or memory corruption.</a:t>
            </a:r>
            <a:br>
              <a:rPr lang="en-US" b="1" dirty="0"/>
            </a:br>
            <a:r>
              <a:rPr lang="en-US" b="1" dirty="0"/>
              <a:t>Lower risks affect visibility, maintainability, or configuration</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706974" y="1883664"/>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r>
              <a:rPr lang="en-US" dirty="0"/>
              <a:t>- Encryption in Flight</a:t>
            </a:r>
          </a:p>
          <a:p>
            <a:pPr marL="228600" lvl="0" indent="-88900" algn="l" rtl="0">
              <a:lnSpc>
                <a:spcPct val="90000"/>
              </a:lnSpc>
              <a:spcBef>
                <a:spcPts val="1000"/>
              </a:spcBef>
              <a:spcAft>
                <a:spcPts val="0"/>
              </a:spcAft>
              <a:buClr>
                <a:schemeClr val="lt1"/>
              </a:buClr>
              <a:buSzPts val="2200"/>
              <a:buNone/>
            </a:pPr>
            <a:r>
              <a:rPr lang="en-US" dirty="0"/>
              <a:t>All data transmitted between systems must use TLS 1.3 to prevent interception and tampering.</a:t>
            </a:r>
          </a:p>
          <a:p>
            <a:pPr marL="228600" lvl="0" indent="-88900" algn="l" rtl="0">
              <a:lnSpc>
                <a:spcPct val="90000"/>
              </a:lnSpc>
              <a:spcBef>
                <a:spcPts val="1000"/>
              </a:spcBef>
              <a:spcAft>
                <a:spcPts val="0"/>
              </a:spcAft>
              <a:buClr>
                <a:schemeClr val="lt1"/>
              </a:buClr>
              <a:buSzPts val="2200"/>
              <a:buNone/>
            </a:pPr>
            <a:r>
              <a:rPr lang="en-US" dirty="0"/>
              <a:t>- Encryption at Rest</a:t>
            </a:r>
          </a:p>
          <a:p>
            <a:pPr marL="228600" lvl="0" indent="-88900" algn="l" rtl="0">
              <a:lnSpc>
                <a:spcPct val="90000"/>
              </a:lnSpc>
              <a:spcBef>
                <a:spcPts val="1000"/>
              </a:spcBef>
              <a:spcAft>
                <a:spcPts val="0"/>
              </a:spcAft>
              <a:buClr>
                <a:schemeClr val="lt1"/>
              </a:buClr>
              <a:buSzPts val="2200"/>
              <a:buNone/>
            </a:pPr>
            <a:r>
              <a:rPr lang="en-US" dirty="0"/>
              <a:t>Stored data must be encrypted using AES-256 to protect against unauthorized access in case of breach.</a:t>
            </a:r>
          </a:p>
          <a:p>
            <a:pPr marL="228600" lvl="0" indent="-88900" algn="l" rtl="0">
              <a:lnSpc>
                <a:spcPct val="90000"/>
              </a:lnSpc>
              <a:spcBef>
                <a:spcPts val="1000"/>
              </a:spcBef>
              <a:spcAft>
                <a:spcPts val="0"/>
              </a:spcAft>
              <a:buClr>
                <a:schemeClr val="lt1"/>
              </a:buClr>
              <a:buSzPts val="2200"/>
              <a:buNone/>
            </a:pPr>
            <a:r>
              <a:rPr lang="en-US" dirty="0"/>
              <a:t>- Encryption in Use</a:t>
            </a:r>
          </a:p>
          <a:p>
            <a:pPr marL="228600" lvl="0" indent="-88900" algn="l" rtl="0">
              <a:lnSpc>
                <a:spcPct val="90000"/>
              </a:lnSpc>
              <a:spcBef>
                <a:spcPts val="1000"/>
              </a:spcBef>
              <a:spcAft>
                <a:spcPts val="0"/>
              </a:spcAft>
              <a:buClr>
                <a:schemeClr val="lt1"/>
              </a:buClr>
              <a:buSzPts val="2200"/>
              <a:buNone/>
            </a:pPr>
            <a:r>
              <a:rPr lang="en-US" dirty="0"/>
              <a:t>Sensitive data in active memory must be handled securely using runtime protections and memory isolation.</a:t>
            </a: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 Authentication</a:t>
            </a:r>
          </a:p>
          <a:p>
            <a:pPr marL="0" lvl="0" indent="0" algn="l" rtl="0">
              <a:lnSpc>
                <a:spcPct val="90000"/>
              </a:lnSpc>
              <a:spcBef>
                <a:spcPts val="0"/>
              </a:spcBef>
              <a:spcAft>
                <a:spcPts val="0"/>
              </a:spcAft>
              <a:buClr>
                <a:schemeClr val="lt1"/>
              </a:buClr>
              <a:buSzPts val="2400"/>
              <a:buNone/>
            </a:pPr>
            <a:r>
              <a:rPr lang="en-US" dirty="0"/>
              <a:t>All users must verify identity using multi-factor authentication (MFA) before accessing systems.</a:t>
            </a:r>
          </a:p>
          <a:p>
            <a:pPr marL="0" lvl="0" indent="0" algn="l" rtl="0">
              <a:lnSpc>
                <a:spcPct val="90000"/>
              </a:lnSpc>
              <a:spcBef>
                <a:spcPts val="0"/>
              </a:spcBef>
              <a:spcAft>
                <a:spcPts val="0"/>
              </a:spcAft>
              <a:buClr>
                <a:schemeClr val="lt1"/>
              </a:buClr>
              <a:buSzPts val="2400"/>
              <a:buNone/>
            </a:pPr>
            <a:r>
              <a:rPr lang="en-US" dirty="0"/>
              <a:t>- Authorization</a:t>
            </a:r>
          </a:p>
          <a:p>
            <a:pPr marL="0" lvl="0" indent="0" algn="l" rtl="0">
              <a:lnSpc>
                <a:spcPct val="90000"/>
              </a:lnSpc>
              <a:spcBef>
                <a:spcPts val="0"/>
              </a:spcBef>
              <a:spcAft>
                <a:spcPts val="0"/>
              </a:spcAft>
              <a:buClr>
                <a:schemeClr val="lt1"/>
              </a:buClr>
              <a:buSzPts val="2400"/>
              <a:buNone/>
            </a:pPr>
            <a:r>
              <a:rPr lang="en-US" dirty="0"/>
              <a:t>Role-based access control (RBAC) ensures users only access resources necessary for their role.</a:t>
            </a:r>
          </a:p>
          <a:p>
            <a:pPr marL="0" lvl="0" indent="0" algn="l" rtl="0">
              <a:lnSpc>
                <a:spcPct val="90000"/>
              </a:lnSpc>
              <a:spcBef>
                <a:spcPts val="0"/>
              </a:spcBef>
              <a:spcAft>
                <a:spcPts val="0"/>
              </a:spcAft>
              <a:buClr>
                <a:schemeClr val="lt1"/>
              </a:buClr>
              <a:buSzPts val="2400"/>
              <a:buNone/>
            </a:pPr>
            <a:r>
              <a:rPr lang="en-US" dirty="0"/>
              <a:t>- Accounting</a:t>
            </a:r>
          </a:p>
          <a:p>
            <a:pPr marL="0" lvl="0" indent="0" algn="l" rtl="0">
              <a:lnSpc>
                <a:spcPct val="90000"/>
              </a:lnSpc>
              <a:spcBef>
                <a:spcPts val="0"/>
              </a:spcBef>
              <a:spcAft>
                <a:spcPts val="0"/>
              </a:spcAft>
              <a:buClr>
                <a:schemeClr val="lt1"/>
              </a:buClr>
              <a:buSzPts val="2400"/>
              <a:buNone/>
            </a:pPr>
            <a:r>
              <a:rPr lang="en-US" dirty="0"/>
              <a:t>All system activity is logged and monitored using tamper-proof audit trails to support traceability and compliance.</a:t>
            </a:r>
          </a:p>
          <a:p>
            <a:pPr marL="0" lvl="0" indent="0" algn="l" rtl="0">
              <a:lnSpc>
                <a:spcPct val="90000"/>
              </a:lnSpc>
              <a:spcBef>
                <a:spcPts val="0"/>
              </a:spcBef>
              <a:spcAft>
                <a:spcPts val="0"/>
              </a:spcAft>
              <a:buClr>
                <a:schemeClr val="lt1"/>
              </a:buClr>
              <a:buSzPts val="2400"/>
              <a:buNone/>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3600" dirty="0"/>
              <a:t>Unit Testing- Does the system Reject SQL injection?</a:t>
            </a: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Type: Negative</a:t>
            </a:r>
          </a:p>
          <a:p>
            <a:pPr marL="0" lvl="0" indent="0" algn="l" rtl="0">
              <a:lnSpc>
                <a:spcPct val="90000"/>
              </a:lnSpc>
              <a:spcBef>
                <a:spcPts val="1000"/>
              </a:spcBef>
              <a:spcAft>
                <a:spcPts val="0"/>
              </a:spcAft>
              <a:buSzPts val="1800"/>
              <a:buNone/>
            </a:pPr>
            <a:r>
              <a:rPr lang="en-US" dirty="0"/>
              <a:t>Input: ' OR '1'='1</a:t>
            </a:r>
          </a:p>
          <a:p>
            <a:pPr marL="0" lvl="0" indent="0" algn="l" rtl="0">
              <a:lnSpc>
                <a:spcPct val="90000"/>
              </a:lnSpc>
              <a:spcBef>
                <a:spcPts val="1000"/>
              </a:spcBef>
              <a:spcAft>
                <a:spcPts val="0"/>
              </a:spcAft>
              <a:buSzPts val="1800"/>
              <a:buNone/>
            </a:pPr>
            <a:r>
              <a:rPr lang="en-US" dirty="0"/>
              <a:t>Expected Result: Rejected with error message</a:t>
            </a:r>
          </a:p>
          <a:p>
            <a:pPr marL="0" lvl="0" indent="0" algn="l" rtl="0">
              <a:lnSpc>
                <a:spcPct val="90000"/>
              </a:lnSpc>
              <a:spcBef>
                <a:spcPts val="1000"/>
              </a:spcBef>
              <a:spcAft>
                <a:spcPts val="0"/>
              </a:spcAft>
              <a:buSzPts val="1800"/>
              <a:buNone/>
            </a:pPr>
            <a:r>
              <a:rPr lang="en-US" dirty="0"/>
              <a:t>Actual Result: Input blocked, no query executed</a:t>
            </a:r>
          </a:p>
          <a:p>
            <a:pPr marL="0" lvl="0" indent="0" algn="l" rtl="0">
              <a:lnSpc>
                <a:spcPct val="90000"/>
              </a:lnSpc>
              <a:spcBef>
                <a:spcPts val="1000"/>
              </a:spcBef>
              <a:spcAft>
                <a:spcPts val="0"/>
              </a:spcAft>
              <a:buSzPts val="1800"/>
              <a:buNone/>
            </a:pPr>
            <a:r>
              <a:rPr lang="en-US" dirty="0"/>
              <a:t>Notes: Confirms sanitization is working</a:t>
            </a:r>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A47B-90AD-5F6D-051E-A3E13937ADCB}"/>
              </a:ext>
            </a:extLst>
          </p:cNvPr>
          <p:cNvSpPr>
            <a:spLocks noGrp="1"/>
          </p:cNvSpPr>
          <p:nvPr>
            <p:ph type="title"/>
          </p:nvPr>
        </p:nvSpPr>
        <p:spPr/>
        <p:txBody>
          <a:bodyPr>
            <a:normAutofit fontScale="90000"/>
          </a:bodyPr>
          <a:lstStyle/>
          <a:p>
            <a:r>
              <a:rPr lang="en-US" dirty="0"/>
              <a:t>Unit Test – Does the system accept valid input?</a:t>
            </a:r>
            <a:br>
              <a:rPr lang="en-US" dirty="0"/>
            </a:br>
            <a:endParaRPr lang="en-US" dirty="0"/>
          </a:p>
        </p:txBody>
      </p:sp>
      <p:sp>
        <p:nvSpPr>
          <p:cNvPr id="3" name="Text Placeholder 2">
            <a:extLst>
              <a:ext uri="{FF2B5EF4-FFF2-40B4-BE49-F238E27FC236}">
                <a16:creationId xmlns:a16="http://schemas.microsoft.com/office/drawing/2014/main" id="{E50D7B86-912D-EBED-BCD1-8AB00D87D562}"/>
              </a:ext>
            </a:extLst>
          </p:cNvPr>
          <p:cNvSpPr>
            <a:spLocks noGrp="1"/>
          </p:cNvSpPr>
          <p:nvPr>
            <p:ph type="body" idx="1"/>
          </p:nvPr>
        </p:nvSpPr>
        <p:spPr/>
        <p:txBody>
          <a:bodyPr/>
          <a:lstStyle/>
          <a:p>
            <a:r>
              <a:rPr lang="en-US" dirty="0"/>
              <a:t>Test Type: Positive</a:t>
            </a:r>
          </a:p>
          <a:p>
            <a:r>
              <a:rPr lang="en-US" dirty="0"/>
              <a:t>Input: JohnDoe123</a:t>
            </a:r>
          </a:p>
          <a:p>
            <a:r>
              <a:rPr lang="en-US" dirty="0"/>
              <a:t>Expected Result: Accepted and processed</a:t>
            </a:r>
          </a:p>
          <a:p>
            <a:r>
              <a:rPr lang="en-US" dirty="0"/>
              <a:t>Actual Result: Input stored correctly</a:t>
            </a:r>
          </a:p>
          <a:p>
            <a:r>
              <a:rPr lang="en-US" dirty="0"/>
              <a:t>Notes: Valid input passes through safely</a:t>
            </a:r>
          </a:p>
          <a:p>
            <a:pPr marL="114300" indent="0">
              <a:buNone/>
            </a:pPr>
            <a:endParaRPr lang="en-US" dirty="0"/>
          </a:p>
        </p:txBody>
      </p:sp>
    </p:spTree>
    <p:extLst>
      <p:ext uri="{BB962C8B-B14F-4D97-AF65-F5344CB8AC3E}">
        <p14:creationId xmlns:p14="http://schemas.microsoft.com/office/powerpoint/2010/main" val="26366039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83</TotalTime>
  <Words>1255</Words>
  <Application>Microsoft Office PowerPoint</Application>
  <PresentationFormat>Widescreen</PresentationFormat>
  <Paragraphs>171</Paragraphs>
  <Slides>18</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Does the system Reject SQL injection?</vt:lpstr>
      <vt:lpstr>Unit Test – Does the system accept valid input? </vt:lpstr>
      <vt:lpstr>Unit Test – Does the system reject script tags? </vt:lpstr>
      <vt:lpstr>Unit Test – Does the system handle empty input? </vt:lpstr>
      <vt:lpstr>Unit Test – Does the system accept alphanumeric usernames?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scott cain</cp:lastModifiedBy>
  <cp:revision>6</cp:revision>
  <dcterms:created xsi:type="dcterms:W3CDTF">2020-08-19T17:59:24Z</dcterms:created>
  <dcterms:modified xsi:type="dcterms:W3CDTF">2025-10-19T18:54:31Z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