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9" r:id="rId3"/>
    <p:sldId id="268" r:id="rId4"/>
    <p:sldId id="283" r:id="rId5"/>
    <p:sldId id="257" r:id="rId6"/>
    <p:sldId id="273" r:id="rId7"/>
    <p:sldId id="284" r:id="rId8"/>
    <p:sldId id="286" r:id="rId9"/>
    <p:sldId id="285" r:id="rId10"/>
    <p:sldId id="287" r:id="rId11"/>
    <p:sldId id="288" r:id="rId12"/>
    <p:sldId id="289" r:id="rId13"/>
    <p:sldId id="291" r:id="rId14"/>
    <p:sldId id="290" r:id="rId15"/>
    <p:sldId id="292" r:id="rId16"/>
    <p:sldId id="293" r:id="rId17"/>
    <p:sldId id="29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72C6AA-321A-41D2-BA6B-BE7561999463}">
  <a:tblStyle styleId="{B172C6AA-321A-41D2-BA6B-BE75619994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0"/>
    <p:restoredTop sz="94641"/>
  </p:normalViewPr>
  <p:slideViewPr>
    <p:cSldViewPr snapToGrid="0" snapToObjects="1">
      <p:cViewPr varScale="1">
        <p:scale>
          <a:sx n="158" d="100"/>
          <a:sy n="158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254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894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241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86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19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53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1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29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441297" y="1133230"/>
            <a:ext cx="7199906" cy="18087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Generated IAM Roles for Terraform Deployments</a:t>
            </a:r>
            <a:br>
              <a:rPr lang="en" sz="4800" dirty="0"/>
            </a:br>
            <a:br>
              <a:rPr lang="en" sz="4800" dirty="0"/>
            </a:br>
            <a:endParaRPr sz="4800" dirty="0"/>
          </a:p>
        </p:txBody>
      </p:sp>
      <p:sp>
        <p:nvSpPr>
          <p:cNvPr id="3" name="Google Shape;140;p13">
            <a:extLst>
              <a:ext uri="{FF2B5EF4-FFF2-40B4-BE49-F238E27FC236}">
                <a16:creationId xmlns:a16="http://schemas.microsoft.com/office/drawing/2014/main" id="{E94C7DC7-19A6-464B-92A5-6BDD3AA6D09B}"/>
              </a:ext>
            </a:extLst>
          </p:cNvPr>
          <p:cNvSpPr txBox="1">
            <a:spLocks/>
          </p:cNvSpPr>
          <p:nvPr/>
        </p:nvSpPr>
        <p:spPr>
          <a:xfrm>
            <a:off x="441297" y="2724817"/>
            <a:ext cx="4595855" cy="845319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400" dirty="0"/>
              <a:t>Scott Winkler, P.E.</a:t>
            </a:r>
          </a:p>
          <a:p>
            <a:r>
              <a:rPr lang="en-US" sz="2400" dirty="0"/>
              <a:t>Software Engineer II, Ellie Mae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A59E-03C3-B94C-AE6B-B30BEF1C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00"/>
            <a:ext cx="6437376" cy="10420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1: Create List of Resources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00AC9-7D0B-5F41-862C-8483368BED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5BB975-3E30-C649-A863-972F7576B837}"/>
              </a:ext>
            </a:extLst>
          </p:cNvPr>
          <p:cNvSpPr/>
          <p:nvPr/>
        </p:nvSpPr>
        <p:spPr>
          <a:xfrm>
            <a:off x="457200" y="3081178"/>
            <a:ext cx="3488436" cy="1938992"/>
          </a:xfrm>
          <a:prstGeom prst="rect">
            <a:avLst/>
          </a:prstGeom>
          <a:solidFill>
            <a:schemeClr val="tx2">
              <a:lumMod val="10000"/>
            </a:schemeClr>
          </a:solidFill>
          <a:effectLst>
            <a:softEdge rad="38100"/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69CD6"/>
                </a:solidFill>
                <a:latin typeface="Menlo" panose="020B0609030804020204" pitchFamily="49" charset="0"/>
              </a:rPr>
              <a:t>resource</a:t>
            </a:r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Menlo" panose="020B0609030804020204" pitchFamily="49" charset="0"/>
              </a:rPr>
              <a:t>google_storage_bucket</a:t>
            </a:r>
            <a:r>
              <a:rPr lang="en-US" sz="1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Menlo" panose="020B0609030804020204" pitchFamily="49" charset="0"/>
              </a:rPr>
              <a:t>"image-store"</a:t>
            </a:r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Menlo" panose="020B0609030804020204" pitchFamily="49" charset="0"/>
              </a:rPr>
              <a:t>{</a:t>
            </a:r>
            <a:endParaRPr lang="en-US" sz="1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CE9178"/>
                </a:solidFill>
                <a:latin typeface="Menlo" panose="020B0609030804020204" pitchFamily="49" charset="0"/>
              </a:rPr>
              <a:t>"deploy-dev-test-buckets"</a:t>
            </a:r>
            <a:endParaRPr lang="en-US" sz="1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Menlo" panose="020B0609030804020204" pitchFamily="49" charset="0"/>
              </a:rPr>
              <a:t>}</a:t>
            </a:r>
            <a:endParaRPr lang="en-US" sz="1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000" dirty="0">
                <a:solidFill>
                  <a:srgbClr val="569CD6"/>
                </a:solidFill>
                <a:latin typeface="Menlo" panose="020B0609030804020204" pitchFamily="49" charset="0"/>
              </a:rPr>
              <a:t>resource</a:t>
            </a:r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Menlo" panose="020B0609030804020204" pitchFamily="49" charset="0"/>
              </a:rPr>
              <a:t>google_storage_bucket_object</a:t>
            </a:r>
            <a:r>
              <a:rPr lang="en-US" sz="1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Menlo" panose="020B0609030804020204" pitchFamily="49" charset="0"/>
              </a:rPr>
              <a:t>"picture1"</a:t>
            </a:r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Menlo" panose="020B0609030804020204" pitchFamily="49" charset="0"/>
              </a:rPr>
              <a:t>{</a:t>
            </a:r>
            <a:endParaRPr lang="en-US" sz="1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8"/>
            <a:r>
              <a:rPr lang="en-US" sz="100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CE9178"/>
                </a:solidFill>
                <a:latin typeface="Menlo" panose="020B0609030804020204" pitchFamily="49" charset="0"/>
              </a:rPr>
              <a:t>"cat1"</a:t>
            </a:r>
            <a:endParaRPr lang="en-US" sz="1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8"/>
            <a:r>
              <a:rPr lang="en-US" sz="1000" dirty="0">
                <a:solidFill>
                  <a:srgbClr val="9CDCFE"/>
                </a:solidFill>
                <a:latin typeface="Menlo" panose="020B0609030804020204" pitchFamily="49" charset="0"/>
              </a:rPr>
              <a:t>source</a:t>
            </a:r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CE9178"/>
                </a:solidFill>
                <a:latin typeface="Menlo" panose="020B0609030804020204" pitchFamily="49" charset="0"/>
              </a:rPr>
              <a:t>"./images/cat1.jpeg"</a:t>
            </a:r>
            <a:endParaRPr lang="en-US" sz="1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8"/>
            <a:r>
              <a:rPr lang="en-US" sz="1000" dirty="0">
                <a:solidFill>
                  <a:srgbClr val="9CDCFE"/>
                </a:solidFill>
                <a:latin typeface="Menlo" panose="020B0609030804020204" pitchFamily="49" charset="0"/>
              </a:rPr>
              <a:t>bucket</a:t>
            </a:r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${</a:t>
            </a:r>
            <a:r>
              <a:rPr lang="en-US" sz="1000" dirty="0" err="1">
                <a:solidFill>
                  <a:srgbClr val="D4D4D4"/>
                </a:solidFill>
                <a:latin typeface="Menlo" panose="020B0609030804020204" pitchFamily="49" charset="0"/>
              </a:rPr>
              <a:t>google_storage_bucket</a:t>
            </a:r>
            <a:r>
              <a:rPr lang="en-US" sz="1000" dirty="0" err="1">
                <a:solidFill>
                  <a:srgbClr val="C586C0"/>
                </a:solidFill>
                <a:latin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D4D4D4"/>
                </a:solidFill>
                <a:latin typeface="Menlo" panose="020B0609030804020204" pitchFamily="49" charset="0"/>
              </a:rPr>
              <a:t>image-store</a:t>
            </a:r>
            <a:r>
              <a:rPr lang="en-US" sz="1000" dirty="0" err="1">
                <a:solidFill>
                  <a:srgbClr val="C586C0"/>
                </a:solidFill>
                <a:latin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D4D4D4"/>
                </a:solidFill>
                <a:latin typeface="Menlo" panose="020B0609030804020204" pitchFamily="49" charset="0"/>
              </a:rPr>
              <a:t>name</a:t>
            </a:r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r>
              <a:rPr lang="en-US" sz="10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sz="1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Menlo" panose="020B0609030804020204" pitchFamily="49" charset="0"/>
              </a:rPr>
              <a:t>}</a:t>
            </a:r>
            <a:endParaRPr lang="en-US" sz="1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EBA8EE-A6FE-444B-BDED-089A1D7E4D49}"/>
              </a:ext>
            </a:extLst>
          </p:cNvPr>
          <p:cNvSpPr/>
          <p:nvPr/>
        </p:nvSpPr>
        <p:spPr>
          <a:xfrm>
            <a:off x="457200" y="1133548"/>
            <a:ext cx="2231136" cy="1692771"/>
          </a:xfrm>
          <a:prstGeom prst="rect">
            <a:avLst/>
          </a:prstGeom>
          <a:solidFill>
            <a:schemeClr val="tx2">
              <a:lumMod val="10000"/>
            </a:schemeClr>
          </a:solidFill>
          <a:effectLst>
            <a:softEdge rad="38100"/>
          </a:effectLst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"resources"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{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google_storage_bucket.image</a:t>
            </a:r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-store"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{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"type"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google_storage_bucket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depends_on</a:t>
            </a:r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[],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"primary"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{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"id"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"deploy-dev-test-buckets"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"attributes"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{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cors</a:t>
            </a:r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.#"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"0"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"encryption.#"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"0"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force_destroy</a:t>
            </a:r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"false"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"id"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"deploy-dev-test-buckets"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"labels.%"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"0"</a:t>
            </a:r>
            <a:endParaRPr lang="en-US" sz="8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B49B2-3B26-B149-8ABA-258D6C258714}"/>
              </a:ext>
            </a:extLst>
          </p:cNvPr>
          <p:cNvSpPr txBox="1"/>
          <p:nvPr/>
        </p:nvSpPr>
        <p:spPr>
          <a:xfrm>
            <a:off x="457200" y="861602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terraform.tfstate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DA7CC-2971-784B-96C5-38EEDB3F4EB0}"/>
              </a:ext>
            </a:extLst>
          </p:cNvPr>
          <p:cNvSpPr txBox="1"/>
          <p:nvPr/>
        </p:nvSpPr>
        <p:spPr>
          <a:xfrm>
            <a:off x="431595" y="2823856"/>
            <a:ext cx="248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main.tf</a:t>
            </a:r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69F4A9-4E4E-AE4C-BF05-014409F77AAC}"/>
              </a:ext>
            </a:extLst>
          </p:cNvPr>
          <p:cNvSpPr/>
          <p:nvPr/>
        </p:nvSpPr>
        <p:spPr>
          <a:xfrm>
            <a:off x="4671519" y="1242825"/>
            <a:ext cx="4396132" cy="265785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"Type"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google_storage_bucket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"Qualifier"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"resource"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"Action"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"read"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"Type"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google_storage_bucket_object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"Qualifier"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"data"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"Action"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"create"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20368-AFC0-B34B-B903-410D9A33AAF9}"/>
              </a:ext>
            </a:extLst>
          </p:cNvPr>
          <p:cNvCxnSpPr>
            <a:endCxn id="15" idx="1"/>
          </p:cNvCxnSpPr>
          <p:nvPr/>
        </p:nvCxnSpPr>
        <p:spPr>
          <a:xfrm>
            <a:off x="2688336" y="1810512"/>
            <a:ext cx="1983183" cy="76123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952290-4D66-D44A-B96B-67C31C70259C}"/>
              </a:ext>
            </a:extLst>
          </p:cNvPr>
          <p:cNvCxnSpPr>
            <a:cxnSpLocks/>
          </p:cNvCxnSpPr>
          <p:nvPr/>
        </p:nvCxnSpPr>
        <p:spPr>
          <a:xfrm flipV="1">
            <a:off x="3904488" y="2851906"/>
            <a:ext cx="725883" cy="132576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5D8CF2-E07F-0141-A352-0458E55EB91A}"/>
              </a:ext>
            </a:extLst>
          </p:cNvPr>
          <p:cNvSpPr txBox="1"/>
          <p:nvPr/>
        </p:nvSpPr>
        <p:spPr>
          <a:xfrm>
            <a:off x="4572000" y="894633"/>
            <a:ext cx="198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Resources List</a:t>
            </a:r>
          </a:p>
        </p:txBody>
      </p:sp>
    </p:spTree>
    <p:extLst>
      <p:ext uri="{BB962C8B-B14F-4D97-AF65-F5344CB8AC3E}">
        <p14:creationId xmlns:p14="http://schemas.microsoft.com/office/powerpoint/2010/main" val="300984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A59E-03C3-B94C-AE6B-B30BEF1C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00"/>
            <a:ext cx="6437376" cy="10420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2: Lookup Permissions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00AC9-7D0B-5F41-862C-8483368BED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69F4A9-4E4E-AE4C-BF05-014409F77AAC}"/>
              </a:ext>
            </a:extLst>
          </p:cNvPr>
          <p:cNvSpPr/>
          <p:nvPr/>
        </p:nvSpPr>
        <p:spPr>
          <a:xfrm>
            <a:off x="457200" y="1242825"/>
            <a:ext cx="4396132" cy="265785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"Type"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google_storage_bucket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"Qualifier"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"resource"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"Action"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"read"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"Type"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google_storage_bucket_object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"Qualifier"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"data"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"Action"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"create"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17BD54-1F04-F44C-B1E0-A1615CF0EB1D}"/>
              </a:ext>
            </a:extLst>
          </p:cNvPr>
          <p:cNvSpPr/>
          <p:nvPr/>
        </p:nvSpPr>
        <p:spPr>
          <a:xfrm>
            <a:off x="2286000" y="-3183671"/>
            <a:ext cx="4572000" cy="30777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F6B31-6733-454B-AD9F-ACCFCE78191D}"/>
              </a:ext>
            </a:extLst>
          </p:cNvPr>
          <p:cNvSpPr/>
          <p:nvPr/>
        </p:nvSpPr>
        <p:spPr>
          <a:xfrm>
            <a:off x="6392708" y="1041950"/>
            <a:ext cx="2504485" cy="341632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"resource"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{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9CDCFE"/>
                </a:solidFill>
                <a:latin typeface="Menlo" panose="020B0609030804020204" pitchFamily="49" charset="0"/>
              </a:rPr>
              <a:t>google_storage_bucket</a:t>
            </a:r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{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"create"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[</a:t>
            </a:r>
          </a:p>
          <a:p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storage.buckets.create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storage.buckets.get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compute.projects.get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"read"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[</a:t>
            </a:r>
          </a:p>
          <a:p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storage.buckets.get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compute.projects.get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"update"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[</a:t>
            </a:r>
          </a:p>
          <a:p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storage.buckets.update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storage.buckets.create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storage.buckets.get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storage.buckets.delete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storage.objects.list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compute.projects.get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],</a:t>
            </a:r>
          </a:p>
          <a:p>
            <a:r>
              <a:rPr lang="en-US" sz="800" dirty="0">
                <a:solidFill>
                  <a:srgbClr val="9CDCFE"/>
                </a:solidFill>
                <a:latin typeface="Menlo" panose="020B0609030804020204" pitchFamily="49" charset="0"/>
              </a:rPr>
              <a:t>"delete"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: [</a:t>
            </a:r>
          </a:p>
          <a:p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storage.buckets.get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storage.buckets.delete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storage.objects.list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800" dirty="0" err="1">
                <a:solidFill>
                  <a:srgbClr val="CE9178"/>
                </a:solidFill>
                <a:latin typeface="Menlo" panose="020B0609030804020204" pitchFamily="49" charset="0"/>
              </a:rPr>
              <a:t>compute.projects.get</a:t>
            </a:r>
            <a:r>
              <a:rPr lang="en-US" sz="8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sz="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sz="800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2AB30E-DD23-9349-901D-EF106FC675BE}"/>
              </a:ext>
            </a:extLst>
          </p:cNvPr>
          <p:cNvSpPr txBox="1"/>
          <p:nvPr/>
        </p:nvSpPr>
        <p:spPr>
          <a:xfrm>
            <a:off x="6392707" y="685230"/>
            <a:ext cx="254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Permissions Mapping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9ABB90-C050-EC4E-8D68-3F17A1583FB8}"/>
              </a:ext>
            </a:extLst>
          </p:cNvPr>
          <p:cNvSpPr txBox="1"/>
          <p:nvPr/>
        </p:nvSpPr>
        <p:spPr>
          <a:xfrm>
            <a:off x="457200" y="935048"/>
            <a:ext cx="198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Resources List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8BC1C-BE21-FB4E-86A9-E92BF8BDF0D2}"/>
              </a:ext>
            </a:extLst>
          </p:cNvPr>
          <p:cNvCxnSpPr>
            <a:cxnSpLocks/>
          </p:cNvCxnSpPr>
          <p:nvPr/>
        </p:nvCxnSpPr>
        <p:spPr>
          <a:xfrm>
            <a:off x="4853332" y="2459979"/>
            <a:ext cx="145036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CA938D-9512-D64F-842A-A64157454F1D}"/>
              </a:ext>
            </a:extLst>
          </p:cNvPr>
          <p:cNvSpPr txBox="1"/>
          <p:nvPr/>
        </p:nvSpPr>
        <p:spPr>
          <a:xfrm>
            <a:off x="5086906" y="2090647"/>
            <a:ext cx="98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184364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A59E-03C3-B94C-AE6B-B30BEF1C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00"/>
            <a:ext cx="6437376" cy="10420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3: Remove Duplicates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00AC9-7D0B-5F41-862C-8483368BED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17BD54-1F04-F44C-B1E0-A1615CF0EB1D}"/>
              </a:ext>
            </a:extLst>
          </p:cNvPr>
          <p:cNvSpPr/>
          <p:nvPr/>
        </p:nvSpPr>
        <p:spPr>
          <a:xfrm>
            <a:off x="2286000" y="-3183671"/>
            <a:ext cx="4572000" cy="307777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2AB30E-DD23-9349-901D-EF106FC675BE}"/>
              </a:ext>
            </a:extLst>
          </p:cNvPr>
          <p:cNvSpPr txBox="1"/>
          <p:nvPr/>
        </p:nvSpPr>
        <p:spPr>
          <a:xfrm>
            <a:off x="5297182" y="1397816"/>
            <a:ext cx="254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Permissions 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9ABB90-C050-EC4E-8D68-3F17A1583FB8}"/>
              </a:ext>
            </a:extLst>
          </p:cNvPr>
          <p:cNvSpPr txBox="1"/>
          <p:nvPr/>
        </p:nvSpPr>
        <p:spPr>
          <a:xfrm>
            <a:off x="1014202" y="1374211"/>
            <a:ext cx="198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Permissions List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8BC1C-BE21-FB4E-86A9-E92BF8BDF0D2}"/>
              </a:ext>
            </a:extLst>
          </p:cNvPr>
          <p:cNvCxnSpPr>
            <a:cxnSpLocks/>
          </p:cNvCxnSpPr>
          <p:nvPr/>
        </p:nvCxnSpPr>
        <p:spPr>
          <a:xfrm>
            <a:off x="3846818" y="2492347"/>
            <a:ext cx="145036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CA938D-9512-D64F-842A-A64157454F1D}"/>
              </a:ext>
            </a:extLst>
          </p:cNvPr>
          <p:cNvSpPr txBox="1"/>
          <p:nvPr/>
        </p:nvSpPr>
        <p:spPr>
          <a:xfrm>
            <a:off x="4095902" y="2075804"/>
            <a:ext cx="98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reduce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FBEC10-1FB7-C941-9193-93437194D821}"/>
              </a:ext>
            </a:extLst>
          </p:cNvPr>
          <p:cNvSpPr/>
          <p:nvPr/>
        </p:nvSpPr>
        <p:spPr>
          <a:xfrm>
            <a:off x="1014202" y="1879252"/>
            <a:ext cx="2863636" cy="138499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storage.buckets.get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compute.projects.get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storage.objects.get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compute.projects.get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D3468D-4E6D-EB45-A9A6-6C5B5BD27A5E}"/>
              </a:ext>
            </a:extLst>
          </p:cNvPr>
          <p:cNvSpPr/>
          <p:nvPr/>
        </p:nvSpPr>
        <p:spPr>
          <a:xfrm>
            <a:off x="5297182" y="1860361"/>
            <a:ext cx="2863636" cy="116955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storage.buckets.get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compute.projects.get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storage.objects.get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5A8DC-AFD5-364F-9133-9208CC1F1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Logic Overview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ED8F8C-A64C-7240-8D8C-3AE4F8E7E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383150"/>
            <a:ext cx="5897880" cy="2219700"/>
          </a:xfrm>
        </p:spPr>
        <p:txBody>
          <a:bodyPr/>
          <a:lstStyle/>
          <a:p>
            <a:r>
              <a:rPr lang="en-US" dirty="0"/>
              <a:t>Get a list of all resources that Terraform will operate on</a:t>
            </a:r>
          </a:p>
          <a:p>
            <a:r>
              <a:rPr lang="en-US" dirty="0"/>
              <a:t>Lookup the permissions necessary for each resource action</a:t>
            </a:r>
          </a:p>
          <a:p>
            <a:r>
              <a:rPr lang="en-US" dirty="0"/>
              <a:t>Remove duplicates</a:t>
            </a:r>
          </a:p>
          <a:p>
            <a:r>
              <a:rPr lang="en-US" dirty="0"/>
              <a:t>Output least privileged role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1C7127-1318-5241-91E2-2347EEC4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32" y="1216838"/>
            <a:ext cx="3630168" cy="96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8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199" y="1430950"/>
            <a:ext cx="6412727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</a:t>
            </a:r>
            <a:r>
              <a:rPr lang="en-US" dirty="0"/>
              <a:t>Implementation</a:t>
            </a:r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Its not as hard as you might think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32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66D95-5D88-7946-85DF-5E5876C9D21C}"/>
              </a:ext>
            </a:extLst>
          </p:cNvPr>
          <p:cNvSpPr/>
          <p:nvPr/>
        </p:nvSpPr>
        <p:spPr>
          <a:xfrm>
            <a:off x="2175103" y="2213360"/>
            <a:ext cx="4174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scottwinkler</a:t>
            </a:r>
            <a:r>
              <a:rPr lang="en-US" dirty="0"/>
              <a:t>/</a:t>
            </a:r>
            <a:r>
              <a:rPr lang="en-US" dirty="0" err="1"/>
              <a:t>gcloud</a:t>
            </a:r>
            <a:r>
              <a:rPr lang="en-US" dirty="0"/>
              <a:t>-policymaker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4B3128-3AFD-8A46-A562-0C592FFBD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43" y="2652399"/>
            <a:ext cx="4106660" cy="177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80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32B88-64D1-5748-9F32-556C03590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5" y="2460849"/>
            <a:ext cx="8698421" cy="173670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5A941FA-7DDA-1140-A5CB-D246FAAAFBFA}"/>
              </a:ext>
            </a:extLst>
          </p:cNvPr>
          <p:cNvSpPr/>
          <p:nvPr/>
        </p:nvSpPr>
        <p:spPr>
          <a:xfrm>
            <a:off x="5769621" y="2824120"/>
            <a:ext cx="1861168" cy="11571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47705-175C-CE49-B527-E2D6176A5D98}"/>
              </a:ext>
            </a:extLst>
          </p:cNvPr>
          <p:cNvSpPr txBox="1"/>
          <p:nvPr/>
        </p:nvSpPr>
        <p:spPr>
          <a:xfrm>
            <a:off x="5769621" y="2254032"/>
            <a:ext cx="224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be new command: `terraform policy`</a:t>
            </a:r>
          </a:p>
        </p:txBody>
      </p:sp>
    </p:spTree>
    <p:extLst>
      <p:ext uri="{BB962C8B-B14F-4D97-AF65-F5344CB8AC3E}">
        <p14:creationId xmlns:p14="http://schemas.microsoft.com/office/powerpoint/2010/main" val="252120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ED8F8C-A64C-7240-8D8C-3AE4F8E7E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383150"/>
            <a:ext cx="5897880" cy="2219700"/>
          </a:xfrm>
        </p:spPr>
        <p:txBody>
          <a:bodyPr/>
          <a:lstStyle/>
          <a:p>
            <a:r>
              <a:rPr lang="en-US" dirty="0"/>
              <a:t>Least privileged IAM roles are a pain to manage</a:t>
            </a:r>
          </a:p>
          <a:p>
            <a:r>
              <a:rPr lang="en-US" dirty="0"/>
              <a:t>Generated IAM Roles provide a solution</a:t>
            </a:r>
          </a:p>
          <a:p>
            <a:r>
              <a:rPr lang="en-US" dirty="0"/>
              <a:t>GCP can deliver generated IAM Roles with minimal work</a:t>
            </a:r>
          </a:p>
          <a:p>
            <a:r>
              <a:rPr lang="en-US" dirty="0" err="1"/>
              <a:t>Hashicorp</a:t>
            </a:r>
            <a:r>
              <a:rPr lang="en-US" dirty="0"/>
              <a:t> could support this as a built-in feature at a later date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1C7127-1318-5241-91E2-2347EEC4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32" y="1207712"/>
            <a:ext cx="3630168" cy="96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1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199" y="1430950"/>
            <a:ext cx="6412727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What is the problem?</a:t>
            </a:r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why do I care?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Terraform Deploys to Google Cloud</a:t>
            </a:r>
            <a:endParaRPr dirty="0"/>
          </a:p>
        </p:txBody>
      </p:sp>
      <p:sp>
        <p:nvSpPr>
          <p:cNvPr id="245" name="Google Shape;245;p2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19C4CD-0950-BB45-9D4A-E2E2E31A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24" y="1287773"/>
            <a:ext cx="6925586" cy="363142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268F0C7-DAF9-C04D-92FA-4D986148DD2F}"/>
              </a:ext>
            </a:extLst>
          </p:cNvPr>
          <p:cNvSpPr/>
          <p:nvPr/>
        </p:nvSpPr>
        <p:spPr>
          <a:xfrm>
            <a:off x="4259116" y="2571750"/>
            <a:ext cx="1288111" cy="1288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A253-AD25-0D45-B93C-83617269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privileges for this IAM Role?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81F8CA-A3A1-2540-AF1B-58BC232073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ECE0D-5189-6C4B-9327-3785812C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8799"/>
            <a:ext cx="2710401" cy="2710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ED840D-D293-9F40-B049-0FCF49A4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52" y="1814300"/>
            <a:ext cx="6377756" cy="1281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67EB7F-CFBE-624D-B6AF-44D673D4B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657" y="2944776"/>
            <a:ext cx="4253151" cy="13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8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IAM Roles are created in practice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58EA03-AF31-614C-94C9-5613FFF8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13" y="2033612"/>
            <a:ext cx="3518545" cy="1196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7DF1B-4602-4E4E-8E8C-9EF2BEE55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503" y="1855353"/>
            <a:ext cx="3154404" cy="3063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Overview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ED8F8C-A64C-7240-8D8C-3AE4F8E7E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383150"/>
            <a:ext cx="5897880" cy="2219700"/>
          </a:xfrm>
        </p:spPr>
        <p:txBody>
          <a:bodyPr/>
          <a:lstStyle/>
          <a:p>
            <a:r>
              <a:rPr lang="en-US" dirty="0"/>
              <a:t>Terraform needs to assume a role in order to make API calls</a:t>
            </a:r>
          </a:p>
          <a:p>
            <a:r>
              <a:rPr lang="en-US" dirty="0"/>
              <a:t>This role should be least privileged</a:t>
            </a:r>
          </a:p>
          <a:p>
            <a:r>
              <a:rPr lang="en-US" dirty="0"/>
              <a:t>Least privileged roles are hard to make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1C7127-1318-5241-91E2-2347EEC4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32" y="1216838"/>
            <a:ext cx="3630168" cy="9640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199" y="1430950"/>
            <a:ext cx="6412727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Generated IAM Roles</a:t>
            </a:r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Modern problems require modern solutions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4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Ideal World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AEA6E-0925-874E-B253-30C9E1174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89" y="1462943"/>
            <a:ext cx="8343086" cy="33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6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Black Box Logic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843F6-BFE7-CE43-8DDD-58E47FC2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57" y="2304288"/>
            <a:ext cx="8546486" cy="228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35880"/>
      </p:ext>
    </p:extLst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630</Words>
  <Application>Microsoft Macintosh PowerPoint</Application>
  <PresentationFormat>On-screen Show (16:9)</PresentationFormat>
  <Paragraphs>139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Chivo</vt:lpstr>
      <vt:lpstr>Menlo</vt:lpstr>
      <vt:lpstr>Roboto Slab</vt:lpstr>
      <vt:lpstr>Macmorris template</vt:lpstr>
      <vt:lpstr>Generated IAM Roles for Terraform Deployments  </vt:lpstr>
      <vt:lpstr>1. What is the problem?</vt:lpstr>
      <vt:lpstr>How Terraform Deploys to Google Cloud</vt:lpstr>
      <vt:lpstr>What are the privileges for this IAM Role?</vt:lpstr>
      <vt:lpstr>How IAM Roles are created in practice</vt:lpstr>
      <vt:lpstr>Problem Overview</vt:lpstr>
      <vt:lpstr>2. Generated IAM Roles</vt:lpstr>
      <vt:lpstr>Ideal World</vt:lpstr>
      <vt:lpstr>Black Box Logic</vt:lpstr>
      <vt:lpstr>Step 1: Create List of Resources</vt:lpstr>
      <vt:lpstr>Step 2: Lookup Permissions</vt:lpstr>
      <vt:lpstr>Step 3: Remove Duplicates</vt:lpstr>
      <vt:lpstr>Logic Overview</vt:lpstr>
      <vt:lpstr>3. Implementation</vt:lpstr>
      <vt:lpstr>Demo</vt:lpstr>
      <vt:lpstr>Future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IAM Roles for Terraform Deployments  </dc:title>
  <cp:lastModifiedBy>Scott Winkler</cp:lastModifiedBy>
  <cp:revision>15</cp:revision>
  <dcterms:modified xsi:type="dcterms:W3CDTF">2019-03-08T02:31:00Z</dcterms:modified>
</cp:coreProperties>
</file>