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2" r:id="rId3"/>
    <p:sldId id="283" r:id="rId4"/>
    <p:sldId id="286" r:id="rId5"/>
    <p:sldId id="284" r:id="rId6"/>
    <p:sldId id="285" r:id="rId7"/>
    <p:sldId id="287" r:id="rId8"/>
    <p:sldId id="288" r:id="rId9"/>
    <p:sldId id="289" r:id="rId10"/>
    <p:sldId id="290" r:id="rId11"/>
    <p:sldId id="291" r:id="rId12"/>
    <p:sldId id="294" r:id="rId13"/>
    <p:sldId id="295" r:id="rId14"/>
    <p:sldId id="297" r:id="rId15"/>
    <p:sldId id="298" r:id="rId16"/>
    <p:sldId id="299" r:id="rId17"/>
    <p:sldId id="292" r:id="rId18"/>
    <p:sldId id="293" r:id="rId19"/>
    <p:sldId id="296" r:id="rId20"/>
    <p:sldId id="258" r:id="rId21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115" d="100"/>
          <a:sy n="115" d="100"/>
        </p:scale>
        <p:origin x="264" y="10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85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7C192B-D758-4CD7-BCD8-5EC5E3CE5A29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2019/6/11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1C6B30F-5B51-4A20-BE2D-1BDB6366A1C4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F105DB2-FD3E-441D-8B7E-7AE83ECE27B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9868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CN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34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块"/>
          <p:cNvSpPr/>
          <p:nvPr/>
        </p:nvSpPr>
        <p:spPr bwMode="white">
          <a:xfrm>
            <a:off x="1141413" y="1600200"/>
            <a:ext cx="990295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7" name="顶部图形" descr="上边框设计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长方形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长方形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长方形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23" name="底部图形" descr="下边框设计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长方形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长方形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长方形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 bwMode="black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dirty="0"/>
              <a:t>单击以编辑母版副标题样式</a:t>
            </a:r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2D8BCC2-2A46-4A32-A340-22D6731D725D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9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3AE46AD-B833-467C-AB7D-526D803778C4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82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 hasCustomPrompt="1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0F9B3E1-7505-4138-85AE-2557EEF3F13D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3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1C16331-48C8-4F71-9F7E-12A9193ED69A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black"/>
        <p:txBody>
          <a:bodyPr rtlCol="0"/>
          <a:lstStyle>
            <a:lvl1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black"/>
        <p:txBody>
          <a:bodyPr rtlCol="0"/>
          <a:lstStyle>
            <a:lvl1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20C4818-8EE2-46E8-BC20-A6F3AE60E35D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black"/>
        <p:txBody>
          <a:bodyPr rtlCol="0"/>
          <a:lstStyle>
            <a:lvl1pPr>
              <a:defRPr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72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2C27AD8-AB5D-48BD-8B18-DB58AECD32C0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06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30A7629-0BCD-48A3-9477-581C35A49622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67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52C95A4-6118-49A4-9773-FA1212BBACAE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19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底部图形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长方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长方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长方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87D97C-8DAC-4D7E-AA46-CABC52EC1C45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61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框架" descr="边框设计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2E8DC19-1C49-44D6-BBEC-84BB185D6056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86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框架" descr="边框设计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 hasCustomPrompt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dirty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4AB60BD-17AA-4677-B910-C151165AA995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84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底部图形" descr="下边框设计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长方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长方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长方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grpSp>
        <p:nvGrpSpPr>
          <p:cNvPr id="10" name="顶部图形" descr="上边框设计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长方形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长方形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长方形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white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white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9DA5C83-B5F0-4FB2-A778-E6B5DCA3F33F}" type="datetime1">
              <a:rPr lang="zh-CN" altLang="en-US" smtClean="0"/>
              <a:t>2019/6/11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white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8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4" y="1905000"/>
            <a:ext cx="9612558" cy="266700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5400" dirty="0" smtClean="0"/>
              <a:t>发票文字识别的技术综述与基于</a:t>
            </a:r>
            <a:r>
              <a:rPr lang="en-US" altLang="zh-CN" sz="5400" dirty="0" smtClean="0"/>
              <a:t>CRNN</a:t>
            </a:r>
            <a:r>
              <a:rPr lang="zh-CN" altLang="en-US" sz="5400" dirty="0" smtClean="0"/>
              <a:t>的实验复现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 smtClean="0"/>
              <a:t>王思恢，</a:t>
            </a:r>
            <a:r>
              <a:rPr lang="zh-CN" altLang="en-US" dirty="0"/>
              <a:t>陈未殊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0209C3-6BDA-4E31-86D3-B122CBE61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CRNN</a:t>
            </a:r>
            <a:r>
              <a:rPr lang="zh-CN" altLang="en-US" dirty="0" smtClean="0"/>
              <a:t>：实现细节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CN" smtClean="0"/>
              <a:pPr/>
              <a:t>10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943" y="1881812"/>
            <a:ext cx="4584976" cy="19072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946" y="1676400"/>
            <a:ext cx="4743058" cy="254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5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CRNN</a:t>
            </a:r>
            <a:r>
              <a:rPr lang="zh-CN" altLang="en-US" dirty="0" smtClean="0"/>
              <a:t>：实现细节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引入双向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CN" smtClean="0"/>
              <a:pPr/>
              <a:t>11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2348880"/>
            <a:ext cx="49244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5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CRNN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CNN+RNN+Attention</a:t>
            </a:r>
            <a:r>
              <a:rPr lang="zh-CN" altLang="en-US" dirty="0" smtClean="0"/>
              <a:t>机制的改进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CN" smtClean="0"/>
              <a:pPr/>
              <a:t>12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4" y="1905000"/>
            <a:ext cx="112014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CRNN</a:t>
            </a:r>
            <a:r>
              <a:rPr lang="zh-CN" altLang="en-US" dirty="0"/>
              <a:t>或</a:t>
            </a:r>
            <a:r>
              <a:rPr lang="en-US" altLang="zh-CN" dirty="0" err="1"/>
              <a:t>CNN+RNN+Attention</a:t>
            </a:r>
            <a:r>
              <a:rPr lang="zh-CN" altLang="en-US" dirty="0"/>
              <a:t>机制的改进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CN" smtClean="0"/>
              <a:pPr/>
              <a:t>13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110" y="1916832"/>
            <a:ext cx="7081069" cy="385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5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CRNN</a:t>
            </a:r>
            <a:r>
              <a:rPr lang="zh-CN" altLang="en-US" dirty="0"/>
              <a:t>或</a:t>
            </a:r>
            <a:r>
              <a:rPr lang="en-US" altLang="zh-CN" dirty="0" err="1"/>
              <a:t>CNN+RNN+Attention</a:t>
            </a:r>
            <a:r>
              <a:rPr lang="zh-CN" altLang="en-US" dirty="0"/>
              <a:t>机制的改进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CN" smtClean="0"/>
              <a:pPr/>
              <a:t>14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008" y="1844824"/>
            <a:ext cx="7759273" cy="430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4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CRNN</a:t>
            </a:r>
            <a:r>
              <a:rPr lang="zh-CN" altLang="en-US" dirty="0"/>
              <a:t>或</a:t>
            </a:r>
            <a:r>
              <a:rPr lang="en-US" altLang="zh-CN" dirty="0" err="1"/>
              <a:t>CNN+RNN+Attention</a:t>
            </a:r>
            <a:r>
              <a:rPr lang="zh-CN" altLang="en-US" dirty="0"/>
              <a:t>机制的改进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CN" smtClean="0"/>
              <a:pPr/>
              <a:t>15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57" y="1905000"/>
            <a:ext cx="100107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9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CRNN</a:t>
            </a:r>
            <a:r>
              <a:rPr lang="zh-CN" altLang="en-US" dirty="0"/>
              <a:t>或</a:t>
            </a:r>
            <a:r>
              <a:rPr lang="en-US" altLang="zh-CN" dirty="0" err="1"/>
              <a:t>CNN+RNN+Attention</a:t>
            </a:r>
            <a:r>
              <a:rPr lang="zh-CN" altLang="en-US" dirty="0"/>
              <a:t>机制的改进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CN" smtClean="0"/>
              <a:pPr/>
              <a:t>16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170" y="1772816"/>
            <a:ext cx="83629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2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CRNN</a:t>
            </a:r>
            <a:r>
              <a:rPr lang="zh-CN" altLang="en-US" dirty="0" smtClean="0"/>
              <a:t>：实验效果复现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CN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23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A Multi-Scale CRNN Model for Chinese Papery Medical Document Recognition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An End-to-End Trainable Neural Network for Image-Based Sequence Recognition and Its Application to Scene Text Recognition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Application of CRNN Based OCR in Health Records System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 Cascaded Segmentation-Detection Networks for Word-Level Text Spotting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 Connectionist Temporal Classification: Labelling Unsegmented Sequence Data with Recurrent Neural Networks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CN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08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 Deep Direct Regression for Multi-Oriented Scene Text Detection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[7] Deep Learning Approach for Receipt Recognition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[8] Detecting Curve Text in the Wild: New Dataset and New Solution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[9] FTPN: Scene Text Detection With Feature Pyramid Based Text Proposal Network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[10] Fully Convolutional Recurrent Network for Handwritten Chinese Text Recognition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[11] Robust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Scene Text Recognition with Automatic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Rectification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CN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69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场景文字识别</a:t>
            </a:r>
            <a:r>
              <a:rPr lang="en-US" altLang="zh-CN" dirty="0"/>
              <a:t>(Scene Text Detection)—</a:t>
            </a:r>
            <a:r>
              <a:rPr lang="zh-CN" altLang="en-US" dirty="0"/>
              <a:t>传统方法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基于纹理的方法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(Texture-based approach):DCT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变换、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Fourier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变换、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Gabor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小波变换，定位文本区域、分析笔画纹理、转化为纹理分类问题用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求解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基于区域的方法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(Region-based approach):SWT(Stroke width transform)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SFT(Stroke feature transform):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分割或连接文本部分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;MSER(Maximally Stable Extremal Regions):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筛选出候选文字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区域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混合方法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(Hybrid approach):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将基于纹理的方法与基于区域的方法结合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起来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传统方法的缺点：性能与准确性受一系列规则与参数的限制，鲁棒性与泛化能力差；对于文字的旋转变换与尺度变换的适应能力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差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46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F2D287E-CFC9-46C7-A8C3-CC6D0543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3AB3D0-D922-493E-86E0-EE89A919B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王思恢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，陈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未殊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EA8670D-79F4-4D06-A781-0B1B770FF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CN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00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场景文字识别</a:t>
            </a:r>
            <a:r>
              <a:rPr lang="en-US" altLang="zh-CN" dirty="0"/>
              <a:t>—</a:t>
            </a:r>
            <a:r>
              <a:rPr lang="zh-CN" altLang="en-US" dirty="0"/>
              <a:t>基于</a:t>
            </a:r>
            <a:r>
              <a:rPr lang="en-US" altLang="zh-CN" dirty="0"/>
              <a:t>CNN</a:t>
            </a:r>
            <a:r>
              <a:rPr lang="zh-CN" altLang="en-US" dirty="0"/>
              <a:t>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基本技术路线：转化为单个字符的图像分类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缺点：对字符探测算法的准确度要求高、需要对文字进行裁剪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(crop)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、分类数目巨大、对于文字的旋转变换的适应能力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的改进：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Fast-RCNN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Faster-RCNN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Multi-Box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Yolo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FCN(Fully Convolutional Network)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缺点：无法实现单词级别的图像分割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51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WordDetNet</a:t>
            </a:r>
            <a:r>
              <a:rPr lang="en-US" altLang="zh-CN" dirty="0" smtClean="0"/>
              <a:t>: Cascaded Segmentation Detection Networks for Word Level Text Spotting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CN" smtClean="0"/>
              <a:pPr/>
              <a:t>4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76" y="1914556"/>
            <a:ext cx="85153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6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Deep Direct Regression for Multi-Oriented Scene Text Detection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CN" smtClean="0"/>
              <a:pPr/>
              <a:t>5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20475" t="32634" r="22826" b="26067"/>
          <a:stretch/>
        </p:blipFill>
        <p:spPr>
          <a:xfrm>
            <a:off x="1485900" y="2060848"/>
            <a:ext cx="5544616" cy="227175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621" y="1340768"/>
            <a:ext cx="3052792" cy="485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场景文字识别</a:t>
            </a:r>
            <a:r>
              <a:rPr lang="en-US" altLang="zh-CN" dirty="0"/>
              <a:t>—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RNN</a:t>
            </a:r>
            <a:r>
              <a:rPr lang="zh-CN" altLang="en-US" dirty="0"/>
              <a:t>的方法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优点：善于处理序列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(Sequential)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信息；善于处理上下文信息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缺点：需要对图像进行预处理（特征提取）；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训练参数较多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的改进：与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HMM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（隐马尔科夫模型）结合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缺点：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HMM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无法发挥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对于序列建模的全部潜力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CN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83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RNN+CTC(Connectionist Temporal Classification)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CN" smtClean="0"/>
              <a:pPr/>
              <a:t>7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192" y="1676400"/>
            <a:ext cx="7560607" cy="270070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86249" y="4509120"/>
            <a:ext cx="921679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Frame-&gt;Path-&gt;Label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Forward-Backward Algorithm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Lexicon-Free Transcription: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Lexicon-Based Transcription: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00" y="5240866"/>
            <a:ext cx="2190750" cy="285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324" y="5567348"/>
            <a:ext cx="19145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7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CRNN: </a:t>
            </a:r>
            <a:r>
              <a:rPr lang="zh-CN" altLang="en-US" dirty="0" smtClean="0"/>
              <a:t>直觉与</a:t>
            </a:r>
            <a:r>
              <a:rPr lang="zh-CN" altLang="en-US" dirty="0"/>
              <a:t>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卷积核函数被广泛用于表示图像特征，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能够学习卷积核函数表征的图像特征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擅长处理前后上下文相关的序列信息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CRNN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提供端到端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(End to End)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的方式；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擅长处理不定长文字序列，无需逐字符处理；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无需手动实现特征提取与图像预处理过程；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可以直接生成文字序列作为标签（对于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则需要极大数目的分类器）；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适应不定长序列，只需在高度方向进行数据标准化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层去掉并与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连接，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的训练误差可以直接反向传播到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部分，训练参数与所需存储空间小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效果好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CN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065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CRNN</a:t>
            </a:r>
            <a:r>
              <a:rPr lang="zh-CN" altLang="en-US" dirty="0" smtClean="0"/>
              <a:t>：网络构架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CN" smtClean="0"/>
              <a:pPr/>
              <a:t>9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876" y="1666844"/>
            <a:ext cx="3672408" cy="44933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913" y="1666844"/>
            <a:ext cx="32385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1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条纹状边框 16x9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  <a:ln>
          <a:solidFill>
            <a:schemeClr val="accent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000992_TF02801098" id="{00B0D0DA-E80B-4F56-93A4-5DE848E32C35}" vid="{20393D96-406D-4C8A-B296-961D592D9689}"/>
    </a:ext>
  </a:extLst>
</a:theme>
</file>

<file path=ppt/theme/theme2.xml><?xml version="1.0" encoding="utf-8"?>
<a:theme xmlns:a="http://schemas.openxmlformats.org/drawingml/2006/main" name="Office 主题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StripedBorder_16x9">
      <a:dk1>
        <a:srgbClr val="404040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条纹式黑色边框演示文稿（宽屏）</Template>
  <TotalTime>288</TotalTime>
  <Words>678</Words>
  <Application>Microsoft Office PowerPoint</Application>
  <PresentationFormat>自定义</PresentationFormat>
  <Paragraphs>82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Microsoft YaHei UI</vt:lpstr>
      <vt:lpstr>Arial</vt:lpstr>
      <vt:lpstr>Times New Roman</vt:lpstr>
      <vt:lpstr>条纹状边框 16x9</vt:lpstr>
      <vt:lpstr>发票文字识别的技术综述与基于CRNN的实验复现</vt:lpstr>
      <vt:lpstr>场景文字识别(Scene Text Detection)—传统方法</vt:lpstr>
      <vt:lpstr>场景文字识别—基于CNN的方法</vt:lpstr>
      <vt:lpstr>WordDetNet: Cascaded Segmentation Detection Networks for Word Level Text Spotting</vt:lpstr>
      <vt:lpstr>Deep Direct Regression for Multi-Oriented Scene Text Detection</vt:lpstr>
      <vt:lpstr>场景文字识别—基于RNN的方法</vt:lpstr>
      <vt:lpstr>RNN+CTC(Connectionist Temporal Classification)</vt:lpstr>
      <vt:lpstr>CRNN: 直觉与特点</vt:lpstr>
      <vt:lpstr>CRNN：网络构架</vt:lpstr>
      <vt:lpstr>CRNN：实现细节</vt:lpstr>
      <vt:lpstr>CRNN：实现细节</vt:lpstr>
      <vt:lpstr>基于CRNN或CNN+RNN+Attention机制的改进</vt:lpstr>
      <vt:lpstr>基于CRNN或CNN+RNN+Attention机制的改进</vt:lpstr>
      <vt:lpstr>基于CRNN或CNN+RNN+Attention机制的改进</vt:lpstr>
      <vt:lpstr>基于CRNN或CNN+RNN+Attention机制的改进</vt:lpstr>
      <vt:lpstr>基于CRNN或CNN+RNN+Attention机制的改进</vt:lpstr>
      <vt:lpstr>CRNN：实验效果复现</vt:lpstr>
      <vt:lpstr>参考文献</vt:lpstr>
      <vt:lpstr>参考文献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基于LabView的台球辅助系统</dc:title>
  <dc:creator>未殊 陈</dc:creator>
  <cp:lastModifiedBy>scottwon_study@aliyun.com</cp:lastModifiedBy>
  <cp:revision>45</cp:revision>
  <dcterms:created xsi:type="dcterms:W3CDTF">2019-01-18T12:19:25Z</dcterms:created>
  <dcterms:modified xsi:type="dcterms:W3CDTF">2019-06-11T04:50:02Z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