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7772400" cy="100584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9822" autoAdjust="0"/>
  </p:normalViewPr>
  <p:slideViewPr>
    <p:cSldViewPr>
      <p:cViewPr>
        <p:scale>
          <a:sx n="100" d="100"/>
          <a:sy n="100" d="100"/>
        </p:scale>
        <p:origin x="-378" y="1158"/>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D8EBCA-3895-4FAF-8F96-7706044F8B04}"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9B96D38-9024-4277-ADFC-4A2C4C4FA2D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EBE6D-7786-45D9-B5B4-DE8B975F913A}"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6C4B33-B1C8-4A08-8F44-302CE5CE098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78229B-27E7-4420-BDFF-C5943BEAB4D6}"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EE9CC6-6ADB-44ED-933F-58AD4B7347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78DE71-1C91-4668-AB89-60625328F558}"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1231E1C-B273-45C4-82DD-33CB7E1CD65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EB4A98-254C-4488-BD6B-D051CA4818D0}"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90E7A0A-0953-4452-9A7C-D0D058143D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FF74EA6-BA79-4CE2-B7B2-8C4A47B5D94C}"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E992788-125B-4BEC-9C0A-E344C01171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15CF30-15B4-435F-8232-BDB5CE245CE4}" type="datetimeFigureOut">
              <a:rPr lang="en-US"/>
              <a:pPr>
                <a:defRPr/>
              </a:pPr>
              <a:t>4/4/2014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058BD6-86E2-48D6-953B-D06119EA154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23C849-8C2F-4D9F-AE83-5844D8CAF51D}" type="datetimeFigureOut">
              <a:rPr lang="en-US"/>
              <a:pPr>
                <a:defRPr/>
              </a:pPr>
              <a:t>4/4/2014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DF5AD41-6B00-425F-87F4-45F2CA4A6A4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07443CC-511A-4418-8686-75927CDB025F}" type="datetimeFigureOut">
              <a:rPr lang="en-US"/>
              <a:pPr>
                <a:defRPr/>
              </a:pPr>
              <a:t>4/4/2014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49643CE-3D79-4EFB-8E2C-E1135FC29B0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231833-3730-4A99-B059-7F8426B28249}"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601A97E-A450-481D-8F06-4333F7CD90D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870877-DCD2-49C5-A0CB-DDCA90285CFE}"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368881D-B40F-4AA0-8FFB-5EA9F2A4FCA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8938" y="403225"/>
            <a:ext cx="6994525"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88938" y="2346325"/>
            <a:ext cx="6994525" cy="663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88938" y="9323388"/>
            <a:ext cx="1812925" cy="53498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856E683-35F5-474A-826A-1292334283FC}" type="datetimeFigureOut">
              <a:rPr lang="en-US"/>
              <a:pPr>
                <a:defRPr/>
              </a:pPr>
              <a:t>4/4/2014</a:t>
            </a:fld>
            <a:endParaRPr lang="en-US" dirty="0"/>
          </a:p>
        </p:txBody>
      </p:sp>
      <p:sp>
        <p:nvSpPr>
          <p:cNvPr id="5" name="Footer Placeholder 4"/>
          <p:cNvSpPr>
            <a:spLocks noGrp="1"/>
          </p:cNvSpPr>
          <p:nvPr>
            <p:ph type="ftr" sz="quarter" idx="3"/>
          </p:nvPr>
        </p:nvSpPr>
        <p:spPr>
          <a:xfrm>
            <a:off x="2655888" y="9323388"/>
            <a:ext cx="2460625" cy="53498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5570538" y="9323388"/>
            <a:ext cx="1812925" cy="53498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7E4EE0A-451D-481E-85A4-F61B94746A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jpeg"/><Relationship Id="rId9" Type="http://schemas.openxmlformats.org/officeDocument/2006/relationships/hyperlink" Target="mailto:Marissa.Govoni@fairfaxcounty.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50" name="Picture 18" descr="j0430941[1]"/>
          <p:cNvPicPr>
            <a:picLocks noChangeAspect="1" noChangeArrowheads="1"/>
          </p:cNvPicPr>
          <p:nvPr/>
        </p:nvPicPr>
        <p:blipFill>
          <a:blip r:embed="rId3" cstate="print"/>
          <a:srcRect l="19686" r="292" b="13400"/>
          <a:stretch>
            <a:fillRect/>
          </a:stretch>
        </p:blipFill>
        <p:spPr bwMode="auto">
          <a:xfrm flipH="1">
            <a:off x="5676900" y="7564474"/>
            <a:ext cx="2133600" cy="1465227"/>
          </a:xfrm>
          <a:prstGeom prst="rect">
            <a:avLst/>
          </a:prstGeom>
          <a:ln>
            <a:noFill/>
          </a:ln>
          <a:effectLst>
            <a:softEdge rad="112500"/>
          </a:effectLst>
        </p:spPr>
      </p:pic>
      <p:sp>
        <p:nvSpPr>
          <p:cNvPr id="18459" name="Rectangle 19"/>
          <p:cNvSpPr>
            <a:spLocks noChangeArrowheads="1"/>
          </p:cNvSpPr>
          <p:nvPr/>
        </p:nvSpPr>
        <p:spPr bwMode="auto">
          <a:xfrm>
            <a:off x="990600" y="9172576"/>
            <a:ext cx="6705600" cy="685800"/>
          </a:xfrm>
          <a:prstGeom prst="rect">
            <a:avLst/>
          </a:prstGeom>
          <a:noFill/>
          <a:ln w="28575" algn="in">
            <a:noFill/>
            <a:miter lim="800000"/>
            <a:headEnd/>
            <a:tailEnd/>
          </a:ln>
        </p:spPr>
        <p:txBody>
          <a:bodyPr lIns="36576" tIns="36576" rIns="36576" bIns="36576"/>
          <a:lstStyle/>
          <a:p>
            <a:r>
              <a:rPr lang="en-US" sz="900" dirty="0">
                <a:solidFill>
                  <a:srgbClr val="000000"/>
                </a:solidFill>
                <a:latin typeface="Calibri" pitchFamily="34" charset="0"/>
              </a:rPr>
              <a:t>For more information on how to reach this location using public transportation, visit www.fairfaxconnector.com 703-339-7200;                       TTY 703-339-1608 or www.wmata.com 202-637-7000; TTY 202-638-3780. </a:t>
            </a:r>
          </a:p>
          <a:p>
            <a:endParaRPr lang="en-US" sz="400" dirty="0">
              <a:solidFill>
                <a:srgbClr val="000000"/>
              </a:solidFill>
              <a:latin typeface="Calibri" pitchFamily="34" charset="0"/>
            </a:endParaRPr>
          </a:p>
          <a:p>
            <a:r>
              <a:rPr lang="en-US" sz="900" dirty="0">
                <a:solidFill>
                  <a:srgbClr val="000000"/>
                </a:solidFill>
                <a:latin typeface="Calibri" pitchFamily="34" charset="0"/>
              </a:rPr>
              <a:t>Fairfax County is committed to nondiscrimination on the basis of disability in all county programs, services and activities. Reasonable              accommodations will be provided upon request. For information, call the Department of Family Services at 703-533-5400; TTY 703-533-5316</a:t>
            </a:r>
            <a:r>
              <a:rPr lang="en-US" sz="900" dirty="0" smtClean="0">
                <a:solidFill>
                  <a:srgbClr val="000000"/>
                </a:solidFill>
                <a:latin typeface="Calibri" pitchFamily="34" charset="0"/>
              </a:rPr>
              <a:t>. </a:t>
            </a:r>
          </a:p>
        </p:txBody>
      </p:sp>
      <p:pic>
        <p:nvPicPr>
          <p:cNvPr id="18460" name="Picture 20" descr="iStock_000008359714Small"/>
          <p:cNvPicPr>
            <a:picLocks noChangeAspect="1" noChangeArrowheads="1"/>
          </p:cNvPicPr>
          <p:nvPr/>
        </p:nvPicPr>
        <p:blipFill>
          <a:blip r:embed="rId4"/>
          <a:srcRect t="11559" b="21399"/>
          <a:stretch>
            <a:fillRect/>
          </a:stretch>
        </p:blipFill>
        <p:spPr bwMode="auto">
          <a:xfrm>
            <a:off x="57150" y="114300"/>
            <a:ext cx="7658100" cy="3416300"/>
          </a:xfrm>
          <a:prstGeom prst="rect">
            <a:avLst/>
          </a:prstGeom>
          <a:noFill/>
          <a:ln w="9525" algn="in">
            <a:noFill/>
            <a:miter lim="800000"/>
            <a:headEnd/>
            <a:tailEnd/>
          </a:ln>
        </p:spPr>
      </p:pic>
      <p:sp>
        <p:nvSpPr>
          <p:cNvPr id="18461" name="Text Box 21"/>
          <p:cNvSpPr txBox="1">
            <a:spLocks noChangeArrowheads="1"/>
          </p:cNvSpPr>
          <p:nvPr/>
        </p:nvSpPr>
        <p:spPr bwMode="auto">
          <a:xfrm>
            <a:off x="152400" y="4267200"/>
            <a:ext cx="3048000" cy="4591050"/>
          </a:xfrm>
          <a:prstGeom prst="rect">
            <a:avLst/>
          </a:prstGeom>
          <a:noFill/>
          <a:ln w="19050" algn="in">
            <a:noFill/>
            <a:miter lim="800000"/>
            <a:headEnd/>
            <a:tailEnd/>
          </a:ln>
        </p:spPr>
        <p:txBody>
          <a:bodyPr lIns="36576" tIns="36576" rIns="36576" bIns="36576"/>
          <a:lstStyle/>
          <a:p>
            <a:pPr algn="ctr">
              <a:spcBef>
                <a:spcPts val="250"/>
              </a:spcBef>
            </a:pPr>
            <a:endParaRPr lang="en-US" sz="300" b="1" dirty="0">
              <a:solidFill>
                <a:srgbClr val="000000"/>
              </a:solidFill>
              <a:latin typeface="Calibri" pitchFamily="34" charset="0"/>
            </a:endParaRPr>
          </a:p>
          <a:p>
            <a:pPr algn="ctr">
              <a:spcBef>
                <a:spcPts val="250"/>
              </a:spcBef>
            </a:pPr>
            <a:r>
              <a:rPr lang="en-US" sz="1400" b="1" dirty="0">
                <a:solidFill>
                  <a:schemeClr val="tx2">
                    <a:lumMod val="50000"/>
                  </a:schemeClr>
                </a:solidFill>
                <a:latin typeface="Calibri" pitchFamily="34" charset="0"/>
              </a:rPr>
              <a:t>We can help you with:</a:t>
            </a:r>
          </a:p>
          <a:p>
            <a:pPr algn="ctr">
              <a:spcBef>
                <a:spcPts val="250"/>
              </a:spcBef>
            </a:pPr>
            <a:endParaRPr lang="en-US" sz="700" b="1" dirty="0">
              <a:solidFill>
                <a:srgbClr val="000000"/>
              </a:solidFill>
              <a:latin typeface="Calibri" pitchFamily="34" charset="0"/>
            </a:endParaRPr>
          </a:p>
          <a:p>
            <a:pPr algn="ctr">
              <a:spcBef>
                <a:spcPts val="250"/>
              </a:spcBef>
            </a:pPr>
            <a:r>
              <a:rPr lang="en-US" sz="1100" b="1" dirty="0">
                <a:solidFill>
                  <a:srgbClr val="000000"/>
                </a:solidFill>
              </a:rPr>
              <a:t>Career Development</a:t>
            </a:r>
          </a:p>
          <a:p>
            <a:pPr algn="ctr">
              <a:spcBef>
                <a:spcPts val="250"/>
              </a:spcBef>
            </a:pPr>
            <a:r>
              <a:rPr lang="en-US" sz="1100" dirty="0">
                <a:solidFill>
                  <a:srgbClr val="000000"/>
                </a:solidFill>
              </a:rPr>
              <a:t>Job Preparation Skills</a:t>
            </a:r>
          </a:p>
          <a:p>
            <a:pPr algn="ctr">
              <a:spcBef>
                <a:spcPts val="250"/>
              </a:spcBef>
            </a:pPr>
            <a:r>
              <a:rPr lang="en-US" sz="1100" dirty="0">
                <a:solidFill>
                  <a:srgbClr val="000000"/>
                </a:solidFill>
              </a:rPr>
              <a:t>Resume Building</a:t>
            </a:r>
          </a:p>
          <a:p>
            <a:pPr algn="ctr">
              <a:spcBef>
                <a:spcPts val="250"/>
              </a:spcBef>
            </a:pPr>
            <a:r>
              <a:rPr lang="en-US" sz="1100" dirty="0">
                <a:solidFill>
                  <a:srgbClr val="000000"/>
                </a:solidFill>
              </a:rPr>
              <a:t>Interview Coaching</a:t>
            </a:r>
          </a:p>
          <a:p>
            <a:pPr algn="ctr">
              <a:spcBef>
                <a:spcPts val="250"/>
              </a:spcBef>
            </a:pPr>
            <a:r>
              <a:rPr lang="en-US" sz="1100" dirty="0">
                <a:solidFill>
                  <a:srgbClr val="000000"/>
                </a:solidFill>
              </a:rPr>
              <a:t>Skill &amp; Interest Assessments</a:t>
            </a:r>
          </a:p>
          <a:p>
            <a:pPr algn="ctr">
              <a:spcBef>
                <a:spcPts val="250"/>
              </a:spcBef>
            </a:pPr>
            <a:r>
              <a:rPr lang="en-US" sz="1100" dirty="0">
                <a:solidFill>
                  <a:srgbClr val="000000"/>
                </a:solidFill>
              </a:rPr>
              <a:t>Training Opportunities</a:t>
            </a:r>
          </a:p>
          <a:p>
            <a:pPr algn="ctr">
              <a:spcBef>
                <a:spcPts val="250"/>
              </a:spcBef>
            </a:pPr>
            <a:r>
              <a:rPr lang="en-US" sz="1100" dirty="0">
                <a:solidFill>
                  <a:srgbClr val="000000"/>
                </a:solidFill>
              </a:rPr>
              <a:t>Job Shadowing </a:t>
            </a:r>
          </a:p>
          <a:p>
            <a:pPr algn="ctr">
              <a:spcBef>
                <a:spcPts val="250"/>
              </a:spcBef>
            </a:pPr>
            <a:r>
              <a:rPr lang="en-US" sz="1100" dirty="0">
                <a:solidFill>
                  <a:srgbClr val="000000"/>
                </a:solidFill>
              </a:rPr>
              <a:t>Work Experience</a:t>
            </a:r>
          </a:p>
          <a:p>
            <a:pPr algn="ctr">
              <a:spcBef>
                <a:spcPts val="250"/>
              </a:spcBef>
            </a:pPr>
            <a:r>
              <a:rPr lang="en-US" sz="1100" dirty="0">
                <a:solidFill>
                  <a:srgbClr val="000000"/>
                </a:solidFill>
              </a:rPr>
              <a:t>Apprenticeship Opportunities</a:t>
            </a:r>
          </a:p>
          <a:p>
            <a:pPr algn="ctr">
              <a:spcBef>
                <a:spcPts val="250"/>
              </a:spcBef>
            </a:pPr>
            <a:endParaRPr lang="en-US" sz="1100" dirty="0">
              <a:solidFill>
                <a:srgbClr val="000000"/>
              </a:solidFill>
            </a:endParaRPr>
          </a:p>
          <a:p>
            <a:pPr algn="ctr">
              <a:spcBef>
                <a:spcPts val="250"/>
              </a:spcBef>
            </a:pPr>
            <a:r>
              <a:rPr lang="en-US" sz="1100" dirty="0">
                <a:solidFill>
                  <a:srgbClr val="000000"/>
                </a:solidFill>
              </a:rPr>
              <a:t>Educational Support</a:t>
            </a:r>
          </a:p>
          <a:p>
            <a:pPr algn="ctr">
              <a:spcBef>
                <a:spcPts val="250"/>
              </a:spcBef>
            </a:pPr>
            <a:r>
              <a:rPr lang="en-US" sz="1100" dirty="0">
                <a:solidFill>
                  <a:srgbClr val="000000"/>
                </a:solidFill>
              </a:rPr>
              <a:t>College or Vocational School Exploration</a:t>
            </a:r>
          </a:p>
          <a:p>
            <a:pPr algn="ctr">
              <a:spcBef>
                <a:spcPts val="250"/>
              </a:spcBef>
            </a:pPr>
            <a:r>
              <a:rPr lang="en-US" sz="1100" dirty="0">
                <a:solidFill>
                  <a:srgbClr val="000000"/>
                </a:solidFill>
              </a:rPr>
              <a:t>Goal Setting</a:t>
            </a:r>
          </a:p>
          <a:p>
            <a:pPr algn="ctr">
              <a:spcBef>
                <a:spcPts val="250"/>
              </a:spcBef>
            </a:pPr>
            <a:r>
              <a:rPr lang="en-US" sz="1100" dirty="0">
                <a:solidFill>
                  <a:srgbClr val="000000"/>
                </a:solidFill>
              </a:rPr>
              <a:t>Tutorial Assistance</a:t>
            </a:r>
          </a:p>
          <a:p>
            <a:pPr algn="ctr">
              <a:spcBef>
                <a:spcPts val="250"/>
              </a:spcBef>
            </a:pPr>
            <a:r>
              <a:rPr lang="en-US" sz="1100" dirty="0">
                <a:solidFill>
                  <a:srgbClr val="000000"/>
                </a:solidFill>
              </a:rPr>
              <a:t>GED &amp; High School Completion Options</a:t>
            </a:r>
          </a:p>
        </p:txBody>
      </p:sp>
      <p:sp>
        <p:nvSpPr>
          <p:cNvPr id="18462" name="Line 22"/>
          <p:cNvSpPr>
            <a:spLocks noChangeShapeType="1"/>
          </p:cNvSpPr>
          <p:nvPr/>
        </p:nvSpPr>
        <p:spPr bwMode="auto">
          <a:xfrm>
            <a:off x="3124200" y="4495800"/>
            <a:ext cx="0" cy="4229100"/>
          </a:xfrm>
          <a:prstGeom prst="line">
            <a:avLst/>
          </a:prstGeom>
          <a:noFill/>
          <a:ln w="9525" algn="ctr">
            <a:solidFill>
              <a:srgbClr val="000032"/>
            </a:solidFill>
            <a:round/>
            <a:headEnd/>
            <a:tailEnd/>
          </a:ln>
        </p:spPr>
        <p:txBody>
          <a:bodyPr lIns="36576" tIns="36576" rIns="36576" bIns="36576"/>
          <a:lstStyle/>
          <a:p>
            <a:endParaRPr lang="en-US" dirty="0"/>
          </a:p>
        </p:txBody>
      </p:sp>
      <p:graphicFrame>
        <p:nvGraphicFramePr>
          <p:cNvPr id="18455" name="Object 23"/>
          <p:cNvGraphicFramePr>
            <a:graphicFrameLocks noChangeAspect="1"/>
          </p:cNvGraphicFramePr>
          <p:nvPr>
            <p:extLst>
              <p:ext uri="{D42A27DB-BD31-4B8C-83A1-F6EECF244321}">
                <p14:modId xmlns:p14="http://schemas.microsoft.com/office/powerpoint/2010/main" val="2696679847"/>
              </p:ext>
            </p:extLst>
          </p:nvPr>
        </p:nvGraphicFramePr>
        <p:xfrm>
          <a:off x="1143000" y="7924800"/>
          <a:ext cx="990600" cy="568325"/>
        </p:xfrm>
        <a:graphic>
          <a:graphicData uri="http://schemas.openxmlformats.org/presentationml/2006/ole">
            <mc:AlternateContent xmlns:mc="http://schemas.openxmlformats.org/markup-compatibility/2006">
              <mc:Choice xmlns:v="urn:schemas-microsoft-com:vml" Requires="v">
                <p:oleObj spid="_x0000_s18489" name="Bitmap Image" r:id="rId5" imgW="4800000" imgH="2752381" progId="PBrush">
                  <p:embed/>
                </p:oleObj>
              </mc:Choice>
              <mc:Fallback>
                <p:oleObj name="Bitmap Image" r:id="rId5" imgW="4800000" imgH="2752381" progId="PBrush">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7924800"/>
                        <a:ext cx="990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oleObj>
              </mc:Fallback>
            </mc:AlternateContent>
          </a:graphicData>
        </a:graphic>
      </p:graphicFrame>
      <p:sp>
        <p:nvSpPr>
          <p:cNvPr id="18463" name="Rectangle 24"/>
          <p:cNvSpPr>
            <a:spLocks noChangeArrowheads="1"/>
          </p:cNvSpPr>
          <p:nvPr/>
        </p:nvSpPr>
        <p:spPr bwMode="auto">
          <a:xfrm>
            <a:off x="0" y="3486150"/>
            <a:ext cx="7772400" cy="628650"/>
          </a:xfrm>
          <a:prstGeom prst="rect">
            <a:avLst/>
          </a:prstGeom>
          <a:solidFill>
            <a:srgbClr val="000022"/>
          </a:solidFill>
          <a:ln w="9525" algn="in">
            <a:noFill/>
            <a:miter lim="800000"/>
            <a:headEnd/>
            <a:tailEnd/>
          </a:ln>
        </p:spPr>
        <p:txBody>
          <a:bodyPr lIns="36576" tIns="36576" rIns="36576" bIns="36576"/>
          <a:lstStyle/>
          <a:p>
            <a:pPr algn="ctr">
              <a:spcAft>
                <a:spcPts val="400"/>
              </a:spcAft>
            </a:pPr>
            <a:endParaRPr lang="en-US" sz="400" b="1" dirty="0">
              <a:solidFill>
                <a:srgbClr val="FFFFFF"/>
              </a:solidFill>
              <a:latin typeface="Calibri" pitchFamily="34" charset="0"/>
            </a:endParaRPr>
          </a:p>
          <a:p>
            <a:pPr algn="ctr">
              <a:spcAft>
                <a:spcPts val="400"/>
              </a:spcAft>
            </a:pPr>
            <a:r>
              <a:rPr lang="en-US" sz="2400" b="1" dirty="0">
                <a:solidFill>
                  <a:srgbClr val="FFFFFF"/>
                </a:solidFill>
                <a:latin typeface="Calibri" pitchFamily="34" charset="0"/>
              </a:rPr>
              <a:t>The </a:t>
            </a:r>
            <a:r>
              <a:rPr lang="en-US" sz="2400" b="1" dirty="0" smtClean="0">
                <a:solidFill>
                  <a:srgbClr val="FFFFFF"/>
                </a:solidFill>
                <a:latin typeface="Calibri" pitchFamily="34" charset="0"/>
              </a:rPr>
              <a:t>WIA </a:t>
            </a:r>
            <a:r>
              <a:rPr lang="en-US" sz="2400" b="1" dirty="0">
                <a:solidFill>
                  <a:srgbClr val="FFFFFF"/>
                </a:solidFill>
                <a:latin typeface="Calibri" pitchFamily="34" charset="0"/>
              </a:rPr>
              <a:t>Program: Take Charge of Your Future.</a:t>
            </a:r>
            <a:endParaRPr lang="en-US" dirty="0"/>
          </a:p>
        </p:txBody>
      </p:sp>
      <p:grpSp>
        <p:nvGrpSpPr>
          <p:cNvPr id="18464" name="Group 25"/>
          <p:cNvGrpSpPr>
            <a:grpSpLocks/>
          </p:cNvGrpSpPr>
          <p:nvPr/>
        </p:nvGrpSpPr>
        <p:grpSpPr bwMode="auto">
          <a:xfrm>
            <a:off x="245148" y="9172576"/>
            <a:ext cx="685800" cy="685800"/>
            <a:chOff x="106316621" y="113357025"/>
            <a:chExt cx="571500" cy="570873"/>
          </a:xfrm>
        </p:grpSpPr>
        <p:sp>
          <p:nvSpPr>
            <p:cNvPr id="18470" name="Oval 26"/>
            <p:cNvSpPr>
              <a:spLocks noChangeArrowheads="1"/>
            </p:cNvSpPr>
            <p:nvPr/>
          </p:nvSpPr>
          <p:spPr bwMode="auto">
            <a:xfrm>
              <a:off x="106393910" y="113399574"/>
              <a:ext cx="485775" cy="485775"/>
            </a:xfrm>
            <a:prstGeom prst="ellipse">
              <a:avLst/>
            </a:prstGeom>
            <a:solidFill>
              <a:srgbClr val="FFFFFF"/>
            </a:solidFill>
            <a:ln w="9525" algn="in">
              <a:noFill/>
              <a:round/>
              <a:headEnd/>
              <a:tailEnd/>
            </a:ln>
          </p:spPr>
          <p:txBody>
            <a:bodyPr lIns="36576" tIns="36576" rIns="36576" bIns="36576"/>
            <a:lstStyle/>
            <a:p>
              <a:endParaRPr lang="en-US" dirty="0">
                <a:latin typeface="Calibri" pitchFamily="34" charset="0"/>
              </a:endParaRPr>
            </a:p>
          </p:txBody>
        </p:sp>
        <p:pic>
          <p:nvPicPr>
            <p:cNvPr id="18471" name="Picture 27" descr="county seal color small"/>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06316621" y="113357025"/>
              <a:ext cx="571500" cy="570873"/>
            </a:xfrm>
            <a:prstGeom prst="rect">
              <a:avLst/>
            </a:prstGeom>
            <a:noFill/>
            <a:ln w="9525" algn="in">
              <a:noFill/>
              <a:miter lim="800000"/>
              <a:headEnd/>
              <a:tailEnd/>
            </a:ln>
          </p:spPr>
        </p:pic>
      </p:grpSp>
      <p:pic>
        <p:nvPicPr>
          <p:cNvPr id="18465" name="Picture 29"/>
          <p:cNvPicPr>
            <a:picLocks noChangeAspect="1" noChangeArrowheads="1"/>
          </p:cNvPicPr>
          <p:nvPr/>
        </p:nvPicPr>
        <p:blipFill>
          <a:blip r:embed="rId8"/>
          <a:srcRect/>
          <a:stretch>
            <a:fillRect/>
          </a:stretch>
        </p:blipFill>
        <p:spPr bwMode="auto">
          <a:xfrm>
            <a:off x="259316" y="213519"/>
            <a:ext cx="958850" cy="331788"/>
          </a:xfrm>
          <a:prstGeom prst="rect">
            <a:avLst/>
          </a:prstGeom>
          <a:noFill/>
          <a:ln w="9525" algn="in">
            <a:noFill/>
            <a:miter lim="800000"/>
            <a:headEnd/>
            <a:tailEnd/>
          </a:ln>
        </p:spPr>
      </p:pic>
      <p:sp>
        <p:nvSpPr>
          <p:cNvPr id="18466" name="Line 30"/>
          <p:cNvSpPr>
            <a:spLocks noChangeShapeType="1"/>
          </p:cNvSpPr>
          <p:nvPr/>
        </p:nvSpPr>
        <p:spPr bwMode="auto">
          <a:xfrm>
            <a:off x="0" y="9029700"/>
            <a:ext cx="7772400" cy="0"/>
          </a:xfrm>
          <a:prstGeom prst="line">
            <a:avLst/>
          </a:prstGeom>
          <a:noFill/>
          <a:ln w="9525">
            <a:solidFill>
              <a:srgbClr val="000000"/>
            </a:solidFill>
            <a:round/>
            <a:headEnd/>
            <a:tailEnd/>
          </a:ln>
        </p:spPr>
        <p:txBody>
          <a:bodyPr lIns="36576" tIns="36576" rIns="36576" bIns="36576"/>
          <a:lstStyle/>
          <a:p>
            <a:endParaRPr lang="en-US" dirty="0"/>
          </a:p>
        </p:txBody>
      </p:sp>
      <p:sp>
        <p:nvSpPr>
          <p:cNvPr id="18467" name="Rectangle 31"/>
          <p:cNvSpPr>
            <a:spLocks noChangeArrowheads="1"/>
          </p:cNvSpPr>
          <p:nvPr/>
        </p:nvSpPr>
        <p:spPr bwMode="auto">
          <a:xfrm>
            <a:off x="0" y="0"/>
            <a:ext cx="7772400" cy="10058400"/>
          </a:xfrm>
          <a:prstGeom prst="rect">
            <a:avLst/>
          </a:prstGeom>
          <a:noFill/>
          <a:ln w="88900" algn="in">
            <a:solidFill>
              <a:srgbClr val="FFFFFF"/>
            </a:solidFill>
            <a:miter lim="800000"/>
            <a:headEnd/>
            <a:tailEnd/>
          </a:ln>
        </p:spPr>
        <p:txBody>
          <a:bodyPr lIns="36576" tIns="36576" rIns="36576" bIns="36576"/>
          <a:lstStyle/>
          <a:p>
            <a:endParaRPr lang="en-US" dirty="0">
              <a:latin typeface="Calibri" pitchFamily="34" charset="0"/>
            </a:endParaRPr>
          </a:p>
        </p:txBody>
      </p:sp>
      <p:sp>
        <p:nvSpPr>
          <p:cNvPr id="18468" name="Text Box 33"/>
          <p:cNvSpPr txBox="1">
            <a:spLocks noChangeArrowheads="1"/>
          </p:cNvSpPr>
          <p:nvPr/>
        </p:nvSpPr>
        <p:spPr bwMode="auto">
          <a:xfrm>
            <a:off x="152400" y="8477250"/>
            <a:ext cx="3048000" cy="514350"/>
          </a:xfrm>
          <a:prstGeom prst="rect">
            <a:avLst/>
          </a:prstGeom>
          <a:noFill/>
          <a:ln w="9525" algn="in">
            <a:noFill/>
            <a:miter lim="800000"/>
            <a:headEnd/>
            <a:tailEnd/>
          </a:ln>
        </p:spPr>
        <p:txBody>
          <a:bodyPr lIns="36576" tIns="36576" rIns="36576" bIns="36576"/>
          <a:lstStyle/>
          <a:p>
            <a:pPr algn="ctr"/>
            <a:r>
              <a:rPr lang="en-US" sz="900" dirty="0">
                <a:solidFill>
                  <a:srgbClr val="000000"/>
                </a:solidFill>
                <a:latin typeface="Calibri" pitchFamily="34" charset="0"/>
              </a:rPr>
              <a:t>Offered by the Fairfax County Department of Family </a:t>
            </a:r>
          </a:p>
          <a:p>
            <a:pPr algn="ctr"/>
            <a:r>
              <a:rPr lang="en-US" sz="900" dirty="0">
                <a:solidFill>
                  <a:srgbClr val="000000"/>
                </a:solidFill>
                <a:latin typeface="Calibri" pitchFamily="34" charset="0"/>
              </a:rPr>
              <a:t>Services in partnership with the Northern Virginia </a:t>
            </a:r>
          </a:p>
          <a:p>
            <a:pPr algn="ctr"/>
            <a:r>
              <a:rPr lang="en-US" sz="900" dirty="0">
                <a:solidFill>
                  <a:srgbClr val="000000"/>
                </a:solidFill>
                <a:latin typeface="Calibri" pitchFamily="34" charset="0"/>
              </a:rPr>
              <a:t>Workforce Investment Board</a:t>
            </a:r>
            <a:endParaRPr lang="en-US" sz="900" dirty="0"/>
          </a:p>
        </p:txBody>
      </p:sp>
      <p:sp>
        <p:nvSpPr>
          <p:cNvPr id="19" name="Rectangle 18"/>
          <p:cNvSpPr>
            <a:spLocks noChangeArrowheads="1"/>
          </p:cNvSpPr>
          <p:nvPr/>
        </p:nvSpPr>
        <p:spPr bwMode="auto">
          <a:xfrm>
            <a:off x="3209925" y="4210802"/>
            <a:ext cx="4343400" cy="4703852"/>
          </a:xfrm>
          <a:prstGeom prst="rect">
            <a:avLst/>
          </a:prstGeom>
          <a:noFill/>
          <a:ln w="9525">
            <a:noFill/>
            <a:miter lim="800000"/>
            <a:headEnd/>
            <a:tailEnd/>
          </a:ln>
        </p:spPr>
        <p:txBody>
          <a:bodyPr lIns="0" tIns="0" rIns="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lvl="1">
              <a:lnSpc>
                <a:spcPts val="1600"/>
              </a:lnSpc>
              <a:tabLst>
                <a:tab pos="3684588" algn="l"/>
                <a:tab pos="4583113" algn="l"/>
              </a:tabLst>
            </a:pPr>
            <a:r>
              <a:rPr lang="en-US" sz="1100" dirty="0">
                <a:solidFill>
                  <a:srgbClr val="000000"/>
                </a:solidFill>
              </a:rPr>
              <a:t>The Workforce Investment Act (WIA) Program will help you gain the </a:t>
            </a:r>
            <a:r>
              <a:rPr lang="en-US" sz="1100" dirty="0" smtClean="0">
                <a:solidFill>
                  <a:srgbClr val="000000"/>
                </a:solidFill>
              </a:rPr>
              <a:t>skills to </a:t>
            </a:r>
            <a:r>
              <a:rPr lang="en-US" sz="1100" dirty="0">
                <a:solidFill>
                  <a:srgbClr val="000000"/>
                </a:solidFill>
              </a:rPr>
              <a:t>succeed in tomorrow’s workforce. </a:t>
            </a:r>
            <a:endParaRPr lang="en-US" sz="1100" dirty="0" smtClean="0">
              <a:solidFill>
                <a:srgbClr val="000000"/>
              </a:solidFill>
            </a:endParaRPr>
          </a:p>
          <a:p>
            <a:pPr marL="0" lvl="1">
              <a:lnSpc>
                <a:spcPts val="1600"/>
              </a:lnSpc>
              <a:tabLst>
                <a:tab pos="3684588" algn="l"/>
                <a:tab pos="4583113" algn="l"/>
              </a:tabLst>
            </a:pPr>
            <a:endParaRPr lang="en-US" sz="1100" dirty="0">
              <a:solidFill>
                <a:srgbClr val="000000"/>
              </a:solidFill>
            </a:endParaRPr>
          </a:p>
          <a:p>
            <a:pPr marL="457200" lvl="2" eaLnBrk="0" hangingPunct="0">
              <a:lnSpc>
                <a:spcPts val="1600"/>
              </a:lnSpc>
              <a:tabLst>
                <a:tab pos="3684588" algn="l"/>
                <a:tab pos="4583113" algn="l"/>
              </a:tabLst>
            </a:pPr>
            <a:r>
              <a:rPr lang="en-US" sz="1100" dirty="0">
                <a:solidFill>
                  <a:srgbClr val="000000"/>
                </a:solidFill>
              </a:rPr>
              <a:t> </a:t>
            </a:r>
            <a:r>
              <a:rPr lang="en-US" sz="1100" dirty="0" smtClean="0">
                <a:solidFill>
                  <a:srgbClr val="000000"/>
                </a:solidFill>
              </a:rPr>
              <a:t>Are </a:t>
            </a:r>
            <a:r>
              <a:rPr lang="en-US" sz="1100" dirty="0">
                <a:solidFill>
                  <a:srgbClr val="000000"/>
                </a:solidFill>
              </a:rPr>
              <a:t>you :</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Getting ready to graduate from high school?</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a:t>
            </a:r>
            <a:r>
              <a:rPr lang="en-US" sz="1100" dirty="0">
                <a:solidFill>
                  <a:srgbClr val="000000"/>
                </a:solidFill>
              </a:rPr>
              <a:t>About to finish your GED program?</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a:solidFill>
                  <a:srgbClr val="000000"/>
                </a:solidFill>
              </a:rPr>
              <a:t> A teen parent or in foster care?</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17-21 years old?</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Getting ready to enter the workforce?</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a:t>
            </a:r>
            <a:r>
              <a:rPr lang="en-US" sz="1100" dirty="0">
                <a:solidFill>
                  <a:srgbClr val="000000"/>
                </a:solidFill>
              </a:rPr>
              <a:t>Looking for your next step</a:t>
            </a:r>
            <a:r>
              <a:rPr lang="en-US" sz="1100" dirty="0" smtClean="0">
                <a:solidFill>
                  <a:srgbClr val="000000"/>
                </a:solidFill>
              </a:rPr>
              <a:t>?</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endParaRPr lang="en-US" sz="1100" dirty="0">
              <a:solidFill>
                <a:srgbClr val="000000"/>
              </a:solidFill>
            </a:endParaRPr>
          </a:p>
          <a:p>
            <a:r>
              <a:rPr lang="en-US" sz="1100" dirty="0" smtClean="0">
                <a:solidFill>
                  <a:srgbClr val="000000"/>
                </a:solidFill>
              </a:rPr>
              <a:t>The </a:t>
            </a:r>
            <a:r>
              <a:rPr lang="en-US" sz="1100" dirty="0">
                <a:solidFill>
                  <a:srgbClr val="000000"/>
                </a:solidFill>
              </a:rPr>
              <a:t>WIA </a:t>
            </a:r>
            <a:r>
              <a:rPr lang="en-US" sz="1100" dirty="0" smtClean="0">
                <a:solidFill>
                  <a:srgbClr val="000000"/>
                </a:solidFill>
              </a:rPr>
              <a:t>Youth Program </a:t>
            </a:r>
            <a:r>
              <a:rPr lang="en-US" sz="1100" dirty="0">
                <a:solidFill>
                  <a:srgbClr val="000000"/>
                </a:solidFill>
              </a:rPr>
              <a:t>may be right for you. </a:t>
            </a:r>
            <a:r>
              <a:rPr lang="en-US" sz="1100" dirty="0" smtClean="0">
                <a:solidFill>
                  <a:srgbClr val="000000"/>
                </a:solidFill>
              </a:rPr>
              <a:t>We currently serve </a:t>
            </a:r>
            <a:r>
              <a:rPr lang="en-US" sz="1100" dirty="0">
                <a:solidFill>
                  <a:srgbClr val="000000"/>
                </a:solidFill>
              </a:rPr>
              <a:t>all of Fairfax, </a:t>
            </a:r>
            <a:r>
              <a:rPr lang="en-US" sz="1100" dirty="0" smtClean="0">
                <a:solidFill>
                  <a:srgbClr val="000000"/>
                </a:solidFill>
              </a:rPr>
              <a:t>Loudoun</a:t>
            </a:r>
            <a:r>
              <a:rPr lang="en-US" sz="1100" dirty="0">
                <a:solidFill>
                  <a:srgbClr val="000000"/>
                </a:solidFill>
              </a:rPr>
              <a:t>, and Prince William Counties. Ask for information about the location nearest you!</a:t>
            </a:r>
          </a:p>
          <a:p>
            <a:endParaRPr lang="en-US" sz="1000" dirty="0">
              <a:solidFill>
                <a:srgbClr val="000000"/>
              </a:solidFill>
            </a:endParaRPr>
          </a:p>
          <a:p>
            <a:pPr>
              <a:lnSpc>
                <a:spcPts val="1600"/>
              </a:lnSpc>
            </a:pPr>
            <a:endParaRPr lang="en-US" sz="1100" b="1" dirty="0" smtClean="0">
              <a:solidFill>
                <a:srgbClr val="000000"/>
              </a:solidFill>
            </a:endParaRPr>
          </a:p>
          <a:p>
            <a:pPr>
              <a:lnSpc>
                <a:spcPts val="1600"/>
              </a:lnSpc>
            </a:pPr>
            <a:r>
              <a:rPr lang="en-US" sz="1100" b="1" dirty="0" smtClean="0">
                <a:solidFill>
                  <a:srgbClr val="000000"/>
                </a:solidFill>
              </a:rPr>
              <a:t>WIA YOUTH </a:t>
            </a:r>
            <a:r>
              <a:rPr lang="en-US" sz="1100" b="1" dirty="0">
                <a:solidFill>
                  <a:srgbClr val="000000"/>
                </a:solidFill>
              </a:rPr>
              <a:t>PROGRAM</a:t>
            </a:r>
          </a:p>
          <a:p>
            <a:r>
              <a:rPr lang="en-US" sz="1100" dirty="0" smtClean="0">
                <a:solidFill>
                  <a:srgbClr val="000000"/>
                </a:solidFill>
              </a:rPr>
              <a:t>Virginia Workforce Center – Prince William</a:t>
            </a:r>
            <a:endParaRPr lang="en-US" sz="1100" dirty="0">
              <a:solidFill>
                <a:srgbClr val="000000"/>
              </a:solidFill>
            </a:endParaRPr>
          </a:p>
          <a:p>
            <a:r>
              <a:rPr lang="en-US" sz="1100" dirty="0">
                <a:solidFill>
                  <a:srgbClr val="000000"/>
                </a:solidFill>
              </a:rPr>
              <a:t>13370 </a:t>
            </a:r>
            <a:r>
              <a:rPr lang="en-US" sz="1100" dirty="0" smtClean="0">
                <a:solidFill>
                  <a:srgbClr val="000000"/>
                </a:solidFill>
              </a:rPr>
              <a:t>Minnieville Road</a:t>
            </a:r>
            <a:endParaRPr lang="en-US" sz="1100" dirty="0">
              <a:solidFill>
                <a:srgbClr val="000000"/>
              </a:solidFill>
            </a:endParaRPr>
          </a:p>
          <a:p>
            <a:r>
              <a:rPr lang="en-US" sz="1100" dirty="0">
                <a:solidFill>
                  <a:srgbClr val="000000"/>
                </a:solidFill>
              </a:rPr>
              <a:t>Woodbridge, Virginia 22192 </a:t>
            </a:r>
          </a:p>
          <a:p>
            <a:r>
              <a:rPr lang="en-US" sz="1100" dirty="0" smtClean="0">
                <a:solidFill>
                  <a:srgbClr val="000000"/>
                </a:solidFill>
              </a:rPr>
              <a:t>Contact: Marissa Govoni</a:t>
            </a:r>
            <a:endParaRPr lang="en-US" sz="1100" dirty="0">
              <a:solidFill>
                <a:srgbClr val="000000"/>
              </a:solidFill>
            </a:endParaRPr>
          </a:p>
          <a:p>
            <a:r>
              <a:rPr lang="en-US" sz="1100" dirty="0">
                <a:solidFill>
                  <a:srgbClr val="000000"/>
                </a:solidFill>
              </a:rPr>
              <a:t>Phone: 571-238-4228</a:t>
            </a:r>
          </a:p>
          <a:p>
            <a:r>
              <a:rPr lang="en-US" sz="1100" dirty="0">
                <a:solidFill>
                  <a:srgbClr val="000000"/>
                </a:solidFill>
              </a:rPr>
              <a:t>Email: </a:t>
            </a:r>
            <a:r>
              <a:rPr lang="en-US" sz="1100" dirty="0" smtClean="0">
                <a:solidFill>
                  <a:srgbClr val="000000"/>
                </a:solidFill>
                <a:hlinkClick r:id="rId9"/>
              </a:rPr>
              <a:t>Marissa.Govoni@fairfaxcounty.gov</a:t>
            </a:r>
            <a:endParaRPr lang="en-US" sz="1100" dirty="0" smtClean="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161</Words>
  <Application>Microsoft Office PowerPoint</Application>
  <PresentationFormat>Custom</PresentationFormat>
  <Paragraphs>46</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Bitmap Image</vt:lpstr>
      <vt:lpstr>PowerPoint Presentation</vt:lpstr>
    </vt:vector>
  </TitlesOfParts>
  <Company>Fairfax County Government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lsuszk</dc:creator>
  <cp:lastModifiedBy>Ann</cp:lastModifiedBy>
  <cp:revision>106</cp:revision>
  <cp:lastPrinted>2014-03-06T21:34:30Z</cp:lastPrinted>
  <dcterms:created xsi:type="dcterms:W3CDTF">2010-03-02T17:25:51Z</dcterms:created>
  <dcterms:modified xsi:type="dcterms:W3CDTF">2014-04-04T20:39:54Z</dcterms:modified>
</cp:coreProperties>
</file>