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ppt/charts/chart3.xml" ContentType="application/vnd.openxmlformats-officedocument.drawingml.chart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90" r:id="rId4"/>
    <p:sldId id="261" r:id="rId5"/>
    <p:sldId id="262" r:id="rId6"/>
    <p:sldId id="263" r:id="rId7"/>
    <p:sldId id="273" r:id="rId8"/>
    <p:sldId id="280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5" r:id="rId17"/>
    <p:sldId id="265" r:id="rId18"/>
    <p:sldId id="266" r:id="rId19"/>
    <p:sldId id="301" r:id="rId20"/>
    <p:sldId id="281" r:id="rId21"/>
    <p:sldId id="267" r:id="rId22"/>
    <p:sldId id="268" r:id="rId23"/>
    <p:sldId id="284" r:id="rId24"/>
    <p:sldId id="285" r:id="rId25"/>
    <p:sldId id="302" r:id="rId26"/>
    <p:sldId id="304" r:id="rId27"/>
    <p:sldId id="269" r:id="rId28"/>
    <p:sldId id="306" r:id="rId29"/>
    <p:sldId id="307" r:id="rId30"/>
    <p:sldId id="288" r:id="rId31"/>
    <p:sldId id="270" r:id="rId32"/>
    <p:sldId id="271" r:id="rId33"/>
    <p:sldId id="308" r:id="rId34"/>
    <p:sldId id="286" r:id="rId35"/>
    <p:sldId id="289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7692CC"/>
    <a:srgbClr val="FF6702"/>
    <a:srgbClr val="FF3305"/>
    <a:srgbClr val="CF3E00"/>
    <a:srgbClr val="236F7A"/>
    <a:srgbClr val="EEB42D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6263" autoAdjust="0"/>
  </p:normalViewPr>
  <p:slideViewPr>
    <p:cSldViewPr>
      <p:cViewPr varScale="1">
        <p:scale>
          <a:sx n="87" d="100"/>
          <a:sy n="87" d="100"/>
        </p:scale>
        <p:origin x="9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365079365079361E-2"/>
          <c:y val="5.9952038369304558E-2"/>
          <c:w val="0.9015873015873016"/>
          <c:h val="0.7889688249400479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Top1</c:v>
                </c:pt>
              </c:strCache>
            </c:strRef>
          </c:tx>
          <c:spPr>
            <a:solidFill>
              <a:schemeClr val="accent1"/>
            </a:solidFill>
            <a:ln w="13721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-4.8444581844487994E-2"/>
                  <c:y val="-7.5898878344093923E-3"/>
                </c:manualLayout>
              </c:layout>
              <c:tx>
                <c:rich>
                  <a:bodyPr/>
                  <a:lstStyle/>
                  <a:p>
                    <a:pPr>
                      <a:defRPr sz="1080" b="1" i="0" u="none" strike="noStrike" baseline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30.06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43926462834523E-2"/>
                  <c:y val="-3.8103435157106902E-3"/>
                </c:manualLayout>
              </c:layout>
              <c:spPr>
                <a:noFill/>
                <a:ln w="27441">
                  <a:noFill/>
                </a:ln>
              </c:spPr>
              <c:txPr>
                <a:bodyPr/>
                <a:lstStyle/>
                <a:p>
                  <a:pPr>
                    <a:defRPr sz="1080" b="0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6305726684826056E-3"/>
                  <c:y val="-9.9005683865524552E-3"/>
                </c:manualLayout>
              </c:layout>
              <c:spPr>
                <a:noFill/>
                <a:ln w="27441">
                  <a:noFill/>
                </a:ln>
              </c:spPr>
              <c:txPr>
                <a:bodyPr/>
                <a:lstStyle/>
                <a:p>
                  <a:pPr>
                    <a:defRPr sz="1080" b="0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3657253935973279E-2"/>
                  <c:y val="-3.4888287478390123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23.57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1183306143023559E-2"/>
                  <c:y val="-4.0618376100033382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13.63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1884091889176198E-2"/>
                  <c:y val="-6.326895060385529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13.01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pPr>
                      <a:defRPr sz="1188" b="1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13.01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7441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8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Monolithic Combined</c:v>
                </c:pt>
                <c:pt idx="1">
                  <c:v>Monolithic Separate</c:v>
                </c:pt>
                <c:pt idx="2">
                  <c:v>Decomposed Separate</c:v>
                </c:pt>
                <c:pt idx="3">
                  <c:v>KEA</c:v>
                </c:pt>
                <c:pt idx="4">
                  <c:v>IR features (MoC)</c:v>
                </c:pt>
                <c:pt idx="5">
                  <c:v>TFIDF (MoC)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30.06</c:v>
                </c:pt>
                <c:pt idx="1">
                  <c:v>27.95</c:v>
                </c:pt>
                <c:pt idx="2">
                  <c:v>24.25</c:v>
                </c:pt>
                <c:pt idx="3">
                  <c:v>23.57</c:v>
                </c:pt>
                <c:pt idx="4">
                  <c:v>13.63</c:v>
                </c:pt>
                <c:pt idx="5">
                  <c:v>13.01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Top10</c:v>
                </c:pt>
              </c:strCache>
            </c:strRef>
          </c:tx>
          <c:spPr>
            <a:solidFill>
              <a:schemeClr val="accent2"/>
            </a:solidFill>
            <a:ln w="13721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-4.1623135270342893E-2"/>
                  <c:y val="-8.5905676055530733E-3"/>
                </c:manualLayout>
              </c:layout>
              <c:tx>
                <c:rich>
                  <a:bodyPr/>
                  <a:lstStyle/>
                  <a:p>
                    <a:pPr>
                      <a:defRPr sz="1080" b="1" i="0" u="none" strike="noStrike" baseline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46.97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2509781475990975E-2"/>
                  <c:y val="-6.3562361684058322E-3"/>
                </c:manualLayout>
              </c:layout>
              <c:spPr>
                <a:noFill/>
                <a:ln w="27441">
                  <a:noFill/>
                </a:ln>
              </c:spPr>
              <c:txPr>
                <a:bodyPr/>
                <a:lstStyle/>
                <a:p>
                  <a:pPr>
                    <a:defRPr sz="1080" b="0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809126094337532E-3"/>
                  <c:y val="-2.0595129915729149E-2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39.11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0478830874617548E-2"/>
                  <c:y val="-1.9937712784624834E-2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38.21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959218466896941E-2"/>
                  <c:y val="-1.2216891352035131E-2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25.67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6.0292840050622853E-2"/>
                  <c:y val="-5.6082588618570073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19.03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pPr>
                      <a:defRPr sz="1188" b="1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19.03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7441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8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Monolithic Combined</c:v>
                </c:pt>
                <c:pt idx="1">
                  <c:v>Monolithic Separate</c:v>
                </c:pt>
                <c:pt idx="2">
                  <c:v>Decomposed Separate</c:v>
                </c:pt>
                <c:pt idx="3">
                  <c:v>KEA</c:v>
                </c:pt>
                <c:pt idx="4">
                  <c:v>IR features (MoC)</c:v>
                </c:pt>
                <c:pt idx="5">
                  <c:v>TFIDF (MoC)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46.97</c:v>
                </c:pt>
                <c:pt idx="1">
                  <c:v>44.13</c:v>
                </c:pt>
                <c:pt idx="2">
                  <c:v>39.11</c:v>
                </c:pt>
                <c:pt idx="3">
                  <c:v>38.21</c:v>
                </c:pt>
                <c:pt idx="4">
                  <c:v>25.67</c:v>
                </c:pt>
                <c:pt idx="5">
                  <c:v>19.03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922570176"/>
        <c:axId val="922571352"/>
        <c:axId val="0"/>
      </c:bar3DChart>
      <c:catAx>
        <c:axId val="92257017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343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88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225713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2571352"/>
        <c:scaling>
          <c:orientation val="minMax"/>
        </c:scaling>
        <c:delete val="0"/>
        <c:axPos val="l"/>
        <c:majorGridlines>
          <c:spPr>
            <a:ln w="3430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43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45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2570176"/>
        <c:crosses val="autoZero"/>
        <c:crossBetween val="between"/>
        <c:majorUnit val="10"/>
      </c:valAx>
      <c:spPr>
        <a:noFill/>
        <a:ln w="27441">
          <a:noFill/>
        </a:ln>
      </c:spPr>
    </c:plotArea>
    <c:legend>
      <c:legendPos val="r"/>
      <c:layout>
        <c:manualLayout>
          <c:xMode val="edge"/>
          <c:yMode val="edge"/>
          <c:x val="0.73809523809523814"/>
          <c:y val="9.5923261390887291E-2"/>
          <c:w val="0.16666666666666666"/>
          <c:h val="0.18465227817745802"/>
        </c:manualLayout>
      </c:layout>
      <c:overlay val="0"/>
      <c:spPr>
        <a:noFill/>
        <a:ln w="3430">
          <a:solidFill>
            <a:schemeClr val="tx1"/>
          </a:solidFill>
          <a:prstDash val="solid"/>
        </a:ln>
      </c:spPr>
      <c:txPr>
        <a:bodyPr/>
        <a:lstStyle/>
        <a:p>
          <a:pPr>
            <a:defRPr sz="1588" b="0" i="0" u="none" strike="noStrike" baseline="0">
              <a:solidFill>
                <a:schemeClr val="tx1"/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45" b="1" i="0" u="none" strike="noStrike" baseline="0">
          <a:solidFill>
            <a:schemeClr val="tx1"/>
          </a:solidFill>
          <a:latin typeface="Arial Black"/>
          <a:ea typeface="Arial Black"/>
          <a:cs typeface="Arial Black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365079365079361E-2"/>
          <c:y val="5.9952038369304558E-2"/>
          <c:w val="0.9015873015873016"/>
          <c:h val="0.7889688249400479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Top1</c:v>
                </c:pt>
              </c:strCache>
            </c:strRef>
          </c:tx>
          <c:spPr>
            <a:solidFill>
              <a:schemeClr val="accent1"/>
            </a:solidFill>
            <a:ln w="13721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-4.8444581844487994E-2"/>
                  <c:y val="-7.5898878344093923E-3"/>
                </c:manualLayout>
              </c:layout>
              <c:tx>
                <c:rich>
                  <a:bodyPr/>
                  <a:lstStyle/>
                  <a:p>
                    <a:pPr>
                      <a:defRPr sz="1080" b="1" i="0" u="none" strike="noStrike" baseline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30.06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43926462834523E-2"/>
                  <c:y val="-3.8103435157106902E-3"/>
                </c:manualLayout>
              </c:layout>
              <c:spPr>
                <a:noFill/>
                <a:ln w="27441">
                  <a:noFill/>
                </a:ln>
              </c:spPr>
              <c:txPr>
                <a:bodyPr/>
                <a:lstStyle/>
                <a:p>
                  <a:pPr>
                    <a:defRPr sz="1080" b="0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6305726684826056E-3"/>
                  <c:y val="-9.9005683865524552E-3"/>
                </c:manualLayout>
              </c:layout>
              <c:spPr>
                <a:noFill/>
                <a:ln w="27441">
                  <a:noFill/>
                </a:ln>
              </c:spPr>
              <c:txPr>
                <a:bodyPr/>
                <a:lstStyle/>
                <a:p>
                  <a:pPr>
                    <a:defRPr sz="1080" b="0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3657253935973279E-2"/>
                  <c:y val="-3.4888287478390123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23.57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1183306143023559E-2"/>
                  <c:y val="-4.0618376100033382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13.63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1884091889176198E-2"/>
                  <c:y val="-6.326895060385529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13.01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pPr>
                      <a:defRPr sz="1188" b="1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13.01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7441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8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Monolithic Combined</c:v>
                </c:pt>
                <c:pt idx="1">
                  <c:v>Monolithic Separate</c:v>
                </c:pt>
                <c:pt idx="2">
                  <c:v>Decomposed Separate</c:v>
                </c:pt>
                <c:pt idx="3">
                  <c:v>KEA</c:v>
                </c:pt>
                <c:pt idx="4">
                  <c:v>IR features (MoC)</c:v>
                </c:pt>
                <c:pt idx="5">
                  <c:v>TFIDF (MoC)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30.06</c:v>
                </c:pt>
                <c:pt idx="1">
                  <c:v>27.95</c:v>
                </c:pt>
                <c:pt idx="2">
                  <c:v>24.25</c:v>
                </c:pt>
                <c:pt idx="3">
                  <c:v>23.57</c:v>
                </c:pt>
                <c:pt idx="4">
                  <c:v>13.63</c:v>
                </c:pt>
                <c:pt idx="5">
                  <c:v>13.01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Top10</c:v>
                </c:pt>
              </c:strCache>
            </c:strRef>
          </c:tx>
          <c:spPr>
            <a:solidFill>
              <a:schemeClr val="accent2"/>
            </a:solidFill>
            <a:ln w="13721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-4.1623135270342893E-2"/>
                  <c:y val="-8.5905676055530733E-3"/>
                </c:manualLayout>
              </c:layout>
              <c:tx>
                <c:rich>
                  <a:bodyPr/>
                  <a:lstStyle/>
                  <a:p>
                    <a:pPr>
                      <a:defRPr sz="1080" b="1" i="0" u="none" strike="noStrike" baseline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46.97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2509781475990975E-2"/>
                  <c:y val="-6.3562361684058322E-3"/>
                </c:manualLayout>
              </c:layout>
              <c:spPr>
                <a:noFill/>
                <a:ln w="27441">
                  <a:noFill/>
                </a:ln>
              </c:spPr>
              <c:txPr>
                <a:bodyPr/>
                <a:lstStyle/>
                <a:p>
                  <a:pPr>
                    <a:defRPr sz="1080" b="0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809126094337532E-3"/>
                  <c:y val="-2.0595129915729149E-2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39.11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0478830874617548E-2"/>
                  <c:y val="-1.9937712784624834E-2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38.21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959218466896941E-2"/>
                  <c:y val="-1.2216891352035131E-2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25.67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6.0292840050622853E-2"/>
                  <c:y val="-5.6082588618570073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19.03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pPr>
                      <a:defRPr sz="1188" b="1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19.03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7441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8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Monolithic Combined</c:v>
                </c:pt>
                <c:pt idx="1">
                  <c:v>Monolithic Separate</c:v>
                </c:pt>
                <c:pt idx="2">
                  <c:v>Decomposed Separate</c:v>
                </c:pt>
                <c:pt idx="3">
                  <c:v>KEA</c:v>
                </c:pt>
                <c:pt idx="4">
                  <c:v>IR features (MoC)</c:v>
                </c:pt>
                <c:pt idx="5">
                  <c:v>TFIDF (MoC)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46.97</c:v>
                </c:pt>
                <c:pt idx="1">
                  <c:v>44.13</c:v>
                </c:pt>
                <c:pt idx="2">
                  <c:v>39.11</c:v>
                </c:pt>
                <c:pt idx="3">
                  <c:v>38.21</c:v>
                </c:pt>
                <c:pt idx="4">
                  <c:v>25.67</c:v>
                </c:pt>
                <c:pt idx="5">
                  <c:v>19.03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922560376"/>
        <c:axId val="922561552"/>
        <c:axId val="0"/>
      </c:bar3DChart>
      <c:catAx>
        <c:axId val="92256037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343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88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225615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2561552"/>
        <c:scaling>
          <c:orientation val="minMax"/>
        </c:scaling>
        <c:delete val="0"/>
        <c:axPos val="l"/>
        <c:majorGridlines>
          <c:spPr>
            <a:ln w="3430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43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45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2560376"/>
        <c:crosses val="autoZero"/>
        <c:crossBetween val="between"/>
        <c:majorUnit val="10"/>
      </c:valAx>
      <c:spPr>
        <a:noFill/>
        <a:ln w="27441">
          <a:noFill/>
        </a:ln>
      </c:spPr>
    </c:plotArea>
    <c:legend>
      <c:legendPos val="r"/>
      <c:layout>
        <c:manualLayout>
          <c:xMode val="edge"/>
          <c:yMode val="edge"/>
          <c:x val="0.73650793650793656"/>
          <c:y val="9.5923261390887291E-2"/>
          <c:w val="0.16666666666666666"/>
          <c:h val="0.18465227817745802"/>
        </c:manualLayout>
      </c:layout>
      <c:overlay val="0"/>
      <c:spPr>
        <a:noFill/>
        <a:ln w="3430">
          <a:solidFill>
            <a:schemeClr val="tx1"/>
          </a:solidFill>
          <a:prstDash val="solid"/>
        </a:ln>
      </c:spPr>
      <c:txPr>
        <a:bodyPr/>
        <a:lstStyle/>
        <a:p>
          <a:pPr>
            <a:defRPr sz="1588" b="0" i="0" u="none" strike="noStrike" baseline="0">
              <a:solidFill>
                <a:schemeClr val="tx1"/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45" b="1" i="0" u="none" strike="noStrike" baseline="0">
          <a:solidFill>
            <a:schemeClr val="tx1"/>
          </a:solidFill>
          <a:latin typeface="Arial Black"/>
          <a:ea typeface="Arial Black"/>
          <a:cs typeface="Arial Black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365079365079361E-2"/>
          <c:y val="5.9952038369304558E-2"/>
          <c:w val="0.9015873015873016"/>
          <c:h val="0.7865707434052757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Top1</c:v>
                </c:pt>
              </c:strCache>
            </c:strRef>
          </c:tx>
          <c:spPr>
            <a:solidFill>
              <a:schemeClr val="accent1"/>
            </a:solidFill>
            <a:ln w="13721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-4.6168711526953177E-2"/>
                  <c:y val="-8.9974275064410025E-3"/>
                </c:manualLayout>
              </c:layout>
              <c:tx>
                <c:rich>
                  <a:bodyPr/>
                  <a:lstStyle/>
                  <a:p>
                    <a:pPr>
                      <a:defRPr sz="1080" b="1" i="0" u="none" strike="noStrike" baseline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30.06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309969118098632E-2"/>
                  <c:y val="-5.1200403885064416E-3"/>
                </c:manualLayout>
              </c:layout>
              <c:spPr>
                <a:noFill/>
                <a:ln w="27441">
                  <a:noFill/>
                </a:ln>
              </c:spPr>
              <c:txPr>
                <a:bodyPr/>
                <a:lstStyle/>
                <a:p>
                  <a:pPr>
                    <a:defRPr sz="1080" b="0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8639251219425064E-3"/>
                  <c:y val="-1.1038807401639594E-2"/>
                </c:manualLayout>
              </c:layout>
              <c:spPr>
                <a:noFill/>
                <a:ln w="27441">
                  <a:noFill/>
                </a:ln>
              </c:spPr>
              <c:txPr>
                <a:bodyPr/>
                <a:lstStyle/>
                <a:p>
                  <a:pPr>
                    <a:defRPr sz="1080" b="0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3756722048816838E-2"/>
                  <c:y val="-4.595385332697377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23.57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002816287036969E-2"/>
                  <c:y val="-4.7076012022698732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13.63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1061638818326593E-2"/>
                  <c:y val="-9.3418532657451037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13.01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pPr>
                      <a:defRPr sz="1188" b="1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13.01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7441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8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Monolithic Combined</c:v>
                </c:pt>
                <c:pt idx="1">
                  <c:v>Monolithic Separate</c:v>
                </c:pt>
                <c:pt idx="2">
                  <c:v>Decomposed Separate</c:v>
                </c:pt>
                <c:pt idx="3">
                  <c:v>KEA</c:v>
                </c:pt>
                <c:pt idx="4">
                  <c:v>IR features (MoC)</c:v>
                </c:pt>
                <c:pt idx="5">
                  <c:v>TFIDF (MoC)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30.06</c:v>
                </c:pt>
                <c:pt idx="1">
                  <c:v>27.95</c:v>
                </c:pt>
                <c:pt idx="2">
                  <c:v>24.25</c:v>
                </c:pt>
                <c:pt idx="3">
                  <c:v>23.57</c:v>
                </c:pt>
                <c:pt idx="4">
                  <c:v>13.63</c:v>
                </c:pt>
                <c:pt idx="5">
                  <c:v>13.01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Top10</c:v>
                </c:pt>
              </c:strCache>
            </c:strRef>
          </c:tx>
          <c:spPr>
            <a:solidFill>
              <a:schemeClr val="accent2"/>
            </a:solidFill>
            <a:ln w="13721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-4.0839400455737751E-2"/>
                  <c:y val="-8.3841658909745015E-3"/>
                </c:manualLayout>
              </c:layout>
              <c:tx>
                <c:rich>
                  <a:bodyPr/>
                  <a:lstStyle/>
                  <a:p>
                    <a:pPr>
                      <a:defRPr sz="1080" b="1" i="0" u="none" strike="noStrike" baseline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46.97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2980658046883207E-2"/>
                  <c:y val="-8.4162941277225456E-3"/>
                </c:manualLayout>
              </c:layout>
              <c:spPr>
                <a:noFill/>
                <a:ln w="27441">
                  <a:noFill/>
                </a:ln>
              </c:spPr>
              <c:txPr>
                <a:bodyPr/>
                <a:lstStyle/>
                <a:p>
                  <a:pPr>
                    <a:defRPr sz="1080" b="0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47312463425499E-3"/>
                  <c:y val="-2.2422461788291964E-2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39.11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067333470733379E-2"/>
                  <c:y val="-1.9325030494171475E-2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38.21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0119378703489916E-2"/>
                  <c:y val="-1.3420824818037747E-2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25.67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6.1152724286947624E-2"/>
                  <c:y val="-6.5042204693124273E-3"/>
                </c:manualLayout>
              </c:layout>
              <c:tx>
                <c:rich>
                  <a:bodyPr/>
                  <a:lstStyle/>
                  <a:p>
                    <a:pPr>
                      <a:defRPr sz="1080" b="0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19.03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pPr>
                      <a:defRPr sz="1188" b="1" i="0" u="none" strike="noStrike" baseline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19.03</a:t>
                    </a:r>
                  </a:p>
                </c:rich>
              </c:tx>
              <c:spPr>
                <a:noFill/>
                <a:ln w="27441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7441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8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Monolithic Combined</c:v>
                </c:pt>
                <c:pt idx="1">
                  <c:v>Monolithic Separate</c:v>
                </c:pt>
                <c:pt idx="2">
                  <c:v>Decomposed Separate</c:v>
                </c:pt>
                <c:pt idx="3">
                  <c:v>KEA</c:v>
                </c:pt>
                <c:pt idx="4">
                  <c:v>IR features (MoC)</c:v>
                </c:pt>
                <c:pt idx="5">
                  <c:v>TFIDF (MoC)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46.97</c:v>
                </c:pt>
                <c:pt idx="1">
                  <c:v>44.13</c:v>
                </c:pt>
                <c:pt idx="2">
                  <c:v>39.11</c:v>
                </c:pt>
                <c:pt idx="3">
                  <c:v>38.21</c:v>
                </c:pt>
                <c:pt idx="4">
                  <c:v>25.67</c:v>
                </c:pt>
                <c:pt idx="5">
                  <c:v>19.03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785382640"/>
        <c:axId val="785380680"/>
        <c:axId val="0"/>
      </c:bar3DChart>
      <c:catAx>
        <c:axId val="7853826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343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88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7853806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85380680"/>
        <c:scaling>
          <c:orientation val="minMax"/>
        </c:scaling>
        <c:delete val="0"/>
        <c:axPos val="l"/>
        <c:majorGridlines>
          <c:spPr>
            <a:ln w="3430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43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45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5382640"/>
        <c:crosses val="autoZero"/>
        <c:crossBetween val="between"/>
        <c:majorUnit val="10"/>
      </c:valAx>
      <c:spPr>
        <a:noFill/>
        <a:ln w="27441">
          <a:noFill/>
        </a:ln>
      </c:spPr>
    </c:plotArea>
    <c:legend>
      <c:legendPos val="r"/>
      <c:layout>
        <c:manualLayout>
          <c:xMode val="edge"/>
          <c:yMode val="edge"/>
          <c:x val="0.73650793650793656"/>
          <c:y val="9.3525179856115109E-2"/>
          <c:w val="0.16666666666666666"/>
          <c:h val="0.18465227817745802"/>
        </c:manualLayout>
      </c:layout>
      <c:overlay val="0"/>
      <c:spPr>
        <a:noFill/>
        <a:ln w="3430">
          <a:solidFill>
            <a:schemeClr val="tx1"/>
          </a:solidFill>
          <a:prstDash val="solid"/>
        </a:ln>
      </c:spPr>
      <c:txPr>
        <a:bodyPr/>
        <a:lstStyle/>
        <a:p>
          <a:pPr>
            <a:defRPr sz="1588" b="0" i="0" u="none" strike="noStrike" baseline="0">
              <a:solidFill>
                <a:schemeClr val="tx1"/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45" b="1" i="0" u="none" strike="noStrike" baseline="0">
          <a:solidFill>
            <a:schemeClr val="tx1"/>
          </a:solidFill>
          <a:latin typeface="Arial Black"/>
          <a:ea typeface="Arial Black"/>
          <a:cs typeface="Arial Black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365079365079361E-2"/>
          <c:y val="6.235011990407674E-2"/>
          <c:w val="0.9015873015873016"/>
          <c:h val="0.8321342925659472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Top1</c:v>
                </c:pt>
              </c:strCache>
            </c:strRef>
          </c:tx>
          <c:spPr>
            <a:solidFill>
              <a:schemeClr val="accent1"/>
            </a:solidFill>
            <a:ln w="1665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9.7585978052679712E-3"/>
                  <c:y val="-6.7720234026066306E-3"/>
                </c:manualLayout>
              </c:layout>
              <c:tx>
                <c:rich>
                  <a:bodyPr/>
                  <a:lstStyle/>
                  <a:p>
                    <a:pPr>
                      <a:defRPr sz="1311" b="1" i="0" u="none" strike="noStrike" baseline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13.63</a:t>
                    </a:r>
                  </a:p>
                </c:rich>
              </c:tx>
              <c:spPr>
                <a:noFill/>
                <a:ln w="33310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2842893400744133E-3"/>
                  <c:y val="-2.2817596393033268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2954597341469141E-3"/>
                  <c:y val="-1.0889782020419903E-2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0097703839860694E-2"/>
                  <c:y val="-2.7019954252942568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5.448792200064001E-3"/>
                  <c:y val="-5.5941787354459871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7.1490869094735787E-3"/>
                  <c:y val="-7.2667489431740284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2509590321021058E-2"/>
                  <c:y val="-4.8088047412387924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1.2137104583863079E-2"/>
                  <c:y val="-8.3343480402590098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Mode val="edge"/>
                  <c:yMode val="edge"/>
                  <c:x val="0.93968253968253967"/>
                  <c:y val="0.68345323741007191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3331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11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Sheet1!$B$1:$I$1</c:f>
              <c:strCache>
                <c:ptCount val="8"/>
                <c:pt idx="0">
                  <c:v>IR</c:v>
                </c:pt>
                <c:pt idx="1">
                  <c:v>+Query</c:v>
                </c:pt>
                <c:pt idx="2">
                  <c:v>+Title</c:v>
                </c:pt>
                <c:pt idx="3">
                  <c:v>+Length</c:v>
                </c:pt>
                <c:pt idx="4">
                  <c:v>+Capital</c:v>
                </c:pt>
                <c:pt idx="5">
                  <c:v>+Location</c:v>
                </c:pt>
                <c:pt idx="6">
                  <c:v>+Ling</c:v>
                </c:pt>
                <c:pt idx="7">
                  <c:v>+MetaSec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13.63</c:v>
                </c:pt>
                <c:pt idx="1">
                  <c:v>22.36</c:v>
                </c:pt>
                <c:pt idx="2">
                  <c:v>19.899999999999999</c:v>
                </c:pt>
                <c:pt idx="3">
                  <c:v>19.22</c:v>
                </c:pt>
                <c:pt idx="4">
                  <c:v>17.41</c:v>
                </c:pt>
                <c:pt idx="5">
                  <c:v>17.010000000000002</c:v>
                </c:pt>
                <c:pt idx="6">
                  <c:v>18.2</c:v>
                </c:pt>
                <c:pt idx="7">
                  <c:v>19.02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Top10</c:v>
                </c:pt>
              </c:strCache>
            </c:strRef>
          </c:tx>
          <c:spPr>
            <a:solidFill>
              <a:schemeClr val="accent2"/>
            </a:solidFill>
            <a:ln w="1665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8.8838339805167033E-3"/>
                  <c:y val="-6.3067431537531249E-3"/>
                </c:manualLayout>
              </c:layout>
              <c:tx>
                <c:rich>
                  <a:bodyPr/>
                  <a:lstStyle/>
                  <a:p>
                    <a:pPr>
                      <a:defRPr sz="1311" b="1" i="0" u="none" strike="noStrike" baseline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rPr lang="en-US"/>
                      <a:t>25.67</a:t>
                    </a:r>
                  </a:p>
                </c:rich>
              </c:tx>
              <c:spPr>
                <a:noFill/>
                <a:ln w="33310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9968271026247826E-3"/>
                  <c:y val="-6.6591255701195506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9.1098202247327786E-3"/>
                  <c:y val="-1.2730431968162925E-2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0810241602411008E-2"/>
                  <c:y val="-1.9901435017416869E-2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092323472451906E-2"/>
                  <c:y val="-1.4675556397630962E-2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9.4489262593254741E-3"/>
                  <c:y val="-6.7558004662702231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9.562046049702233E-3"/>
                  <c:y val="-7.6475202377658813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1.1747946286646438E-2"/>
                  <c:y val="-3.8769967131561667E-3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Mode val="edge"/>
                  <c:yMode val="edge"/>
                  <c:x val="0.96666666666666667"/>
                  <c:y val="0.42925659472422062"/>
                </c:manualLayout>
              </c:layout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spPr>
                <a:noFill/>
                <a:ln w="33310">
                  <a:noFill/>
                </a:ln>
              </c:spPr>
              <c:txPr>
                <a:bodyPr/>
                <a:lstStyle/>
                <a:p>
                  <a:pPr>
                    <a:defRPr sz="1311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3331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11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Sheet1!$B$1:$I$1</c:f>
              <c:strCache>
                <c:ptCount val="8"/>
                <c:pt idx="0">
                  <c:v>IR</c:v>
                </c:pt>
                <c:pt idx="1">
                  <c:v>+Query</c:v>
                </c:pt>
                <c:pt idx="2">
                  <c:v>+Title</c:v>
                </c:pt>
                <c:pt idx="3">
                  <c:v>+Length</c:v>
                </c:pt>
                <c:pt idx="4">
                  <c:v>+Capital</c:v>
                </c:pt>
                <c:pt idx="5">
                  <c:v>+Location</c:v>
                </c:pt>
                <c:pt idx="6">
                  <c:v>+Ling</c:v>
                </c:pt>
                <c:pt idx="7">
                  <c:v>+MetaSec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25.67</c:v>
                </c:pt>
                <c:pt idx="1">
                  <c:v>35.880000000000003</c:v>
                </c:pt>
                <c:pt idx="2">
                  <c:v>34.17</c:v>
                </c:pt>
                <c:pt idx="3">
                  <c:v>33.43</c:v>
                </c:pt>
                <c:pt idx="4">
                  <c:v>33.159999999999997</c:v>
                </c:pt>
                <c:pt idx="5">
                  <c:v>32.76</c:v>
                </c:pt>
                <c:pt idx="6">
                  <c:v>32.26</c:v>
                </c:pt>
                <c:pt idx="7">
                  <c:v>31.9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785382248"/>
        <c:axId val="785384208"/>
        <c:axId val="0"/>
      </c:bar3DChart>
      <c:catAx>
        <c:axId val="78538224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416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4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7853842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85384208"/>
        <c:scaling>
          <c:orientation val="minMax"/>
          <c:max val="50"/>
          <c:min val="0"/>
        </c:scaling>
        <c:delete val="0"/>
        <c:axPos val="l"/>
        <c:majorGridlines>
          <c:spPr>
            <a:ln w="4164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416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361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5382248"/>
        <c:crosses val="autoZero"/>
        <c:crossBetween val="between"/>
        <c:majorUnit val="10"/>
      </c:valAx>
      <c:spPr>
        <a:noFill/>
        <a:ln w="33310">
          <a:noFill/>
        </a:ln>
      </c:spPr>
    </c:plotArea>
    <c:legend>
      <c:legendPos val="r"/>
      <c:layout>
        <c:manualLayout>
          <c:xMode val="edge"/>
          <c:yMode val="edge"/>
          <c:x val="0.78412698412698412"/>
          <c:y val="2.3980815347721821E-3"/>
          <c:w val="0.16666666666666666"/>
          <c:h val="0.18465227817745802"/>
        </c:manualLayout>
      </c:layout>
      <c:overlay val="0"/>
      <c:spPr>
        <a:noFill/>
        <a:ln w="4164">
          <a:solidFill>
            <a:schemeClr val="tx1"/>
          </a:solidFill>
          <a:prstDash val="solid"/>
        </a:ln>
      </c:spPr>
      <c:txPr>
        <a:bodyPr/>
        <a:lstStyle/>
        <a:p>
          <a:pPr>
            <a:defRPr sz="1928" b="0" i="0" u="none" strike="noStrike" baseline="0">
              <a:solidFill>
                <a:schemeClr val="tx1"/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361" b="1" i="0" u="none" strike="noStrike" baseline="0">
          <a:solidFill>
            <a:schemeClr val="tx1"/>
          </a:solidFill>
          <a:latin typeface="Arial Black"/>
          <a:ea typeface="Arial Black"/>
          <a:cs typeface="Arial Black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1904761904762"/>
          <c:y val="8.6330935251798566E-2"/>
          <c:w val="0.76349206349206344"/>
          <c:h val="0.6546762589928057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Top1</c:v>
                </c:pt>
              </c:strCache>
            </c:strRef>
          </c:tx>
          <c:spPr>
            <a:ln w="14548">
              <a:solidFill>
                <a:srgbClr val="0000FF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xVal>
            <c:numRef>
              <c:f>Sheet1!$B$1:$L$1</c:f>
              <c:numCache>
                <c:formatCode>General</c:formatCode>
                <c:ptCount val="11"/>
                <c:pt idx="0">
                  <c:v>20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xVal>
          <c:yVal>
            <c:numRef>
              <c:f>Sheet1!$B$2:$L$2</c:f>
              <c:numCache>
                <c:formatCode>General</c:formatCode>
                <c:ptCount val="11"/>
                <c:pt idx="0">
                  <c:v>29.94</c:v>
                </c:pt>
                <c:pt idx="1">
                  <c:v>29.66</c:v>
                </c:pt>
                <c:pt idx="2">
                  <c:v>29.37</c:v>
                </c:pt>
                <c:pt idx="3">
                  <c:v>29.66</c:v>
                </c:pt>
                <c:pt idx="4">
                  <c:v>28.95</c:v>
                </c:pt>
                <c:pt idx="5">
                  <c:v>27.97</c:v>
                </c:pt>
                <c:pt idx="6">
                  <c:v>28.23</c:v>
                </c:pt>
                <c:pt idx="7">
                  <c:v>27.81</c:v>
                </c:pt>
                <c:pt idx="8">
                  <c:v>27.68</c:v>
                </c:pt>
                <c:pt idx="9">
                  <c:v>27.57</c:v>
                </c:pt>
                <c:pt idx="10">
                  <c:v>26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Top10</c:v>
                </c:pt>
              </c:strCache>
            </c:strRef>
          </c:tx>
          <c:spPr>
            <a:ln w="14548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xVal>
            <c:numRef>
              <c:f>Sheet1!$B$1:$L$1</c:f>
              <c:numCache>
                <c:formatCode>General</c:formatCode>
                <c:ptCount val="11"/>
                <c:pt idx="0">
                  <c:v>20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xVal>
          <c:yVal>
            <c:numRef>
              <c:f>Sheet1!$B$3:$L$3</c:f>
              <c:numCache>
                <c:formatCode>General</c:formatCode>
                <c:ptCount val="11"/>
                <c:pt idx="0">
                  <c:v>46.39</c:v>
                </c:pt>
                <c:pt idx="1">
                  <c:v>45.97</c:v>
                </c:pt>
                <c:pt idx="2">
                  <c:v>46.36</c:v>
                </c:pt>
                <c:pt idx="3">
                  <c:v>46.05</c:v>
                </c:pt>
                <c:pt idx="4">
                  <c:v>45.96</c:v>
                </c:pt>
                <c:pt idx="5">
                  <c:v>45.91</c:v>
                </c:pt>
                <c:pt idx="6">
                  <c:v>45.79</c:v>
                </c:pt>
                <c:pt idx="7">
                  <c:v>45.42</c:v>
                </c:pt>
                <c:pt idx="8">
                  <c:v>45.02</c:v>
                </c:pt>
                <c:pt idx="9">
                  <c:v>44.86</c:v>
                </c:pt>
                <c:pt idx="10">
                  <c:v>44.12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resTop1</c:v>
                </c:pt>
              </c:strCache>
            </c:strRef>
          </c:tx>
          <c:spPr>
            <a:ln w="14548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Sheet1!$B$1:$L$1</c:f>
              <c:numCache>
                <c:formatCode>General</c:formatCode>
                <c:ptCount val="11"/>
                <c:pt idx="0">
                  <c:v>20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xVal>
          <c:yVal>
            <c:numRef>
              <c:f>Sheet1!$B$4:$L$4</c:f>
              <c:numCache>
                <c:formatCode>General</c:formatCode>
                <c:ptCount val="11"/>
                <c:pt idx="0">
                  <c:v>31.36</c:v>
                </c:pt>
                <c:pt idx="1">
                  <c:v>31.05</c:v>
                </c:pt>
                <c:pt idx="2">
                  <c:v>30.47</c:v>
                </c:pt>
                <c:pt idx="3">
                  <c:v>28.23</c:v>
                </c:pt>
                <c:pt idx="4">
                  <c:v>27.82</c:v>
                </c:pt>
                <c:pt idx="5">
                  <c:v>27.84</c:v>
                </c:pt>
                <c:pt idx="6">
                  <c:v>26.13</c:v>
                </c:pt>
                <c:pt idx="7">
                  <c:v>22.73</c:v>
                </c:pt>
                <c:pt idx="8">
                  <c:v>21.24</c:v>
                </c:pt>
                <c:pt idx="9">
                  <c:v>16.920000000000002</c:v>
                </c:pt>
                <c:pt idx="10">
                  <c:v>11.78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resTop10</c:v>
                </c:pt>
              </c:strCache>
            </c:strRef>
          </c:tx>
          <c:spPr>
            <a:ln w="14548">
              <a:solidFill>
                <a:srgbClr val="FF0000"/>
              </a:solidFill>
              <a:prstDash val="solid"/>
            </a:ln>
          </c:spPr>
          <c:marker>
            <c:symbol val="x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Sheet1!$B$1:$L$1</c:f>
              <c:numCache>
                <c:formatCode>General</c:formatCode>
                <c:ptCount val="11"/>
                <c:pt idx="0">
                  <c:v>20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100000</c:v>
                </c:pt>
              </c:numCache>
            </c:numRef>
          </c:xVal>
          <c:yVal>
            <c:numRef>
              <c:f>Sheet1!$B$5:$L$5</c:f>
              <c:numCache>
                <c:formatCode>General</c:formatCode>
                <c:ptCount val="11"/>
                <c:pt idx="0">
                  <c:v>43.48</c:v>
                </c:pt>
                <c:pt idx="1">
                  <c:v>42.17</c:v>
                </c:pt>
                <c:pt idx="2">
                  <c:v>41.03</c:v>
                </c:pt>
                <c:pt idx="3">
                  <c:v>39.799999999999997</c:v>
                </c:pt>
                <c:pt idx="4">
                  <c:v>38.56</c:v>
                </c:pt>
                <c:pt idx="5">
                  <c:v>35.99</c:v>
                </c:pt>
                <c:pt idx="6">
                  <c:v>32.89</c:v>
                </c:pt>
                <c:pt idx="7">
                  <c:v>28.44</c:v>
                </c:pt>
                <c:pt idx="8">
                  <c:v>24.03</c:v>
                </c:pt>
                <c:pt idx="9">
                  <c:v>16.940000000000001</c:v>
                </c:pt>
                <c:pt idx="10">
                  <c:v>10.28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5381464"/>
        <c:axId val="785385776"/>
      </c:scatterChart>
      <c:valAx>
        <c:axId val="785381464"/>
        <c:scaling>
          <c:logBase val="10"/>
          <c:orientation val="minMax"/>
          <c:max val="100000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 sz="1632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Query Log Frequency Threshold</a:t>
                </a:r>
              </a:p>
            </c:rich>
          </c:tx>
          <c:layout>
            <c:manualLayout>
              <c:xMode val="edge"/>
              <c:yMode val="edge"/>
              <c:x val="0.33333333333333331"/>
              <c:y val="0.86091127098321341"/>
            </c:manualLayout>
          </c:layout>
          <c:overlay val="0"/>
          <c:spPr>
            <a:noFill/>
            <a:ln w="2909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63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33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5385776"/>
        <c:crosses val="autoZero"/>
        <c:crossBetween val="midCat"/>
      </c:valAx>
      <c:valAx>
        <c:axId val="785385776"/>
        <c:scaling>
          <c:orientation val="minMax"/>
          <c:min val="0"/>
        </c:scaling>
        <c:delete val="0"/>
        <c:axPos val="l"/>
        <c:majorGridlines>
          <c:spPr>
            <a:ln w="3637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062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Score</a:t>
                </a:r>
              </a:p>
            </c:rich>
          </c:tx>
          <c:layout>
            <c:manualLayout>
              <c:xMode val="edge"/>
              <c:yMode val="edge"/>
              <c:x val="3.650793650793651E-2"/>
              <c:y val="0.32613908872901681"/>
            </c:manualLayout>
          </c:layout>
          <c:overlay val="0"/>
          <c:spPr>
            <a:noFill/>
            <a:ln w="2909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63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33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5381464"/>
        <c:crossesAt val="10"/>
        <c:crossBetween val="midCat"/>
      </c:valAx>
      <c:spPr>
        <a:noFill/>
        <a:ln w="14548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8095238095238095"/>
          <c:y val="0.5227817745803357"/>
          <c:w val="0.48888888888888887"/>
          <c:h val="0.13908872901678657"/>
        </c:manualLayout>
      </c:layout>
      <c:overlay val="0"/>
      <c:spPr>
        <a:noFill/>
        <a:ln w="3637">
          <a:solidFill>
            <a:schemeClr val="tx1"/>
          </a:solidFill>
          <a:prstDash val="solid"/>
        </a:ln>
      </c:spPr>
      <c:txPr>
        <a:bodyPr/>
        <a:lstStyle/>
        <a:p>
          <a:pPr>
            <a:defRPr sz="1684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62" b="1" i="0" u="none" strike="noStrike" baseline="0">
          <a:solidFill>
            <a:schemeClr val="tx1"/>
          </a:solidFill>
          <a:latin typeface="Arial Black"/>
          <a:ea typeface="Arial Black"/>
          <a:cs typeface="Arial Black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781C74-1168-44BB-AA21-BB4AE14D2C4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23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59364-4137-47C5-AFF3-CFD82F8BB692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9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38C61-1CCC-4C66-88C3-847011E77AED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72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97AD1-02F3-4408-99F7-DCA995254B21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669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AE8C2-28E3-42C9-8406-C71E83BBCF85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31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65C42-BACC-4298-9AFD-5E9E693A42FE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40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AE8B7-3C9D-407B-934B-91F317F6C26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65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73060-0B67-471B-A03D-89933886BF1E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67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17E10-DCCC-4993-9922-6651266323A2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077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78DD3-E820-4E8F-BC04-364B487F0DD7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067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E916A-0D1C-4187-9F37-CC98742CC128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737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2D92A-0ABC-49FD-B5B8-B5D4967FF3DF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82288-D37B-4693-A62E-3A7CD08176A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78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EE3AA-571A-4C01-90EA-9AEA120CB9F8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442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5020-5974-4BEB-9899-1FC921C190A8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682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92B4A-142D-4692-AE05-C37CB9834F5A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832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96118-2C96-4894-B4F6-58EC6084E60B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940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D8D10-C417-4BB1-AD05-64360040CCCC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143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5D39F-FAC8-402A-9A3C-E98E18C10AAF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56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6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78DF7-C35A-450D-A0B4-D5D554B9F5E1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9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323766-0D2F-4D19-A28D-C5B09D4F27F1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86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C4126-747F-4645-BC7D-3CF71AE57DE7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64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316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768E7-CC64-4F5E-8FF6-0876AC445DB8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44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327B2-FCB8-4DE4-B224-76A2F5D31940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0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62B0F-AC51-43A2-885A-48C24F210D88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89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E3807-5470-44A0-858E-B2D2735A6295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189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8D9BD-DF82-4E43-90C3-38645DE7754C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6656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4B8AF-CB48-48D8-8333-3BF4D17CF1C3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71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7840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5FE0E-D85B-4496-8A0F-7D18DACE5BFC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782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8D577-207C-42C2-87EB-EC5858751466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D9724-B003-4058-A7EB-C960620431E5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13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2D2D4-026E-4922-B7DC-30A6ADAAD173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01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E8090-5174-4A0B-AB21-5911CBD5449F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1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7ACDB-75AA-4F57-B5CA-B4E109187153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6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D15AB-921F-49DA-A340-5A6DD72A174E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66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125B8-B6CF-4065-B665-52615341DF0D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6705600" cy="19050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19600"/>
            <a:ext cx="68580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8DAC9E0-729D-482A-9101-31B24D98E0A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01C37-7167-480A-AD6C-1A34B55446E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42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16002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304800"/>
            <a:ext cx="46482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C72D-D806-47EE-9334-1F99402EAA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276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400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133600" y="1981200"/>
            <a:ext cx="6400800" cy="403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36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EA983B07-5BEB-4704-B273-ECD7461E59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569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400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33600" y="1981200"/>
            <a:ext cx="3124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981200"/>
            <a:ext cx="3124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336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63C46309-3C88-47D3-964D-80C0FB86BC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561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400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33600" y="1981200"/>
            <a:ext cx="3124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981200"/>
            <a:ext cx="31242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4076700"/>
            <a:ext cx="31242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1336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91DD906A-95A4-4D10-8B39-0CFB76B0085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168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400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133600" y="1981200"/>
            <a:ext cx="6400800" cy="403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36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5CB626B7-A38F-4474-9F5E-FC4E2B43F8C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236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400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133600" y="1981200"/>
            <a:ext cx="6400800" cy="403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36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DC480118-F582-4826-BA70-3F0351BC2A6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35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65DB7-149C-46C0-8A98-58249D6EA21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86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F700E-CD00-4F66-8CD8-44950E37C20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366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981200"/>
            <a:ext cx="3124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981200"/>
            <a:ext cx="3124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FBF57-40C8-4BE0-85B0-4C0AD946AE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49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BBB3A-F70A-45E4-87E5-17DC64FB1ED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954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F4175-B161-4046-8DD1-D7B633C669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8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DC0E1-BE2E-45B3-BD07-B960494E3BC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96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0DADF-1B55-4748-BA46-3BF381F4BF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053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65FDE-7151-4B9B-9D01-BB5D0828D1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780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304800"/>
            <a:ext cx="6400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1981200"/>
            <a:ext cx="6400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36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新細明體" panose="02020500000000000000" pitchFamily="18" charset="-120"/>
              </a:defRPr>
            </a:lvl1pPr>
          </a:lstStyle>
          <a:p>
            <a:fld id="{645D860F-9EDC-4D7B-B4B1-B660794FB9B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133600"/>
            <a:ext cx="7162800" cy="1905000"/>
          </a:xfrm>
        </p:spPr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Finding Advertising Keywords on Web Pages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419600"/>
            <a:ext cx="7924800" cy="21336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Scott Wen-tau Yih	Joshua Goodman</a:t>
            </a:r>
            <a:br>
              <a:rPr lang="en-US" altLang="zh-TW" sz="2800">
                <a:ea typeface="新細明體" panose="02020500000000000000" pitchFamily="18" charset="-120"/>
              </a:rPr>
            </a:br>
            <a:r>
              <a:rPr lang="en-US" altLang="zh-TW" sz="2800">
                <a:ea typeface="新細明體" panose="02020500000000000000" pitchFamily="18" charset="-120"/>
              </a:rPr>
              <a:t>Microsoft Research</a:t>
            </a:r>
            <a:br>
              <a:rPr lang="en-US" altLang="zh-TW" sz="2800">
                <a:ea typeface="新細明體" panose="02020500000000000000" pitchFamily="18" charset="-120"/>
              </a:rPr>
            </a:br>
            <a:endParaRPr lang="en-US" altLang="zh-TW" sz="12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Vitor R. Carvalho</a:t>
            </a:r>
            <a:br>
              <a:rPr lang="en-US" altLang="zh-TW" sz="2800">
                <a:ea typeface="新細明體" panose="02020500000000000000" pitchFamily="18" charset="-120"/>
              </a:rPr>
            </a:br>
            <a:r>
              <a:rPr lang="en-US" altLang="zh-TW" sz="2800">
                <a:ea typeface="新細明體" panose="02020500000000000000" pitchFamily="18" charset="-120"/>
              </a:rPr>
              <a:t>Carnegie Mellon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705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Consider every consecutive words up to length 5 as candidates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2438400" y="2438400"/>
            <a:ext cx="6248400" cy="3871913"/>
            <a:chOff x="1536" y="1536"/>
            <a:chExt cx="3936" cy="2439"/>
          </a:xfrm>
        </p:grpSpPr>
        <p:pic>
          <p:nvPicPr>
            <p:cNvPr id="136197" name="Picture 5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536"/>
              <a:ext cx="3936" cy="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198" name="Text Box 6"/>
            <p:cNvSpPr txBox="1">
              <a:spLocks noChangeArrowheads="1"/>
            </p:cNvSpPr>
            <p:nvPr/>
          </p:nvSpPr>
          <p:spPr bwMode="auto">
            <a:xfrm>
              <a:off x="1728" y="1632"/>
              <a:ext cx="3459" cy="1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CF3E00"/>
                  </a:solidFill>
                  <a:ea typeface="新細明體" panose="02020500000000000000" pitchFamily="18" charset="-120"/>
                </a:rPr>
                <a:t>The new</a:t>
              </a:r>
              <a:r>
                <a:rPr lang="en-US" altLang="zh-TW" sz="2400">
                  <a:ea typeface="新細明體" panose="02020500000000000000" pitchFamily="18" charset="-120"/>
                </a:rPr>
                <a:t> flagship of Canon’s S-series, PowerShot S80 digital camera,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136206" name="Rectangle 14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6248400" cy="1066800"/>
          </a:xfrm>
          <a:noFill/>
          <a:ln/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Candidate Selector</a:t>
            </a:r>
            <a:br>
              <a:rPr lang="en-US" altLang="zh-TW" sz="3400">
                <a:ea typeface="新細明體" panose="02020500000000000000" pitchFamily="18" charset="-120"/>
              </a:rPr>
            </a:br>
            <a:r>
              <a:rPr lang="en-US" altLang="zh-TW" sz="3400">
                <a:ea typeface="新細明體" panose="02020500000000000000" pitchFamily="18" charset="-120"/>
              </a:rPr>
              <a:t>Monolithic (1/2)</a:t>
            </a:r>
          </a:p>
        </p:txBody>
      </p:sp>
      <p:grpSp>
        <p:nvGrpSpPr>
          <p:cNvPr id="136207" name="Group 15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36208" name="AutoShape 16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36209" name="AutoShape 17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36210" name="AutoShape 18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36211" name="AutoShape 19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36212" name="AutoShape 20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6213" name="AutoShape 21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6214" name="AutoShape 22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705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Consider every consecutive words up to length 5 as candidates</a:t>
            </a: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2438400" y="2438400"/>
            <a:ext cx="6248400" cy="3871913"/>
            <a:chOff x="1536" y="1536"/>
            <a:chExt cx="3936" cy="2439"/>
          </a:xfrm>
        </p:grpSpPr>
        <p:pic>
          <p:nvPicPr>
            <p:cNvPr id="138245" name="Picture 5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536"/>
              <a:ext cx="3936" cy="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246" name="Text Box 6"/>
            <p:cNvSpPr txBox="1">
              <a:spLocks noChangeArrowheads="1"/>
            </p:cNvSpPr>
            <p:nvPr/>
          </p:nvSpPr>
          <p:spPr bwMode="auto">
            <a:xfrm>
              <a:off x="1728" y="1632"/>
              <a:ext cx="3459" cy="1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CF3E00"/>
                  </a:solidFill>
                  <a:ea typeface="新細明體" panose="02020500000000000000" pitchFamily="18" charset="-120"/>
                </a:rPr>
                <a:t>The new flagship</a:t>
              </a:r>
              <a:r>
                <a:rPr lang="en-US" altLang="zh-TW" sz="2400">
                  <a:ea typeface="新細明體" panose="02020500000000000000" pitchFamily="18" charset="-120"/>
                </a:rPr>
                <a:t> of Canon’s S-series, PowerShot S80 digital camera,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138250" name="Rectangle 10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6248400" cy="1066800"/>
          </a:xfrm>
          <a:noFill/>
          <a:ln/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Candidate Selector</a:t>
            </a:r>
            <a:br>
              <a:rPr lang="en-US" altLang="zh-TW" sz="3400">
                <a:ea typeface="新細明體" panose="02020500000000000000" pitchFamily="18" charset="-120"/>
              </a:rPr>
            </a:br>
            <a:r>
              <a:rPr lang="en-US" altLang="zh-TW" sz="3400">
                <a:ea typeface="新細明體" panose="02020500000000000000" pitchFamily="18" charset="-120"/>
              </a:rPr>
              <a:t>Monolithic (1/2)</a:t>
            </a:r>
          </a:p>
        </p:txBody>
      </p:sp>
      <p:grpSp>
        <p:nvGrpSpPr>
          <p:cNvPr id="138251" name="Group 11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38252" name="AutoShape 12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38253" name="AutoShape 13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38254" name="AutoShape 14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38255" name="AutoShape 15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38256" name="AutoShape 16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8257" name="AutoShape 17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8258" name="AutoShape 18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705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Consider every consecutive words up to length 5 as candidates</a:t>
            </a:r>
          </a:p>
        </p:txBody>
      </p:sp>
      <p:grpSp>
        <p:nvGrpSpPr>
          <p:cNvPr id="140292" name="Group 4"/>
          <p:cNvGrpSpPr>
            <a:grpSpLocks/>
          </p:cNvGrpSpPr>
          <p:nvPr/>
        </p:nvGrpSpPr>
        <p:grpSpPr bwMode="auto">
          <a:xfrm>
            <a:off x="2438400" y="2438400"/>
            <a:ext cx="6248400" cy="3871913"/>
            <a:chOff x="1536" y="1536"/>
            <a:chExt cx="3936" cy="2439"/>
          </a:xfrm>
        </p:grpSpPr>
        <p:pic>
          <p:nvPicPr>
            <p:cNvPr id="140293" name="Picture 5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536"/>
              <a:ext cx="3936" cy="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294" name="Text Box 6"/>
            <p:cNvSpPr txBox="1">
              <a:spLocks noChangeArrowheads="1"/>
            </p:cNvSpPr>
            <p:nvPr/>
          </p:nvSpPr>
          <p:spPr bwMode="auto">
            <a:xfrm>
              <a:off x="1728" y="1632"/>
              <a:ext cx="3459" cy="1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CF3E00"/>
                  </a:solidFill>
                  <a:ea typeface="新細明體" panose="02020500000000000000" pitchFamily="18" charset="-120"/>
                </a:rPr>
                <a:t>The new flagship of</a:t>
              </a:r>
              <a:r>
                <a:rPr lang="en-US" altLang="zh-TW" sz="2400">
                  <a:ea typeface="新細明體" panose="02020500000000000000" pitchFamily="18" charset="-120"/>
                </a:rPr>
                <a:t> Canon’s S-series, PowerShot S80 digital camera,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140298" name="Rectangle 10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6248400" cy="1066800"/>
          </a:xfrm>
          <a:noFill/>
          <a:ln/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Candidate Selector</a:t>
            </a:r>
            <a:br>
              <a:rPr lang="en-US" altLang="zh-TW" sz="3400">
                <a:ea typeface="新細明體" panose="02020500000000000000" pitchFamily="18" charset="-120"/>
              </a:rPr>
            </a:br>
            <a:r>
              <a:rPr lang="en-US" altLang="zh-TW" sz="3400">
                <a:ea typeface="新細明體" panose="02020500000000000000" pitchFamily="18" charset="-120"/>
              </a:rPr>
              <a:t>Monolithic (1/2)</a:t>
            </a:r>
          </a:p>
        </p:txBody>
      </p:sp>
      <p:grpSp>
        <p:nvGrpSpPr>
          <p:cNvPr id="140299" name="Group 11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40300" name="AutoShape 12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40301" name="AutoShape 13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40302" name="AutoShape 14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40303" name="AutoShape 15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40304" name="AutoShape 16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0305" name="AutoShape 17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0306" name="AutoShape 18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705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Consider every consecutive words up to length 5 as candidates</a:t>
            </a:r>
          </a:p>
        </p:txBody>
      </p:sp>
      <p:grpSp>
        <p:nvGrpSpPr>
          <p:cNvPr id="142340" name="Group 4"/>
          <p:cNvGrpSpPr>
            <a:grpSpLocks/>
          </p:cNvGrpSpPr>
          <p:nvPr/>
        </p:nvGrpSpPr>
        <p:grpSpPr bwMode="auto">
          <a:xfrm>
            <a:off x="2438400" y="2438400"/>
            <a:ext cx="6248400" cy="3871913"/>
            <a:chOff x="1536" y="1536"/>
            <a:chExt cx="3936" cy="2439"/>
          </a:xfrm>
        </p:grpSpPr>
        <p:pic>
          <p:nvPicPr>
            <p:cNvPr id="142341" name="Picture 5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536"/>
              <a:ext cx="3936" cy="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342" name="Text Box 6"/>
            <p:cNvSpPr txBox="1">
              <a:spLocks noChangeArrowheads="1"/>
            </p:cNvSpPr>
            <p:nvPr/>
          </p:nvSpPr>
          <p:spPr bwMode="auto">
            <a:xfrm>
              <a:off x="1728" y="1632"/>
              <a:ext cx="3459" cy="1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CF3E00"/>
                  </a:solidFill>
                  <a:ea typeface="新細明體" panose="02020500000000000000" pitchFamily="18" charset="-120"/>
                </a:rPr>
                <a:t>The new flagship of</a:t>
              </a:r>
              <a:r>
                <a:rPr lang="en-US" altLang="zh-TW" sz="2400">
                  <a:ea typeface="新細明體" panose="02020500000000000000" pitchFamily="18" charset="-120"/>
                </a:rPr>
                <a:t> </a:t>
              </a:r>
              <a:r>
                <a:rPr lang="en-US" altLang="zh-TW" sz="2400">
                  <a:solidFill>
                    <a:srgbClr val="CF3E00"/>
                  </a:solidFill>
                  <a:ea typeface="新細明體" panose="02020500000000000000" pitchFamily="18" charset="-120"/>
                </a:rPr>
                <a:t>Canon</a:t>
              </a:r>
              <a:r>
                <a:rPr lang="en-US" altLang="zh-TW" sz="2400">
                  <a:ea typeface="新細明體" panose="02020500000000000000" pitchFamily="18" charset="-120"/>
                </a:rPr>
                <a:t>’s S-series, PowerShot S80 digital camera,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142346" name="Rectangle 10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6248400" cy="1066800"/>
          </a:xfrm>
          <a:noFill/>
          <a:ln/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Candidate Selector</a:t>
            </a:r>
            <a:br>
              <a:rPr lang="en-US" altLang="zh-TW" sz="3400">
                <a:ea typeface="新細明體" panose="02020500000000000000" pitchFamily="18" charset="-120"/>
              </a:rPr>
            </a:br>
            <a:r>
              <a:rPr lang="en-US" altLang="zh-TW" sz="3400">
                <a:ea typeface="新細明體" panose="02020500000000000000" pitchFamily="18" charset="-120"/>
              </a:rPr>
              <a:t>Monolithic (1/2)</a:t>
            </a:r>
          </a:p>
        </p:txBody>
      </p:sp>
      <p:grpSp>
        <p:nvGrpSpPr>
          <p:cNvPr id="142347" name="Group 11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42348" name="AutoShape 12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42349" name="AutoShape 13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42350" name="AutoShape 14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42351" name="AutoShape 15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42352" name="AutoShape 16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2353" name="AutoShape 17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2354" name="AutoShape 18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67056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Combined vs. Separate</a:t>
            </a:r>
          </a:p>
        </p:txBody>
      </p:sp>
      <p:grpSp>
        <p:nvGrpSpPr>
          <p:cNvPr id="144388" name="Group 4"/>
          <p:cNvGrpSpPr>
            <a:grpSpLocks/>
          </p:cNvGrpSpPr>
          <p:nvPr/>
        </p:nvGrpSpPr>
        <p:grpSpPr bwMode="auto">
          <a:xfrm>
            <a:off x="2438400" y="2438400"/>
            <a:ext cx="6248400" cy="3871913"/>
            <a:chOff x="1536" y="1536"/>
            <a:chExt cx="3936" cy="2439"/>
          </a:xfrm>
        </p:grpSpPr>
        <p:pic>
          <p:nvPicPr>
            <p:cNvPr id="144389" name="Picture 5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536"/>
              <a:ext cx="3936" cy="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390" name="Text Box 6"/>
            <p:cNvSpPr txBox="1">
              <a:spLocks noChangeArrowheads="1"/>
            </p:cNvSpPr>
            <p:nvPr/>
          </p:nvSpPr>
          <p:spPr bwMode="auto">
            <a:xfrm>
              <a:off x="1728" y="1632"/>
              <a:ext cx="3459" cy="1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The new flagship of Canon’s S-series, PowerShot S80 digital camera 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2743200" y="2667000"/>
            <a:ext cx="2133600" cy="3810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5029200" y="3581400"/>
            <a:ext cx="1981200" cy="3810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Rectangle 1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6248400" cy="1066800"/>
          </a:xfrm>
          <a:noFill/>
          <a:ln/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Candidate Selector</a:t>
            </a:r>
            <a:br>
              <a:rPr lang="en-US" altLang="zh-TW" sz="3400">
                <a:ea typeface="新細明體" panose="02020500000000000000" pitchFamily="18" charset="-120"/>
              </a:rPr>
            </a:br>
            <a:r>
              <a:rPr lang="en-US" altLang="zh-TW" sz="3400">
                <a:ea typeface="新細明體" panose="02020500000000000000" pitchFamily="18" charset="-120"/>
              </a:rPr>
              <a:t>Monolithic (2/2)</a:t>
            </a:r>
          </a:p>
        </p:txBody>
      </p:sp>
      <p:grpSp>
        <p:nvGrpSpPr>
          <p:cNvPr id="144397" name="Group 13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44398" name="AutoShape 14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44399" name="AutoShape 15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44400" name="AutoShape 16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44401" name="AutoShape 17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44402" name="AutoShape 18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4403" name="AutoShape 19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4404" name="AutoShape 20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7818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Each word is a candidate</a:t>
            </a: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Possible labels for each candidate</a:t>
            </a:r>
          </a:p>
          <a:p>
            <a:pPr lvl="2">
              <a:lnSpc>
                <a:spcPct val="80000"/>
              </a:lnSpc>
            </a:pPr>
            <a:r>
              <a:rPr lang="en-US" altLang="zh-TW" sz="1800" b="1">
                <a:ea typeface="新細明體" panose="02020500000000000000" pitchFamily="18" charset="-120"/>
              </a:rPr>
              <a:t>B</a:t>
            </a:r>
            <a:r>
              <a:rPr lang="en-US" altLang="zh-TW" sz="1800">
                <a:ea typeface="新細明體" panose="02020500000000000000" pitchFamily="18" charset="-120"/>
              </a:rPr>
              <a:t>eginning, </a:t>
            </a:r>
            <a:r>
              <a:rPr lang="en-US" altLang="zh-TW" sz="1800" b="1"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nside, </a:t>
            </a:r>
            <a:r>
              <a:rPr lang="en-US" altLang="zh-TW" sz="1800" b="1">
                <a:ea typeface="新細明體" panose="02020500000000000000" pitchFamily="18" charset="-120"/>
              </a:rPr>
              <a:t>L</a:t>
            </a:r>
            <a:r>
              <a:rPr lang="en-US" altLang="zh-TW" sz="1800">
                <a:ea typeface="新細明體" panose="02020500000000000000" pitchFamily="18" charset="-120"/>
              </a:rPr>
              <a:t>ast, </a:t>
            </a:r>
            <a:r>
              <a:rPr lang="en-US" altLang="zh-TW" sz="1800" b="1">
                <a:ea typeface="新細明體" panose="02020500000000000000" pitchFamily="18" charset="-120"/>
              </a:rPr>
              <a:t>U</a:t>
            </a:r>
            <a:r>
              <a:rPr lang="en-US" altLang="zh-TW" sz="1800">
                <a:ea typeface="新細明體" panose="02020500000000000000" pitchFamily="18" charset="-120"/>
              </a:rPr>
              <a:t>nique, </a:t>
            </a:r>
            <a:r>
              <a:rPr lang="en-US" altLang="zh-TW" sz="1800" b="1">
                <a:ea typeface="新細明體" panose="02020500000000000000" pitchFamily="18" charset="-120"/>
              </a:rPr>
              <a:t>O</a:t>
            </a:r>
            <a:r>
              <a:rPr lang="en-US" altLang="zh-TW" sz="1800">
                <a:ea typeface="新細明體" panose="02020500000000000000" pitchFamily="18" charset="-120"/>
              </a:rPr>
              <a:t>utside</a:t>
            </a: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2438400" y="2590800"/>
            <a:ext cx="6248400" cy="3871913"/>
            <a:chOff x="1536" y="1536"/>
            <a:chExt cx="3936" cy="2439"/>
          </a:xfrm>
        </p:grpSpPr>
        <p:pic>
          <p:nvPicPr>
            <p:cNvPr id="146437" name="Picture 5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536"/>
              <a:ext cx="3936" cy="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1728" y="1632"/>
              <a:ext cx="3459" cy="1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The new flagship of Canon’s S-series, PowerShot S80 digital camera,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5029200" y="3733800"/>
            <a:ext cx="838200" cy="3810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3" name="Rectangle 11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6248400" cy="1066800"/>
          </a:xfrm>
          <a:noFill/>
          <a:ln/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Candidate Selector</a:t>
            </a:r>
            <a:br>
              <a:rPr lang="en-US" altLang="zh-TW" sz="3400">
                <a:ea typeface="新細明體" panose="02020500000000000000" pitchFamily="18" charset="-120"/>
              </a:rPr>
            </a:br>
            <a:r>
              <a:rPr lang="en-US" altLang="zh-TW" sz="3400">
                <a:ea typeface="新細明體" panose="02020500000000000000" pitchFamily="18" charset="-120"/>
              </a:rPr>
              <a:t>Decomposed (1/2)</a:t>
            </a:r>
          </a:p>
        </p:txBody>
      </p:sp>
      <p:grpSp>
        <p:nvGrpSpPr>
          <p:cNvPr id="146444" name="Group 12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46445" name="AutoShape 13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46446" name="AutoShape 14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46447" name="AutoShape 15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46448" name="AutoShape 16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46449" name="AutoShape 17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6450" name="AutoShape 18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6451" name="AutoShape 19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Candidate Selector</a:t>
            </a:r>
            <a:br>
              <a:rPr lang="en-US" altLang="zh-TW" sz="3400">
                <a:ea typeface="新細明體" panose="02020500000000000000" pitchFamily="18" charset="-120"/>
              </a:rPr>
            </a:br>
            <a:r>
              <a:rPr lang="en-US" altLang="zh-TW" sz="3400">
                <a:ea typeface="新細明體" panose="02020500000000000000" pitchFamily="18" charset="-120"/>
              </a:rPr>
              <a:t>Decomposed (2/2)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76400"/>
            <a:ext cx="6858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Suppose the annotator has chosen two keywords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“PowerShot digital camera” and “S80”</a:t>
            </a:r>
          </a:p>
        </p:txBody>
      </p:sp>
      <p:graphicFrame>
        <p:nvGraphicFramePr>
          <p:cNvPr id="160858" name="Group 90"/>
          <p:cNvGraphicFramePr>
            <a:graphicFrameLocks noGrp="1"/>
          </p:cNvGraphicFramePr>
          <p:nvPr>
            <p:ph sz="half" idx="2"/>
          </p:nvPr>
        </p:nvGraphicFramePr>
        <p:xfrm>
          <a:off x="2667000" y="2667000"/>
          <a:ext cx="2654300" cy="4016375"/>
        </p:xfrm>
        <a:graphic>
          <a:graphicData uri="http://schemas.openxmlformats.org/drawingml/2006/table">
            <a:tbl>
              <a:tblPr/>
              <a:tblGrid>
                <a:gridCol w="1441450"/>
                <a:gridCol w="1212850"/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PowerShot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eginning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digital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nside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camera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utside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utside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incorporates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utside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utside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megapixels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utside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0862" name="Group 94"/>
          <p:cNvGrpSpPr>
            <a:grpSpLocks/>
          </p:cNvGrpSpPr>
          <p:nvPr/>
        </p:nvGrpSpPr>
        <p:grpSpPr bwMode="auto">
          <a:xfrm>
            <a:off x="2286000" y="3048000"/>
            <a:ext cx="228600" cy="1066800"/>
            <a:chOff x="1632" y="1872"/>
            <a:chExt cx="144" cy="672"/>
          </a:xfrm>
        </p:grpSpPr>
        <p:sp>
          <p:nvSpPr>
            <p:cNvPr id="160859" name="Line 91"/>
            <p:cNvSpPr>
              <a:spLocks noChangeShapeType="1"/>
            </p:cNvSpPr>
            <p:nvPr/>
          </p:nvSpPr>
          <p:spPr bwMode="auto">
            <a:xfrm>
              <a:off x="1632" y="1872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60" name="Line 92"/>
            <p:cNvSpPr>
              <a:spLocks noChangeShapeType="1"/>
            </p:cNvSpPr>
            <p:nvPr/>
          </p:nvSpPr>
          <p:spPr bwMode="auto">
            <a:xfrm>
              <a:off x="1632" y="2544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61" name="Line 93"/>
            <p:cNvSpPr>
              <a:spLocks noChangeShapeType="1"/>
            </p:cNvSpPr>
            <p:nvPr/>
          </p:nvSpPr>
          <p:spPr bwMode="auto">
            <a:xfrm>
              <a:off x="1632" y="1872"/>
              <a:ext cx="0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867" name="Group 99"/>
          <p:cNvGrpSpPr>
            <a:grpSpLocks/>
          </p:cNvGrpSpPr>
          <p:nvPr/>
        </p:nvGrpSpPr>
        <p:grpSpPr bwMode="auto">
          <a:xfrm>
            <a:off x="2286000" y="4495800"/>
            <a:ext cx="228600" cy="381000"/>
            <a:chOff x="1632" y="2784"/>
            <a:chExt cx="144" cy="240"/>
          </a:xfrm>
        </p:grpSpPr>
        <p:sp>
          <p:nvSpPr>
            <p:cNvPr id="160864" name="Line 96"/>
            <p:cNvSpPr>
              <a:spLocks noChangeShapeType="1"/>
            </p:cNvSpPr>
            <p:nvPr/>
          </p:nvSpPr>
          <p:spPr bwMode="auto">
            <a:xfrm>
              <a:off x="1632" y="2784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65" name="Line 97"/>
            <p:cNvSpPr>
              <a:spLocks noChangeShapeType="1"/>
            </p:cNvSpPr>
            <p:nvPr/>
          </p:nvSpPr>
          <p:spPr bwMode="auto">
            <a:xfrm>
              <a:off x="1632" y="3024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66" name="Line 98"/>
            <p:cNvSpPr>
              <a:spLocks noChangeShapeType="1"/>
            </p:cNvSpPr>
            <p:nvPr/>
          </p:nvSpPr>
          <p:spPr bwMode="auto">
            <a:xfrm>
              <a:off x="1632" y="2784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872" name="Group 104"/>
          <p:cNvGrpSpPr>
            <a:grpSpLocks/>
          </p:cNvGrpSpPr>
          <p:nvPr/>
        </p:nvGrpSpPr>
        <p:grpSpPr bwMode="auto">
          <a:xfrm>
            <a:off x="4648200" y="2438400"/>
            <a:ext cx="2438400" cy="671513"/>
            <a:chOff x="3120" y="1584"/>
            <a:chExt cx="1536" cy="423"/>
          </a:xfrm>
        </p:grpSpPr>
        <p:sp>
          <p:nvSpPr>
            <p:cNvPr id="160868" name="Line 100"/>
            <p:cNvSpPr>
              <a:spLocks noChangeShapeType="1"/>
            </p:cNvSpPr>
            <p:nvPr/>
          </p:nvSpPr>
          <p:spPr bwMode="auto">
            <a:xfrm>
              <a:off x="3120" y="1584"/>
              <a:ext cx="0" cy="96"/>
            </a:xfrm>
            <a:prstGeom prst="line">
              <a:avLst/>
            </a:prstGeom>
            <a:noFill/>
            <a:ln w="9525">
              <a:solidFill>
                <a:srgbClr val="CF3E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69" name="Line 101"/>
            <p:cNvSpPr>
              <a:spLocks noChangeShapeType="1"/>
            </p:cNvSpPr>
            <p:nvPr/>
          </p:nvSpPr>
          <p:spPr bwMode="auto">
            <a:xfrm flipH="1">
              <a:off x="3120" y="1584"/>
              <a:ext cx="960" cy="0"/>
            </a:xfrm>
            <a:prstGeom prst="line">
              <a:avLst/>
            </a:prstGeom>
            <a:noFill/>
            <a:ln w="9525">
              <a:solidFill>
                <a:srgbClr val="CF3E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70" name="Line 102"/>
            <p:cNvSpPr>
              <a:spLocks noChangeShapeType="1"/>
            </p:cNvSpPr>
            <p:nvPr/>
          </p:nvSpPr>
          <p:spPr bwMode="auto">
            <a:xfrm>
              <a:off x="4080" y="1584"/>
              <a:ext cx="0" cy="240"/>
            </a:xfrm>
            <a:prstGeom prst="line">
              <a:avLst/>
            </a:prstGeom>
            <a:noFill/>
            <a:ln w="9525">
              <a:solidFill>
                <a:srgbClr val="CF3E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71" name="Text Box 103"/>
            <p:cNvSpPr txBox="1">
              <a:spLocks noChangeArrowheads="1"/>
            </p:cNvSpPr>
            <p:nvPr/>
          </p:nvSpPr>
          <p:spPr bwMode="auto">
            <a:xfrm>
              <a:off x="3648" y="1776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CF3E00"/>
                  </a:solidFill>
                </a:rPr>
                <a:t>True Labels</a:t>
              </a:r>
            </a:p>
          </p:txBody>
        </p:sp>
      </p:grpSp>
      <p:sp>
        <p:nvSpPr>
          <p:cNvPr id="160873" name="Rectangle 105"/>
          <p:cNvSpPr>
            <a:spLocks noChangeArrowheads="1"/>
          </p:cNvSpPr>
          <p:nvPr/>
        </p:nvSpPr>
        <p:spPr bwMode="auto">
          <a:xfrm>
            <a:off x="5486400" y="3886200"/>
            <a:ext cx="342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5425" indent="-225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In this framework, the goal is to predict the correct word label sequence</a:t>
            </a:r>
          </a:p>
        </p:txBody>
      </p:sp>
      <p:grpSp>
        <p:nvGrpSpPr>
          <p:cNvPr id="160875" name="Group 107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60876" name="AutoShape 108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60877" name="AutoShape 109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60878" name="AutoShape 110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60879" name="AutoShape 111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60880" name="AutoShape 112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0881" name="AutoShape 113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0882" name="AutoShape 114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Classifier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71628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Monolithic framework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Binary classifier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Whether a candidate is a relevant keyword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Decomposed framework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Multi-class classifier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Predict the label of a word as </a:t>
            </a:r>
            <a:r>
              <a:rPr lang="en-US" altLang="zh-TW" sz="2400" b="1">
                <a:solidFill>
                  <a:srgbClr val="CC0066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eginning, </a:t>
            </a:r>
            <a:r>
              <a:rPr lang="en-US" altLang="zh-TW" sz="2400" b="1">
                <a:solidFill>
                  <a:srgbClr val="CC0066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nside, </a:t>
            </a:r>
            <a:r>
              <a:rPr lang="en-US" altLang="zh-TW" sz="2400" b="1">
                <a:solidFill>
                  <a:srgbClr val="CC0066"/>
                </a:solidFill>
                <a:ea typeface="新細明體" panose="02020500000000000000" pitchFamily="18" charset="-120"/>
              </a:rPr>
              <a:t>L</a:t>
            </a:r>
            <a:r>
              <a:rPr lang="en-US" altLang="zh-TW" sz="2400">
                <a:ea typeface="新細明體" panose="02020500000000000000" pitchFamily="18" charset="-120"/>
              </a:rPr>
              <a:t>ast, </a:t>
            </a:r>
            <a:r>
              <a:rPr lang="en-US" sz="2400" b="1">
                <a:solidFill>
                  <a:srgbClr val="CC0066"/>
                </a:solidFill>
              </a:rPr>
              <a:t>U</a:t>
            </a:r>
            <a:r>
              <a:rPr lang="en-US" sz="2400"/>
              <a:t>nique</a:t>
            </a:r>
            <a:r>
              <a:rPr lang="en-US" altLang="zh-TW" sz="2400">
                <a:ea typeface="新細明體" panose="02020500000000000000" pitchFamily="18" charset="-120"/>
              </a:rPr>
              <a:t>, or </a:t>
            </a:r>
            <a:r>
              <a:rPr lang="en-US" sz="2400" b="1"/>
              <a:t>O</a:t>
            </a:r>
            <a:r>
              <a:rPr lang="en-US" sz="2400"/>
              <a:t>utside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1800"/>
              <a:t>	</a:t>
            </a:r>
            <a:endParaRPr lang="en-US" altLang="zh-TW" sz="180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Features extraction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Information useful to judge the relevancy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Weights (importance) of the features are trained using logistic regression</a:t>
            </a: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69637" name="AutoShape 5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69638" name="AutoShape 6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69640" name="AutoShape 8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69641" name="AutoShape 9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642" name="AutoShape 10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643" name="AutoShape 11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Features (1/2)</a:t>
            </a:r>
          </a:p>
        </p:txBody>
      </p:sp>
      <p:grpSp>
        <p:nvGrpSpPr>
          <p:cNvPr id="71689" name="Group 9"/>
          <p:cNvGrpSpPr>
            <a:grpSpLocks/>
          </p:cNvGrpSpPr>
          <p:nvPr/>
        </p:nvGrpSpPr>
        <p:grpSpPr bwMode="auto">
          <a:xfrm>
            <a:off x="381000" y="1752600"/>
            <a:ext cx="5029200" cy="4481513"/>
            <a:chOff x="336" y="1056"/>
            <a:chExt cx="3168" cy="2823"/>
          </a:xfrm>
        </p:grpSpPr>
        <p:pic>
          <p:nvPicPr>
            <p:cNvPr id="71684" name="Picture 4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056"/>
              <a:ext cx="3168" cy="2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480" y="1200"/>
              <a:ext cx="2784" cy="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The new flagship of Canon’s S-series, PowerShot S80 digital camera,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716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257800" y="1752600"/>
            <a:ext cx="3733800" cy="4876800"/>
          </a:xfrm>
          <a:noFill/>
          <a:ln/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Capitalization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Linguistics (noun)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Location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Phrase Length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Length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Sentence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Document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Information Retrieval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Term Frequency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Document Frequency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85800" y="1981200"/>
            <a:ext cx="2057400" cy="4572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1905000" y="2971800"/>
            <a:ext cx="2286000" cy="3810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362200" y="4038600"/>
            <a:ext cx="1981200" cy="3810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93" name="Group 13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71694" name="AutoShape 14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71695" name="AutoShape 15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71696" name="AutoShape 16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71697" name="AutoShape 17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71698" name="AutoShape 18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9" name="AutoShape 19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700" name="AutoShape 20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  <p:bldP spid="71690" grpId="0" animBg="1"/>
      <p:bldP spid="71691" grpId="0" animBg="1"/>
      <p:bldP spid="716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Features (2/2)</a:t>
            </a:r>
          </a:p>
        </p:txBody>
      </p:sp>
      <p:grpSp>
        <p:nvGrpSpPr>
          <p:cNvPr id="150531" name="Group 3"/>
          <p:cNvGrpSpPr>
            <a:grpSpLocks/>
          </p:cNvGrpSpPr>
          <p:nvPr/>
        </p:nvGrpSpPr>
        <p:grpSpPr bwMode="auto">
          <a:xfrm>
            <a:off x="381000" y="1752600"/>
            <a:ext cx="5029200" cy="4481513"/>
            <a:chOff x="336" y="1056"/>
            <a:chExt cx="3168" cy="2823"/>
          </a:xfrm>
        </p:grpSpPr>
        <p:pic>
          <p:nvPicPr>
            <p:cNvPr id="150532" name="Picture 4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056"/>
              <a:ext cx="3168" cy="2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533" name="Text Box 5"/>
            <p:cNvSpPr txBox="1">
              <a:spLocks noChangeArrowheads="1"/>
            </p:cNvSpPr>
            <p:nvPr/>
          </p:nvSpPr>
          <p:spPr bwMode="auto">
            <a:xfrm>
              <a:off x="480" y="1200"/>
              <a:ext cx="2784" cy="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The new flagship of Canon’s S-series, PowerShot S80 digital camera,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150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0" y="1752600"/>
            <a:ext cx="3733800" cy="4876800"/>
          </a:xfrm>
          <a:noFill/>
          <a:ln/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Hypertext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Title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Meta Section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Meta Tags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Description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Keywords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Title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URL string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Search Query Log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Most frequent 7.5 million queries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685800" y="1981200"/>
            <a:ext cx="2057400" cy="4572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1905000" y="2971800"/>
            <a:ext cx="2286000" cy="3810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2362200" y="4038600"/>
            <a:ext cx="1981200" cy="3810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538" name="Group 10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50539" name="AutoShape 11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50540" name="AutoShape 12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50541" name="AutoShape 13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50542" name="AutoShape 14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50543" name="AutoShape 15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0544" name="AutoShape 16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0545" name="AutoShape 17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4008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Content-targeted Ad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7010400" cy="49530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Important funding for free web services</a:t>
            </a:r>
          </a:p>
          <a:p>
            <a:pPr lvl="4"/>
            <a:endParaRPr lang="en-US" altLang="zh-TW" sz="18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The system automatically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Finds the keywords on a web page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Displays advertisements based on those keywords</a:t>
            </a:r>
          </a:p>
          <a:p>
            <a:pPr lvl="4"/>
            <a:endParaRPr lang="en-US" altLang="zh-TW" sz="18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Quality of the extracted keywords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Relevance of the advertisements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More useful or interesting to readers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Higher click-through rate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Generate more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400800" cy="1447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Logistic Regression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752600"/>
            <a:ext cx="7543800" cy="434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Compute</a:t>
            </a:r>
          </a:p>
          <a:p>
            <a:pPr lvl="4"/>
            <a:endParaRPr lang="en-US" altLang="zh-TW" sz="18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y is 1 if word/phrase is relevant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x is the features of the word/phrase </a:t>
            </a:r>
            <a:br>
              <a:rPr lang="en-US" altLang="zh-TW" sz="2800">
                <a:ea typeface="新細明體" panose="02020500000000000000" pitchFamily="18" charset="-120"/>
              </a:rPr>
            </a:br>
            <a:r>
              <a:rPr lang="en-US" altLang="zh-TW" sz="2800">
                <a:ea typeface="新細明體" panose="02020500000000000000" pitchFamily="18" charset="-120"/>
              </a:rPr>
              <a:t>(a vector of numbers)</a:t>
            </a:r>
          </a:p>
          <a:p>
            <a:pPr lvl="4"/>
            <a:endParaRPr lang="en-US" altLang="zh-TW" sz="18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Learning: find the best weights that match the labeled training data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A similar model for multi-class classifcation</a:t>
            </a:r>
          </a:p>
        </p:txBody>
      </p:sp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3733800" y="1600200"/>
          <a:ext cx="3048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Equation" r:id="rId4" imgW="1498320" imgH="431640" progId="Equation.3">
                  <p:embed/>
                </p:oleObj>
              </mc:Choice>
              <mc:Fallback>
                <p:oleObj name="Equation" r:id="rId4" imgW="149832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00200"/>
                        <a:ext cx="3048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03441" name="AutoShape 17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03442" name="AutoShape 18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03443" name="AutoShape 19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03444" name="AutoShape 20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03445" name="AutoShape 21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3446" name="AutoShape 22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3447" name="AutoShape 23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Post-processor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7086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Monolithic Combined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Direct output what classifier predicts</a:t>
            </a:r>
          </a:p>
          <a:p>
            <a:pPr lvl="4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Monolithic Separate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Output the largest probability estimation of identical candidates</a:t>
            </a:r>
          </a:p>
          <a:p>
            <a:pPr lvl="4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Decomposed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Normalized probability estimation by simple multiplication 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Based on the independence assumption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Gives the best empirical performance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73733" name="AutoShape 5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73735" name="AutoShape 7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73736" name="AutoShape 8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73737" name="AutoShape 9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Experiments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6934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How do we collect data to train and evaluate our system?</a:t>
            </a:r>
          </a:p>
          <a:p>
            <a:pPr lvl="4"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How </a:t>
            </a:r>
            <a:r>
              <a:rPr lang="en-US" altLang="zh-TW" i="1">
                <a:ea typeface="新細明體" panose="02020500000000000000" pitchFamily="18" charset="-120"/>
              </a:rPr>
              <a:t>good</a:t>
            </a:r>
            <a:r>
              <a:rPr lang="en-US" altLang="zh-TW">
                <a:ea typeface="新細明體" panose="02020500000000000000" pitchFamily="18" charset="-120"/>
              </a:rPr>
              <a:t> is our system?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How to measure performance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Which framework is the best?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Compare it with other systems</a:t>
            </a:r>
          </a:p>
          <a:p>
            <a:pPr lvl="4"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Feature 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Data Annotation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7162800" cy="40386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Raw data: 828 web pages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Have content-targeted advertising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Remove advertisements</a:t>
            </a:r>
          </a:p>
          <a:p>
            <a:pPr lvl="4"/>
            <a:endParaRPr lang="en-US" altLang="zh-TW" sz="18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5 annotators pick keywords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Only the exact words/phrase can be chosen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Advertisers are likely to pick</a:t>
            </a:r>
          </a:p>
          <a:p>
            <a:pPr lvl="4"/>
            <a:endParaRPr lang="en-US" altLang="zh-TW" sz="18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10-fold cross validation for experiments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705600" cy="990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Performance Measures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524000"/>
            <a:ext cx="7010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Accuracy or Recall are not very meaningful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Hard to define/pick a complete set of keywords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Rank of keywords is also important </a:t>
            </a:r>
          </a:p>
          <a:p>
            <a:pPr lvl="2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but hard to get from annotated data</a:t>
            </a:r>
          </a:p>
          <a:p>
            <a:pPr lvl="1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Top-</a:t>
            </a:r>
            <a:r>
              <a:rPr lang="en-US" altLang="zh-TW" sz="2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2400">
                <a:ea typeface="新細明體" panose="02020500000000000000" pitchFamily="18" charset="-120"/>
              </a:rPr>
              <a:t> scores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Number of times the top </a:t>
            </a:r>
            <a:r>
              <a:rPr lang="en-US" altLang="zh-TW" sz="20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1800">
                <a:ea typeface="新細明體" panose="02020500000000000000" pitchFamily="18" charset="-120"/>
              </a:rPr>
              <a:t> output keywords of our system that are in the list of annotated keywords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Divided by maximum achievable top-</a:t>
            </a:r>
            <a:r>
              <a:rPr lang="en-US" altLang="zh-TW" sz="20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1800">
                <a:ea typeface="新細明體" panose="02020500000000000000" pitchFamily="18" charset="-120"/>
              </a:rPr>
              <a:t> score</a:t>
            </a:r>
          </a:p>
          <a:p>
            <a:pPr lvl="4">
              <a:lnSpc>
                <a:spcPct val="90000"/>
              </a:lnSpc>
            </a:pPr>
            <a:endParaRPr lang="en-US" altLang="zh-TW" sz="14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1800" b="1" i="1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: set of top </a:t>
            </a:r>
            <a:r>
              <a:rPr lang="en-US" altLang="zh-TW" sz="20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1800">
                <a:ea typeface="新細明體" panose="02020500000000000000" pitchFamily="18" charset="-120"/>
              </a:rPr>
              <a:t> keywords chosen by the system for page </a:t>
            </a:r>
            <a:r>
              <a:rPr lang="en-US" altLang="zh-TW" sz="20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800" b="1" i="1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: keywords selected by the annotators for page </a:t>
            </a:r>
            <a:r>
              <a:rPr lang="en-US" altLang="zh-TW" sz="20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</a:p>
          <a:p>
            <a:pPr lvl="4">
              <a:lnSpc>
                <a:spcPct val="90000"/>
              </a:lnSpc>
            </a:pPr>
            <a:endParaRPr lang="en-US" altLang="zh-TW" sz="14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Score =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886200" y="5486400"/>
          <a:ext cx="2305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" name="Equation" r:id="rId4" imgW="1396800" imgH="507960" progId="Equation.3">
                  <p:embed/>
                </p:oleObj>
              </mc:Choice>
              <mc:Fallback>
                <p:oleObj name="Equation" r:id="rId4" imgW="139680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2305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781800" cy="914400"/>
          </a:xfrm>
        </p:spPr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Top-</a:t>
            </a:r>
            <a:r>
              <a:rPr lang="en-US" altLang="zh-TW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3200">
                <a:ea typeface="新細明體" panose="02020500000000000000" pitchFamily="18" charset="-120"/>
              </a:rPr>
              <a:t> Score for 1 Document</a:t>
            </a:r>
          </a:p>
        </p:txBody>
      </p:sp>
      <p:pic>
        <p:nvPicPr>
          <p:cNvPr id="152591" name="Picture 15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946150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1905000" y="3352800"/>
            <a:ext cx="2514600" cy="16795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62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Digital Camera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PowerShot S80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Canon’s S-series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S80</a:t>
            </a:r>
          </a:p>
        </p:txBody>
      </p:sp>
      <p:pic>
        <p:nvPicPr>
          <p:cNvPr id="152597" name="Picture 21" descr="MCj035502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1130300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600" name="AutoShape 24"/>
          <p:cNvSpPr>
            <a:spLocks noChangeArrowheads="1"/>
          </p:cNvSpPr>
          <p:nvPr/>
        </p:nvSpPr>
        <p:spPr bwMode="auto">
          <a:xfrm rot="-3611794">
            <a:off x="2608263" y="2420937"/>
            <a:ext cx="1447800" cy="415925"/>
          </a:xfrm>
          <a:prstGeom prst="leftArrow">
            <a:avLst>
              <a:gd name="adj1" fmla="val 50000"/>
              <a:gd name="adj2" fmla="val 87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2724" name="Group 148"/>
          <p:cNvGraphicFramePr>
            <a:graphicFrameLocks noGrp="1"/>
          </p:cNvGraphicFramePr>
          <p:nvPr>
            <p:ph idx="1"/>
          </p:nvPr>
        </p:nvGraphicFramePr>
        <p:xfrm>
          <a:off x="5562600" y="2743200"/>
          <a:ext cx="3041650" cy="2978150"/>
        </p:xfrm>
        <a:graphic>
          <a:graphicData uri="http://schemas.openxmlformats.org/drawingml/2006/table">
            <a:tbl>
              <a:tblPr/>
              <a:tblGrid>
                <a:gridCol w="2312988"/>
                <a:gridCol w="728662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S80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PowerShot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Canon’s S-series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Digital Camera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0.07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S-series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2720" name="AutoShape 144"/>
          <p:cNvSpPr>
            <a:spLocks noChangeArrowheads="1"/>
          </p:cNvSpPr>
          <p:nvPr/>
        </p:nvSpPr>
        <p:spPr bwMode="auto">
          <a:xfrm rot="-9094701">
            <a:off x="4876800" y="2057400"/>
            <a:ext cx="1295400" cy="415925"/>
          </a:xfrm>
          <a:prstGeom prst="leftArrow">
            <a:avLst>
              <a:gd name="adj1" fmla="val 50000"/>
              <a:gd name="adj2" fmla="val 77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2721" name="Picture 145" descr="MCj0396350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725" name="Text Box 149"/>
          <p:cNvSpPr txBox="1">
            <a:spLocks noChangeArrowheads="1"/>
          </p:cNvSpPr>
          <p:nvPr/>
        </p:nvSpPr>
        <p:spPr bwMode="auto">
          <a:xfrm>
            <a:off x="2590800" y="6019800"/>
            <a:ext cx="4191000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  <a:latin typeface="Times New Roman" panose="02020603050405020304" pitchFamily="18" charset="0"/>
              </a:rPr>
              <a:t>Top-1 score?</a:t>
            </a:r>
          </a:p>
        </p:txBody>
      </p:sp>
      <p:grpSp>
        <p:nvGrpSpPr>
          <p:cNvPr id="152732" name="Group 156"/>
          <p:cNvGrpSpPr>
            <a:grpSpLocks/>
          </p:cNvGrpSpPr>
          <p:nvPr/>
        </p:nvGrpSpPr>
        <p:grpSpPr bwMode="auto">
          <a:xfrm>
            <a:off x="1828800" y="2743200"/>
            <a:ext cx="7010400" cy="3865563"/>
            <a:chOff x="1152" y="1728"/>
            <a:chExt cx="4416" cy="2435"/>
          </a:xfrm>
        </p:grpSpPr>
        <p:grpSp>
          <p:nvGrpSpPr>
            <p:cNvPr id="152729" name="Group 153"/>
            <p:cNvGrpSpPr>
              <a:grpSpLocks/>
            </p:cNvGrpSpPr>
            <p:nvPr/>
          </p:nvGrpSpPr>
          <p:grpSpPr bwMode="auto">
            <a:xfrm>
              <a:off x="1152" y="1728"/>
              <a:ext cx="4320" cy="1440"/>
              <a:chOff x="1152" y="1728"/>
              <a:chExt cx="4320" cy="1440"/>
            </a:xfrm>
          </p:grpSpPr>
          <p:sp>
            <p:nvSpPr>
              <p:cNvPr id="152726" name="Rectangle 150"/>
              <p:cNvSpPr>
                <a:spLocks noChangeArrowheads="1"/>
              </p:cNvSpPr>
              <p:nvPr/>
            </p:nvSpPr>
            <p:spPr bwMode="auto">
              <a:xfrm>
                <a:off x="1152" y="2928"/>
                <a:ext cx="1680" cy="2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727" name="Rectangle 151"/>
              <p:cNvSpPr>
                <a:spLocks noChangeArrowheads="1"/>
              </p:cNvSpPr>
              <p:nvPr/>
            </p:nvSpPr>
            <p:spPr bwMode="auto">
              <a:xfrm>
                <a:off x="3456" y="1728"/>
                <a:ext cx="2016" cy="2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728" name="Line 152"/>
              <p:cNvSpPr>
                <a:spLocks noChangeShapeType="1"/>
              </p:cNvSpPr>
              <p:nvPr/>
            </p:nvSpPr>
            <p:spPr bwMode="auto">
              <a:xfrm flipH="1">
                <a:off x="2880" y="1920"/>
                <a:ext cx="528" cy="110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2730" name="Text Box 154"/>
            <p:cNvSpPr txBox="1">
              <a:spLocks noChangeArrowheads="1"/>
            </p:cNvSpPr>
            <p:nvPr/>
          </p:nvSpPr>
          <p:spPr bwMode="auto">
            <a:xfrm>
              <a:off x="1632" y="3792"/>
              <a:ext cx="2640" cy="37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Top-1 score: 1 (1/1)</a:t>
              </a:r>
            </a:p>
          </p:txBody>
        </p:sp>
        <p:sp>
          <p:nvSpPr>
            <p:cNvPr id="152731" name="Line 155"/>
            <p:cNvSpPr>
              <a:spLocks noChangeShapeType="1"/>
            </p:cNvSpPr>
            <p:nvPr/>
          </p:nvSpPr>
          <p:spPr bwMode="auto">
            <a:xfrm>
              <a:off x="3408" y="2016"/>
              <a:ext cx="216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781800" cy="914400"/>
          </a:xfrm>
        </p:spPr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Top-</a:t>
            </a:r>
            <a:r>
              <a:rPr lang="en-US" altLang="zh-TW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sz="3200">
                <a:ea typeface="新細明體" panose="02020500000000000000" pitchFamily="18" charset="-120"/>
              </a:rPr>
              <a:t> Score for 1 Document</a:t>
            </a:r>
          </a:p>
        </p:txBody>
      </p:sp>
      <p:pic>
        <p:nvPicPr>
          <p:cNvPr id="155651" name="Picture 3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946150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905000" y="3352800"/>
            <a:ext cx="2514600" cy="16795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762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Digital Camera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PowerShot S80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Canon’s S-series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S80</a:t>
            </a:r>
          </a:p>
        </p:txBody>
      </p:sp>
      <p:pic>
        <p:nvPicPr>
          <p:cNvPr id="155653" name="Picture 5" descr="MCj035502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1130300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4" name="AutoShape 6"/>
          <p:cNvSpPr>
            <a:spLocks noChangeArrowheads="1"/>
          </p:cNvSpPr>
          <p:nvPr/>
        </p:nvSpPr>
        <p:spPr bwMode="auto">
          <a:xfrm rot="-3611794">
            <a:off x="2608263" y="2420937"/>
            <a:ext cx="1447800" cy="415925"/>
          </a:xfrm>
          <a:prstGeom prst="leftArrow">
            <a:avLst>
              <a:gd name="adj1" fmla="val 50000"/>
              <a:gd name="adj2" fmla="val 87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55" name="Group 7"/>
          <p:cNvGraphicFramePr>
            <a:graphicFrameLocks noGrp="1"/>
          </p:cNvGraphicFramePr>
          <p:nvPr>
            <p:ph idx="1"/>
          </p:nvPr>
        </p:nvGraphicFramePr>
        <p:xfrm>
          <a:off x="5562600" y="2743200"/>
          <a:ext cx="3041650" cy="2978150"/>
        </p:xfrm>
        <a:graphic>
          <a:graphicData uri="http://schemas.openxmlformats.org/drawingml/2006/table">
            <a:tbl>
              <a:tblPr/>
              <a:tblGrid>
                <a:gridCol w="2312988"/>
                <a:gridCol w="728662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S80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PowerShot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Canon’s S-series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Digital Camera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0.07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S-series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5673" name="AutoShape 25"/>
          <p:cNvSpPr>
            <a:spLocks noChangeArrowheads="1"/>
          </p:cNvSpPr>
          <p:nvPr/>
        </p:nvSpPr>
        <p:spPr bwMode="auto">
          <a:xfrm rot="-9094701">
            <a:off x="4876800" y="2057400"/>
            <a:ext cx="1295400" cy="415925"/>
          </a:xfrm>
          <a:prstGeom prst="leftArrow">
            <a:avLst>
              <a:gd name="adj1" fmla="val 50000"/>
              <a:gd name="adj2" fmla="val 77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5674" name="Picture 26" descr="MCj0396350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76" name="Text Box 28"/>
          <p:cNvSpPr txBox="1">
            <a:spLocks noChangeArrowheads="1"/>
          </p:cNvSpPr>
          <p:nvPr/>
        </p:nvSpPr>
        <p:spPr bwMode="auto">
          <a:xfrm>
            <a:off x="2590800" y="6019800"/>
            <a:ext cx="4191000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  <a:latin typeface="Times New Roman" panose="02020603050405020304" pitchFamily="18" charset="0"/>
              </a:rPr>
              <a:t>Top-5 score?</a:t>
            </a:r>
          </a:p>
        </p:txBody>
      </p: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2590800" y="6019800"/>
            <a:ext cx="4191000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  <a:latin typeface="Times New Roman" panose="02020603050405020304" pitchFamily="18" charset="0"/>
              </a:rPr>
              <a:t>Top-5 score: 0.75 (3/4)</a:t>
            </a:r>
          </a:p>
        </p:txBody>
      </p:sp>
      <p:grpSp>
        <p:nvGrpSpPr>
          <p:cNvPr id="155693" name="Group 45"/>
          <p:cNvGrpSpPr>
            <a:grpSpLocks/>
          </p:cNvGrpSpPr>
          <p:nvPr/>
        </p:nvGrpSpPr>
        <p:grpSpPr bwMode="auto">
          <a:xfrm>
            <a:off x="1828800" y="2743200"/>
            <a:ext cx="7010400" cy="2286000"/>
            <a:chOff x="1152" y="1728"/>
            <a:chExt cx="4416" cy="1440"/>
          </a:xfrm>
        </p:grpSpPr>
        <p:grpSp>
          <p:nvGrpSpPr>
            <p:cNvPr id="155692" name="Group 44"/>
            <p:cNvGrpSpPr>
              <a:grpSpLocks/>
            </p:cNvGrpSpPr>
            <p:nvPr/>
          </p:nvGrpSpPr>
          <p:grpSpPr bwMode="auto">
            <a:xfrm>
              <a:off x="1152" y="1728"/>
              <a:ext cx="4320" cy="1440"/>
              <a:chOff x="1152" y="1728"/>
              <a:chExt cx="4320" cy="1440"/>
            </a:xfrm>
          </p:grpSpPr>
          <p:grpSp>
            <p:nvGrpSpPr>
              <p:cNvPr id="155688" name="Group 40"/>
              <p:cNvGrpSpPr>
                <a:grpSpLocks/>
              </p:cNvGrpSpPr>
              <p:nvPr/>
            </p:nvGrpSpPr>
            <p:grpSpPr bwMode="auto">
              <a:xfrm>
                <a:off x="1152" y="1728"/>
                <a:ext cx="4320" cy="1440"/>
                <a:chOff x="1152" y="1728"/>
                <a:chExt cx="4320" cy="1440"/>
              </a:xfrm>
            </p:grpSpPr>
            <p:sp>
              <p:nvSpPr>
                <p:cNvPr id="155679" name="Rectangle 31"/>
                <p:cNvSpPr>
                  <a:spLocks noChangeArrowheads="1"/>
                </p:cNvSpPr>
                <p:nvPr/>
              </p:nvSpPr>
              <p:spPr bwMode="auto">
                <a:xfrm>
                  <a:off x="1152" y="2928"/>
                  <a:ext cx="1680" cy="2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0" name="Rectangle 32"/>
                <p:cNvSpPr>
                  <a:spLocks noChangeArrowheads="1"/>
                </p:cNvSpPr>
                <p:nvPr/>
              </p:nvSpPr>
              <p:spPr bwMode="auto">
                <a:xfrm>
                  <a:off x="3456" y="1728"/>
                  <a:ext cx="2016" cy="2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2880" y="1920"/>
                  <a:ext cx="528" cy="110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89" name="Group 41"/>
              <p:cNvGrpSpPr>
                <a:grpSpLocks/>
              </p:cNvGrpSpPr>
              <p:nvPr/>
            </p:nvGrpSpPr>
            <p:grpSpPr bwMode="auto">
              <a:xfrm>
                <a:off x="1152" y="2544"/>
                <a:ext cx="4320" cy="336"/>
                <a:chOff x="1152" y="2544"/>
                <a:chExt cx="4320" cy="336"/>
              </a:xfrm>
            </p:grpSpPr>
            <p:sp>
              <p:nvSpPr>
                <p:cNvPr id="155682" name="Rectangle 34"/>
                <p:cNvSpPr>
                  <a:spLocks noChangeArrowheads="1"/>
                </p:cNvSpPr>
                <p:nvPr/>
              </p:nvSpPr>
              <p:spPr bwMode="auto">
                <a:xfrm>
                  <a:off x="3456" y="2544"/>
                  <a:ext cx="2016" cy="2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5" name="Rectangle 37"/>
                <p:cNvSpPr>
                  <a:spLocks noChangeArrowheads="1"/>
                </p:cNvSpPr>
                <p:nvPr/>
              </p:nvSpPr>
              <p:spPr bwMode="auto">
                <a:xfrm>
                  <a:off x="1152" y="2640"/>
                  <a:ext cx="1680" cy="2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880" y="2640"/>
                  <a:ext cx="528" cy="9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0" name="Group 42"/>
              <p:cNvGrpSpPr>
                <a:grpSpLocks/>
              </p:cNvGrpSpPr>
              <p:nvPr/>
            </p:nvGrpSpPr>
            <p:grpSpPr bwMode="auto">
              <a:xfrm>
                <a:off x="1152" y="2112"/>
                <a:ext cx="4320" cy="960"/>
                <a:chOff x="1152" y="2112"/>
                <a:chExt cx="4320" cy="960"/>
              </a:xfrm>
            </p:grpSpPr>
            <p:sp>
              <p:nvSpPr>
                <p:cNvPr id="155683" name="Rectangle 35"/>
                <p:cNvSpPr>
                  <a:spLocks noChangeArrowheads="1"/>
                </p:cNvSpPr>
                <p:nvPr/>
              </p:nvSpPr>
              <p:spPr bwMode="auto">
                <a:xfrm>
                  <a:off x="3456" y="2832"/>
                  <a:ext cx="2016" cy="2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4" name="Rectangle 36"/>
                <p:cNvSpPr>
                  <a:spLocks noChangeArrowheads="1"/>
                </p:cNvSpPr>
                <p:nvPr/>
              </p:nvSpPr>
              <p:spPr bwMode="auto">
                <a:xfrm>
                  <a:off x="1152" y="2112"/>
                  <a:ext cx="1680" cy="2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87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2256"/>
                  <a:ext cx="528" cy="67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691" name="Line 43"/>
            <p:cNvSpPr>
              <a:spLocks noChangeShapeType="1"/>
            </p:cNvSpPr>
            <p:nvPr/>
          </p:nvSpPr>
          <p:spPr bwMode="auto">
            <a:xfrm>
              <a:off x="3408" y="3120"/>
              <a:ext cx="216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76" grpId="0" animBg="1"/>
      <p:bldP spid="1556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248400" cy="838200"/>
          </a:xfrm>
        </p:spPr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Performance Comparison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22400" y="2108200"/>
          <a:ext cx="7670800" cy="429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2514600" y="6248400"/>
            <a:ext cx="1828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4495800" y="6248400"/>
            <a:ext cx="9906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2971800" y="6248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800080"/>
                </a:solidFill>
              </a:rPr>
              <a:t>Phrase</a:t>
            </a:r>
            <a:r>
              <a:rPr lang="en-US">
                <a:solidFill>
                  <a:srgbClr val="CC0066"/>
                </a:solidFill>
              </a:rPr>
              <a:t> 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495800" y="6248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800080"/>
                </a:solidFill>
              </a:rPr>
              <a:t>Word</a:t>
            </a:r>
            <a:r>
              <a:rPr lang="en-US">
                <a:solidFill>
                  <a:srgbClr val="CC0066"/>
                </a:solidFill>
              </a:rPr>
              <a:t> </a:t>
            </a:r>
          </a:p>
        </p:txBody>
      </p:sp>
      <p:grpSp>
        <p:nvGrpSpPr>
          <p:cNvPr id="77839" name="Group 15"/>
          <p:cNvGrpSpPr>
            <a:grpSpLocks/>
          </p:cNvGrpSpPr>
          <p:nvPr/>
        </p:nvGrpSpPr>
        <p:grpSpPr bwMode="auto">
          <a:xfrm>
            <a:off x="2286000" y="1066800"/>
            <a:ext cx="6400800" cy="3276600"/>
            <a:chOff x="1440" y="672"/>
            <a:chExt cx="4032" cy="2064"/>
          </a:xfrm>
        </p:grpSpPr>
        <p:sp>
          <p:nvSpPr>
            <p:cNvPr id="77836" name="Oval 12"/>
            <p:cNvSpPr>
              <a:spLocks noChangeArrowheads="1"/>
            </p:cNvSpPr>
            <p:nvPr/>
          </p:nvSpPr>
          <p:spPr bwMode="auto">
            <a:xfrm>
              <a:off x="1440" y="1152"/>
              <a:ext cx="864" cy="1584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AutoShape 13"/>
            <p:cNvSpPr>
              <a:spLocks/>
            </p:cNvSpPr>
            <p:nvPr/>
          </p:nvSpPr>
          <p:spPr bwMode="auto">
            <a:xfrm>
              <a:off x="2304" y="672"/>
              <a:ext cx="3168" cy="528"/>
            </a:xfrm>
            <a:prstGeom prst="borderCallout2">
              <a:avLst>
                <a:gd name="adj1" fmla="val 13634"/>
                <a:gd name="adj2" fmla="val -1514"/>
                <a:gd name="adj3" fmla="val 13634"/>
                <a:gd name="adj4" fmla="val -6722"/>
                <a:gd name="adj5" fmla="val 86366"/>
                <a:gd name="adj6" fmla="val -12120"/>
              </a:avLst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/>
                <a:t>Combining identical phrases as candidates is the best framework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248400" cy="838200"/>
          </a:xfrm>
        </p:spPr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Performance Comparison</a:t>
            </a: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22400" y="2108200"/>
          <a:ext cx="7670800" cy="429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3844" name="Line 4"/>
          <p:cNvSpPr>
            <a:spLocks noChangeShapeType="1"/>
          </p:cNvSpPr>
          <p:nvPr/>
        </p:nvSpPr>
        <p:spPr bwMode="auto">
          <a:xfrm>
            <a:off x="2514600" y="6248400"/>
            <a:ext cx="1828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5" name="Line 5"/>
          <p:cNvSpPr>
            <a:spLocks noChangeShapeType="1"/>
          </p:cNvSpPr>
          <p:nvPr/>
        </p:nvSpPr>
        <p:spPr bwMode="auto">
          <a:xfrm>
            <a:off x="4495800" y="6248400"/>
            <a:ext cx="9906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971800" y="6248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800080"/>
                </a:solidFill>
              </a:rPr>
              <a:t>Phrase</a:t>
            </a:r>
            <a:r>
              <a:rPr lang="en-US">
                <a:solidFill>
                  <a:srgbClr val="CC0066"/>
                </a:solidFill>
              </a:rPr>
              <a:t> 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4495800" y="6248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800080"/>
                </a:solidFill>
              </a:rPr>
              <a:t>Word</a:t>
            </a:r>
            <a:r>
              <a:rPr lang="en-US">
                <a:solidFill>
                  <a:srgbClr val="CC0066"/>
                </a:solidFill>
              </a:rPr>
              <a:t> </a:t>
            </a:r>
          </a:p>
        </p:txBody>
      </p:sp>
      <p:sp>
        <p:nvSpPr>
          <p:cNvPr id="163851" name="AutoShape 11"/>
          <p:cNvSpPr>
            <a:spLocks noChangeArrowheads="1"/>
          </p:cNvSpPr>
          <p:nvPr/>
        </p:nvSpPr>
        <p:spPr bwMode="auto">
          <a:xfrm>
            <a:off x="4953000" y="1371600"/>
            <a:ext cx="2362200" cy="914400"/>
          </a:xfrm>
          <a:prstGeom prst="downArrowCallout">
            <a:avLst>
              <a:gd name="adj1" fmla="val 27245"/>
              <a:gd name="adj2" fmla="val 33129"/>
              <a:gd name="adj3" fmla="val 16667"/>
              <a:gd name="adj4" fmla="val 66667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Better than KEA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248400" cy="838200"/>
          </a:xfrm>
        </p:spPr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Performance Comparison</a:t>
            </a: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22400" y="2108200"/>
          <a:ext cx="7670800" cy="429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7940" name="Line 4"/>
          <p:cNvSpPr>
            <a:spLocks noChangeShapeType="1"/>
          </p:cNvSpPr>
          <p:nvPr/>
        </p:nvSpPr>
        <p:spPr bwMode="auto">
          <a:xfrm>
            <a:off x="2514600" y="6248400"/>
            <a:ext cx="1828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4495800" y="6248400"/>
            <a:ext cx="9906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2971800" y="6248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800080"/>
                </a:solidFill>
              </a:rPr>
              <a:t>Phrase</a:t>
            </a:r>
            <a:r>
              <a:rPr lang="en-US">
                <a:solidFill>
                  <a:srgbClr val="CC0066"/>
                </a:solidFill>
              </a:rPr>
              <a:t> 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4495800" y="6248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800080"/>
                </a:solidFill>
              </a:rPr>
              <a:t>Word</a:t>
            </a:r>
            <a:r>
              <a:rPr lang="en-US">
                <a:solidFill>
                  <a:srgbClr val="CC0066"/>
                </a:solidFill>
              </a:rPr>
              <a:t> </a:t>
            </a:r>
          </a:p>
        </p:txBody>
      </p:sp>
      <p:sp>
        <p:nvSpPr>
          <p:cNvPr id="167946" name="Oval 10"/>
          <p:cNvSpPr>
            <a:spLocks noChangeArrowheads="1"/>
          </p:cNvSpPr>
          <p:nvPr/>
        </p:nvSpPr>
        <p:spPr bwMode="auto">
          <a:xfrm>
            <a:off x="6324600" y="3657600"/>
            <a:ext cx="2286000" cy="15240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7" name="AutoShape 11"/>
          <p:cNvSpPr>
            <a:spLocks/>
          </p:cNvSpPr>
          <p:nvPr/>
        </p:nvSpPr>
        <p:spPr bwMode="auto">
          <a:xfrm>
            <a:off x="1752600" y="1219200"/>
            <a:ext cx="4648200" cy="838200"/>
          </a:xfrm>
          <a:prstGeom prst="borderCallout2">
            <a:avLst>
              <a:gd name="adj1" fmla="val 13634"/>
              <a:gd name="adj2" fmla="val 101639"/>
              <a:gd name="adj3" fmla="val 13634"/>
              <a:gd name="adj4" fmla="val 106556"/>
              <a:gd name="adj5" fmla="val 288259"/>
              <a:gd name="adj6" fmla="val 111477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/>
              <a:t>Learning weights for TF and DF separately is better than TF</a:t>
            </a:r>
            <a:r>
              <a:rPr lang="en-US" sz="2400">
                <a:sym typeface="Symbol" panose="05050102010706020507" pitchFamily="18" charset="2"/>
              </a:rPr>
              <a:t></a:t>
            </a:r>
            <a:r>
              <a:rPr lang="en-US" sz="2400"/>
              <a:t>IDF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400800" cy="990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Keyword Extraction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7467600" cy="4876800"/>
          </a:xfrm>
        </p:spPr>
        <p:txBody>
          <a:bodyPr/>
          <a:lstStyle/>
          <a:p>
            <a:r>
              <a:rPr lang="en-US" sz="2800"/>
              <a:t>A machine learning based system</a:t>
            </a:r>
          </a:p>
          <a:p>
            <a:pPr lvl="1"/>
            <a:r>
              <a:rPr lang="en-US" sz="2400"/>
              <a:t>Significantly better than simple TF</a:t>
            </a:r>
            <a:r>
              <a:rPr lang="en-US" sz="2400">
                <a:sym typeface="Symbol" panose="05050102010706020507" pitchFamily="18" charset="2"/>
              </a:rPr>
              <a:t></a:t>
            </a:r>
            <a:r>
              <a:rPr lang="en-US" sz="2400"/>
              <a:t>IDF baseline</a:t>
            </a:r>
          </a:p>
          <a:p>
            <a:pPr lvl="1"/>
            <a:r>
              <a:rPr lang="en-US" sz="2400"/>
              <a:t>Better than an existing system, KEA</a:t>
            </a:r>
          </a:p>
          <a:p>
            <a:pPr lvl="4"/>
            <a:endParaRPr lang="en-US" sz="1800"/>
          </a:p>
          <a:p>
            <a:r>
              <a:rPr lang="en-US" sz="2800"/>
              <a:t>Explore different frameworks of choosing keyword candidates</a:t>
            </a:r>
          </a:p>
          <a:p>
            <a:pPr lvl="1"/>
            <a:r>
              <a:rPr lang="en-US" sz="2400"/>
              <a:t>Phrases vs. Words</a:t>
            </a:r>
          </a:p>
          <a:p>
            <a:pPr lvl="1"/>
            <a:r>
              <a:rPr lang="en-US" sz="2400"/>
              <a:t>Combined vs. Separate</a:t>
            </a:r>
          </a:p>
          <a:p>
            <a:pPr lvl="4"/>
            <a:endParaRPr lang="en-US" sz="1800"/>
          </a:p>
          <a:p>
            <a:r>
              <a:rPr lang="en-US" sz="2800"/>
              <a:t>Extensive feature study</a:t>
            </a:r>
          </a:p>
          <a:p>
            <a:pPr lvl="1"/>
            <a:r>
              <a:rPr lang="en-US" sz="2400"/>
              <a:t>Discover important information sources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934200" cy="1447800"/>
          </a:xfrm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IR + One Set of  Features</a:t>
            </a:r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98563" y="1574800"/>
          <a:ext cx="7894637" cy="52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4008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Related Work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6858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Keyword extraction (from scientific papers)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GenEx: rules + GA </a:t>
            </a:r>
            <a:r>
              <a:rPr lang="en-US" altLang="zh-TW" sz="1800">
                <a:ea typeface="新細明體" panose="02020500000000000000" pitchFamily="18" charset="-120"/>
              </a:rPr>
              <a:t>[Turney '00]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KEA: Naïve Bayes using 3 features </a:t>
            </a:r>
            <a:r>
              <a:rPr lang="en-US" altLang="zh-TW" sz="1800">
                <a:ea typeface="新細明體" panose="02020500000000000000" pitchFamily="18" charset="-120"/>
              </a:rPr>
              <a:t>[Frank et al. '99]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TFxIDF, Loc, keyphrase-frequency</a:t>
            </a:r>
          </a:p>
          <a:p>
            <a:pPr lvl="4">
              <a:lnSpc>
                <a:spcPct val="9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Impedance coupling </a:t>
            </a:r>
            <a:r>
              <a:rPr lang="en-US" altLang="zh-TW" sz="1800">
                <a:ea typeface="新細明體" panose="02020500000000000000" pitchFamily="18" charset="-120"/>
              </a:rPr>
              <a:t>[Ribeiro-Neto et al. '05]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Match advertisements to web pages directly</a:t>
            </a:r>
          </a:p>
          <a:p>
            <a:pPr lvl="4">
              <a:lnSpc>
                <a:spcPct val="9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News Query Extraction </a:t>
            </a:r>
            <a:r>
              <a:rPr lang="en-US" altLang="zh-TW" sz="1800">
                <a:ea typeface="新細明體" panose="02020500000000000000" pitchFamily="18" charset="-120"/>
              </a:rPr>
              <a:t>[Henzinger et al. '03]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Extract keywords from TV news caption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Using TF</a:t>
            </a:r>
            <a:r>
              <a:rPr lang="en-US" altLang="zh-TW" sz="20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>
                <a:ea typeface="新細明體" panose="02020500000000000000" pitchFamily="18" charset="-120"/>
              </a:rPr>
              <a:t>IDF and its variations to score phrases</a:t>
            </a:r>
          </a:p>
          <a:p>
            <a:pPr lvl="4">
              <a:lnSpc>
                <a:spcPct val="9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Implicit Queries from Emails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			    </a:t>
            </a:r>
            <a:r>
              <a:rPr lang="en-US" altLang="zh-TW" sz="1800">
                <a:ea typeface="新細明體" panose="02020500000000000000" pitchFamily="18" charset="-120"/>
              </a:rPr>
              <a:t>[Goodman&amp;Carvalho '05]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6629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Conclusions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7010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Keyword extraction drives content-targeted advertising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Foundation of free web services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Very successful business model</a:t>
            </a:r>
          </a:p>
          <a:p>
            <a:pPr lvl="4">
              <a:lnSpc>
                <a:spcPct val="9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Extensive experimental study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IR (TF &amp; DF) and Search Query Log are the two most useful features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Machine learning is important in tuning the weights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Monolithic combined (combine identical phrases together) is the best approach</a:t>
            </a:r>
          </a:p>
          <a:p>
            <a:pPr lvl="4">
              <a:lnSpc>
                <a:spcPct val="9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Our system is substantially better than KEA – the only public keyword extraction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514600"/>
            <a:ext cx="6400800" cy="1447800"/>
          </a:xfrm>
        </p:spPr>
        <p:txBody>
          <a:bodyPr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6858000" cy="1447800"/>
          </a:xfrm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Search Engine Query Log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705600" cy="44958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2</a:t>
            </a:r>
            <a:r>
              <a:rPr lang="en-US" altLang="zh-TW" sz="2800" baseline="30000">
                <a:ea typeface="新細明體" panose="02020500000000000000" pitchFamily="18" charset="-120"/>
              </a:rPr>
              <a:t>nd</a:t>
            </a:r>
            <a:r>
              <a:rPr lang="en-US" altLang="zh-TW" sz="2800">
                <a:ea typeface="新細明體" panose="02020500000000000000" pitchFamily="18" charset="-120"/>
              </a:rPr>
              <a:t> helpful feature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Size could be too large especially for client-side applications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7.5 million queries, 20 bytes per query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20 languages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3GB query log files</a:t>
            </a:r>
          </a:p>
          <a:p>
            <a:pPr lvl="1"/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Effects of Using a smaller query log file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Restrict candidates by query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Different Sizes of Query Log File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98600" y="1884363"/>
          <a:ext cx="7137400" cy="455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6705600" cy="1219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Key Findings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315200" cy="48006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Best framework of choosing candidates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Treating candidate phrases monolithically is better than separating them into words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Identical phrases are treated as one candidate</a:t>
            </a:r>
          </a:p>
          <a:p>
            <a:pPr lvl="4"/>
            <a:endParaRPr lang="en-US" altLang="zh-TW" sz="18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Most important features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TF and DF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Instead of </a:t>
            </a:r>
            <a:r>
              <a:rPr lang="en-US" sz="2000"/>
              <a:t>TF</a:t>
            </a:r>
            <a:r>
              <a:rPr lang="en-US" sz="2000">
                <a:sym typeface="Symbol" panose="05050102010706020507" pitchFamily="18" charset="2"/>
              </a:rPr>
              <a:t></a:t>
            </a:r>
            <a:r>
              <a:rPr lang="en-US" sz="2000"/>
              <a:t>IDF, use them as separate features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Search Query Log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Keywords that people use to query are good features to find keywords people like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705600" cy="990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86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System Architecture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Preprocessor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Candidate selector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>
                <a:ea typeface="新細明體" panose="02020500000000000000" pitchFamily="18" charset="-120"/>
              </a:rPr>
              <a:t>Classifier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Postprocessor</a:t>
            </a:r>
          </a:p>
          <a:p>
            <a:pPr lvl="4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Experiments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Data preparation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Performance measures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Results</a:t>
            </a:r>
          </a:p>
          <a:p>
            <a:pPr lvl="4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Related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400800" cy="990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System Architecture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2438400" y="2057400"/>
            <a:ext cx="1828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ea typeface="新細明體" panose="02020500000000000000" pitchFamily="18" charset="-120"/>
              </a:rPr>
              <a:t>Pre-processor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2438400" y="3124200"/>
            <a:ext cx="1828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Candidate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Selector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2438400" y="4343400"/>
            <a:ext cx="1828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Classifier</a:t>
            </a: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2438400" y="5486400"/>
            <a:ext cx="1828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Post-processor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3200400" y="2667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3200400" y="3886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3200400" y="5029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65579" name="Group 43"/>
          <p:cNvGrpSpPr>
            <a:grpSpLocks/>
          </p:cNvGrpSpPr>
          <p:nvPr/>
        </p:nvGrpSpPr>
        <p:grpSpPr bwMode="auto">
          <a:xfrm>
            <a:off x="3276600" y="1447800"/>
            <a:ext cx="5029200" cy="1463675"/>
            <a:chOff x="2064" y="912"/>
            <a:chExt cx="3168" cy="922"/>
          </a:xfrm>
        </p:grpSpPr>
        <p:pic>
          <p:nvPicPr>
            <p:cNvPr id="65557" name="Picture 21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1296"/>
              <a:ext cx="416" cy="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75" name="AutoShape 39"/>
            <p:cNvSpPr>
              <a:spLocks noChangeArrowheads="1"/>
            </p:cNvSpPr>
            <p:nvPr/>
          </p:nvSpPr>
          <p:spPr bwMode="auto">
            <a:xfrm rot="10800000">
              <a:off x="2064" y="912"/>
              <a:ext cx="1633" cy="276"/>
            </a:xfrm>
            <a:prstGeom prst="curvedUpArrow">
              <a:avLst>
                <a:gd name="adj1" fmla="val 76451"/>
                <a:gd name="adj2" fmla="val 194784"/>
                <a:gd name="adj3" fmla="val 26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7" name="Text Box 41"/>
            <p:cNvSpPr txBox="1">
              <a:spLocks noChangeArrowheads="1"/>
            </p:cNvSpPr>
            <p:nvPr/>
          </p:nvSpPr>
          <p:spPr bwMode="auto">
            <a:xfrm>
              <a:off x="3888" y="1440"/>
              <a:ext cx="13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HTML Documents</a:t>
              </a:r>
            </a:p>
          </p:txBody>
        </p:sp>
      </p:grpSp>
      <p:grpSp>
        <p:nvGrpSpPr>
          <p:cNvPr id="65581" name="Group 45"/>
          <p:cNvGrpSpPr>
            <a:grpSpLocks/>
          </p:cNvGrpSpPr>
          <p:nvPr/>
        </p:nvGrpSpPr>
        <p:grpSpPr bwMode="auto">
          <a:xfrm>
            <a:off x="3276600" y="4419600"/>
            <a:ext cx="4495800" cy="2133600"/>
            <a:chOff x="2064" y="2784"/>
            <a:chExt cx="2832" cy="1344"/>
          </a:xfrm>
        </p:grpSpPr>
        <p:sp>
          <p:nvSpPr>
            <p:cNvPr id="65576" name="AutoShape 40"/>
            <p:cNvSpPr>
              <a:spLocks noChangeArrowheads="1"/>
            </p:cNvSpPr>
            <p:nvPr/>
          </p:nvSpPr>
          <p:spPr bwMode="auto">
            <a:xfrm>
              <a:off x="2064" y="3888"/>
              <a:ext cx="1728" cy="240"/>
            </a:xfrm>
            <a:prstGeom prst="curvedUpArrow">
              <a:avLst>
                <a:gd name="adj1" fmla="val 98900"/>
                <a:gd name="adj2" fmla="val 2429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8" name="Text Box 42"/>
            <p:cNvSpPr txBox="1">
              <a:spLocks noChangeArrowheads="1"/>
            </p:cNvSpPr>
            <p:nvPr/>
          </p:nvSpPr>
          <p:spPr bwMode="auto">
            <a:xfrm>
              <a:off x="3216" y="2784"/>
              <a:ext cx="1680" cy="929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PowerShot	0.17</a:t>
              </a:r>
            </a:p>
            <a:p>
              <a:r>
                <a:rPr lang="en-US"/>
                <a:t>Canon		0.14</a:t>
              </a:r>
            </a:p>
            <a:p>
              <a:r>
                <a:rPr lang="en-US"/>
                <a:t>Canon’s S-series	0.06</a:t>
              </a:r>
            </a:p>
            <a:p>
              <a:r>
                <a:rPr lang="en-US"/>
                <a:t>Digital Camera	0.07</a:t>
              </a:r>
            </a:p>
            <a:p>
              <a:r>
                <a:rPr lang="en-US" altLang="zh-TW">
                  <a:latin typeface="Tahoma" panose="020B0604030504040204" pitchFamily="34" charset="0"/>
                  <a:ea typeface="新細明體" panose="02020500000000000000" pitchFamily="18" charset="-120"/>
                </a:rPr>
                <a:t>	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705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Pre-processor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76400"/>
            <a:ext cx="7315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Facilitate keyword candidate selection and feature extraction</a:t>
            </a:r>
          </a:p>
          <a:p>
            <a:pPr lvl="4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Transform HTML documents into sentence-split plain-text documents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 sophisticated parsing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 block detection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Preserve/Augment some information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Original URL of the HTML document</a:t>
            </a:r>
          </a:p>
          <a:p>
            <a:pPr lvl="2">
              <a:lnSpc>
                <a:spcPct val="90000"/>
              </a:lnSpc>
            </a:pP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</a:t>
            </a:r>
            <a:r>
              <a:rPr lang="en-US" altLang="zh-TW" sz="2000">
                <a:ea typeface="新細明體" panose="02020500000000000000" pitchFamily="18" charset="-120"/>
              </a:rPr>
              <a:t>TITLE</a:t>
            </a:r>
            <a:r>
              <a:rPr lang="en-US" altLang="zh-TW" sz="2000" b="1">
                <a:ea typeface="新細明體" panose="02020500000000000000" pitchFamily="18" charset="-120"/>
                <a:sym typeface="Symbol" panose="05050102010706020507" pitchFamily="18" charset="2"/>
              </a:rPr>
              <a:t></a:t>
            </a:r>
            <a:r>
              <a:rPr lang="en-US" altLang="zh-TW" sz="2000">
                <a:ea typeface="新細明體" panose="02020500000000000000" pitchFamily="18" charset="-120"/>
              </a:rPr>
              <a:t> of the document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Meta tags: keywords, description, etc.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Linguistic analysis: POS tagging </a:t>
            </a:r>
          </a:p>
        </p:txBody>
      </p: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86020" name="AutoShape 4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86022" name="AutoShape 6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86023" name="AutoShape 7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86024" name="AutoShape 8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6025" name="AutoShape 9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6026" name="AutoShape 10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6248400" cy="1066800"/>
          </a:xfrm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Candidate Selector</a:t>
            </a:r>
            <a:br>
              <a:rPr lang="en-US" altLang="zh-TW" sz="3400">
                <a:ea typeface="新細明體" panose="02020500000000000000" pitchFamily="18" charset="-120"/>
              </a:rPr>
            </a:br>
            <a:r>
              <a:rPr lang="en-US" altLang="zh-TW" sz="3400">
                <a:ea typeface="新細明體" panose="02020500000000000000" pitchFamily="18" charset="-120"/>
              </a:rPr>
              <a:t>Monolithic (1/2)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705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Consider every consecutive words up to length 5 as candidates</a:t>
            </a:r>
          </a:p>
        </p:txBody>
      </p:sp>
      <p:grpSp>
        <p:nvGrpSpPr>
          <p:cNvPr id="98312" name="Group 8"/>
          <p:cNvGrpSpPr>
            <a:grpSpLocks/>
          </p:cNvGrpSpPr>
          <p:nvPr/>
        </p:nvGrpSpPr>
        <p:grpSpPr bwMode="auto">
          <a:xfrm>
            <a:off x="2438400" y="2438400"/>
            <a:ext cx="6248400" cy="3871913"/>
            <a:chOff x="1536" y="1536"/>
            <a:chExt cx="3936" cy="2439"/>
          </a:xfrm>
        </p:grpSpPr>
        <p:pic>
          <p:nvPicPr>
            <p:cNvPr id="98309" name="Picture 5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536"/>
              <a:ext cx="3936" cy="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310" name="Text Box 6"/>
            <p:cNvSpPr txBox="1">
              <a:spLocks noChangeArrowheads="1"/>
            </p:cNvSpPr>
            <p:nvPr/>
          </p:nvSpPr>
          <p:spPr bwMode="auto">
            <a:xfrm>
              <a:off x="1728" y="1632"/>
              <a:ext cx="3459" cy="1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The new flagship of Canon’s S-series, PowerShot S80 digital camera,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98313" name="Group 9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98314" name="AutoShape 10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98315" name="AutoShape 11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98316" name="AutoShape 12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98317" name="AutoShape 13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98318" name="AutoShape 14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19" name="AutoShape 15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20" name="AutoShape 16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705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Consider every consecutive words up to length 5 as candidates</a:t>
            </a: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2438400" y="2438400"/>
            <a:ext cx="6248400" cy="3871913"/>
            <a:chOff x="1536" y="1536"/>
            <a:chExt cx="3936" cy="2439"/>
          </a:xfrm>
        </p:grpSpPr>
        <p:pic>
          <p:nvPicPr>
            <p:cNvPr id="134149" name="Picture 5" descr="BD1820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536"/>
              <a:ext cx="3936" cy="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150" name="Text Box 6"/>
            <p:cNvSpPr txBox="1">
              <a:spLocks noChangeArrowheads="1"/>
            </p:cNvSpPr>
            <p:nvPr/>
          </p:nvSpPr>
          <p:spPr bwMode="auto">
            <a:xfrm>
              <a:off x="1728" y="1632"/>
              <a:ext cx="3459" cy="1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a typeface="新細明體" panose="02020500000000000000" pitchFamily="18" charset="-120"/>
                </a:rPr>
                <a:t>Digital Camera Review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CF3E00"/>
                  </a:solidFill>
                  <a:ea typeface="新細明體" panose="02020500000000000000" pitchFamily="18" charset="-120"/>
                </a:rPr>
                <a:t>The</a:t>
              </a:r>
              <a:r>
                <a:rPr lang="en-US" altLang="zh-TW" sz="2400">
                  <a:ea typeface="新細明體" panose="02020500000000000000" pitchFamily="18" charset="-120"/>
                </a:rPr>
                <a:t> new flagship of Canon’s S-series, PowerShot S80 digital camera, incorporates 8 megapixels for shooting still images and a movie mode that records an impressive 1024 x 768 pixels. 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134155" name="Rectangle 11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6248400" cy="1066800"/>
          </a:xfrm>
          <a:noFill/>
          <a:ln/>
        </p:spPr>
        <p:txBody>
          <a:bodyPr/>
          <a:lstStyle/>
          <a:p>
            <a:r>
              <a:rPr lang="en-US" altLang="zh-TW" sz="3400">
                <a:ea typeface="新細明體" panose="02020500000000000000" pitchFamily="18" charset="-120"/>
              </a:rPr>
              <a:t>Candidate Selector</a:t>
            </a:r>
            <a:br>
              <a:rPr lang="en-US" altLang="zh-TW" sz="3400">
                <a:ea typeface="新細明體" panose="02020500000000000000" pitchFamily="18" charset="-120"/>
              </a:rPr>
            </a:br>
            <a:r>
              <a:rPr lang="en-US" altLang="zh-TW" sz="3400">
                <a:ea typeface="新細明體" panose="02020500000000000000" pitchFamily="18" charset="-120"/>
              </a:rPr>
              <a:t>Monolithic (1/2)</a:t>
            </a:r>
          </a:p>
        </p:txBody>
      </p:sp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7315200" y="152400"/>
            <a:ext cx="1600200" cy="1371600"/>
            <a:chOff x="4368" y="96"/>
            <a:chExt cx="1152" cy="2496"/>
          </a:xfrm>
        </p:grpSpPr>
        <p:sp>
          <p:nvSpPr>
            <p:cNvPr id="134157" name="AutoShape 13"/>
            <p:cNvSpPr>
              <a:spLocks noChangeArrowheads="1"/>
            </p:cNvSpPr>
            <p:nvPr/>
          </p:nvSpPr>
          <p:spPr bwMode="auto">
            <a:xfrm>
              <a:off x="4368" y="9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Pre-processor</a:t>
              </a:r>
            </a:p>
          </p:txBody>
        </p:sp>
        <p:sp>
          <p:nvSpPr>
            <p:cNvPr id="134158" name="AutoShape 14"/>
            <p:cNvSpPr>
              <a:spLocks noChangeArrowheads="1"/>
            </p:cNvSpPr>
            <p:nvPr/>
          </p:nvSpPr>
          <p:spPr bwMode="auto">
            <a:xfrm>
              <a:off x="4368" y="768"/>
              <a:ext cx="1152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 b="1">
                  <a:solidFill>
                    <a:srgbClr val="FF3305"/>
                  </a:solidFill>
                  <a:ea typeface="新細明體" panose="02020500000000000000" pitchFamily="18" charset="-120"/>
                </a:rPr>
                <a:t>Candidate Selector</a:t>
              </a:r>
            </a:p>
          </p:txBody>
        </p:sp>
        <p:sp>
          <p:nvSpPr>
            <p:cNvPr id="134159" name="AutoShape 15"/>
            <p:cNvSpPr>
              <a:spLocks noChangeArrowheads="1"/>
            </p:cNvSpPr>
            <p:nvPr/>
          </p:nvSpPr>
          <p:spPr bwMode="auto">
            <a:xfrm>
              <a:off x="4368" y="153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Classifier</a:t>
              </a:r>
            </a:p>
          </p:txBody>
        </p:sp>
        <p:sp>
          <p:nvSpPr>
            <p:cNvPr id="134160" name="AutoShape 16"/>
            <p:cNvSpPr>
              <a:spLocks noChangeArrowheads="1"/>
            </p:cNvSpPr>
            <p:nvPr/>
          </p:nvSpPr>
          <p:spPr bwMode="auto">
            <a:xfrm>
              <a:off x="4368" y="2256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200">
                  <a:ea typeface="新細明體" panose="02020500000000000000" pitchFamily="18" charset="-120"/>
                </a:rPr>
                <a:t>Post-processor</a:t>
              </a:r>
            </a:p>
          </p:txBody>
        </p:sp>
        <p:sp>
          <p:nvSpPr>
            <p:cNvPr id="134161" name="AutoShape 17"/>
            <p:cNvSpPr>
              <a:spLocks noChangeArrowheads="1"/>
            </p:cNvSpPr>
            <p:nvPr/>
          </p:nvSpPr>
          <p:spPr bwMode="auto">
            <a:xfrm>
              <a:off x="4848" y="4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4162" name="AutoShape 18"/>
            <p:cNvSpPr>
              <a:spLocks noChangeArrowheads="1"/>
            </p:cNvSpPr>
            <p:nvPr/>
          </p:nvSpPr>
          <p:spPr bwMode="auto">
            <a:xfrm>
              <a:off x="4848" y="124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4163" name="AutoShape 19"/>
            <p:cNvSpPr>
              <a:spLocks noChangeArrowheads="1"/>
            </p:cNvSpPr>
            <p:nvPr/>
          </p:nvSpPr>
          <p:spPr bwMode="auto">
            <a:xfrm>
              <a:off x="4848" y="196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blue design template">
  <a:themeElements>
    <a:clrScheme name="Digital blue design template 5">
      <a:dk1>
        <a:srgbClr val="336699"/>
      </a:dk1>
      <a:lt1>
        <a:srgbClr val="EBF1F7"/>
      </a:lt1>
      <a:dk2>
        <a:srgbClr val="5F5F5F"/>
      </a:dk2>
      <a:lt2>
        <a:srgbClr val="005A58"/>
      </a:lt2>
      <a:accent1>
        <a:srgbClr val="B2C7D6"/>
      </a:accent1>
      <a:accent2>
        <a:srgbClr val="698CCB"/>
      </a:accent2>
      <a:accent3>
        <a:srgbClr val="F3F7FA"/>
      </a:accent3>
      <a:accent4>
        <a:srgbClr val="2A5682"/>
      </a:accent4>
      <a:accent5>
        <a:srgbClr val="D5E0E8"/>
      </a:accent5>
      <a:accent6>
        <a:srgbClr val="5E7EB8"/>
      </a:accent6>
      <a:hlink>
        <a:srgbClr val="DFEFFF"/>
      </a:hlink>
      <a:folHlink>
        <a:srgbClr val="003399"/>
      </a:folHlink>
    </a:clrScheme>
    <a:fontScheme name="Digital blue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igital blue design template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2">
        <a:dk1>
          <a:srgbClr val="006699"/>
        </a:dk1>
        <a:lt1>
          <a:srgbClr val="FFFFFF"/>
        </a:lt1>
        <a:dk2>
          <a:srgbClr val="000000"/>
        </a:dk2>
        <a:lt2>
          <a:srgbClr val="808080"/>
        </a:lt2>
        <a:accent1>
          <a:srgbClr val="B1CFE7"/>
        </a:accent1>
        <a:accent2>
          <a:srgbClr val="CCCCFF"/>
        </a:accent2>
        <a:accent3>
          <a:srgbClr val="FFFFFF"/>
        </a:accent3>
        <a:accent4>
          <a:srgbClr val="005682"/>
        </a:accent4>
        <a:accent5>
          <a:srgbClr val="D5E4F1"/>
        </a:accent5>
        <a:accent6>
          <a:srgbClr val="B9B9E7"/>
        </a:accent6>
        <a:hlink>
          <a:srgbClr val="4274BE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3">
        <a:dk1>
          <a:srgbClr val="003366"/>
        </a:dk1>
        <a:lt1>
          <a:srgbClr val="DEF6F1"/>
        </a:lt1>
        <a:dk2>
          <a:srgbClr val="003366"/>
        </a:dk2>
        <a:lt2>
          <a:srgbClr val="969696"/>
        </a:lt2>
        <a:accent1>
          <a:srgbClr val="FFFFFF"/>
        </a:accent1>
        <a:accent2>
          <a:srgbClr val="9CCAF0"/>
        </a:accent2>
        <a:accent3>
          <a:srgbClr val="ECFAF7"/>
        </a:accent3>
        <a:accent4>
          <a:srgbClr val="002A56"/>
        </a:accent4>
        <a:accent5>
          <a:srgbClr val="FFFFFF"/>
        </a:accent5>
        <a:accent6>
          <a:srgbClr val="8DB7D9"/>
        </a:accent6>
        <a:hlink>
          <a:srgbClr val="0066CC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4">
        <a:dk1>
          <a:srgbClr val="003366"/>
        </a:dk1>
        <a:lt1>
          <a:srgbClr val="FFFFD9"/>
        </a:lt1>
        <a:dk2>
          <a:srgbClr val="336699"/>
        </a:dk2>
        <a:lt2>
          <a:srgbClr val="777777"/>
        </a:lt2>
        <a:accent1>
          <a:srgbClr val="ECF9FE"/>
        </a:accent1>
        <a:accent2>
          <a:srgbClr val="2569A7"/>
        </a:accent2>
        <a:accent3>
          <a:srgbClr val="FFFFE9"/>
        </a:accent3>
        <a:accent4>
          <a:srgbClr val="002A56"/>
        </a:accent4>
        <a:accent5>
          <a:srgbClr val="F4FBFE"/>
        </a:accent5>
        <a:accent6>
          <a:srgbClr val="205E97"/>
        </a:accent6>
        <a:hlink>
          <a:srgbClr val="00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5">
        <a:dk1>
          <a:srgbClr val="336699"/>
        </a:dk1>
        <a:lt1>
          <a:srgbClr val="EBF1F7"/>
        </a:lt1>
        <a:dk2>
          <a:srgbClr val="5F5F5F"/>
        </a:dk2>
        <a:lt2>
          <a:srgbClr val="005A58"/>
        </a:lt2>
        <a:accent1>
          <a:srgbClr val="B2C7D6"/>
        </a:accent1>
        <a:accent2>
          <a:srgbClr val="698CCB"/>
        </a:accent2>
        <a:accent3>
          <a:srgbClr val="F3F7FA"/>
        </a:accent3>
        <a:accent4>
          <a:srgbClr val="2A5682"/>
        </a:accent4>
        <a:accent5>
          <a:srgbClr val="D5E0E8"/>
        </a:accent5>
        <a:accent6>
          <a:srgbClr val="5E7EB8"/>
        </a:accent6>
        <a:hlink>
          <a:srgbClr val="DFEFFF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6">
        <a:dk1>
          <a:srgbClr val="005A58"/>
        </a:dk1>
        <a:lt1>
          <a:srgbClr val="006699"/>
        </a:lt1>
        <a:dk2>
          <a:srgbClr val="0058B8"/>
        </a:dk2>
        <a:lt2>
          <a:srgbClr val="336699"/>
        </a:lt2>
        <a:accent1>
          <a:srgbClr val="98BED8"/>
        </a:accent1>
        <a:accent2>
          <a:srgbClr val="6D6FC7"/>
        </a:accent2>
        <a:accent3>
          <a:srgbClr val="AAB4D8"/>
        </a:accent3>
        <a:accent4>
          <a:srgbClr val="005682"/>
        </a:accent4>
        <a:accent5>
          <a:srgbClr val="CADBE9"/>
        </a:accent5>
        <a:accent6>
          <a:srgbClr val="6264B4"/>
        </a:accent6>
        <a:hlink>
          <a:srgbClr val="CCECFF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blue design template 7">
        <a:dk1>
          <a:srgbClr val="336699"/>
        </a:dk1>
        <a:lt1>
          <a:srgbClr val="C0C0C0"/>
        </a:lt1>
        <a:dk2>
          <a:srgbClr val="49718D"/>
        </a:dk2>
        <a:lt2>
          <a:srgbClr val="5C1F00"/>
        </a:lt2>
        <a:accent1>
          <a:srgbClr val="DDDDDD"/>
        </a:accent1>
        <a:accent2>
          <a:srgbClr val="BE7960"/>
        </a:accent2>
        <a:accent3>
          <a:srgbClr val="DCDCDC"/>
        </a:accent3>
        <a:accent4>
          <a:srgbClr val="2A5682"/>
        </a:accent4>
        <a:accent5>
          <a:srgbClr val="EBEBEB"/>
        </a:accent5>
        <a:accent6>
          <a:srgbClr val="AC6D56"/>
        </a:accent6>
        <a:hlink>
          <a:srgbClr val="65A0BD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8">
        <a:dk1>
          <a:srgbClr val="336699"/>
        </a:dk1>
        <a:lt1>
          <a:srgbClr val="0099CC"/>
        </a:lt1>
        <a:dk2>
          <a:srgbClr val="000066"/>
        </a:dk2>
        <a:lt2>
          <a:srgbClr val="336699"/>
        </a:lt2>
        <a:accent1>
          <a:srgbClr val="336699"/>
        </a:accent1>
        <a:accent2>
          <a:srgbClr val="DDDDDD"/>
        </a:accent2>
        <a:accent3>
          <a:srgbClr val="AAAAB8"/>
        </a:accent3>
        <a:accent4>
          <a:srgbClr val="0082AE"/>
        </a:accent4>
        <a:accent5>
          <a:srgbClr val="ADB8CA"/>
        </a:accent5>
        <a:accent6>
          <a:srgbClr val="C8C8C8"/>
        </a:accent6>
        <a:hlink>
          <a:srgbClr val="7AC3EC"/>
        </a:hlink>
        <a:folHlink>
          <a:srgbClr val="D7EA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blue design template 9">
        <a:dk1>
          <a:srgbClr val="2846A4"/>
        </a:dk1>
        <a:lt1>
          <a:srgbClr val="566272"/>
        </a:lt1>
        <a:dk2>
          <a:srgbClr val="004B70"/>
        </a:dk2>
        <a:lt2>
          <a:srgbClr val="777777"/>
        </a:lt2>
        <a:accent1>
          <a:srgbClr val="9CA5AA"/>
        </a:accent1>
        <a:accent2>
          <a:srgbClr val="88B2D2"/>
        </a:accent2>
        <a:accent3>
          <a:srgbClr val="B4B7BC"/>
        </a:accent3>
        <a:accent4>
          <a:srgbClr val="213A8B"/>
        </a:accent4>
        <a:accent5>
          <a:srgbClr val="CBCFD2"/>
        </a:accent5>
        <a:accent6>
          <a:srgbClr val="7BA1BE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10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B7D6E7"/>
        </a:accent1>
        <a:accent2>
          <a:srgbClr val="24446A"/>
        </a:accent2>
        <a:accent3>
          <a:srgbClr val="FFFFFF"/>
        </a:accent3>
        <a:accent4>
          <a:srgbClr val="002A56"/>
        </a:accent4>
        <a:accent5>
          <a:srgbClr val="D8E8F1"/>
        </a:accent5>
        <a:accent6>
          <a:srgbClr val="203D5F"/>
        </a:accent6>
        <a:hlink>
          <a:srgbClr val="518FB1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11">
        <a:dk1>
          <a:srgbClr val="336699"/>
        </a:dk1>
        <a:lt1>
          <a:srgbClr val="FFFFFF"/>
        </a:lt1>
        <a:dk2>
          <a:srgbClr val="003399"/>
        </a:dk2>
        <a:lt2>
          <a:srgbClr val="969696"/>
        </a:lt2>
        <a:accent1>
          <a:srgbClr val="CCECFF"/>
        </a:accent1>
        <a:accent2>
          <a:srgbClr val="6A90BA"/>
        </a:accent2>
        <a:accent3>
          <a:srgbClr val="FFFFFF"/>
        </a:accent3>
        <a:accent4>
          <a:srgbClr val="2A5682"/>
        </a:accent4>
        <a:accent5>
          <a:srgbClr val="E2F4FF"/>
        </a:accent5>
        <a:accent6>
          <a:srgbClr val="5F82A8"/>
        </a:accent6>
        <a:hlink>
          <a:srgbClr val="CC33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12">
        <a:dk1>
          <a:srgbClr val="4D4D4D"/>
        </a:dk1>
        <a:lt1>
          <a:srgbClr val="666699"/>
        </a:lt1>
        <a:dk2>
          <a:srgbClr val="36587E"/>
        </a:dk2>
        <a:lt2>
          <a:srgbClr val="3E3E5C"/>
        </a:lt2>
        <a:accent1>
          <a:srgbClr val="90AFCC"/>
        </a:accent1>
        <a:accent2>
          <a:srgbClr val="2170AB"/>
        </a:accent2>
        <a:accent3>
          <a:srgbClr val="B8B8CA"/>
        </a:accent3>
        <a:accent4>
          <a:srgbClr val="404040"/>
        </a:accent4>
        <a:accent5>
          <a:srgbClr val="C6D4E2"/>
        </a:accent5>
        <a:accent6>
          <a:srgbClr val="1D659B"/>
        </a:accent6>
        <a:hlink>
          <a:srgbClr val="A8CCF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13">
        <a:dk1>
          <a:srgbClr val="2D5C8B"/>
        </a:dk1>
        <a:lt1>
          <a:srgbClr val="E0EAF4"/>
        </a:lt1>
        <a:dk2>
          <a:srgbClr val="35648B"/>
        </a:dk2>
        <a:lt2>
          <a:srgbClr val="2D2015"/>
        </a:lt2>
        <a:accent1>
          <a:srgbClr val="92A4B0"/>
        </a:accent1>
        <a:accent2>
          <a:srgbClr val="8F5F2F"/>
        </a:accent2>
        <a:accent3>
          <a:srgbClr val="EDF3F8"/>
        </a:accent3>
        <a:accent4>
          <a:srgbClr val="254D76"/>
        </a:accent4>
        <a:accent5>
          <a:srgbClr val="C7CFD4"/>
        </a:accent5>
        <a:accent6>
          <a:srgbClr val="81552A"/>
        </a:accent6>
        <a:hlink>
          <a:srgbClr val="EADF7A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design template</Template>
  <TotalTime>0</TotalTime>
  <Words>1512</Words>
  <Application>Microsoft Office PowerPoint</Application>
  <PresentationFormat>On-screen Show (4:3)</PresentationFormat>
  <Paragraphs>465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新細明體</vt:lpstr>
      <vt:lpstr>Symbol</vt:lpstr>
      <vt:lpstr>Tahoma</vt:lpstr>
      <vt:lpstr>Times New Roman</vt:lpstr>
      <vt:lpstr>Digital blue design template</vt:lpstr>
      <vt:lpstr>Microsoft Equation 3.0</vt:lpstr>
      <vt:lpstr>Finding Advertising Keywords on Web Pages</vt:lpstr>
      <vt:lpstr>Content-targeted Ad</vt:lpstr>
      <vt:lpstr>Keyword Extraction</vt:lpstr>
      <vt:lpstr>Key Findings</vt:lpstr>
      <vt:lpstr>Outline</vt:lpstr>
      <vt:lpstr>System Architecture</vt:lpstr>
      <vt:lpstr>Pre-processor</vt:lpstr>
      <vt:lpstr>Candidate Selector Monolithic (1/2)</vt:lpstr>
      <vt:lpstr>Candidate Selector Monolithic (1/2)</vt:lpstr>
      <vt:lpstr>Candidate Selector Monolithic (1/2)</vt:lpstr>
      <vt:lpstr>Candidate Selector Monolithic (1/2)</vt:lpstr>
      <vt:lpstr>Candidate Selector Monolithic (1/2)</vt:lpstr>
      <vt:lpstr>Candidate Selector Monolithic (1/2)</vt:lpstr>
      <vt:lpstr>Candidate Selector Monolithic (2/2)</vt:lpstr>
      <vt:lpstr>Candidate Selector Decomposed (1/2)</vt:lpstr>
      <vt:lpstr>Candidate Selector Decomposed (2/2)</vt:lpstr>
      <vt:lpstr>Classifier</vt:lpstr>
      <vt:lpstr>Features (1/2)</vt:lpstr>
      <vt:lpstr>Features (2/2)</vt:lpstr>
      <vt:lpstr>Logistic Regression</vt:lpstr>
      <vt:lpstr>Post-processor</vt:lpstr>
      <vt:lpstr>Experiments</vt:lpstr>
      <vt:lpstr>Data Annotation</vt:lpstr>
      <vt:lpstr>Performance Measures</vt:lpstr>
      <vt:lpstr>Top-n Score for 1 Document</vt:lpstr>
      <vt:lpstr>Top-n Score for 1 Document</vt:lpstr>
      <vt:lpstr>Performance Comparison</vt:lpstr>
      <vt:lpstr>Performance Comparison</vt:lpstr>
      <vt:lpstr>Performance Comparison</vt:lpstr>
      <vt:lpstr>IR + One Set of  Features</vt:lpstr>
      <vt:lpstr>Related Work</vt:lpstr>
      <vt:lpstr>Conclusions</vt:lpstr>
      <vt:lpstr>Thank you!</vt:lpstr>
      <vt:lpstr>Search Engine Query Log</vt:lpstr>
      <vt:lpstr>Using Different Sizes of Query Log File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2013-10-14T23:17:36Z</dcterms:created>
  <dcterms:modified xsi:type="dcterms:W3CDTF">2013-10-14T23:17:42Z</dcterms:modified>
  <cp:category/>
</cp:coreProperties>
</file>