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4747200" cy="41148000"/>
  <p:notesSz cx="6934200" cy="92202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新細明體" pitchFamily="18" charset="-120"/>
      <p:regular r:id="rId8"/>
    </p:embeddedFont>
    <p:embeddedFont>
      <p:font typeface="Tahoma" pitchFamily="34" charset="0"/>
      <p:regular r:id="rId9"/>
      <p:bold r:id="rId10"/>
    </p:embeddedFont>
    <p:embeddedFont>
      <p:font typeface="cmmi10"/>
      <p:regular r:id="rId11"/>
    </p:embeddedFont>
  </p:embeddedFontLst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5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5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5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5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5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5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5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5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D0AE30"/>
    <a:srgbClr val="9400ED"/>
    <a:srgbClr val="FF6600"/>
    <a:srgbClr val="CC9900"/>
    <a:srgbClr val="33CC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419" autoAdjust="0"/>
    <p:restoredTop sz="97292" autoAdjust="0"/>
  </p:normalViewPr>
  <p:slideViewPr>
    <p:cSldViewPr snapToGrid="0">
      <p:cViewPr>
        <p:scale>
          <a:sx n="40" d="100"/>
          <a:sy n="40" d="100"/>
        </p:scale>
        <p:origin x="-78" y="3450"/>
      </p:cViewPr>
      <p:guideLst>
        <p:guide orient="horz" pos="12960"/>
        <p:guide pos="10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532" y="-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08188" y="692150"/>
            <a:ext cx="2917825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201C7-22F5-421A-9AAA-94AB86536A0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6045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8AA859-FCEF-46B3-B32A-463454E718A7}" type="slidenum">
              <a:rPr lang="zh-TW" altLang="en-US" smtClean="0"/>
              <a:pPr/>
              <a:t>1</a:t>
            </a:fld>
            <a:endParaRPr lang="en-US" altLang="zh-TW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905" y="12782556"/>
            <a:ext cx="29533396" cy="88201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1653" y="23317200"/>
            <a:ext cx="24323902" cy="10515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68BDE-0049-4B1E-B2CF-84463A1FB1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E6EC5-5D92-45E2-87A9-5ECBCE8F31C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192156" y="1646241"/>
            <a:ext cx="7818550" cy="351107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6503" y="1646241"/>
            <a:ext cx="23248825" cy="351107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713F0-8574-4790-B9D4-B5A6930BE60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E1190-8337-414A-849C-FC9B3448F4F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787" y="26441402"/>
            <a:ext cx="29535552" cy="81724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4787" y="17440276"/>
            <a:ext cx="29535552" cy="90011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1B679-ED12-4004-8534-DA27C4F40E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6501" y="9602789"/>
            <a:ext cx="15533688" cy="2715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77016" y="9602789"/>
            <a:ext cx="15533688" cy="2715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70625-3AFC-4308-836F-340CB10351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501" y="1647824"/>
            <a:ext cx="31274204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500" y="9210678"/>
            <a:ext cx="15352713" cy="38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6500" y="13049254"/>
            <a:ext cx="15352713" cy="237077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651531" y="9210678"/>
            <a:ext cx="15359175" cy="38385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51531" y="13049254"/>
            <a:ext cx="15359175" cy="237077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061CA-A909-4452-8858-8723892612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B8B48-8823-476B-8926-DE173F6AE8D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D3522-72F2-4557-A3DF-6B37624A2E2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501" y="1638302"/>
            <a:ext cx="11431588" cy="6972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6053" y="1638303"/>
            <a:ext cx="19424650" cy="35118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6501" y="8610603"/>
            <a:ext cx="11431588" cy="28146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08CF8-2259-460A-9A15-5D810703E6E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266" y="28803601"/>
            <a:ext cx="20848750" cy="34004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10266" y="3676649"/>
            <a:ext cx="20848750" cy="24688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0266" y="32204026"/>
            <a:ext cx="20848750" cy="4829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3F693-4EAA-4B97-BB02-3BE4D2FF4E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36725" y="1646238"/>
            <a:ext cx="19827875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5803" tIns="142901" rIns="285803" bIns="1429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36725" y="9602788"/>
            <a:ext cx="20056475" cy="172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5803" tIns="142901" rIns="285803" bIns="1429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36725" y="37471350"/>
            <a:ext cx="81089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5803" tIns="142901" rIns="285803" bIns="142901" numCol="1" anchor="t" anchorCtr="0" compatLnSpc="1">
            <a:prstTxWarp prst="textNoShape">
              <a:avLst/>
            </a:prstTxWarp>
          </a:bodyPr>
          <a:lstStyle>
            <a:lvl1pPr>
              <a:defRPr sz="4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71325" y="37471350"/>
            <a:ext cx="110045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5803" tIns="142901" rIns="285803" bIns="142901" numCol="1" anchor="t" anchorCtr="0" compatLnSpc="1">
            <a:prstTxWarp prst="textNoShape">
              <a:avLst/>
            </a:prstTxWarp>
          </a:bodyPr>
          <a:lstStyle>
            <a:lvl1pPr algn="ctr">
              <a:defRPr sz="4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4901525" y="37471350"/>
            <a:ext cx="81089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5803" tIns="142901" rIns="285803" bIns="142901" numCol="1" anchor="t" anchorCtr="0" compatLnSpc="1">
            <a:prstTxWarp prst="textNoShape">
              <a:avLst/>
            </a:prstTxWarp>
          </a:bodyPr>
          <a:lstStyle>
            <a:lvl1pPr algn="r">
              <a:defRPr sz="4400">
                <a:ea typeface="新細明體" pitchFamily="18" charset="-120"/>
              </a:defRPr>
            </a:lvl1pPr>
          </a:lstStyle>
          <a:p>
            <a:pPr>
              <a:defRPr/>
            </a:pPr>
            <a:fld id="{2BC1D48C-6F76-4A65-B5F7-A565F30A4AC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0" rtl="0" eaLnBrk="0" fontAlgn="base" hangingPunct="0">
        <a:spcBef>
          <a:spcPct val="0"/>
        </a:spcBef>
        <a:spcAft>
          <a:spcPct val="0"/>
        </a:spcAft>
        <a:defRPr sz="13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857500" rtl="0" eaLnBrk="0" fontAlgn="base" hangingPunct="0">
        <a:spcBef>
          <a:spcPct val="0"/>
        </a:spcBef>
        <a:spcAft>
          <a:spcPct val="0"/>
        </a:spcAft>
        <a:defRPr sz="13800">
          <a:solidFill>
            <a:schemeClr val="tx2"/>
          </a:solidFill>
          <a:latin typeface="Arial" charset="0"/>
          <a:cs typeface="Arial" charset="0"/>
        </a:defRPr>
      </a:lvl2pPr>
      <a:lvl3pPr algn="ctr" defTabSz="2857500" rtl="0" eaLnBrk="0" fontAlgn="base" hangingPunct="0">
        <a:spcBef>
          <a:spcPct val="0"/>
        </a:spcBef>
        <a:spcAft>
          <a:spcPct val="0"/>
        </a:spcAft>
        <a:defRPr sz="13800">
          <a:solidFill>
            <a:schemeClr val="tx2"/>
          </a:solidFill>
          <a:latin typeface="Arial" charset="0"/>
          <a:cs typeface="Arial" charset="0"/>
        </a:defRPr>
      </a:lvl3pPr>
      <a:lvl4pPr algn="ctr" defTabSz="2857500" rtl="0" eaLnBrk="0" fontAlgn="base" hangingPunct="0">
        <a:spcBef>
          <a:spcPct val="0"/>
        </a:spcBef>
        <a:spcAft>
          <a:spcPct val="0"/>
        </a:spcAft>
        <a:defRPr sz="13800">
          <a:solidFill>
            <a:schemeClr val="tx2"/>
          </a:solidFill>
          <a:latin typeface="Arial" charset="0"/>
          <a:cs typeface="Arial" charset="0"/>
        </a:defRPr>
      </a:lvl4pPr>
      <a:lvl5pPr algn="ctr" defTabSz="2857500" rtl="0" eaLnBrk="0" fontAlgn="base" hangingPunct="0">
        <a:spcBef>
          <a:spcPct val="0"/>
        </a:spcBef>
        <a:spcAft>
          <a:spcPct val="0"/>
        </a:spcAft>
        <a:defRPr sz="13800">
          <a:solidFill>
            <a:schemeClr val="tx2"/>
          </a:solidFill>
          <a:latin typeface="Arial" charset="0"/>
          <a:cs typeface="Arial" charset="0"/>
        </a:defRPr>
      </a:lvl5pPr>
      <a:lvl6pPr marL="457200" algn="ctr" defTabSz="2857500" rtl="0" fontAlgn="base">
        <a:spcBef>
          <a:spcPct val="0"/>
        </a:spcBef>
        <a:spcAft>
          <a:spcPct val="0"/>
        </a:spcAft>
        <a:defRPr sz="13800">
          <a:solidFill>
            <a:schemeClr val="tx2"/>
          </a:solidFill>
          <a:latin typeface="Arial" charset="0"/>
          <a:cs typeface="Arial" charset="0"/>
        </a:defRPr>
      </a:lvl6pPr>
      <a:lvl7pPr marL="914400" algn="ctr" defTabSz="2857500" rtl="0" fontAlgn="base">
        <a:spcBef>
          <a:spcPct val="0"/>
        </a:spcBef>
        <a:spcAft>
          <a:spcPct val="0"/>
        </a:spcAft>
        <a:defRPr sz="138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2857500" rtl="0" fontAlgn="base">
        <a:spcBef>
          <a:spcPct val="0"/>
        </a:spcBef>
        <a:spcAft>
          <a:spcPct val="0"/>
        </a:spcAft>
        <a:defRPr sz="138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2857500" rtl="0" fontAlgn="base">
        <a:spcBef>
          <a:spcPct val="0"/>
        </a:spcBef>
        <a:spcAft>
          <a:spcPct val="0"/>
        </a:spcAft>
        <a:defRPr sz="1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071563" indent="-1071563" algn="l" defTabSz="2857500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  <a:cs typeface="+mn-cs"/>
        </a:defRPr>
      </a:lvl1pPr>
      <a:lvl2pPr marL="2322513" indent="-892175" algn="l" defTabSz="2857500" rtl="0" eaLnBrk="0" fontAlgn="base" hangingPunct="0">
        <a:spcBef>
          <a:spcPct val="20000"/>
        </a:spcBef>
        <a:spcAft>
          <a:spcPct val="0"/>
        </a:spcAft>
        <a:buChar char="–"/>
        <a:defRPr sz="8700">
          <a:solidFill>
            <a:schemeClr val="tx1"/>
          </a:solidFill>
          <a:latin typeface="+mn-lt"/>
          <a:cs typeface="+mn-cs"/>
        </a:defRPr>
      </a:lvl2pPr>
      <a:lvl3pPr marL="3571875" indent="-714375" algn="l" defTabSz="2857500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cs typeface="+mn-cs"/>
        </a:defRPr>
      </a:lvl3pPr>
      <a:lvl4pPr marL="5002213" indent="-714375" algn="l" defTabSz="2857500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  <a:cs typeface="+mn-cs"/>
        </a:defRPr>
      </a:lvl4pPr>
      <a:lvl5pPr marL="6430963" indent="-715963" algn="l" defTabSz="2857500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  <a:cs typeface="+mn-cs"/>
        </a:defRPr>
      </a:lvl5pPr>
      <a:lvl6pPr marL="6888163" indent="-715963" algn="l" defTabSz="2857500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  <a:cs typeface="+mn-cs"/>
        </a:defRPr>
      </a:lvl6pPr>
      <a:lvl7pPr marL="7345363" indent="-715963" algn="l" defTabSz="2857500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  <a:cs typeface="+mn-cs"/>
        </a:defRPr>
      </a:lvl7pPr>
      <a:lvl8pPr marL="7802563" indent="-715963" algn="l" defTabSz="2857500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  <a:cs typeface="+mn-cs"/>
        </a:defRPr>
      </a:lvl8pPr>
      <a:lvl9pPr marL="8259763" indent="-715963" algn="l" defTabSz="2857500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620713" y="638175"/>
            <a:ext cx="335057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9539" tIns="29771" rIns="59539" bIns="29771">
            <a:spAutoFit/>
          </a:bodyPr>
          <a:lstStyle/>
          <a:p>
            <a:pPr algn="ctr" defTabSz="596900">
              <a:tabLst>
                <a:tab pos="1363663" algn="l"/>
              </a:tabLst>
            </a:pPr>
            <a:r>
              <a:rPr lang="en-US" altLang="zh-TW" sz="7200" b="1">
                <a:solidFill>
                  <a:srgbClr val="C00000"/>
                </a:solidFill>
                <a:latin typeface="Calibri" pitchFamily="34" charset="0"/>
                <a:ea typeface="新細明體" pitchFamily="18" charset="-120"/>
              </a:rPr>
              <a:t>Domain Adaptation with Ensemble of Feature Groups</a:t>
            </a:r>
          </a:p>
          <a:p>
            <a:pPr algn="ctr" defTabSz="596900">
              <a:tabLst>
                <a:tab pos="1363663" algn="l"/>
              </a:tabLst>
            </a:pPr>
            <a:r>
              <a:rPr lang="en-US" altLang="zh-TW" b="1">
                <a:latin typeface="Calibri" pitchFamily="34" charset="0"/>
                <a:ea typeface="新細明體" pitchFamily="18" charset="-120"/>
              </a:rPr>
              <a:t>Rajhans Samdani</a:t>
            </a:r>
            <a:r>
              <a:rPr lang="en-US" altLang="zh-TW" b="1" baseline="30000">
                <a:latin typeface="Calibri" pitchFamily="34" charset="0"/>
                <a:ea typeface="新細明體" pitchFamily="18" charset="-120"/>
              </a:rPr>
              <a:t>1</a:t>
            </a:r>
            <a:r>
              <a:rPr lang="en-US" altLang="zh-TW" b="1">
                <a:latin typeface="Calibri" pitchFamily="34" charset="0"/>
                <a:ea typeface="新細明體" pitchFamily="18" charset="-120"/>
              </a:rPr>
              <a:t> and Scott Wen-Tau Yih</a:t>
            </a:r>
            <a:r>
              <a:rPr lang="en-US" altLang="zh-TW" b="1" baseline="30000">
                <a:latin typeface="Calibri" pitchFamily="34" charset="0"/>
                <a:ea typeface="新細明體" pitchFamily="18" charset="-120"/>
              </a:rPr>
              <a:t>2</a:t>
            </a:r>
          </a:p>
          <a:p>
            <a:pPr algn="ctr" defTabSz="596900">
              <a:tabLst>
                <a:tab pos="1363663" algn="l"/>
              </a:tabLst>
            </a:pPr>
            <a:r>
              <a:rPr lang="en-US" altLang="zh-TW" sz="4000" b="1" baseline="30000">
                <a:latin typeface="Calibri" pitchFamily="34" charset="0"/>
                <a:ea typeface="新細明體" pitchFamily="18" charset="-120"/>
              </a:rPr>
              <a:t>1</a:t>
            </a:r>
            <a:r>
              <a:rPr lang="en-US" altLang="zh-TW" sz="4000" b="1">
                <a:latin typeface="Calibri" pitchFamily="34" charset="0"/>
                <a:ea typeface="新細明體" pitchFamily="18" charset="-120"/>
              </a:rPr>
              <a:t>University of Illinois at Urbana-Champaign					</a:t>
            </a:r>
            <a:r>
              <a:rPr lang="en-US" altLang="zh-TW" sz="4000" b="1" baseline="30000">
                <a:latin typeface="Calibri" pitchFamily="34" charset="0"/>
                <a:ea typeface="新細明體" pitchFamily="18" charset="-120"/>
              </a:rPr>
              <a:t>2</a:t>
            </a:r>
            <a:r>
              <a:rPr lang="en-US" altLang="zh-TW" sz="4000" b="1">
                <a:latin typeface="Calibri" pitchFamily="34" charset="0"/>
                <a:ea typeface="新細明體" pitchFamily="18" charset="-120"/>
              </a:rPr>
              <a:t>Microsoft Research</a:t>
            </a:r>
          </a:p>
          <a:p>
            <a:pPr defTabSz="596900">
              <a:tabLst>
                <a:tab pos="1363663" algn="l"/>
              </a:tabLst>
            </a:pPr>
            <a:r>
              <a:rPr lang="en-US" altLang="zh-TW" sz="700" b="1">
                <a:solidFill>
                  <a:srgbClr val="333399"/>
                </a:solidFill>
                <a:latin typeface="Tahoma" pitchFamily="34" charset="0"/>
                <a:ea typeface="新細明體" pitchFamily="18" charset="-120"/>
              </a:rPr>
              <a:t>	</a:t>
            </a:r>
            <a:endParaRPr lang="en-US" altLang="zh-TW" sz="4200" b="1">
              <a:solidFill>
                <a:srgbClr val="01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51" name="Line 529"/>
          <p:cNvSpPr>
            <a:spLocks noChangeShapeType="1"/>
          </p:cNvSpPr>
          <p:nvPr/>
        </p:nvSpPr>
        <p:spPr bwMode="auto">
          <a:xfrm flipV="1">
            <a:off x="928688" y="4421188"/>
            <a:ext cx="32877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52" name="Text Box 3440"/>
          <p:cNvSpPr txBox="1">
            <a:spLocks noChangeArrowheads="1"/>
          </p:cNvSpPr>
          <p:nvPr/>
        </p:nvSpPr>
        <p:spPr bwMode="auto">
          <a:xfrm>
            <a:off x="1241425" y="5229225"/>
            <a:ext cx="1032986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46" tIns="21623" rIns="43246" bIns="21623">
            <a:spAutoFit/>
          </a:bodyPr>
          <a:lstStyle/>
          <a:p>
            <a:pPr marL="90488" algn="ctr" defTabSz="433388">
              <a:spcAft>
                <a:spcPts val="100"/>
              </a:spcAft>
              <a:tabLst>
                <a:tab pos="990600" algn="l"/>
              </a:tabLst>
            </a:pPr>
            <a:r>
              <a:rPr lang="en-US" sz="5000" b="1">
                <a:solidFill>
                  <a:srgbClr val="C00000"/>
                </a:solidFill>
                <a:latin typeface="Calibri" pitchFamily="34" charset="0"/>
              </a:rPr>
              <a:t>Domain Adaptation (DA)</a:t>
            </a:r>
          </a:p>
        </p:txBody>
      </p:sp>
      <p:sp>
        <p:nvSpPr>
          <p:cNvPr id="2053" name="Line 3441"/>
          <p:cNvSpPr>
            <a:spLocks noChangeShapeType="1"/>
          </p:cNvSpPr>
          <p:nvPr/>
        </p:nvSpPr>
        <p:spPr bwMode="auto">
          <a:xfrm flipV="1">
            <a:off x="1241425" y="6019800"/>
            <a:ext cx="10340975" cy="95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054" name="AutoShape 3474"/>
          <p:cNvSpPr>
            <a:spLocks noChangeArrowheads="1"/>
          </p:cNvSpPr>
          <p:nvPr/>
        </p:nvSpPr>
        <p:spPr bwMode="auto">
          <a:xfrm>
            <a:off x="723900" y="16792575"/>
            <a:ext cx="33299400" cy="8967788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55" name="AutoShape 3475"/>
          <p:cNvSpPr>
            <a:spLocks noChangeArrowheads="1"/>
          </p:cNvSpPr>
          <p:nvPr/>
        </p:nvSpPr>
        <p:spPr bwMode="auto">
          <a:xfrm>
            <a:off x="620713" y="26012775"/>
            <a:ext cx="33299400" cy="14649450"/>
          </a:xfrm>
          <a:prstGeom prst="roundRect">
            <a:avLst>
              <a:gd name="adj" fmla="val 560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2857500"/>
            <a:endParaRPr lang="en-US"/>
          </a:p>
        </p:txBody>
      </p:sp>
      <p:sp>
        <p:nvSpPr>
          <p:cNvPr id="2056" name="Text Box 3519"/>
          <p:cNvSpPr txBox="1">
            <a:spLocks noChangeArrowheads="1"/>
          </p:cNvSpPr>
          <p:nvPr/>
        </p:nvSpPr>
        <p:spPr bwMode="auto">
          <a:xfrm>
            <a:off x="23136225" y="5305425"/>
            <a:ext cx="98298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46" tIns="21623" rIns="43246" bIns="21623">
            <a:spAutoFit/>
          </a:bodyPr>
          <a:lstStyle/>
          <a:p>
            <a:pPr algn="ctr" defTabSz="433388">
              <a:tabLst>
                <a:tab pos="990600" algn="l"/>
              </a:tabLst>
            </a:pPr>
            <a:r>
              <a:rPr lang="en-US" sz="5000" b="1">
                <a:solidFill>
                  <a:srgbClr val="C00000"/>
                </a:solidFill>
                <a:latin typeface="Calibri" pitchFamily="34" charset="0"/>
              </a:rPr>
              <a:t>Feature Groups: Concept Drift</a:t>
            </a:r>
          </a:p>
        </p:txBody>
      </p:sp>
      <p:sp>
        <p:nvSpPr>
          <p:cNvPr id="2057" name="Line 3520"/>
          <p:cNvSpPr>
            <a:spLocks noChangeShapeType="1"/>
          </p:cNvSpPr>
          <p:nvPr/>
        </p:nvSpPr>
        <p:spPr bwMode="auto">
          <a:xfrm>
            <a:off x="22929850" y="5991225"/>
            <a:ext cx="10036175" cy="1047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058" name="Text Box 3521"/>
          <p:cNvSpPr txBox="1">
            <a:spLocks noChangeArrowheads="1"/>
          </p:cNvSpPr>
          <p:nvPr/>
        </p:nvSpPr>
        <p:spPr bwMode="auto">
          <a:xfrm>
            <a:off x="22826663" y="6296025"/>
            <a:ext cx="10672762" cy="1043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0488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4300" b="1" dirty="0">
                <a:latin typeface="Calibri" pitchFamily="34" charset="0"/>
              </a:rPr>
              <a:t>Moving from source to target, features undergo a change in distribution</a:t>
            </a:r>
          </a:p>
          <a:p>
            <a:pPr marL="547688" lvl="2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4300" b="1" dirty="0">
                <a:solidFill>
                  <a:srgbClr val="C00000"/>
                </a:solidFill>
                <a:latin typeface="Calibri" pitchFamily="34" charset="0"/>
              </a:rPr>
              <a:t> Features </a:t>
            </a:r>
            <a:r>
              <a:rPr lang="en-US" sz="4300" b="1" dirty="0">
                <a:solidFill>
                  <a:srgbClr val="C00000"/>
                </a:solidFill>
                <a:latin typeface="cmmi10" pitchFamily="34" charset="0"/>
              </a:rPr>
              <a:t>x</a:t>
            </a:r>
            <a:r>
              <a:rPr lang="en-US" sz="4300" b="1" baseline="-25000" dirty="0">
                <a:solidFill>
                  <a:srgbClr val="C00000"/>
                </a:solidFill>
                <a:latin typeface="cmmi10" pitchFamily="34" charset="0"/>
              </a:rPr>
              <a:t>i</a:t>
            </a:r>
            <a:r>
              <a:rPr lang="en-US" sz="4300" b="1" dirty="0">
                <a:solidFill>
                  <a:srgbClr val="C00000"/>
                </a:solidFill>
                <a:latin typeface="Calibri" pitchFamily="34" charset="0"/>
              </a:rPr>
              <a:t> change little – reliable</a:t>
            </a:r>
          </a:p>
          <a:p>
            <a:pPr marL="547688" lvl="2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4300" b="1" dirty="0">
                <a:solidFill>
                  <a:srgbClr val="C00000"/>
                </a:solidFill>
                <a:latin typeface="Calibri" pitchFamily="34" charset="0"/>
              </a:rPr>
              <a:t> Features </a:t>
            </a:r>
            <a:r>
              <a:rPr lang="en-US" sz="4300" b="1" dirty="0" err="1">
                <a:solidFill>
                  <a:srgbClr val="C00000"/>
                </a:solidFill>
                <a:latin typeface="cmmi10" pitchFamily="34" charset="0"/>
              </a:rPr>
              <a:t>x</a:t>
            </a:r>
            <a:r>
              <a:rPr lang="en-US" sz="4300" b="1" baseline="-25000" dirty="0" err="1">
                <a:solidFill>
                  <a:srgbClr val="C00000"/>
                </a:solidFill>
                <a:latin typeface="cmmi10" pitchFamily="34" charset="0"/>
              </a:rPr>
              <a:t>j</a:t>
            </a:r>
            <a:r>
              <a:rPr lang="en-US" sz="4300" b="1" dirty="0">
                <a:solidFill>
                  <a:srgbClr val="C00000"/>
                </a:solidFill>
                <a:latin typeface="Calibri" pitchFamily="34" charset="0"/>
              </a:rPr>
              <a:t> change a lot – unreliable</a:t>
            </a:r>
          </a:p>
          <a:p>
            <a:pPr marL="90488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4300" b="1" dirty="0">
                <a:latin typeface="Calibri" pitchFamily="34" charset="0"/>
              </a:rPr>
              <a:t>E.g. Email Spam Detection: time changes – domain changes</a:t>
            </a:r>
          </a:p>
          <a:p>
            <a:pPr marL="547688" lvl="2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4300" b="1" dirty="0">
                <a:solidFill>
                  <a:srgbClr val="C00000"/>
                </a:solidFill>
                <a:latin typeface="Calibri" pitchFamily="34" charset="0"/>
              </a:rPr>
              <a:t> Email text features: easy to change; unreliable across time</a:t>
            </a:r>
          </a:p>
          <a:p>
            <a:pPr marL="547688" lvl="2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4300" b="1" dirty="0">
                <a:solidFill>
                  <a:srgbClr val="C00000"/>
                </a:solidFill>
                <a:latin typeface="Calibri" pitchFamily="34" charset="0"/>
              </a:rPr>
              <a:t> Sender-</a:t>
            </a:r>
            <a:r>
              <a:rPr lang="en-US" sz="4300" b="1" dirty="0" err="1">
                <a:solidFill>
                  <a:srgbClr val="C00000"/>
                </a:solidFill>
                <a:latin typeface="Calibri" pitchFamily="34" charset="0"/>
              </a:rPr>
              <a:t>ip</a:t>
            </a:r>
            <a:r>
              <a:rPr lang="en-US" sz="4300" b="1" dirty="0">
                <a:solidFill>
                  <a:srgbClr val="C00000"/>
                </a:solidFill>
                <a:latin typeface="Calibri" pitchFamily="34" charset="0"/>
              </a:rPr>
              <a:t> features: hard to hack new computers; reliable</a:t>
            </a:r>
          </a:p>
          <a:p>
            <a:pPr marL="90488" lvl="1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4300" b="1" dirty="0">
                <a:latin typeface="Calibri" pitchFamily="34" charset="0"/>
              </a:rPr>
              <a:t>Use “feature groups” as learned units with similar cross-domain behavior and learn ensemble</a:t>
            </a:r>
            <a:endParaRPr lang="en-US" sz="4300" b="1" dirty="0">
              <a:solidFill>
                <a:srgbClr val="C00000"/>
              </a:solidFill>
              <a:latin typeface="Calibri" pitchFamily="34" charset="0"/>
            </a:endParaRPr>
          </a:p>
          <a:p>
            <a:pPr marL="547688" lvl="2">
              <a:spcBef>
                <a:spcPts val="1200"/>
              </a:spcBef>
            </a:pPr>
            <a:endParaRPr lang="en-US" sz="43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059" name="Text Box 3522"/>
          <p:cNvSpPr txBox="1">
            <a:spLocks noChangeArrowheads="1"/>
          </p:cNvSpPr>
          <p:nvPr/>
        </p:nvSpPr>
        <p:spPr bwMode="auto">
          <a:xfrm>
            <a:off x="555625" y="17078325"/>
            <a:ext cx="1175067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46" tIns="21623" rIns="43246" bIns="21623">
            <a:spAutoFit/>
          </a:bodyPr>
          <a:lstStyle/>
          <a:p>
            <a:pPr algn="ctr" defTabSz="433388">
              <a:tabLst>
                <a:tab pos="990600" algn="l"/>
              </a:tabLst>
            </a:pPr>
            <a:r>
              <a:rPr lang="en-US" sz="5000" b="1">
                <a:solidFill>
                  <a:srgbClr val="C00000"/>
                </a:solidFill>
                <a:latin typeface="Calibri" pitchFamily="34" charset="0"/>
              </a:rPr>
              <a:t>Our Algorithm: FEAD</a:t>
            </a:r>
          </a:p>
        </p:txBody>
      </p:sp>
      <p:sp>
        <p:nvSpPr>
          <p:cNvPr id="2060" name="Text Box 3537"/>
          <p:cNvSpPr txBox="1">
            <a:spLocks noChangeArrowheads="1"/>
          </p:cNvSpPr>
          <p:nvPr/>
        </p:nvSpPr>
        <p:spPr bwMode="auto">
          <a:xfrm>
            <a:off x="1331913" y="26223913"/>
            <a:ext cx="1030287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46" tIns="21623" rIns="43246" bIns="21623">
            <a:spAutoFit/>
          </a:bodyPr>
          <a:lstStyle/>
          <a:p>
            <a:pPr algn="ctr" defTabSz="433388">
              <a:tabLst>
                <a:tab pos="990600" algn="l"/>
              </a:tabLst>
            </a:pPr>
            <a:r>
              <a:rPr lang="en-US" sz="5000" b="1">
                <a:solidFill>
                  <a:srgbClr val="C00000"/>
                </a:solidFill>
                <a:latin typeface="Calibri" pitchFamily="34" charset="0"/>
              </a:rPr>
              <a:t>Experiments: Sentiment Analysis</a:t>
            </a:r>
          </a:p>
        </p:txBody>
      </p:sp>
      <p:sp>
        <p:nvSpPr>
          <p:cNvPr id="2061" name="Line 3538"/>
          <p:cNvSpPr>
            <a:spLocks noChangeShapeType="1"/>
          </p:cNvSpPr>
          <p:nvPr/>
        </p:nvSpPr>
        <p:spPr bwMode="auto">
          <a:xfrm flipV="1">
            <a:off x="1123950" y="26958925"/>
            <a:ext cx="10510838" cy="79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062" name="Text Box 3544"/>
          <p:cNvSpPr txBox="1">
            <a:spLocks noChangeArrowheads="1"/>
          </p:cNvSpPr>
          <p:nvPr/>
        </p:nvSpPr>
        <p:spPr bwMode="auto">
          <a:xfrm>
            <a:off x="1241425" y="27290713"/>
            <a:ext cx="10709275" cy="129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00" indent="-635000" defTabSz="285750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4300" b="1">
                <a:latin typeface="Calibri" pitchFamily="34" charset="0"/>
              </a:rPr>
              <a:t>2000 labeled reviews for Movies, Books, Kitchen Appliances, DVDs and Electronics (Blitzer et al. 2006, Pang et al. 2002)</a:t>
            </a:r>
          </a:p>
          <a:p>
            <a:pPr marL="635000" indent="-635000" defTabSz="285750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4300" b="1">
                <a:latin typeface="Calibri" pitchFamily="34" charset="0"/>
              </a:rPr>
              <a:t>Baselines: Logistic Regression on all data, EasyAdapt, and Multiview-Transfer</a:t>
            </a:r>
          </a:p>
          <a:p>
            <a:pPr marL="635000" indent="-635000" defTabSz="285750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4300" b="1">
                <a:latin typeface="Calibri" pitchFamily="34" charset="0"/>
              </a:rPr>
              <a:t>Feature groups: </a:t>
            </a:r>
          </a:p>
          <a:p>
            <a:pPr marL="1092200" lvl="1" indent="-635000" defTabSz="285750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4300" b="1" i="1">
                <a:solidFill>
                  <a:srgbClr val="C00000"/>
                </a:solidFill>
                <a:latin typeface="Calibri" pitchFamily="34" charset="0"/>
              </a:rPr>
              <a:t>Total</a:t>
            </a:r>
            <a:r>
              <a:rPr lang="en-US" sz="4300" b="1">
                <a:solidFill>
                  <a:srgbClr val="C00000"/>
                </a:solidFill>
                <a:latin typeface="Calibri" pitchFamily="34" charset="0"/>
              </a:rPr>
              <a:t>: All features</a:t>
            </a:r>
          </a:p>
          <a:p>
            <a:pPr marL="1092200" lvl="1" indent="-635000" defTabSz="285750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4300" b="1" i="1">
                <a:solidFill>
                  <a:srgbClr val="C00000"/>
                </a:solidFill>
                <a:latin typeface="Calibri" pitchFamily="34" charset="0"/>
              </a:rPr>
              <a:t>Frequent</a:t>
            </a:r>
            <a:r>
              <a:rPr lang="en-US" sz="4300" b="1">
                <a:solidFill>
                  <a:srgbClr val="C00000"/>
                </a:solidFill>
                <a:latin typeface="Calibri" pitchFamily="34" charset="0"/>
              </a:rPr>
              <a:t>: features which have high M.I. with output labels in source </a:t>
            </a:r>
            <a:r>
              <a:rPr lang="en-US" sz="4300" b="1" i="1">
                <a:latin typeface="Calibri" pitchFamily="34" charset="0"/>
              </a:rPr>
              <a:t>and</a:t>
            </a:r>
            <a:r>
              <a:rPr lang="en-US" sz="4300" b="1">
                <a:solidFill>
                  <a:srgbClr val="C00000"/>
                </a:solidFill>
                <a:latin typeface="Calibri" pitchFamily="34" charset="0"/>
              </a:rPr>
              <a:t> occur frequently in target</a:t>
            </a:r>
          </a:p>
          <a:p>
            <a:pPr marL="635000" indent="-635000" defTabSz="2857500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4300" b="1">
                <a:latin typeface="Calibri" pitchFamily="34" charset="0"/>
              </a:rPr>
              <a:t>FEAD stat. significantly better than </a:t>
            </a:r>
          </a:p>
          <a:p>
            <a:pPr marL="1092200" lvl="1" indent="-635000" defTabSz="285750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4300" b="1">
                <a:solidFill>
                  <a:srgbClr val="C00000"/>
                </a:solidFill>
                <a:latin typeface="Calibri" pitchFamily="34" charset="0"/>
              </a:rPr>
              <a:t>Multiview-Transfer and EA in 8 cases</a:t>
            </a:r>
          </a:p>
          <a:p>
            <a:pPr marL="1092200" lvl="1" indent="-635000" defTabSz="285750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4300" b="1">
                <a:solidFill>
                  <a:srgbClr val="C00000"/>
                </a:solidFill>
                <a:latin typeface="Calibri" pitchFamily="34" charset="0"/>
              </a:rPr>
              <a:t>Better than LR in 5 cases</a:t>
            </a:r>
          </a:p>
          <a:p>
            <a:pPr marL="635000" indent="-635000" defTabSz="2857500">
              <a:spcBef>
                <a:spcPct val="50000"/>
              </a:spcBef>
              <a:buFont typeface="Wingdings" pitchFamily="2" charset="2"/>
              <a:buChar char="v"/>
            </a:pPr>
            <a:endParaRPr lang="en-US" sz="4300" b="1">
              <a:latin typeface="Calibri" pitchFamily="34" charset="0"/>
            </a:endParaRPr>
          </a:p>
          <a:p>
            <a:pPr marL="635000" indent="-635000" defTabSz="2857500">
              <a:spcBef>
                <a:spcPct val="50000"/>
              </a:spcBef>
              <a:buFont typeface="Wingdings" pitchFamily="2" charset="2"/>
              <a:buChar char="v"/>
            </a:pPr>
            <a:endParaRPr lang="en-US" sz="4300" b="1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30275" y="3200400"/>
            <a:ext cx="32924750" cy="1138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Simple and Effective Algorithm for Domain Adaptation</a:t>
            </a:r>
            <a:endParaRPr lang="en-IN" sz="6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64" name="Content Placeholder 2"/>
          <p:cNvSpPr txBox="1">
            <a:spLocks/>
          </p:cNvSpPr>
          <p:nvPr/>
        </p:nvSpPr>
        <p:spPr bwMode="auto">
          <a:xfrm>
            <a:off x="885825" y="6278563"/>
            <a:ext cx="11001375" cy="1029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5803" tIns="142901" rIns="285803" bIns="142901"/>
          <a:lstStyle/>
          <a:p>
            <a:pPr marL="635000" indent="-635000" defTabSz="2857500">
              <a:spcBef>
                <a:spcPts val="1500"/>
              </a:spcBef>
              <a:buFont typeface="Wingdings" pitchFamily="2" charset="2"/>
              <a:buChar char="v"/>
            </a:pPr>
            <a:r>
              <a:rPr lang="en-US" sz="4300" b="1" dirty="0">
                <a:latin typeface="Calibri" pitchFamily="34" charset="0"/>
              </a:rPr>
              <a:t>Supervision for one domain (Source </a:t>
            </a:r>
            <a:r>
              <a:rPr lang="en-US" sz="4300" b="1" dirty="0">
                <a:latin typeface="cmmi10" pitchFamily="34" charset="0"/>
              </a:rPr>
              <a:t>S</a:t>
            </a:r>
            <a:r>
              <a:rPr lang="en-US" sz="4300" b="1" dirty="0">
                <a:latin typeface="Calibri" pitchFamily="34" charset="0"/>
              </a:rPr>
              <a:t>): e.g. movie review sentiment detection</a:t>
            </a:r>
          </a:p>
          <a:p>
            <a:pPr marL="635000" indent="-635000" defTabSz="2857500">
              <a:spcBef>
                <a:spcPts val="1500"/>
              </a:spcBef>
              <a:buFont typeface="Wingdings" pitchFamily="2" charset="2"/>
              <a:buChar char="v"/>
            </a:pPr>
            <a:r>
              <a:rPr lang="en-US" sz="4300" b="1" dirty="0">
                <a:latin typeface="Calibri" pitchFamily="34" charset="0"/>
              </a:rPr>
              <a:t>Little/no supervision for different but related domain (Target </a:t>
            </a:r>
            <a:r>
              <a:rPr lang="en-US" sz="4300" b="1" dirty="0">
                <a:latin typeface="cmmi10" pitchFamily="34" charset="0"/>
              </a:rPr>
              <a:t>T</a:t>
            </a:r>
            <a:r>
              <a:rPr lang="en-US" sz="4300" b="1" dirty="0">
                <a:latin typeface="Calibri" pitchFamily="34" charset="0"/>
              </a:rPr>
              <a:t>): book reviews</a:t>
            </a:r>
          </a:p>
          <a:p>
            <a:pPr marL="635000" indent="-635000" defTabSz="2857500">
              <a:spcBef>
                <a:spcPts val="1500"/>
              </a:spcBef>
              <a:buFont typeface="Wingdings" pitchFamily="2" charset="2"/>
              <a:buChar char="v"/>
            </a:pPr>
            <a:endParaRPr lang="en-US" sz="4300" b="1" dirty="0">
              <a:latin typeface="Calibri" pitchFamily="34" charset="0"/>
            </a:endParaRPr>
          </a:p>
          <a:p>
            <a:pPr marL="635000" indent="-635000" defTabSz="2857500">
              <a:spcBef>
                <a:spcPts val="1500"/>
              </a:spcBef>
              <a:buFont typeface="Wingdings" pitchFamily="2" charset="2"/>
              <a:buChar char="v"/>
            </a:pPr>
            <a:endParaRPr lang="en-US" sz="4300" b="1" dirty="0">
              <a:latin typeface="Calibri" pitchFamily="34" charset="0"/>
            </a:endParaRPr>
          </a:p>
          <a:p>
            <a:pPr marL="635000" indent="-635000" defTabSz="2857500">
              <a:spcBef>
                <a:spcPts val="1500"/>
              </a:spcBef>
              <a:buFont typeface="Wingdings" pitchFamily="2" charset="2"/>
              <a:buChar char="v"/>
            </a:pPr>
            <a:r>
              <a:rPr lang="en-US" sz="4300" b="1" dirty="0">
                <a:latin typeface="Calibri" pitchFamily="34" charset="0"/>
              </a:rPr>
              <a:t>Use data on S to improve accuracy on T</a:t>
            </a:r>
            <a:r>
              <a:rPr lang="en-US" sz="43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</a:p>
          <a:p>
            <a:pPr marL="635000" indent="-635000" defTabSz="2857500">
              <a:spcBef>
                <a:spcPts val="1500"/>
              </a:spcBef>
              <a:buFont typeface="Wingdings" pitchFamily="2" charset="2"/>
              <a:buChar char="v"/>
            </a:pPr>
            <a:r>
              <a:rPr lang="en-US" sz="4300" b="1" dirty="0">
                <a:solidFill>
                  <a:srgbClr val="C00000"/>
                </a:solidFill>
                <a:latin typeface="Calibri" pitchFamily="34" charset="0"/>
              </a:rPr>
              <a:t>Pervasive: labeled data is scarce!!!</a:t>
            </a:r>
          </a:p>
          <a:p>
            <a:pPr marL="635000" indent="-635000" defTabSz="2857500">
              <a:spcBef>
                <a:spcPts val="1500"/>
              </a:spcBef>
              <a:buFont typeface="Wingdings" pitchFamily="2" charset="2"/>
              <a:buChar char="v"/>
            </a:pPr>
            <a:r>
              <a:rPr lang="en-US" sz="4300" b="1" dirty="0">
                <a:latin typeface="Calibri" pitchFamily="34" charset="0"/>
              </a:rPr>
              <a:t>We show experiments on:</a:t>
            </a:r>
          </a:p>
          <a:p>
            <a:pPr marL="1092200" lvl="1" indent="-635000" defTabSz="2857500">
              <a:spcBef>
                <a:spcPts val="1500"/>
              </a:spcBef>
              <a:buFont typeface="Wingdings" pitchFamily="2" charset="2"/>
              <a:buChar char="Ø"/>
            </a:pPr>
            <a:r>
              <a:rPr lang="en-US" sz="4300" b="1" dirty="0">
                <a:latin typeface="Calibri" pitchFamily="34" charset="0"/>
              </a:rPr>
              <a:t>DA for </a:t>
            </a:r>
            <a:r>
              <a:rPr lang="en-US" sz="4300" b="1" dirty="0" smtClean="0">
                <a:latin typeface="Calibri" pitchFamily="34" charset="0"/>
              </a:rPr>
              <a:t>Sentiment Analysis</a:t>
            </a:r>
            <a:endParaRPr lang="en-US" sz="4300" b="1" dirty="0">
              <a:latin typeface="Calibri" pitchFamily="34" charset="0"/>
            </a:endParaRPr>
          </a:p>
          <a:p>
            <a:pPr marL="1092200" lvl="1" indent="-635000" defTabSz="2857500">
              <a:spcBef>
                <a:spcPts val="1500"/>
              </a:spcBef>
              <a:buFont typeface="Wingdings" pitchFamily="2" charset="2"/>
              <a:buChar char="Ø"/>
            </a:pPr>
            <a:r>
              <a:rPr lang="en-US" sz="4300" b="1" dirty="0" smtClean="0">
                <a:latin typeface="Calibri" pitchFamily="34" charset="0"/>
              </a:rPr>
              <a:t>Email spam detection: spammers adapt by hacking new computers and changing spam text – need for DA for detection</a:t>
            </a:r>
            <a:endParaRPr lang="en-US" sz="4400" b="1" dirty="0"/>
          </a:p>
        </p:txBody>
      </p:sp>
      <p:pic>
        <p:nvPicPr>
          <p:cNvPr id="2065" name="Picture 35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4438" y="9774238"/>
            <a:ext cx="1439862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356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3900" y="9725025"/>
            <a:ext cx="2233613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ight Arrow 62"/>
          <p:cNvSpPr>
            <a:spLocks noChangeArrowheads="1"/>
          </p:cNvSpPr>
          <p:nvPr/>
        </p:nvSpPr>
        <p:spPr bwMode="auto">
          <a:xfrm>
            <a:off x="5543550" y="10313988"/>
            <a:ext cx="1395413" cy="571500"/>
          </a:xfrm>
          <a:prstGeom prst="rightArrow">
            <a:avLst>
              <a:gd name="adj1" fmla="val 50000"/>
              <a:gd name="adj2" fmla="val 49975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2857500"/>
            <a:endParaRPr lang="en-IN"/>
          </a:p>
        </p:txBody>
      </p:sp>
      <p:sp>
        <p:nvSpPr>
          <p:cNvPr id="2068" name="TextBox 63"/>
          <p:cNvSpPr txBox="1">
            <a:spLocks noChangeArrowheads="1"/>
          </p:cNvSpPr>
          <p:nvPr/>
        </p:nvSpPr>
        <p:spPr bwMode="auto">
          <a:xfrm>
            <a:off x="5653088" y="9759950"/>
            <a:ext cx="105568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>
                <a:solidFill>
                  <a:srgbClr val="C00000"/>
                </a:solidFill>
              </a:rPr>
              <a:t>DA</a:t>
            </a:r>
            <a:endParaRPr lang="en-IN" sz="4400" b="1">
              <a:solidFill>
                <a:srgbClr val="C00000"/>
              </a:solidFill>
            </a:endParaRPr>
          </a:p>
        </p:txBody>
      </p:sp>
      <p:sp>
        <p:nvSpPr>
          <p:cNvPr id="2069" name="TextBox 65"/>
          <p:cNvSpPr txBox="1">
            <a:spLocks noChangeArrowheads="1"/>
          </p:cNvSpPr>
          <p:nvPr/>
        </p:nvSpPr>
        <p:spPr bwMode="auto">
          <a:xfrm>
            <a:off x="9402763" y="9875838"/>
            <a:ext cx="165735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>
                <a:solidFill>
                  <a:srgbClr val="C00000"/>
                </a:solidFill>
                <a:latin typeface="Calibri" pitchFamily="34" charset="0"/>
              </a:rPr>
              <a:t>Target</a:t>
            </a:r>
            <a:endParaRPr lang="en-IN" sz="4400" b="1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070" name="TextBox 66"/>
          <p:cNvSpPr txBox="1">
            <a:spLocks noChangeArrowheads="1"/>
          </p:cNvSpPr>
          <p:nvPr/>
        </p:nvSpPr>
        <p:spPr bwMode="auto">
          <a:xfrm>
            <a:off x="1692275" y="9907588"/>
            <a:ext cx="18319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b="1">
                <a:solidFill>
                  <a:srgbClr val="C00000"/>
                </a:solidFill>
                <a:latin typeface="Calibri" pitchFamily="34" charset="0"/>
              </a:rPr>
              <a:t>Source</a:t>
            </a:r>
            <a:endParaRPr lang="en-IN" sz="4400" b="1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071" name="AutoShape 3474"/>
          <p:cNvSpPr>
            <a:spLocks noChangeArrowheads="1"/>
          </p:cNvSpPr>
          <p:nvPr/>
        </p:nvSpPr>
        <p:spPr bwMode="auto">
          <a:xfrm>
            <a:off x="828675" y="4752975"/>
            <a:ext cx="33347025" cy="11791950"/>
          </a:xfrm>
          <a:prstGeom prst="roundRect">
            <a:avLst>
              <a:gd name="adj" fmla="val 560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72" name="Content Placeholder 2"/>
          <p:cNvSpPr txBox="1">
            <a:spLocks/>
          </p:cNvSpPr>
          <p:nvPr/>
        </p:nvSpPr>
        <p:spPr bwMode="auto">
          <a:xfrm>
            <a:off x="12020550" y="6229350"/>
            <a:ext cx="10639425" cy="1015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5803" tIns="142901" rIns="285803" bIns="142901"/>
          <a:lstStyle/>
          <a:p>
            <a:pPr marL="635000" indent="-635000" defTabSz="2857500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4300" b="1" dirty="0">
                <a:solidFill>
                  <a:srgbClr val="C00000"/>
                </a:solidFill>
                <a:latin typeface="Calibri" pitchFamily="34" charset="0"/>
              </a:rPr>
              <a:t>Feature Ensemble for Domain Adaptation</a:t>
            </a:r>
          </a:p>
          <a:p>
            <a:pPr marL="635000" indent="-635000" defTabSz="2857500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4300" b="1" dirty="0">
                <a:latin typeface="Calibri" pitchFamily="34" charset="0"/>
              </a:rPr>
              <a:t>Outputs weighted ensemble of classifiers based on different groups of features</a:t>
            </a:r>
          </a:p>
          <a:p>
            <a:pPr marL="1200150" lvl="1" indent="-742950" defTabSz="2857500">
              <a:spcBef>
                <a:spcPts val="1200"/>
              </a:spcBef>
              <a:buFont typeface="Arial" charset="0"/>
              <a:buAutoNum type="arabicPeriod"/>
            </a:pPr>
            <a:r>
              <a:rPr lang="en-US" sz="4300" b="1" dirty="0">
                <a:latin typeface="Calibri" pitchFamily="34" charset="0"/>
              </a:rPr>
              <a:t>Classifiers are largely trained on source data (plus some labeled target data)</a:t>
            </a:r>
          </a:p>
          <a:p>
            <a:pPr marL="1200150" lvl="1" indent="-742950" defTabSz="2857500">
              <a:spcBef>
                <a:spcPts val="1200"/>
              </a:spcBef>
              <a:buFont typeface="Arial" charset="0"/>
              <a:buAutoNum type="arabicPeriod"/>
            </a:pPr>
            <a:r>
              <a:rPr lang="en-US" sz="4300" b="1" dirty="0">
                <a:latin typeface="Calibri" pitchFamily="34" charset="0"/>
              </a:rPr>
              <a:t>Weights are tuned on small amount of labeled target data (not used in 1)</a:t>
            </a:r>
          </a:p>
          <a:p>
            <a:pPr marL="635000" indent="-635000" defTabSz="2857500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4300" b="1" dirty="0">
                <a:solidFill>
                  <a:srgbClr val="C00000"/>
                </a:solidFill>
                <a:latin typeface="Calibri" pitchFamily="34" charset="0"/>
              </a:rPr>
              <a:t>Fast and very easy to implement</a:t>
            </a:r>
          </a:p>
          <a:p>
            <a:pPr marL="635000" indent="-635000" defTabSz="2857500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4300" b="1" dirty="0">
                <a:latin typeface="Calibri" pitchFamily="34" charset="0"/>
              </a:rPr>
              <a:t>Allows for incorporating knowledge about features via. feature groups</a:t>
            </a:r>
          </a:p>
          <a:p>
            <a:pPr marL="635000" indent="-635000" defTabSz="2857500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4300" b="1" dirty="0">
                <a:latin typeface="Calibri" pitchFamily="34" charset="0"/>
              </a:rPr>
              <a:t>Beats state-of-the-art algorithms experimentally</a:t>
            </a:r>
          </a:p>
          <a:p>
            <a:pPr marL="635000" indent="-635000" defTabSz="2857500">
              <a:spcBef>
                <a:spcPts val="1200"/>
              </a:spcBef>
            </a:pPr>
            <a:endParaRPr lang="en-US" sz="4300" b="1" dirty="0">
              <a:latin typeface="Calibri" pitchFamily="34" charset="0"/>
            </a:endParaRPr>
          </a:p>
        </p:txBody>
      </p:sp>
      <p:sp>
        <p:nvSpPr>
          <p:cNvPr id="2073" name="Text Box 3440"/>
          <p:cNvSpPr txBox="1">
            <a:spLocks noChangeArrowheads="1"/>
          </p:cNvSpPr>
          <p:nvPr/>
        </p:nvSpPr>
        <p:spPr bwMode="auto">
          <a:xfrm>
            <a:off x="12082463" y="5256213"/>
            <a:ext cx="103314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46" tIns="21623" rIns="43246" bIns="21623">
            <a:spAutoFit/>
          </a:bodyPr>
          <a:lstStyle/>
          <a:p>
            <a:pPr marL="90488" algn="ctr" defTabSz="433388">
              <a:spcAft>
                <a:spcPts val="100"/>
              </a:spcAft>
              <a:tabLst>
                <a:tab pos="990600" algn="l"/>
              </a:tabLst>
            </a:pPr>
            <a:r>
              <a:rPr lang="en-US" sz="5000" b="1">
                <a:solidFill>
                  <a:srgbClr val="C00000"/>
                </a:solidFill>
                <a:latin typeface="Calibri" pitchFamily="34" charset="0"/>
              </a:rPr>
              <a:t>Our Approach: FEAD</a:t>
            </a:r>
          </a:p>
        </p:txBody>
      </p:sp>
      <p:sp>
        <p:nvSpPr>
          <p:cNvPr id="2074" name="Line 3441"/>
          <p:cNvSpPr>
            <a:spLocks noChangeShapeType="1"/>
          </p:cNvSpPr>
          <p:nvPr/>
        </p:nvSpPr>
        <p:spPr bwMode="auto">
          <a:xfrm flipV="1">
            <a:off x="12082463" y="6018213"/>
            <a:ext cx="10340975" cy="95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075" name="Text Box 3519"/>
          <p:cNvSpPr txBox="1">
            <a:spLocks noChangeArrowheads="1"/>
          </p:cNvSpPr>
          <p:nvPr/>
        </p:nvSpPr>
        <p:spPr bwMode="auto">
          <a:xfrm>
            <a:off x="13658850" y="17164050"/>
            <a:ext cx="768667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46" tIns="21623" rIns="43246" bIns="21623">
            <a:spAutoFit/>
          </a:bodyPr>
          <a:lstStyle/>
          <a:p>
            <a:pPr algn="ctr" defTabSz="433388">
              <a:tabLst>
                <a:tab pos="990600" algn="l"/>
              </a:tabLst>
            </a:pPr>
            <a:r>
              <a:rPr lang="en-US" sz="5000" b="1" dirty="0">
                <a:solidFill>
                  <a:srgbClr val="C00000"/>
                </a:solidFill>
                <a:latin typeface="Calibri" pitchFamily="34" charset="0"/>
              </a:rPr>
              <a:t>Discover Feature Groups by</a:t>
            </a:r>
          </a:p>
        </p:txBody>
      </p:sp>
      <p:sp>
        <p:nvSpPr>
          <p:cNvPr id="2076" name="Line 3520"/>
          <p:cNvSpPr>
            <a:spLocks noChangeShapeType="1"/>
          </p:cNvSpPr>
          <p:nvPr/>
        </p:nvSpPr>
        <p:spPr bwMode="auto">
          <a:xfrm>
            <a:off x="13795375" y="18107025"/>
            <a:ext cx="7235825" cy="95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82" name="Text Box 3521"/>
          <p:cNvSpPr txBox="1">
            <a:spLocks noChangeArrowheads="1"/>
          </p:cNvSpPr>
          <p:nvPr/>
        </p:nvSpPr>
        <p:spPr bwMode="auto">
          <a:xfrm>
            <a:off x="13687425" y="18154650"/>
            <a:ext cx="8401050" cy="717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144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4300" b="1" dirty="0">
                <a:latin typeface="Calibri" pitchFamily="34" charset="0"/>
              </a:rPr>
              <a:t>Domain knowledge: different feature generating functions</a:t>
            </a:r>
          </a:p>
          <a:p>
            <a:pPr marL="548640" lvl="1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4300" b="1" dirty="0">
                <a:solidFill>
                  <a:srgbClr val="C00000"/>
                </a:solidFill>
                <a:latin typeface="Calibri" pitchFamily="34" charset="0"/>
              </a:rPr>
              <a:t>E.g. Email spam detection: email, sender-</a:t>
            </a:r>
            <a:r>
              <a:rPr lang="en-US" sz="4300" b="1" dirty="0" err="1">
                <a:solidFill>
                  <a:srgbClr val="C00000"/>
                </a:solidFill>
                <a:latin typeface="Calibri" pitchFamily="34" charset="0"/>
              </a:rPr>
              <a:t>ip</a:t>
            </a:r>
            <a:r>
              <a:rPr lang="en-US" sz="4300" b="1" dirty="0">
                <a:solidFill>
                  <a:srgbClr val="C00000"/>
                </a:solidFill>
                <a:latin typeface="Calibri" pitchFamily="34" charset="0"/>
              </a:rPr>
              <a:t> features, user-id features </a:t>
            </a:r>
          </a:p>
          <a:p>
            <a:pPr marL="9144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4300" b="1" dirty="0">
                <a:latin typeface="Calibri" pitchFamily="34" charset="0"/>
              </a:rPr>
              <a:t> Simple ad-hoc measures: mutual information, frequency, etc.</a:t>
            </a:r>
          </a:p>
          <a:p>
            <a:pPr marL="548640" lvl="1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4300" b="1" dirty="0">
                <a:solidFill>
                  <a:srgbClr val="C00000"/>
                </a:solidFill>
                <a:latin typeface="Calibri" pitchFamily="34" charset="0"/>
              </a:rPr>
              <a:t>E.g. Sentiment detection: features based on mutual information and frequency</a:t>
            </a:r>
            <a:endParaRPr lang="en-US" sz="43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78" name="Text Box 3537"/>
          <p:cNvSpPr txBox="1">
            <a:spLocks noChangeArrowheads="1"/>
          </p:cNvSpPr>
          <p:nvPr/>
        </p:nvSpPr>
        <p:spPr bwMode="auto">
          <a:xfrm>
            <a:off x="12580938" y="26249313"/>
            <a:ext cx="99949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46" tIns="21623" rIns="43246" bIns="21623">
            <a:spAutoFit/>
          </a:bodyPr>
          <a:lstStyle/>
          <a:p>
            <a:pPr algn="ctr" defTabSz="433388">
              <a:tabLst>
                <a:tab pos="990600" algn="l"/>
              </a:tabLst>
            </a:pPr>
            <a:r>
              <a:rPr lang="en-US" sz="5000" b="1">
                <a:solidFill>
                  <a:srgbClr val="C00000"/>
                </a:solidFill>
                <a:latin typeface="Calibri" pitchFamily="34" charset="0"/>
              </a:rPr>
              <a:t>Experiments: Sentiment Analysis</a:t>
            </a:r>
          </a:p>
        </p:txBody>
      </p:sp>
      <p:sp>
        <p:nvSpPr>
          <p:cNvPr id="2079" name="Line 3538"/>
          <p:cNvSpPr>
            <a:spLocks noChangeShapeType="1"/>
          </p:cNvSpPr>
          <p:nvPr/>
        </p:nvSpPr>
        <p:spPr bwMode="auto">
          <a:xfrm>
            <a:off x="12501563" y="26992263"/>
            <a:ext cx="10137775" cy="301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080" name="Text Box 3537"/>
          <p:cNvSpPr txBox="1">
            <a:spLocks noChangeArrowheads="1"/>
          </p:cNvSpPr>
          <p:nvPr/>
        </p:nvSpPr>
        <p:spPr bwMode="auto">
          <a:xfrm>
            <a:off x="23206075" y="26276300"/>
            <a:ext cx="1034256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246" tIns="21623" rIns="43246" bIns="21623">
            <a:spAutoFit/>
          </a:bodyPr>
          <a:lstStyle/>
          <a:p>
            <a:pPr algn="ctr" defTabSz="433388">
              <a:tabLst>
                <a:tab pos="990600" algn="l"/>
              </a:tabLst>
            </a:pPr>
            <a:r>
              <a:rPr lang="en-US" sz="5000" b="1">
                <a:solidFill>
                  <a:srgbClr val="C00000"/>
                </a:solidFill>
                <a:latin typeface="Calibri" pitchFamily="34" charset="0"/>
              </a:rPr>
              <a:t>Experiments: Spam Detection</a:t>
            </a:r>
          </a:p>
        </p:txBody>
      </p:sp>
      <p:sp>
        <p:nvSpPr>
          <p:cNvPr id="2081" name="Line 3538"/>
          <p:cNvSpPr>
            <a:spLocks noChangeShapeType="1"/>
          </p:cNvSpPr>
          <p:nvPr/>
        </p:nvSpPr>
        <p:spPr bwMode="auto">
          <a:xfrm>
            <a:off x="23269575" y="27022425"/>
            <a:ext cx="102171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082" name="Text Box 3544"/>
          <p:cNvSpPr txBox="1">
            <a:spLocks noChangeArrowheads="1"/>
          </p:cNvSpPr>
          <p:nvPr/>
        </p:nvSpPr>
        <p:spPr bwMode="auto">
          <a:xfrm>
            <a:off x="22955250" y="27343100"/>
            <a:ext cx="10340975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00" indent="-635000" defTabSz="2857500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4300" b="1" dirty="0" smtClean="0">
                <a:latin typeface="Calibri" pitchFamily="34" charset="0"/>
              </a:rPr>
              <a:t>Hotmail Data: using historical data hence need DA as spam evolves</a:t>
            </a:r>
          </a:p>
          <a:p>
            <a:pPr marL="635000" indent="-635000" defTabSz="2857500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4300" b="1" dirty="0" smtClean="0">
                <a:latin typeface="Calibri" pitchFamily="34" charset="0"/>
              </a:rPr>
              <a:t>Total 915,000 messages: first 765,000  as source data, next 30,000 as target tuning data, last 120,000 as target test </a:t>
            </a:r>
            <a:r>
              <a:rPr lang="en-US" sz="4300" b="1" dirty="0" smtClean="0">
                <a:latin typeface="Calibri" pitchFamily="34" charset="0"/>
              </a:rPr>
              <a:t>data</a:t>
            </a:r>
            <a:endParaRPr lang="en-US" sz="4300" b="1" dirty="0" smtClean="0">
              <a:latin typeface="Calibri" pitchFamily="34" charset="0"/>
            </a:endParaRPr>
          </a:p>
          <a:p>
            <a:pPr marL="635000" indent="-635000" defTabSz="2857500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4300" b="1" dirty="0" smtClean="0">
                <a:latin typeface="Calibri" pitchFamily="34" charset="0"/>
              </a:rPr>
              <a:t>Feature </a:t>
            </a:r>
            <a:r>
              <a:rPr lang="en-US" sz="4300" b="1" dirty="0">
                <a:latin typeface="Calibri" pitchFamily="34" charset="0"/>
              </a:rPr>
              <a:t>Groups: </a:t>
            </a:r>
            <a:r>
              <a:rPr lang="en-US" sz="4300" b="1" dirty="0" smtClean="0">
                <a:latin typeface="Calibri" pitchFamily="34" charset="0"/>
              </a:rPr>
              <a:t> Email-features, Sender-features, Use-features</a:t>
            </a:r>
            <a:endParaRPr lang="en-US" sz="4300" b="1" dirty="0">
              <a:latin typeface="Calibri" pitchFamily="34" charset="0"/>
            </a:endParaRPr>
          </a:p>
          <a:p>
            <a:pPr marL="635000" indent="-635000" defTabSz="2857500">
              <a:spcBef>
                <a:spcPts val="1200"/>
              </a:spcBef>
              <a:buFont typeface="Wingdings" pitchFamily="2" charset="2"/>
              <a:buChar char="v"/>
            </a:pPr>
            <a:r>
              <a:rPr lang="en-US" sz="4300" b="1" dirty="0">
                <a:latin typeface="Calibri" pitchFamily="34" charset="0"/>
              </a:rPr>
              <a:t>Evaluation: ROC curve at low FPR values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22445"/>
              </p:ext>
            </p:extLst>
          </p:nvPr>
        </p:nvGraphicFramePr>
        <p:xfrm>
          <a:off x="13954125" y="27289125"/>
          <a:ext cx="7153275" cy="1300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731"/>
                <a:gridCol w="208280"/>
                <a:gridCol w="1279281"/>
                <a:gridCol w="1478279"/>
                <a:gridCol w="1421423"/>
                <a:gridCol w="1279281"/>
              </a:tblGrid>
              <a:tr h="457190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Setting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Algorithms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2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endParaRPr lang="en-IN" sz="1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IN" sz="1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33992">
                <a:tc>
                  <a:txBody>
                    <a:bodyPr/>
                    <a:lstStyle/>
                    <a:p>
                      <a:r>
                        <a:rPr lang="en-US" sz="2700" b="1" u="none" kern="9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Src-Tgt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LR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Multi-T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EA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FEAD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B-E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78.88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78.82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79.38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79.34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B-D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81.10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80.01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78.63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81.80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B-K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82.29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79.60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81.66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82.26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B-M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80.23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77.91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79.25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80.70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IN" sz="1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E-B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75.34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72.74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75.85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75.60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E-D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75.85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75.86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74.78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76.76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E-K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86.50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83.77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85.33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87.59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E-M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72.60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70.86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72.63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73.54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IN" sz="1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D-B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81.60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79.91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80.14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82.46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D-E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81.27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81.09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80.34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81.54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D-K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82.95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81.83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82.08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82.81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D-M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82.53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79.50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81.53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82.53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K-B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74.74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75.47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74.78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75.75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K-E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84.90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84.57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83.81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85.24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K-D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75.93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76.97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75.21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76.88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K-M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72.38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71.02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70.45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72.62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M-B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77.11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77.06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76.07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78.88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M-E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76.45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80.18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76.50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77.62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M-D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77.76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77.94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76.20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79.52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M-K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76.72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79.41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76.48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77.59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072"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Avg.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78.86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78.23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78.06</a:t>
                      </a:r>
                      <a:endParaRPr lang="en-IN" sz="2700" b="1" u="none" kern="9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 u="none" kern="900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79.55</a:t>
                      </a:r>
                      <a:endParaRPr lang="en-IN" sz="2700" b="1" u="none" kern="900" baseline="0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291" name="Picture 45" descr="Al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3763" y="18087975"/>
            <a:ext cx="12007850" cy="751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143125" y="19210338"/>
            <a:ext cx="9086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// Local </a:t>
            </a: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classifiers learned on source</a:t>
            </a:r>
            <a:endParaRPr lang="en-IN" sz="3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1714501" y="21231225"/>
            <a:ext cx="6476205" cy="58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// Ensemble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weights </a:t>
            </a: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tuned on </a:t>
            </a: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target</a:t>
            </a:r>
            <a:endParaRPr lang="en-IN" sz="3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314450" y="22353588"/>
            <a:ext cx="9829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// Local </a:t>
            </a: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classifiers </a:t>
            </a: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“re-learned” on </a:t>
            </a:r>
            <a:r>
              <a:rPr lang="en-US" sz="3200" b="1" dirty="0" err="1" smtClean="0">
                <a:solidFill>
                  <a:srgbClr val="C00000"/>
                </a:solidFill>
                <a:latin typeface="Calibri" pitchFamily="34" charset="0"/>
              </a:rPr>
              <a:t>source+target</a:t>
            </a:r>
            <a:endParaRPr lang="en-IN" sz="3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69038" y="24963438"/>
            <a:ext cx="74755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// final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weighted ensemble</a:t>
            </a:r>
            <a:endParaRPr lang="en-IN" sz="32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48" name="Picture 47" descr="Picture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11302" y="33379243"/>
            <a:ext cx="11058243" cy="6968657"/>
          </a:xfrm>
          <a:prstGeom prst="rect">
            <a:avLst/>
          </a:prstGeom>
        </p:spPr>
      </p:pic>
      <p:sp>
        <p:nvSpPr>
          <p:cNvPr id="50" name="Text Box 3519"/>
          <p:cNvSpPr txBox="1">
            <a:spLocks noChangeArrowheads="1"/>
          </p:cNvSpPr>
          <p:nvPr/>
        </p:nvSpPr>
        <p:spPr bwMode="auto">
          <a:xfrm>
            <a:off x="22774276" y="17145000"/>
            <a:ext cx="1049655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3246" tIns="21623" rIns="43246" bIns="21623">
            <a:spAutoFit/>
          </a:bodyPr>
          <a:lstStyle/>
          <a:p>
            <a:pPr algn="ctr" defTabSz="433388">
              <a:tabLst>
                <a:tab pos="990600" algn="l"/>
              </a:tabLst>
            </a:pPr>
            <a:r>
              <a:rPr lang="en-US" sz="5000" b="1" dirty="0" smtClean="0">
                <a:solidFill>
                  <a:srgbClr val="C00000"/>
                </a:solidFill>
                <a:latin typeface="Calibri" pitchFamily="34" charset="0"/>
              </a:rPr>
              <a:t>Generalization Bound for Ensemble </a:t>
            </a:r>
            <a:r>
              <a:rPr lang="en-US" sz="5000" b="1" dirty="0" smtClean="0">
                <a:solidFill>
                  <a:srgbClr val="C00000"/>
                </a:solidFill>
                <a:latin typeface="cmmi10"/>
              </a:rPr>
              <a:t>h</a:t>
            </a:r>
            <a:endParaRPr lang="en-US" sz="5000" b="1" dirty="0">
              <a:solidFill>
                <a:srgbClr val="C00000"/>
              </a:solidFill>
              <a:latin typeface="cmmi10"/>
            </a:endParaRPr>
          </a:p>
        </p:txBody>
      </p:sp>
      <p:sp>
        <p:nvSpPr>
          <p:cNvPr id="51" name="Line 3520"/>
          <p:cNvSpPr>
            <a:spLocks noChangeShapeType="1"/>
          </p:cNvSpPr>
          <p:nvPr/>
        </p:nvSpPr>
        <p:spPr bwMode="auto">
          <a:xfrm>
            <a:off x="22831425" y="18059400"/>
            <a:ext cx="10296525" cy="95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pic>
        <p:nvPicPr>
          <p:cNvPr id="2297" name="Picture 24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74350" y="19516726"/>
            <a:ext cx="10039349" cy="2757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Box 53"/>
          <p:cNvSpPr txBox="1"/>
          <p:nvPr/>
        </p:nvSpPr>
        <p:spPr>
          <a:xfrm>
            <a:off x="22888575" y="18261239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Expected error on target distribution</a:t>
            </a:r>
            <a:endParaRPr lang="en-IN" sz="24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346399" y="18278475"/>
            <a:ext cx="2428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Empirical source </a:t>
            </a:r>
            <a:r>
              <a:rPr lang="en-US" sz="2400" dirty="0" smtClean="0">
                <a:latin typeface="Calibri" pitchFamily="34" charset="0"/>
              </a:rPr>
              <a:t>error for feature group </a:t>
            </a:r>
            <a:r>
              <a:rPr lang="en-US" sz="2400" dirty="0" smtClean="0">
                <a:latin typeface="cmmi10"/>
              </a:rPr>
              <a:t>i</a:t>
            </a:r>
            <a:endParaRPr lang="en-IN" sz="2400" dirty="0">
              <a:latin typeface="cmmi1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517225" y="21402675"/>
            <a:ext cx="5000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latin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3374350" y="19602450"/>
            <a:ext cx="1657350" cy="62865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7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5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6" name="Straight Arrow Connector 75"/>
          <p:cNvCxnSpPr>
            <a:endCxn id="74" idx="0"/>
          </p:cNvCxnSpPr>
          <p:nvPr/>
        </p:nvCxnSpPr>
        <p:spPr bwMode="auto">
          <a:xfrm flipH="1">
            <a:off x="24203025" y="19116678"/>
            <a:ext cx="2" cy="48577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26441400" y="20869275"/>
            <a:ext cx="2419350" cy="59055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7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5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V="1">
            <a:off x="25748343" y="20958629"/>
            <a:ext cx="725714" cy="15965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29403674" y="19678650"/>
            <a:ext cx="504825" cy="581025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7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5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4" name="Straight Arrow Connector 83"/>
          <p:cNvCxnSpPr>
            <a:endCxn id="83" idx="0"/>
          </p:cNvCxnSpPr>
          <p:nvPr/>
        </p:nvCxnSpPr>
        <p:spPr bwMode="auto">
          <a:xfrm>
            <a:off x="27983543" y="19274971"/>
            <a:ext cx="1672544" cy="40367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31003875" y="19659599"/>
            <a:ext cx="2457450" cy="714375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7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5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6" name="Straight Arrow Connector 85"/>
          <p:cNvCxnSpPr>
            <a:endCxn id="85" idx="0"/>
          </p:cNvCxnSpPr>
          <p:nvPr/>
        </p:nvCxnSpPr>
        <p:spPr bwMode="auto">
          <a:xfrm rot="16200000" flipH="1">
            <a:off x="32032578" y="19459577"/>
            <a:ext cx="285746" cy="11429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29984700" y="19640550"/>
            <a:ext cx="619125" cy="619125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7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5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8" name="Straight Arrow Connector 87"/>
          <p:cNvCxnSpPr>
            <a:endCxn id="87" idx="0"/>
          </p:cNvCxnSpPr>
          <p:nvPr/>
        </p:nvCxnSpPr>
        <p:spPr bwMode="auto">
          <a:xfrm rot="16200000" flipH="1">
            <a:off x="30029947" y="19376233"/>
            <a:ext cx="380997" cy="14763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30718578" y="18092057"/>
            <a:ext cx="3114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mmi10"/>
              </a:rPr>
              <a:t>d</a:t>
            </a:r>
            <a:r>
              <a:rPr lang="en-US" sz="2400" baseline="-25000" dirty="0" err="1" smtClean="0">
                <a:latin typeface="cmmi10"/>
              </a:rPr>
              <a:t>H</a:t>
            </a:r>
            <a:r>
              <a:rPr lang="en-US" sz="2400" dirty="0" smtClean="0">
                <a:latin typeface="Calibri" pitchFamily="34" charset="0"/>
              </a:rPr>
              <a:t>-distance between source and </a:t>
            </a:r>
            <a:r>
              <a:rPr lang="en-US" sz="2400" dirty="0" smtClean="0">
                <a:latin typeface="Calibri" pitchFamily="34" charset="0"/>
              </a:rPr>
              <a:t>the source </a:t>
            </a:r>
            <a:r>
              <a:rPr lang="en-US" sz="2400" dirty="0" smtClean="0">
                <a:latin typeface="Calibri" pitchFamily="34" charset="0"/>
              </a:rPr>
              <a:t>distribution of feature group </a:t>
            </a:r>
            <a:r>
              <a:rPr lang="en-US" sz="2400" dirty="0" smtClean="0">
                <a:latin typeface="cmmi10"/>
              </a:rPr>
              <a:t>i</a:t>
            </a:r>
            <a:endParaRPr lang="en-IN" sz="3200" dirty="0">
              <a:latin typeface="cmmi1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5812749" y="18230850"/>
            <a:ext cx="2428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Ensemble </a:t>
            </a:r>
            <a:r>
              <a:rPr lang="en-US" sz="2400" dirty="0" smtClean="0">
                <a:latin typeface="Calibri" pitchFamily="34" charset="0"/>
              </a:rPr>
              <a:t>coefficients for feature group </a:t>
            </a:r>
            <a:r>
              <a:rPr lang="en-US" sz="2400" dirty="0" smtClean="0">
                <a:latin typeface="cmmi10"/>
              </a:rPr>
              <a:t>i</a:t>
            </a:r>
            <a:endParaRPr lang="en-IN" sz="2400" dirty="0">
              <a:latin typeface="cmmi1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2840949" y="20840700"/>
            <a:ext cx="3114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mmi10"/>
              </a:rPr>
              <a:t>d</a:t>
            </a:r>
            <a:r>
              <a:rPr lang="en-US" sz="2400" baseline="-25000" dirty="0" err="1" smtClean="0">
                <a:latin typeface="cmmi10"/>
              </a:rPr>
              <a:t>H</a:t>
            </a:r>
            <a:r>
              <a:rPr lang="en-US" sz="2400" dirty="0" smtClean="0">
                <a:latin typeface="Calibri"/>
              </a:rPr>
              <a:t>-distance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libri" pitchFamily="34" charset="0"/>
              </a:rPr>
              <a:t>between target and the source distribution of feature group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mmi10"/>
              </a:rPr>
              <a:t>i</a:t>
            </a:r>
            <a:endParaRPr lang="en-IN" sz="2400" dirty="0" smtClean="0">
              <a:latin typeface="cmmi1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9473071" y="21679807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Empirical target error</a:t>
            </a:r>
            <a:endParaRPr lang="en-IN" sz="2400" dirty="0"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26812875" y="21669375"/>
            <a:ext cx="1543050" cy="628650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7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5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 rot="10800000" flipV="1">
            <a:off x="28403553" y="21960114"/>
            <a:ext cx="987877" cy="9978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7" name="Text Box 3521"/>
          <p:cNvSpPr txBox="1">
            <a:spLocks noChangeArrowheads="1"/>
          </p:cNvSpPr>
          <p:nvPr/>
        </p:nvSpPr>
        <p:spPr bwMode="auto">
          <a:xfrm>
            <a:off x="22759760" y="22590579"/>
            <a:ext cx="1077277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144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3800" b="1" dirty="0" smtClean="0">
                <a:latin typeface="cmmi10"/>
              </a:rPr>
              <a:t>d</a:t>
            </a:r>
            <a:r>
              <a:rPr lang="en-US" sz="3800" b="1" baseline="-25000" dirty="0" smtClean="0">
                <a:latin typeface="cmmi10"/>
              </a:rPr>
              <a:t>h</a:t>
            </a:r>
            <a:r>
              <a:rPr lang="en-US" sz="3800" b="1" dirty="0" smtClean="0">
                <a:latin typeface="Calibri" pitchFamily="34" charset="0"/>
              </a:rPr>
              <a:t>-distance: a measure of distance between distributions (Ben-David et al., 2006)</a:t>
            </a:r>
          </a:p>
          <a:p>
            <a:pPr marL="91440" lvl="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3800" b="1" dirty="0">
                <a:solidFill>
                  <a:srgbClr val="C00000"/>
                </a:solidFill>
                <a:latin typeface="Calibri" pitchFamily="34" charset="0"/>
              </a:rPr>
              <a:t>Ensemble coefficients </a:t>
            </a:r>
            <a:r>
              <a:rPr lang="en-US" sz="3800" b="1" dirty="0" smtClean="0">
                <a:solidFill>
                  <a:srgbClr val="C00000"/>
                </a:solidFill>
                <a:latin typeface="Calibri" pitchFamily="34" charset="0"/>
              </a:rPr>
              <a:t>balance </a:t>
            </a:r>
            <a:r>
              <a:rPr lang="en-US" sz="3800" b="1" dirty="0">
                <a:solidFill>
                  <a:srgbClr val="C00000"/>
                </a:solidFill>
                <a:latin typeface="Calibri" pitchFamily="34" charset="0"/>
              </a:rPr>
              <a:t>empirical target error, empirical source error(s), and distribution </a:t>
            </a:r>
            <a:r>
              <a:rPr lang="en-US" sz="3800" b="1" dirty="0" smtClean="0">
                <a:solidFill>
                  <a:srgbClr val="C00000"/>
                </a:solidFill>
                <a:latin typeface="Calibri" pitchFamily="34" charset="0"/>
              </a:rPr>
              <a:t>distances</a:t>
            </a:r>
            <a:endParaRPr lang="en-US" sz="38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1" grpId="0"/>
      <p:bldP spid="47" grpId="0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75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75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6357</TotalTime>
  <Words>668</Words>
  <Application>Microsoft Office PowerPoint</Application>
  <PresentationFormat>Custom</PresentationFormat>
  <Paragraphs>181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新細明體</vt:lpstr>
      <vt:lpstr>Wingdings</vt:lpstr>
      <vt:lpstr>Tahoma</vt:lpstr>
      <vt:lpstr>cmmi10</vt:lpstr>
      <vt:lpstr>Default Design</vt:lpstr>
      <vt:lpstr>PowerPoint Presentation</vt:lpstr>
    </vt:vector>
  </TitlesOfParts>
  <Company>Microsoft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Poster: Multi-Document Summarization by Maximizing Informative Content-Words</dc:title>
  <dc:creator>Scott Yih</dc:creator>
  <cp:lastModifiedBy>Scott Yih</cp:lastModifiedBy>
  <cp:revision>154</cp:revision>
  <dcterms:created xsi:type="dcterms:W3CDTF">2003-07-08T20:27:43Z</dcterms:created>
  <dcterms:modified xsi:type="dcterms:W3CDTF">2011-07-13T18:09:25Z</dcterms:modified>
</cp:coreProperties>
</file>