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handoutMasterIdLst>
    <p:handoutMasterId r:id="rId22"/>
  </p:handoutMasterIdLst>
  <p:sldIdLst>
    <p:sldId id="256" r:id="rId2"/>
    <p:sldId id="282" r:id="rId3"/>
    <p:sldId id="259" r:id="rId4"/>
    <p:sldId id="283" r:id="rId5"/>
    <p:sldId id="287" r:id="rId6"/>
    <p:sldId id="313" r:id="rId7"/>
    <p:sldId id="288" r:id="rId8"/>
    <p:sldId id="294" r:id="rId9"/>
    <p:sldId id="310" r:id="rId10"/>
    <p:sldId id="263" r:id="rId11"/>
    <p:sldId id="316" r:id="rId12"/>
    <p:sldId id="295" r:id="rId13"/>
    <p:sldId id="293" r:id="rId14"/>
    <p:sldId id="311" r:id="rId15"/>
    <p:sldId id="306" r:id="rId16"/>
    <p:sldId id="307" r:id="rId17"/>
    <p:sldId id="308" r:id="rId18"/>
    <p:sldId id="309" r:id="rId19"/>
    <p:sldId id="26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66FF66"/>
    <a:srgbClr val="FD7BFF"/>
    <a:srgbClr val="B81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5" autoAdjust="0"/>
    <p:restoredTop sz="94660"/>
  </p:normalViewPr>
  <p:slideViewPr>
    <p:cSldViewPr>
      <p:cViewPr varScale="1">
        <p:scale>
          <a:sx n="122" d="100"/>
          <a:sy n="122" d="100"/>
        </p:scale>
        <p:origin x="2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0A3F5-22BD-4411-AE6A-A8A524F5D4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D72000-9346-4BA1-8DC0-EBE458EF0404}">
      <dgm:prSet custT="1"/>
      <dgm:spPr/>
      <dgm:t>
        <a:bodyPr/>
        <a:lstStyle/>
        <a:p>
          <a:pPr algn="l" rtl="0"/>
          <a:r>
            <a:rPr lang="en-US" sz="4400" b="0" u="none" dirty="0" smtClean="0">
              <a:solidFill>
                <a:schemeClr val="tx1"/>
              </a:solidFill>
            </a:rPr>
            <a:t>Partitioned Logistic Regression for Spam Filtering</a:t>
          </a:r>
          <a:endParaRPr lang="en-US" sz="4400" b="0" u="none" dirty="0">
            <a:solidFill>
              <a:schemeClr val="tx1"/>
            </a:solidFill>
          </a:endParaRPr>
        </a:p>
      </dgm:t>
    </dgm:pt>
    <dgm:pt modelId="{1F5802ED-DD0F-42BE-836F-87B8EC7C46EF}" type="parTrans" cxnId="{1F9D509A-E608-4760-BA99-FD21334F596C}">
      <dgm:prSet/>
      <dgm:spPr/>
      <dgm:t>
        <a:bodyPr/>
        <a:lstStyle/>
        <a:p>
          <a:endParaRPr lang="en-US"/>
        </a:p>
      </dgm:t>
    </dgm:pt>
    <dgm:pt modelId="{4BCEBDD1-813F-41F7-BC39-AA01233E1627}" type="sibTrans" cxnId="{1F9D509A-E608-4760-BA99-FD21334F596C}">
      <dgm:prSet/>
      <dgm:spPr/>
      <dgm:t>
        <a:bodyPr/>
        <a:lstStyle/>
        <a:p>
          <a:endParaRPr lang="en-US"/>
        </a:p>
      </dgm:t>
    </dgm:pt>
    <dgm:pt modelId="{B6DF2040-E253-4802-91A3-BDFCFA6522F3}" type="pres">
      <dgm:prSet presAssocID="{F570A3F5-22BD-4411-AE6A-A8A524F5D4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6593EF-86CC-4476-9A91-7E388502A603}" type="pres">
      <dgm:prSet presAssocID="{A2D72000-9346-4BA1-8DC0-EBE458EF040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D509A-E608-4760-BA99-FD21334F596C}" srcId="{F570A3F5-22BD-4411-AE6A-A8A524F5D4D5}" destId="{A2D72000-9346-4BA1-8DC0-EBE458EF0404}" srcOrd="0" destOrd="0" parTransId="{1F5802ED-DD0F-42BE-836F-87B8EC7C46EF}" sibTransId="{4BCEBDD1-813F-41F7-BC39-AA01233E1627}"/>
    <dgm:cxn modelId="{A6BE41A3-AD82-42C5-8C69-33B0911FC642}" type="presOf" srcId="{A2D72000-9346-4BA1-8DC0-EBE458EF0404}" destId="{386593EF-86CC-4476-9A91-7E388502A603}" srcOrd="0" destOrd="0" presId="urn:microsoft.com/office/officeart/2005/8/layout/process1"/>
    <dgm:cxn modelId="{B14AB79F-4029-4781-AA5B-991DF22845DF}" type="presOf" srcId="{F570A3F5-22BD-4411-AE6A-A8A524F5D4D5}" destId="{B6DF2040-E253-4802-91A3-BDFCFA6522F3}" srcOrd="0" destOrd="0" presId="urn:microsoft.com/office/officeart/2005/8/layout/process1"/>
    <dgm:cxn modelId="{AEEB7E4E-AEAF-4F7D-8DE3-A306E526DC6E}" type="presParOf" srcId="{B6DF2040-E253-4802-91A3-BDFCFA6522F3}" destId="{386593EF-86CC-4476-9A91-7E388502A60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0A3F5-22BD-4411-AE6A-A8A524F5D4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D72000-9346-4BA1-8DC0-EBE458EF0404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noFill/>
      </dgm:spPr>
      <dgm:t>
        <a:bodyPr/>
        <a:lstStyle/>
        <a:p>
          <a:pPr algn="l" rtl="0"/>
          <a:r>
            <a:rPr lang="en-US" sz="2000" b="0" u="none" dirty="0" smtClean="0">
              <a:solidFill>
                <a:schemeClr val="tx1"/>
              </a:solidFill>
            </a:rPr>
            <a:t>The work was done while the first author was an intern at MSR</a:t>
          </a:r>
          <a:endParaRPr lang="en-US" sz="2000" b="0" u="none" dirty="0">
            <a:solidFill>
              <a:schemeClr val="tx1"/>
            </a:solidFill>
          </a:endParaRPr>
        </a:p>
      </dgm:t>
    </dgm:pt>
    <dgm:pt modelId="{1F5802ED-DD0F-42BE-836F-87B8EC7C46EF}" type="parTrans" cxnId="{1F9D509A-E608-4760-BA99-FD21334F596C}">
      <dgm:prSet/>
      <dgm:spPr/>
      <dgm:t>
        <a:bodyPr/>
        <a:lstStyle/>
        <a:p>
          <a:endParaRPr lang="en-US"/>
        </a:p>
      </dgm:t>
    </dgm:pt>
    <dgm:pt modelId="{4BCEBDD1-813F-41F7-BC39-AA01233E1627}" type="sibTrans" cxnId="{1F9D509A-E608-4760-BA99-FD21334F596C}">
      <dgm:prSet/>
      <dgm:spPr/>
      <dgm:t>
        <a:bodyPr/>
        <a:lstStyle/>
        <a:p>
          <a:endParaRPr lang="en-US"/>
        </a:p>
      </dgm:t>
    </dgm:pt>
    <dgm:pt modelId="{B6DF2040-E253-4802-91A3-BDFCFA6522F3}" type="pres">
      <dgm:prSet presAssocID="{F570A3F5-22BD-4411-AE6A-A8A524F5D4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6593EF-86CC-4476-9A91-7E388502A603}" type="pres">
      <dgm:prSet presAssocID="{A2D72000-9346-4BA1-8DC0-EBE458EF040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9D509A-E608-4760-BA99-FD21334F596C}" srcId="{F570A3F5-22BD-4411-AE6A-A8A524F5D4D5}" destId="{A2D72000-9346-4BA1-8DC0-EBE458EF0404}" srcOrd="0" destOrd="0" parTransId="{1F5802ED-DD0F-42BE-836F-87B8EC7C46EF}" sibTransId="{4BCEBDD1-813F-41F7-BC39-AA01233E1627}"/>
    <dgm:cxn modelId="{4CE6BFF5-6023-4591-AC80-363E7F6C7F7A}" type="presOf" srcId="{A2D72000-9346-4BA1-8DC0-EBE458EF0404}" destId="{386593EF-86CC-4476-9A91-7E388502A603}" srcOrd="0" destOrd="0" presId="urn:microsoft.com/office/officeart/2005/8/layout/process1"/>
    <dgm:cxn modelId="{D2B046EA-E842-40AE-B247-4DDB1016E9EA}" type="presOf" srcId="{F570A3F5-22BD-4411-AE6A-A8A524F5D4D5}" destId="{B6DF2040-E253-4802-91A3-BDFCFA6522F3}" srcOrd="0" destOrd="0" presId="urn:microsoft.com/office/officeart/2005/8/layout/process1"/>
    <dgm:cxn modelId="{F8606C6B-9F05-405E-ABE2-4105ADEEF87F}" type="presParOf" srcId="{B6DF2040-E253-4802-91A3-BDFCFA6522F3}" destId="{386593EF-86CC-4476-9A91-7E388502A60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93EF-86CC-4476-9A91-7E388502A603}">
      <dsp:nvSpPr>
        <dsp:cNvPr id="0" name=""/>
        <dsp:cNvSpPr/>
      </dsp:nvSpPr>
      <dsp:spPr>
        <a:xfrm>
          <a:off x="8330" y="0"/>
          <a:ext cx="8517739" cy="147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u="none" kern="1200" dirty="0" smtClean="0">
              <a:solidFill>
                <a:schemeClr val="tx1"/>
              </a:solidFill>
            </a:rPr>
            <a:t>Partitioned Logistic Regression for Spam Filtering</a:t>
          </a:r>
          <a:endParaRPr lang="en-US" sz="4400" b="0" u="none" kern="1200" dirty="0">
            <a:solidFill>
              <a:schemeClr val="tx1"/>
            </a:solidFill>
          </a:endParaRPr>
        </a:p>
      </dsp:txBody>
      <dsp:txXfrm>
        <a:off x="51449" y="43119"/>
        <a:ext cx="8431501" cy="1385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93EF-86CC-4476-9A91-7E388502A603}">
      <dsp:nvSpPr>
        <dsp:cNvPr id="0" name=""/>
        <dsp:cNvSpPr/>
      </dsp:nvSpPr>
      <dsp:spPr>
        <a:xfrm>
          <a:off x="3385" y="0"/>
          <a:ext cx="6927428" cy="786384"/>
        </a:xfrm>
        <a:prstGeom prst="roundRect">
          <a:avLst>
            <a:gd name="adj" fmla="val 10000"/>
          </a:avLst>
        </a:prstGeom>
        <a:noFill/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>
              <a:solidFill>
                <a:schemeClr val="tx1"/>
              </a:solidFill>
            </a:rPr>
            <a:t>The work was done while the first author was an intern at MSR</a:t>
          </a:r>
          <a:endParaRPr lang="en-US" sz="2000" b="0" u="none" kern="1200" dirty="0">
            <a:solidFill>
              <a:schemeClr val="tx1"/>
            </a:solidFill>
          </a:endParaRPr>
        </a:p>
      </dsp:txBody>
      <dsp:txXfrm>
        <a:off x="26417" y="23032"/>
        <a:ext cx="6881364" cy="740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96812-B574-4E1D-9B28-C116475C517A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CE90-D9D6-4EC6-9202-409D8E161C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5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7/22/2014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04800" y="990600"/>
          <a:ext cx="8534400" cy="1472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3400" y="3352800"/>
            <a:ext cx="80010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66FF66"/>
                </a:solidFill>
                <a:latin typeface="Tahoma" pitchFamily="34" charset="0"/>
                <a:cs typeface="Tahoma" pitchFamily="34" charset="0"/>
              </a:rPr>
              <a:t>Ming-</a:t>
            </a:r>
            <a:r>
              <a:rPr lang="en-US" sz="2400" dirty="0" err="1" smtClean="0">
                <a:solidFill>
                  <a:srgbClr val="66FF66"/>
                </a:solidFill>
                <a:latin typeface="Tahoma" pitchFamily="34" charset="0"/>
                <a:cs typeface="Tahoma" pitchFamily="34" charset="0"/>
              </a:rPr>
              <a:t>wei</a:t>
            </a:r>
            <a:r>
              <a:rPr lang="en-US" sz="2400" dirty="0" smtClean="0">
                <a:solidFill>
                  <a:srgbClr val="66FF66"/>
                </a:solidFill>
                <a:latin typeface="Tahoma" pitchFamily="34" charset="0"/>
                <a:cs typeface="Tahoma" pitchFamily="34" charset="0"/>
              </a:rPr>
              <a:t> Chang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66FF66"/>
                </a:solidFill>
                <a:latin typeface="Tahoma" pitchFamily="34" charset="0"/>
                <a:cs typeface="Tahoma" pitchFamily="34" charset="0"/>
              </a:rPr>
              <a:t>University of Illinois at Urbana-Champaign</a:t>
            </a:r>
            <a:endParaRPr lang="en-US" sz="2400" i="1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i="1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Wen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-tau </a:t>
            </a:r>
            <a:r>
              <a:rPr lang="en-US" sz="2400" dirty="0" err="1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Yih</a:t>
            </a:r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and Christopher Meek</a:t>
            </a:r>
          </a:p>
          <a:p>
            <a:pPr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Microsoft Research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981200" y="5791200"/>
          <a:ext cx="6934200" cy="78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PLR: A Hybrid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Asymptotic Error (with enough examples)</a:t>
            </a:r>
          </a:p>
          <a:p>
            <a:pPr lvl="1"/>
            <a:r>
              <a:rPr lang="en-US" dirty="0" smtClean="0"/>
              <a:t>Err(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  <a:r>
              <a:rPr lang="en-US" dirty="0" smtClean="0"/>
              <a:t> ) ≤ Err(</a:t>
            </a:r>
            <a:r>
              <a:rPr lang="en-US" dirty="0" smtClean="0">
                <a:solidFill>
                  <a:srgbClr val="FF0000"/>
                </a:solidFill>
              </a:rPr>
              <a:t>PLR</a:t>
            </a:r>
            <a:r>
              <a:rPr lang="en-US" dirty="0" smtClean="0"/>
              <a:t>) ≤ Err(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 smtClean="0"/>
              <a:t>Number of training examples required to converge</a:t>
            </a:r>
          </a:p>
          <a:p>
            <a:pPr lvl="1"/>
            <a:r>
              <a:rPr lang="en-US" dirty="0" smtClean="0"/>
              <a:t>#Example(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) ≤ #Example(</a:t>
            </a:r>
            <a:r>
              <a:rPr lang="en-US" dirty="0" smtClean="0">
                <a:solidFill>
                  <a:srgbClr val="FF0000"/>
                </a:solidFill>
              </a:rPr>
              <a:t>PLR</a:t>
            </a:r>
            <a:r>
              <a:rPr lang="en-US" dirty="0" smtClean="0"/>
              <a:t>) ≤ #Example(</a:t>
            </a:r>
            <a:r>
              <a:rPr lang="en-US" dirty="0" smtClean="0">
                <a:solidFill>
                  <a:srgbClr val="00B0F0"/>
                </a:solidFill>
              </a:rPr>
              <a:t>LR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Therefore, which algorithm is preferred?</a:t>
            </a:r>
          </a:p>
          <a:p>
            <a:pPr lvl="1"/>
            <a:r>
              <a:rPr lang="en-US" dirty="0" smtClean="0"/>
              <a:t>Depends on the task and the amount of training data</a:t>
            </a:r>
          </a:p>
          <a:p>
            <a:pPr lvl="1"/>
            <a:r>
              <a:rPr lang="en-US" dirty="0" smtClean="0"/>
              <a:t>In practice, </a:t>
            </a:r>
            <a:r>
              <a:rPr lang="en-US" dirty="0" smtClean="0">
                <a:solidFill>
                  <a:srgbClr val="FF0000"/>
                </a:solidFill>
              </a:rPr>
              <a:t>PLR</a:t>
            </a:r>
            <a:r>
              <a:rPr lang="en-US" dirty="0" smtClean="0"/>
              <a:t> often outperforms 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</a:p>
          <a:p>
            <a:pPr lvl="2"/>
            <a:r>
              <a:rPr lang="en-US" dirty="0" smtClean="0"/>
              <a:t>If we have </a:t>
            </a:r>
            <a:r>
              <a:rPr lang="en-US" u="sng" dirty="0" smtClean="0"/>
              <a:t>good feature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on Synthetic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Draw artificial data from Gaussian distributions</a:t>
            </a:r>
          </a:p>
          <a:p>
            <a:pPr lvl="1"/>
            <a:r>
              <a:rPr lang="en-US" dirty="0" smtClean="0"/>
              <a:t>Control the co-variance of two feature groups</a:t>
            </a:r>
          </a:p>
          <a:p>
            <a:pPr lvl="1"/>
            <a:endParaRPr lang="en-US" sz="3500" dirty="0" smtClean="0"/>
          </a:p>
          <a:p>
            <a:r>
              <a:rPr lang="en-US" dirty="0" smtClean="0"/>
              <a:t>When feature groups are conditionally independent,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PLR </a:t>
            </a:r>
            <a:r>
              <a:rPr lang="en-US" dirty="0" smtClean="0"/>
              <a:t>is better than </a:t>
            </a:r>
            <a:r>
              <a:rPr lang="en-US" dirty="0" smtClean="0">
                <a:solidFill>
                  <a:srgbClr val="3366CC"/>
                </a:solidFill>
              </a:rPr>
              <a:t>LR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feature groups are not conditionally independent</a:t>
            </a:r>
          </a:p>
          <a:p>
            <a:pPr lvl="1"/>
            <a:r>
              <a:rPr lang="en-US" dirty="0" smtClean="0"/>
              <a:t>Small amount of labeled data, </a:t>
            </a:r>
            <a:r>
              <a:rPr lang="en-US" dirty="0" smtClean="0">
                <a:solidFill>
                  <a:srgbClr val="FF0000"/>
                </a:solidFill>
              </a:rPr>
              <a:t>PLR</a:t>
            </a:r>
            <a:r>
              <a:rPr lang="en-US" dirty="0" smtClean="0"/>
              <a:t> is still better</a:t>
            </a:r>
          </a:p>
          <a:p>
            <a:pPr lvl="1"/>
            <a:r>
              <a:rPr lang="en-US" dirty="0" smtClean="0"/>
              <a:t>Large amount of labeled data, 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  <a:r>
              <a:rPr lang="en-US" dirty="0" smtClean="0"/>
              <a:t> is better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The Model: Partitioned Logistic Regression</a:t>
            </a:r>
          </a:p>
          <a:p>
            <a:endParaRPr lang="en-US" dirty="0" smtClean="0"/>
          </a:p>
          <a:p>
            <a:r>
              <a:rPr lang="en-US" dirty="0" smtClean="0"/>
              <a:t>Analysis of Partitioned Logistic Regression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Application to Spam Filtering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582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Fighting Spam with PLR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5191"/>
            <a:ext cx="83820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Spam filtering: just a </a:t>
            </a:r>
            <a:r>
              <a:rPr lang="en-US" sz="3600" dirty="0" smtClean="0">
                <a:solidFill>
                  <a:srgbClr val="0070C0"/>
                </a:solidFill>
              </a:rPr>
              <a:t>text classification </a:t>
            </a:r>
            <a:r>
              <a:rPr lang="en-US" sz="3600" dirty="0" smtClean="0"/>
              <a:t>problem</a:t>
            </a:r>
            <a:r>
              <a:rPr lang="en-US" sz="3300" dirty="0" smtClean="0"/>
              <a:t>? </a:t>
            </a:r>
            <a:r>
              <a:rPr lang="en-US" sz="3300" dirty="0" smtClean="0">
                <a:solidFill>
                  <a:srgbClr val="FF0000"/>
                </a:solidFill>
              </a:rPr>
              <a:t>NO</a:t>
            </a:r>
            <a:r>
              <a:rPr lang="en-US" sz="3300" dirty="0" smtClean="0"/>
              <a:t>!</a:t>
            </a:r>
          </a:p>
          <a:p>
            <a:pPr lvl="1"/>
            <a:r>
              <a:rPr lang="en-US" sz="3600" dirty="0" smtClean="0"/>
              <a:t>Relying on only email </a:t>
            </a:r>
            <a:r>
              <a:rPr lang="en-US" sz="3600" dirty="0" smtClean="0">
                <a:solidFill>
                  <a:srgbClr val="7030A0"/>
                </a:solidFill>
              </a:rPr>
              <a:t>content</a:t>
            </a:r>
            <a:r>
              <a:rPr lang="en-US" sz="3600" dirty="0" smtClean="0"/>
              <a:t> is </a:t>
            </a:r>
            <a:r>
              <a:rPr lang="en-US" sz="3600" b="1" dirty="0" smtClean="0"/>
              <a:t>vulnerable</a:t>
            </a:r>
          </a:p>
          <a:p>
            <a:pPr lvl="1">
              <a:buNone/>
            </a:pPr>
            <a:r>
              <a:rPr lang="en-US" sz="3300" dirty="0" smtClean="0"/>
              <a:t>	</a:t>
            </a:r>
            <a:r>
              <a:rPr lang="en-US" sz="2600" dirty="0" smtClean="0"/>
              <a:t>[</a:t>
            </a:r>
            <a:r>
              <a:rPr lang="en-US" sz="2600" dirty="0" err="1" smtClean="0"/>
              <a:t>Lowd</a:t>
            </a:r>
            <a:r>
              <a:rPr lang="en-US" sz="2600" dirty="0" smtClean="0"/>
              <a:t> and Meek 2005]</a:t>
            </a:r>
            <a:endParaRPr lang="en-US" sz="3300" dirty="0" smtClean="0"/>
          </a:p>
          <a:p>
            <a:pPr lvl="1"/>
            <a:r>
              <a:rPr lang="en-US" sz="3300" dirty="0" smtClean="0"/>
              <a:t>Need other types of information</a:t>
            </a:r>
          </a:p>
          <a:p>
            <a:pPr lvl="2"/>
            <a:r>
              <a:rPr lang="en-US" sz="2800" b="1" dirty="0" smtClean="0">
                <a:solidFill>
                  <a:srgbClr val="7030A0"/>
                </a:solidFill>
              </a:rPr>
              <a:t>User information </a:t>
            </a:r>
            <a:r>
              <a:rPr lang="en-US" sz="2800" dirty="0" smtClean="0"/>
              <a:t>(Personalized Spam Filtering)</a:t>
            </a:r>
          </a:p>
          <a:p>
            <a:pPr lvl="2"/>
            <a:r>
              <a:rPr lang="en-US" sz="2800" b="1" dirty="0" smtClean="0">
                <a:solidFill>
                  <a:srgbClr val="7030A0"/>
                </a:solidFill>
              </a:rPr>
              <a:t>Sender information </a:t>
            </a:r>
            <a:r>
              <a:rPr lang="en-US" sz="2800" dirty="0" smtClean="0"/>
              <a:t>(Reputation)</a:t>
            </a:r>
          </a:p>
          <a:p>
            <a:pPr lvl="1"/>
            <a:r>
              <a:rPr lang="en-US" sz="3300" dirty="0" smtClean="0"/>
              <a:t>Natural Feature Groups ! </a:t>
            </a:r>
          </a:p>
          <a:p>
            <a:pPr lvl="2"/>
            <a:endParaRPr lang="en-US" sz="2800" dirty="0" smtClean="0"/>
          </a:p>
          <a:p>
            <a:r>
              <a:rPr lang="en-US" sz="3300" dirty="0" smtClean="0"/>
              <a:t>Adding all information into a single LR</a:t>
            </a:r>
          </a:p>
          <a:p>
            <a:pPr lvl="1"/>
            <a:r>
              <a:rPr lang="en-US" dirty="0" smtClean="0"/>
              <a:t>limited improvement (</a:t>
            </a:r>
            <a:r>
              <a:rPr lang="en-US" i="1" dirty="0" err="1" smtClean="0"/>
              <a:t>AUC</a:t>
            </a:r>
            <a:r>
              <a:rPr lang="en-US" i="1" baseline="-25000" dirty="0" err="1" smtClean="0"/>
              <a:t>fpr</a:t>
            </a:r>
            <a:r>
              <a:rPr lang="en-US" i="1" baseline="-25000" dirty="0" smtClean="0"/>
              <a:t>&lt;=10%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0.512 </a:t>
            </a:r>
            <a:r>
              <a:rPr lang="en-US" dirty="0" smtClean="0"/>
              <a:t>(</a:t>
            </a:r>
            <a:r>
              <a:rPr lang="en-US" u="sng" dirty="0" smtClean="0"/>
              <a:t>content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70C0"/>
                </a:solidFill>
              </a:rPr>
              <a:t>-&gt; 0.521 </a:t>
            </a:r>
            <a:r>
              <a:rPr lang="en-US" dirty="0" smtClean="0"/>
              <a:t>(</a:t>
            </a:r>
            <a:r>
              <a:rPr lang="en-US" u="sng" dirty="0" smtClean="0"/>
              <a:t>all</a:t>
            </a:r>
            <a:r>
              <a:rPr lang="en-US" dirty="0" smtClean="0"/>
              <a:t>))</a:t>
            </a:r>
          </a:p>
          <a:p>
            <a:pPr lvl="1"/>
            <a:endParaRPr lang="en-US" dirty="0" smtClean="0"/>
          </a:p>
          <a:p>
            <a:pPr lvl="0">
              <a:defRPr/>
            </a:pPr>
            <a:r>
              <a:rPr lang="en-US" sz="2800" dirty="0" smtClean="0">
                <a:latin typeface="Tahoma" pitchFamily="34" charset="0"/>
                <a:cs typeface="Tahoma" pitchFamily="34" charset="0"/>
              </a:rPr>
              <a:t>Our Solution : </a:t>
            </a:r>
            <a:r>
              <a:rPr lang="en-US" sz="28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Partitioned Logistic Regression</a:t>
            </a:r>
          </a:p>
          <a:p>
            <a:pPr lvl="1">
              <a:defRPr/>
            </a:pPr>
            <a:r>
              <a:rPr lang="en-US" sz="3000" dirty="0" smtClean="0"/>
              <a:t>Three feature groups: User, Sender and conten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Algorithms: NB, LR, PLR</a:t>
            </a:r>
          </a:p>
          <a:p>
            <a:endParaRPr lang="en-US" dirty="0" smtClean="0"/>
          </a:p>
          <a:p>
            <a:r>
              <a:rPr lang="en-US" dirty="0" smtClean="0"/>
              <a:t>All use the same features, labeled data</a:t>
            </a:r>
          </a:p>
          <a:p>
            <a:endParaRPr lang="en-US" dirty="0" smtClean="0"/>
          </a:p>
          <a:p>
            <a:r>
              <a:rPr lang="en-US" dirty="0" smtClean="0"/>
              <a:t>The smoothing parameter is selected using development set</a:t>
            </a:r>
          </a:p>
          <a:p>
            <a:endParaRPr lang="en-US" dirty="0" smtClean="0"/>
          </a:p>
          <a:p>
            <a:r>
              <a:rPr lang="en-US" dirty="0" smtClean="0"/>
              <a:t>Evaluation: ROC Curves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Hotmail Feedback Loop</a:t>
            </a:r>
            <a:r>
              <a:rPr lang="en-US" dirty="0" smtClean="0"/>
              <a:t>  (Content, Sender, </a:t>
            </a:r>
            <a:r>
              <a:rPr lang="en-US" dirty="0" smtClean="0">
                <a:solidFill>
                  <a:srgbClr val="FF0000"/>
                </a:solidFill>
              </a:rPr>
              <a:t>Receiver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Train: July t0 Nov, 2005,  Test: Dec 2005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TREC 05 &amp; 06  </a:t>
            </a:r>
            <a:r>
              <a:rPr lang="en-US" dirty="0" smtClean="0"/>
              <a:t>(Content, Sender)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(Hotmail)</a:t>
            </a:r>
            <a:endParaRPr lang="en-US" dirty="0"/>
          </a:p>
        </p:txBody>
      </p:sp>
      <p:pic>
        <p:nvPicPr>
          <p:cNvPr id="4" name="Content Placeholder 3" descr="hotmail_roc.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5" name="Right Arrow 4"/>
          <p:cNvSpPr/>
          <p:nvPr/>
        </p:nvSpPr>
        <p:spPr>
          <a:xfrm rot="13012015">
            <a:off x="2512504" y="2521661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2209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Larger AUC = Better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(Hotmail)</a:t>
            </a:r>
            <a:endParaRPr lang="en-US" dirty="0"/>
          </a:p>
        </p:txBody>
      </p:sp>
      <p:pic>
        <p:nvPicPr>
          <p:cNvPr id="4" name="Content Placeholder 3" descr="hotmail_roc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799"/>
            <a:ext cx="9144000" cy="5343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(Hotmail)</a:t>
            </a:r>
            <a:endParaRPr lang="en-US" dirty="0"/>
          </a:p>
        </p:txBody>
      </p:sp>
      <p:pic>
        <p:nvPicPr>
          <p:cNvPr id="4" name="Content Placeholder 3" descr="hotmail_roc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Curves (TREC 06)</a:t>
            </a:r>
            <a:endParaRPr lang="en-US" dirty="0"/>
          </a:p>
        </p:txBody>
      </p:sp>
      <p:pic>
        <p:nvPicPr>
          <p:cNvPr id="4" name="Content Placeholder 3" descr="trec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314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 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Product of Experts </a:t>
            </a:r>
            <a:r>
              <a:rPr lang="en-US" sz="2200" dirty="0" smtClean="0"/>
              <a:t>[Hinton 1999]</a:t>
            </a:r>
          </a:p>
          <a:p>
            <a:r>
              <a:rPr lang="en-US" sz="3000" dirty="0" smtClean="0"/>
              <a:t>Logarithmic opinion pool </a:t>
            </a:r>
            <a:r>
              <a:rPr lang="en-US" sz="2200" dirty="0" smtClean="0"/>
              <a:t>[Kahn et. al. 1998] [ Smith et. al. 2005]</a:t>
            </a:r>
          </a:p>
          <a:p>
            <a:r>
              <a:rPr lang="en-US" dirty="0" smtClean="0"/>
              <a:t>Alternative NB/LR mixture model</a:t>
            </a:r>
          </a:p>
          <a:p>
            <a:pPr lvl="1"/>
            <a:r>
              <a:rPr lang="en-US" sz="2400" dirty="0" smtClean="0"/>
              <a:t>Learn a LR on top of NB [</a:t>
            </a:r>
            <a:r>
              <a:rPr lang="en-US" sz="2400" dirty="0" err="1" smtClean="0"/>
              <a:t>Rania</a:t>
            </a:r>
            <a:r>
              <a:rPr lang="en-US" sz="2400" dirty="0" smtClean="0"/>
              <a:t> et al. 2004]</a:t>
            </a:r>
            <a:endParaRPr lang="en-US" sz="3200" dirty="0" smtClean="0"/>
          </a:p>
          <a:p>
            <a:r>
              <a:rPr lang="en-US" sz="3000" dirty="0" smtClean="0"/>
              <a:t>Model  Combination </a:t>
            </a:r>
            <a:r>
              <a:rPr lang="en-US" sz="2200" dirty="0" smtClean="0"/>
              <a:t>[Bennett 2006]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view of conditional independence assumption is novel</a:t>
            </a:r>
          </a:p>
          <a:p>
            <a:r>
              <a:rPr lang="en-US" dirty="0" smtClean="0"/>
              <a:t>Demonstrate the effectiveness of PLR in spam filtering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VMIntro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0"/>
            <a:ext cx="2209800" cy="1414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05800" cy="4854209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Linear classifiers are used in many applications </a:t>
            </a:r>
          </a:p>
          <a:p>
            <a:pPr lvl="1"/>
            <a:r>
              <a:rPr lang="en-US" sz="3100" dirty="0" smtClean="0"/>
              <a:t>Document classification, information extraction tasks, </a:t>
            </a:r>
            <a:r>
              <a:rPr lang="en-US" sz="3100" u="sng" dirty="0" smtClean="0">
                <a:solidFill>
                  <a:srgbClr val="0070C0"/>
                </a:solidFill>
              </a:rPr>
              <a:t>spam filtering </a:t>
            </a:r>
            <a:r>
              <a:rPr lang="en-US" sz="3100" dirty="0" smtClean="0"/>
              <a:t>…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   </a:t>
            </a:r>
            <a:r>
              <a:rPr lang="en-US" sz="3100" dirty="0" smtClean="0"/>
              <a:t>Good performance in high dimensional spaces</a:t>
            </a:r>
          </a:p>
          <a:p>
            <a:pPr lvl="1"/>
            <a:r>
              <a:rPr lang="en-US" sz="3100" dirty="0" smtClean="0"/>
              <a:t>Very Efficient</a:t>
            </a:r>
          </a:p>
          <a:p>
            <a:pPr lvl="1"/>
            <a:endParaRPr lang="en-US" sz="3100" dirty="0" smtClean="0"/>
          </a:p>
          <a:p>
            <a:r>
              <a:rPr lang="en-US" sz="3600" dirty="0" smtClean="0"/>
              <a:t>Two popular algorithms</a:t>
            </a:r>
          </a:p>
          <a:p>
            <a:pPr lvl="1"/>
            <a:r>
              <a:rPr lang="en-US" sz="3100" dirty="0" smtClean="0">
                <a:solidFill>
                  <a:srgbClr val="00B050"/>
                </a:solidFill>
              </a:rPr>
              <a:t>Naïve </a:t>
            </a:r>
            <a:r>
              <a:rPr lang="en-US" sz="3100" dirty="0" err="1" smtClean="0">
                <a:solidFill>
                  <a:srgbClr val="00B050"/>
                </a:solidFill>
              </a:rPr>
              <a:t>Bayes</a:t>
            </a:r>
            <a:r>
              <a:rPr lang="en-US" sz="3100" dirty="0" smtClean="0">
                <a:solidFill>
                  <a:srgbClr val="00B050"/>
                </a:solidFill>
              </a:rPr>
              <a:t> (NB) </a:t>
            </a:r>
            <a:r>
              <a:rPr lang="en-US" sz="3100" dirty="0" smtClean="0"/>
              <a:t>and </a:t>
            </a:r>
            <a:r>
              <a:rPr lang="en-US" sz="3100" dirty="0" smtClean="0">
                <a:solidFill>
                  <a:srgbClr val="0070C0"/>
                </a:solidFill>
              </a:rPr>
              <a:t>Logistic Regression (LR</a:t>
            </a:r>
            <a:r>
              <a:rPr lang="en-US" sz="3100" dirty="0" smtClean="0"/>
              <a:t>)</a:t>
            </a:r>
          </a:p>
          <a:p>
            <a:pPr lvl="1"/>
            <a:r>
              <a:rPr lang="en-US" sz="3100" dirty="0" smtClean="0">
                <a:solidFill>
                  <a:srgbClr val="00B050"/>
                </a:solidFill>
              </a:rPr>
              <a:t>NB</a:t>
            </a:r>
            <a:r>
              <a:rPr lang="en-US" sz="3100" dirty="0" smtClean="0"/>
              <a:t>: conditional independence assumption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LR</a:t>
            </a:r>
            <a:r>
              <a:rPr lang="en-US" sz="3100" dirty="0" smtClean="0"/>
              <a:t>:  can capture the dependence between features</a:t>
            </a:r>
          </a:p>
          <a:p>
            <a:pPr lvl="1"/>
            <a:endParaRPr lang="en-US" sz="31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Machine learning perspective</a:t>
            </a:r>
          </a:p>
          <a:p>
            <a:pPr lvl="1"/>
            <a:r>
              <a:rPr lang="en-US" dirty="0" smtClean="0"/>
              <a:t>A novel mixture of discriminative and generative models</a:t>
            </a:r>
          </a:p>
          <a:p>
            <a:pPr lvl="2"/>
            <a:r>
              <a:rPr lang="en-US" dirty="0" smtClean="0"/>
              <a:t>Suitable for the applications with “natural feature groups”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Spam Filtering </a:t>
            </a:r>
          </a:p>
          <a:p>
            <a:pPr lvl="1"/>
            <a:r>
              <a:rPr lang="en-US" dirty="0" smtClean="0"/>
              <a:t>PLR integrates  various information sources nicely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Significantly better than LR and NB</a:t>
            </a:r>
          </a:p>
          <a:p>
            <a:r>
              <a:rPr lang="en-US" b="1" u="sng" dirty="0" smtClean="0"/>
              <a:t>Future Works</a:t>
            </a:r>
          </a:p>
          <a:p>
            <a:pPr lvl="1"/>
            <a:r>
              <a:rPr lang="en-US" dirty="0" smtClean="0"/>
              <a:t>Detecting good feature groups automatically</a:t>
            </a:r>
          </a:p>
          <a:p>
            <a:pPr lvl="1"/>
            <a:r>
              <a:rPr lang="en-US" dirty="0" smtClean="0"/>
              <a:t>Different methods of combining sub-models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propose </a:t>
            </a:r>
            <a:r>
              <a:rPr lang="en-US" dirty="0" smtClean="0">
                <a:solidFill>
                  <a:srgbClr val="FF0000"/>
                </a:solidFill>
              </a:rPr>
              <a:t>partitioned logistic regression (PLR)</a:t>
            </a:r>
          </a:p>
          <a:p>
            <a:pPr lvl="1"/>
            <a:r>
              <a:rPr lang="en-US" dirty="0" smtClean="0"/>
              <a:t>A new hybrid model of 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</a:p>
          <a:p>
            <a:pPr lvl="1"/>
            <a:r>
              <a:rPr lang="en-US" dirty="0" smtClean="0"/>
              <a:t>A weaker conditional independence assumption</a:t>
            </a:r>
          </a:p>
          <a:p>
            <a:pPr lvl="1"/>
            <a:r>
              <a:rPr lang="en-US" dirty="0" smtClean="0"/>
              <a:t>Suitable for tasks with “natural feature groups”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It works great on spam filtering! </a:t>
            </a:r>
          </a:p>
          <a:p>
            <a:pPr lvl="1"/>
            <a:r>
              <a:rPr lang="en-US" dirty="0" smtClean="0"/>
              <a:t> It improves the </a:t>
            </a:r>
            <a:r>
              <a:rPr lang="en-US" i="1" dirty="0" err="1" smtClean="0"/>
              <a:t>AUC</a:t>
            </a:r>
            <a:r>
              <a:rPr lang="en-US" i="1" baseline="-25000" dirty="0" err="1" smtClean="0"/>
              <a:t>fpr</a:t>
            </a:r>
            <a:r>
              <a:rPr lang="en-US" i="1" baseline="-25000" dirty="0" smtClean="0"/>
              <a:t>&lt;=10%</a:t>
            </a:r>
            <a:r>
              <a:rPr lang="en-US" i="1" dirty="0" smtClean="0"/>
              <a:t>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00B050"/>
                </a:solidFill>
              </a:rPr>
              <a:t>28.8%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23.6%</a:t>
            </a:r>
            <a:r>
              <a:rPr lang="en-US" dirty="0" smtClean="0"/>
              <a:t>  compared to 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LR, </a:t>
            </a:r>
            <a:r>
              <a:rPr lang="en-US" dirty="0" smtClean="0"/>
              <a:t>respectively</a:t>
            </a:r>
            <a:endParaRPr lang="en-US" sz="3200" dirty="0" smtClean="0"/>
          </a:p>
          <a:p>
            <a:pPr lvl="1">
              <a:buNone/>
            </a:pP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Easy to implement  and use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Model: Partitioned Logistic Regression</a:t>
            </a:r>
          </a:p>
          <a:p>
            <a:endParaRPr lang="en-US" dirty="0" smtClean="0"/>
          </a:p>
          <a:p>
            <a:r>
              <a:rPr lang="en-US" dirty="0" smtClean="0"/>
              <a:t>Analysis of Partitioned Logistic Regression</a:t>
            </a:r>
          </a:p>
          <a:p>
            <a:endParaRPr lang="en-US" dirty="0" smtClean="0"/>
          </a:p>
          <a:p>
            <a:r>
              <a:rPr lang="en-US" dirty="0" smtClean="0"/>
              <a:t>Application to Spam Filtering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Partitioned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Key Assumption: each </a:t>
            </a:r>
            <a:r>
              <a:rPr lang="en-US" sz="2800" u="sng" dirty="0" smtClean="0">
                <a:solidFill>
                  <a:srgbClr val="FF0000"/>
                </a:solidFill>
              </a:rPr>
              <a:t>feature group </a:t>
            </a:r>
            <a:r>
              <a:rPr lang="en-US" sz="2800" dirty="0" smtClean="0"/>
              <a:t> is conditionally independent of each other given the label</a:t>
            </a:r>
          </a:p>
          <a:p>
            <a:endParaRPr lang="en-US" sz="28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00475"/>
            <a:ext cx="7800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3124200" y="4495800"/>
            <a:ext cx="2058988" cy="382588"/>
            <a:chOff x="3505200" y="6248400"/>
            <a:chExt cx="2058988" cy="3825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6629400"/>
              <a:ext cx="2057400" cy="1588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3315494" y="6438106"/>
              <a:ext cx="381000" cy="158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001294" y="6438106"/>
              <a:ext cx="381000" cy="158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5372894" y="6438106"/>
              <a:ext cx="381000" cy="1588"/>
            </a:xfrm>
            <a:prstGeom prst="straightConnector1">
              <a:avLst/>
            </a:prstGeom>
            <a:ln w="412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2400" y="45720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Feature </a:t>
            </a:r>
            <a:r>
              <a:rPr lang="en-US" sz="2400" u="sng" dirty="0" smtClean="0">
                <a:solidFill>
                  <a:schemeClr val="accent6"/>
                </a:solidFill>
                <a:latin typeface="Tahoma" pitchFamily="34" charset="0"/>
                <a:cs typeface="Tahoma" pitchFamily="34" charset="0"/>
              </a:rPr>
              <a:t>Groups</a:t>
            </a:r>
            <a:endParaRPr lang="en-US" sz="2400" u="sng" dirty="0">
              <a:solidFill>
                <a:schemeClr val="accent6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47800"/>
            <a:ext cx="693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1904999" y="3429000"/>
            <a:ext cx="2897833" cy="382588"/>
            <a:chOff x="3505200" y="6248400"/>
            <a:chExt cx="2060576" cy="38258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05200" y="6629400"/>
              <a:ext cx="2057400" cy="1588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315494" y="6438106"/>
              <a:ext cx="381000" cy="1588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4001294" y="6438106"/>
              <a:ext cx="381000" cy="1588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374482" y="6438106"/>
              <a:ext cx="381000" cy="1588"/>
            </a:xfrm>
            <a:prstGeom prst="straightConnector1">
              <a:avLst/>
            </a:prstGeom>
            <a:ln w="412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505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500" dirty="0" smtClean="0"/>
              <a:t>Only one feature per group: </a:t>
            </a:r>
            <a:r>
              <a:rPr lang="en-US" sz="3500" dirty="0" smtClean="0">
                <a:solidFill>
                  <a:srgbClr val="00B050"/>
                </a:solidFill>
              </a:rPr>
              <a:t>Naïve </a:t>
            </a:r>
            <a:r>
              <a:rPr lang="en-US" sz="3500" dirty="0" err="1" smtClean="0">
                <a:solidFill>
                  <a:srgbClr val="00B050"/>
                </a:solidFill>
              </a:rPr>
              <a:t>Bayes</a:t>
            </a:r>
            <a:endParaRPr lang="en-US" sz="3500" dirty="0" smtClean="0"/>
          </a:p>
          <a:p>
            <a:pPr>
              <a:buFont typeface="Wingdings" pitchFamily="2" charset="2"/>
              <a:buChar char="§"/>
            </a:pPr>
            <a:r>
              <a:rPr lang="en-US" sz="3500" dirty="0" smtClean="0"/>
              <a:t>Only one feature group: </a:t>
            </a:r>
            <a:r>
              <a:rPr lang="en-US" sz="3500" dirty="0" smtClean="0">
                <a:solidFill>
                  <a:srgbClr val="0070C0"/>
                </a:solidFill>
              </a:rPr>
              <a:t>Logistic Regression</a:t>
            </a:r>
          </a:p>
          <a:p>
            <a:pPr>
              <a:buFont typeface="Wingdings" pitchFamily="2" charset="2"/>
              <a:buChar char="§"/>
            </a:pPr>
            <a:endParaRPr lang="en-US" sz="35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3500" dirty="0" smtClean="0"/>
              <a:t>How to decide feature groups?</a:t>
            </a:r>
          </a:p>
          <a:p>
            <a:pPr lvl="1">
              <a:buFont typeface="Wingdings" pitchFamily="2" charset="2"/>
              <a:buChar char="§"/>
            </a:pPr>
            <a:r>
              <a:rPr lang="en-US" sz="3100" dirty="0" smtClean="0"/>
              <a:t>Some applications have </a:t>
            </a:r>
            <a:r>
              <a:rPr lang="en-US" sz="3100" dirty="0" smtClean="0">
                <a:solidFill>
                  <a:srgbClr val="FF0000"/>
                </a:solidFill>
              </a:rPr>
              <a:t>natural feature groups</a:t>
            </a:r>
          </a:p>
          <a:p>
            <a:pPr lvl="1">
              <a:buFont typeface="Wingdings" pitchFamily="2" charset="2"/>
              <a:buChar char="§"/>
            </a:pPr>
            <a:r>
              <a:rPr lang="en-US" u="sng" dirty="0" smtClean="0">
                <a:solidFill>
                  <a:srgbClr val="C00000"/>
                </a:solidFill>
              </a:rPr>
              <a:t>Spam Filtering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User, Sender, Content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Document Classification: Title, Content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Webpage Classification: Content and hyperlink</a:t>
            </a:r>
            <a:endParaRPr lang="en-US" sz="28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009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1600200"/>
            <a:ext cx="8229600" cy="48768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Prediction: Combine sub-models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Principle)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 PLR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4343400"/>
            <a:ext cx="29718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867400" y="5558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Probability From LR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5" name="Picture 24" descr="N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2405"/>
            <a:ext cx="7716899" cy="122519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172200" y="3124200"/>
            <a:ext cx="609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48400" y="2438400"/>
            <a:ext cx="609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8600" y="2209800"/>
            <a:ext cx="5410200" cy="1676400"/>
          </a:xfrm>
          <a:prstGeom prst="rect">
            <a:avLst/>
          </a:prstGeom>
          <a:solidFill>
            <a:schemeClr val="bg1">
              <a:lumMod val="9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L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001000" cy="123129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81400" y="4343400"/>
            <a:ext cx="19812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52800" y="5558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Class Distribution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8" grpId="0" animBg="1"/>
      <p:bldP spid="29" grpId="0" animBg="1"/>
      <p:bldP spid="30" grpId="0" animBg="1"/>
      <p:bldP spid="33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The Model: Partitioned Logistic Regression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Analysis of Partitioned Logistic Regression</a:t>
            </a:r>
          </a:p>
          <a:p>
            <a:endParaRPr lang="en-US" dirty="0" smtClean="0"/>
          </a:p>
          <a:p>
            <a:r>
              <a:rPr lang="en-US" dirty="0" smtClean="0"/>
              <a:t>Application to Spam Filtering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Generative  </a:t>
            </a:r>
            <a:r>
              <a:rPr lang="en-US" sz="4400" dirty="0" smtClean="0"/>
              <a:t>vs</a:t>
            </a:r>
            <a:r>
              <a:rPr lang="en-US" dirty="0" smtClean="0"/>
              <a:t>. Discriminative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Generative (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)  V.S. Discriminative (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number of labeled instances, NB can be </a:t>
            </a:r>
            <a:r>
              <a:rPr lang="en-US" dirty="0" err="1" smtClean="0"/>
              <a:t>etter</a:t>
            </a:r>
            <a:r>
              <a:rPr lang="en-US" dirty="0" smtClean="0"/>
              <a:t> !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[Ng and Jordan 2002]</a:t>
            </a:r>
          </a:p>
          <a:p>
            <a:pPr lvl="1"/>
            <a:r>
              <a:rPr lang="en-US" dirty="0" smtClean="0"/>
              <a:t>Asymptotic Error (with enough examples)</a:t>
            </a:r>
          </a:p>
          <a:p>
            <a:pPr lvl="2"/>
            <a:r>
              <a:rPr lang="en-US" dirty="0" smtClean="0"/>
              <a:t>Err(</a:t>
            </a:r>
            <a:r>
              <a:rPr lang="en-US" dirty="0" smtClean="0">
                <a:solidFill>
                  <a:srgbClr val="0070C0"/>
                </a:solidFill>
              </a:rPr>
              <a:t>LR</a:t>
            </a:r>
            <a:r>
              <a:rPr lang="en-US" dirty="0" smtClean="0"/>
              <a:t>) ≤ Err(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training examples required to converge</a:t>
            </a:r>
          </a:p>
          <a:p>
            <a:pPr lvl="2"/>
            <a:r>
              <a:rPr lang="en-US" dirty="0" smtClean="0"/>
              <a:t>#Example(</a:t>
            </a:r>
            <a:r>
              <a:rPr lang="en-US" dirty="0" smtClean="0">
                <a:solidFill>
                  <a:srgbClr val="00B050"/>
                </a:solidFill>
              </a:rPr>
              <a:t>NB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≤ #Example(</a:t>
            </a:r>
            <a:r>
              <a:rPr lang="en-US" dirty="0" smtClean="0">
                <a:solidFill>
                  <a:srgbClr val="00B0F0"/>
                </a:solidFill>
              </a:rPr>
              <a:t>LR</a:t>
            </a:r>
            <a:r>
              <a:rPr lang="en-US" dirty="0" smtClean="0"/>
              <a:t>)</a:t>
            </a:r>
          </a:p>
          <a:p>
            <a:pPr lvl="2"/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Trade off between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Approximation Error  </a:t>
            </a:r>
            <a:r>
              <a:rPr lang="en-US" dirty="0" smtClean="0"/>
              <a:t>+  </a:t>
            </a:r>
            <a:r>
              <a:rPr lang="en-US" dirty="0" smtClean="0">
                <a:solidFill>
                  <a:srgbClr val="3366CC"/>
                </a:solidFill>
              </a:rPr>
              <a:t>Estimation Error</a:t>
            </a:r>
          </a:p>
          <a:p>
            <a:pPr lvl="1"/>
            <a:r>
              <a:rPr lang="en-US" dirty="0" smtClean="0"/>
              <a:t>NB might have a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higher approximation error</a:t>
            </a:r>
          </a:p>
          <a:p>
            <a:pPr lvl="2"/>
            <a:r>
              <a:rPr lang="en-US" dirty="0" smtClean="0"/>
              <a:t>But might have a </a:t>
            </a:r>
            <a:r>
              <a:rPr lang="en-US" dirty="0" smtClean="0">
                <a:solidFill>
                  <a:srgbClr val="0070C0"/>
                </a:solidFill>
              </a:rPr>
              <a:t>lower estimation error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723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Tahoma</vt:lpstr>
      <vt:lpstr>Wingdings</vt:lpstr>
      <vt:lpstr>Wingdings 2</vt:lpstr>
      <vt:lpstr>Wingdings 3</vt:lpstr>
      <vt:lpstr>Module</vt:lpstr>
      <vt:lpstr>PowerPoint Presentation</vt:lpstr>
      <vt:lpstr>Linear Classifiers</vt:lpstr>
      <vt:lpstr>Our Contributions  </vt:lpstr>
      <vt:lpstr>Outline</vt:lpstr>
      <vt:lpstr>Partitioned Logistic Regression</vt:lpstr>
      <vt:lpstr>Feature Groups</vt:lpstr>
      <vt:lpstr>Training and Testing PLR</vt:lpstr>
      <vt:lpstr>Outline</vt:lpstr>
      <vt:lpstr>Generative  vs. Discriminative</vt:lpstr>
      <vt:lpstr>PLR: A Hybrid Model</vt:lpstr>
      <vt:lpstr>Experiments on Synthetic Dataset</vt:lpstr>
      <vt:lpstr>Outline</vt:lpstr>
      <vt:lpstr>Fighting Spam with PLR</vt:lpstr>
      <vt:lpstr>Experimental Setting</vt:lpstr>
      <vt:lpstr>ROC Curves (Hotmail)</vt:lpstr>
      <vt:lpstr>ROC Curves (Hotmail)</vt:lpstr>
      <vt:lpstr>ROC Curves (Hotmail)</vt:lpstr>
      <vt:lpstr>ROC Curves (TREC 06)</vt:lpstr>
      <vt:lpstr>Related Works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2014-07-22T17:47:36Z</dcterms:created>
  <dcterms:modified xsi:type="dcterms:W3CDTF">2014-07-22T17:47:40Z</dcterms:modified>
</cp:coreProperties>
</file>