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77" userDrawn="1">
          <p15:clr>
            <a:srgbClr val="A4A3A4"/>
          </p15:clr>
        </p15:guide>
        <p15:guide id="2" pos="9633" userDrawn="1">
          <p15:clr>
            <a:srgbClr val="A4A3A4"/>
          </p15:clr>
        </p15:guide>
        <p15:guide id="3" orient="horz" pos="13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85BC"/>
    <a:srgbClr val="00339A"/>
    <a:srgbClr val="0A8DAB"/>
    <a:srgbClr val="428FA3"/>
    <a:srgbClr val="00B5ED"/>
    <a:srgbClr val="17ACCF"/>
    <a:srgbClr val="10819B"/>
    <a:srgbClr val="1D7B90"/>
    <a:srgbClr val="328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7" autoAdjust="0"/>
    <p:restoredTop sz="96866" autoAdjust="0"/>
  </p:normalViewPr>
  <p:slideViewPr>
    <p:cSldViewPr snapToGrid="0">
      <p:cViewPr>
        <p:scale>
          <a:sx n="36" d="100"/>
          <a:sy n="36" d="100"/>
        </p:scale>
        <p:origin x="858" y="-2016"/>
      </p:cViewPr>
      <p:guideLst>
        <p:guide pos="1277"/>
        <p:guide pos="9633"/>
        <p:guide orient="horz" pos="134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9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3978" y="1287790"/>
            <a:ext cx="21439320" cy="32689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4413978" y="4665219"/>
            <a:ext cx="21439320" cy="10803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312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312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312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312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312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312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312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312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312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8/6/2016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788210" y="7607864"/>
            <a:ext cx="8827955" cy="1584972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788210" y="9192836"/>
            <a:ext cx="8827955" cy="8915466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788210" y="19542702"/>
            <a:ext cx="8827955" cy="1584972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788210" y="21127675"/>
            <a:ext cx="8827955" cy="11814702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788210" y="33581589"/>
            <a:ext cx="8827955" cy="1584972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788210" y="35174486"/>
            <a:ext cx="8827955" cy="5943644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0719660" y="7607864"/>
            <a:ext cx="8827955" cy="1584972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0719660" y="9192836"/>
            <a:ext cx="8827955" cy="5943644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0719660" y="15532723"/>
            <a:ext cx="8827955" cy="802392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0719660" y="30510707"/>
            <a:ext cx="8827955" cy="2278397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0719660" y="33581589"/>
            <a:ext cx="8827955" cy="1584972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0719660" y="35174486"/>
            <a:ext cx="8827955" cy="5943644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0619581" y="7607864"/>
            <a:ext cx="8827955" cy="1584972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0619581" y="9192836"/>
            <a:ext cx="8827955" cy="9509831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0619581" y="20588783"/>
            <a:ext cx="8827955" cy="9509831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0619581" y="33581589"/>
            <a:ext cx="8827955" cy="1584972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78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0619581" y="35174486"/>
            <a:ext cx="8827955" cy="5943644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6322">
          <p15:clr>
            <a:srgbClr val="A4A3A4"/>
          </p15:clr>
        </p15:guide>
        <p15:guide id="2" pos="12744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3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0"/>
            <a:ext cx="30267275" cy="65380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35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413978" y="1287790"/>
            <a:ext cx="21439320" cy="3268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3978" y="7825798"/>
            <a:ext cx="21439320" cy="3071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8210" y="41749418"/>
            <a:ext cx="6810137" cy="594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8/6/2016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98347" y="41749418"/>
            <a:ext cx="15070581" cy="594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68928" y="41749418"/>
            <a:ext cx="6810137" cy="5943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5705856" rtl="0" eaLnBrk="1" latinLnBrk="0" hangingPunct="1">
        <a:lnSpc>
          <a:spcPct val="90000"/>
        </a:lnSpc>
        <a:spcBef>
          <a:spcPct val="0"/>
        </a:spcBef>
        <a:buNone/>
        <a:defRPr sz="1144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5705856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1426464" indent="-594360" algn="l" defTabSz="5705856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indent="-594360" algn="l" defTabSz="5705856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1426464" indent="-594360" algn="l" defTabSz="5705856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594360" algn="l" defTabSz="5705856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1426464" indent="-594360" algn="l" defTabSz="5705856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" indent="-594360" algn="l" defTabSz="5705856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1426464" indent="-594360" algn="l" defTabSz="5705856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1426464" indent="-594360" algn="l" defTabSz="5705856" rtl="0" eaLnBrk="1" latinLnBrk="0" hangingPunct="1">
        <a:lnSpc>
          <a:spcPct val="100000"/>
        </a:lnSpc>
        <a:spcBef>
          <a:spcPts val="1560"/>
        </a:spcBef>
        <a:buClr>
          <a:schemeClr val="accent2"/>
        </a:buClr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05856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1pPr>
      <a:lvl2pPr marL="2852928" algn="l" defTabSz="5705856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2pPr>
      <a:lvl3pPr marL="5705856" algn="l" defTabSz="5705856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3pPr>
      <a:lvl4pPr marL="8558784" algn="l" defTabSz="5705856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4pPr>
      <a:lvl5pPr marL="11411712" algn="l" defTabSz="5705856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5pPr>
      <a:lvl6pPr marL="14264640" algn="l" defTabSz="5705856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6pPr>
      <a:lvl7pPr marL="17117568" algn="l" defTabSz="5705856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7pPr>
      <a:lvl8pPr marL="19970496" algn="l" defTabSz="5705856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8pPr>
      <a:lvl9pPr marL="22823424" algn="l" defTabSz="5705856" rtl="0" eaLnBrk="1" latinLnBrk="0" hangingPunct="1">
        <a:defRPr sz="11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479">
          <p15:clr>
            <a:srgbClr val="A4A3A4"/>
          </p15:clr>
        </p15:guide>
        <p15:guide id="2" pos="497">
          <p15:clr>
            <a:srgbClr val="A4A3A4"/>
          </p15:clr>
        </p15:guide>
        <p15:guide id="3" pos="18569">
          <p15:clr>
            <a:srgbClr val="A4A3A4"/>
          </p15:clr>
        </p15:guide>
        <p15:guide id="4" pos="9533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267275" cy="64661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273" name="AutoShape 2977"/>
          <p:cNvSpPr>
            <a:spLocks noChangeArrowheads="1"/>
          </p:cNvSpPr>
          <p:nvPr/>
        </p:nvSpPr>
        <p:spPr bwMode="auto">
          <a:xfrm>
            <a:off x="1287324" y="35696068"/>
            <a:ext cx="13535550" cy="6510711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43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7" name="AutoShape 2977"/>
          <p:cNvSpPr>
            <a:spLocks noChangeArrowheads="1"/>
          </p:cNvSpPr>
          <p:nvPr/>
        </p:nvSpPr>
        <p:spPr bwMode="auto">
          <a:xfrm>
            <a:off x="15649763" y="16086817"/>
            <a:ext cx="13563396" cy="17096278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43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5" name="AutoShape 2977"/>
          <p:cNvSpPr>
            <a:spLocks noChangeArrowheads="1"/>
          </p:cNvSpPr>
          <p:nvPr/>
        </p:nvSpPr>
        <p:spPr bwMode="auto">
          <a:xfrm>
            <a:off x="1287324" y="27288916"/>
            <a:ext cx="13563396" cy="7919456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43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0" name="AutoShape 2977"/>
          <p:cNvSpPr>
            <a:spLocks noChangeArrowheads="1"/>
          </p:cNvSpPr>
          <p:nvPr/>
        </p:nvSpPr>
        <p:spPr bwMode="auto">
          <a:xfrm>
            <a:off x="1287324" y="9402845"/>
            <a:ext cx="13566173" cy="7314573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43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7" name="AutoShape 2977"/>
          <p:cNvSpPr>
            <a:spLocks noChangeArrowheads="1"/>
          </p:cNvSpPr>
          <p:nvPr/>
        </p:nvSpPr>
        <p:spPr bwMode="auto">
          <a:xfrm>
            <a:off x="1287324" y="17281827"/>
            <a:ext cx="13563396" cy="9574560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43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AutoShape 2977"/>
          <p:cNvSpPr>
            <a:spLocks noChangeArrowheads="1"/>
          </p:cNvSpPr>
          <p:nvPr/>
        </p:nvSpPr>
        <p:spPr bwMode="auto">
          <a:xfrm>
            <a:off x="15649763" y="9407145"/>
            <a:ext cx="13563396" cy="6293643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435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901" y="562773"/>
            <a:ext cx="29985810" cy="51660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8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Value of Semantic Parse Labeling for </a:t>
            </a:r>
            <a:br>
              <a:rPr lang="en-US" sz="98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9800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Knowledge Base Question Answering</a:t>
            </a:r>
            <a:br>
              <a:rPr lang="en-US" sz="8000" b="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br>
              <a:rPr lang="en-US" sz="44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700" b="0" dirty="0">
                <a:latin typeface="Segoe UI Light" panose="020B0502040204020203" pitchFamily="34" charset="0"/>
                <a:cs typeface="Segoe UI Light" panose="020B0502040204020203" pitchFamily="34" charset="0"/>
              </a:rPr>
              <a:t>Scott Wen-tau Yih, Matthew Richardson, Christopher Meek, Ming-Wei Chang &amp; Jina Suh</a:t>
            </a:r>
            <a:br>
              <a:rPr lang="en-US" sz="67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700" b="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Research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287324" y="9414373"/>
            <a:ext cx="13563396" cy="1008637"/>
          </a:xfrm>
          <a:prstGeom prst="round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sz="44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ABSTRACT</a:t>
            </a:r>
          </a:p>
        </p:txBody>
      </p:sp>
      <p:sp>
        <p:nvSpPr>
          <p:cNvPr id="39" name="Content Placeholder 2"/>
          <p:cNvSpPr>
            <a:spLocks noGrp="1"/>
          </p:cNvSpPr>
          <p:nvPr>
            <p:ph idx="4294967295"/>
          </p:nvPr>
        </p:nvSpPr>
        <p:spPr>
          <a:xfrm>
            <a:off x="1600200" y="10885177"/>
            <a:ext cx="12995306" cy="554475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51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</a:t>
            </a:r>
          </a:p>
          <a:p>
            <a:pPr marL="668655" indent="-354965">
              <a:spcBef>
                <a:spcPts val="78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semantic parser is often trained </a:t>
            </a:r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using indirect 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supervision (e.g., question/answer pairs) due to the relatively low annotation cost</a:t>
            </a:r>
            <a:endParaRPr lang="en-US" sz="364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u="sng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51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Research questions</a:t>
            </a:r>
          </a:p>
          <a:p>
            <a:pPr marL="668655" indent="-354965">
              <a:spcBef>
                <a:spcPts val="78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 it really that difficult/expensive to collect labeled parses? </a:t>
            </a:r>
            <a:r>
              <a:rPr lang="en-US" sz="4600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 Really</a:t>
            </a:r>
          </a:p>
          <a:p>
            <a:pPr marL="668655" indent="-354965">
              <a:spcBef>
                <a:spcPts val="78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 labeled parses result in more accurate models? </a:t>
            </a:r>
            <a:r>
              <a:rPr lang="en-US" sz="4600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Yes!</a:t>
            </a:r>
            <a:endParaRPr lang="en-US" sz="4680" i="1" u="sng" dirty="0">
              <a:solidFill>
                <a:srgbClr val="C0000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400" u="sng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51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New Dataset</a:t>
            </a:r>
          </a:p>
          <a:p>
            <a:pPr marL="668655" indent="-354965">
              <a:spcBef>
                <a:spcPts val="78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WebQuestionsSP</a:t>
            </a: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– 4,737 questions with full semantic parses</a:t>
            </a:r>
          </a:p>
          <a:p>
            <a:pPr marL="668655" indent="-354965">
              <a:spcBef>
                <a:spcPts val="78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Directly executable SPARQL queries + rich semantic annotations</a:t>
            </a:r>
          </a:p>
        </p:txBody>
      </p:sp>
      <p:sp>
        <p:nvSpPr>
          <p:cNvPr id="141" name="Content Placeholder 2"/>
          <p:cNvSpPr>
            <a:spLocks noGrp="1"/>
          </p:cNvSpPr>
          <p:nvPr>
            <p:ph idx="4294967295"/>
          </p:nvPr>
        </p:nvSpPr>
        <p:spPr>
          <a:xfrm>
            <a:off x="1600200" y="37267734"/>
            <a:ext cx="12416382" cy="47257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Verified Answers</a:t>
            </a:r>
          </a:p>
          <a:p>
            <a:pPr marL="620713" lvl="1" indent="-327025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correctness of the answers should be higher</a:t>
            </a:r>
          </a:p>
          <a:p>
            <a:pPr marL="620713" lvl="1" indent="-327025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Labeled “answers” in previous studies are derived from parses</a:t>
            </a:r>
          </a:p>
          <a:p>
            <a:pPr marL="0" indent="0">
              <a:buNone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Invariant to KB changes</a:t>
            </a:r>
          </a:p>
          <a:p>
            <a:pPr marL="685800" lvl="1" indent="-392113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the KB is updated with new facts/events, the answers need to be updated, not the parses</a:t>
            </a:r>
          </a:p>
          <a:p>
            <a:pPr marL="0" indent="0">
              <a:buNone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More accurate models</a:t>
            </a:r>
          </a:p>
          <a:p>
            <a:pPr marL="0" indent="0">
              <a:spcBef>
                <a:spcPts val="780"/>
              </a:spcBef>
              <a:buNone/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828" y="180906"/>
            <a:ext cx="2279010" cy="2279008"/>
          </a:xfrm>
          <a:prstGeom prst="rect">
            <a:avLst/>
          </a:prstGeom>
        </p:spPr>
      </p:pic>
      <p:sp>
        <p:nvSpPr>
          <p:cNvPr id="166" name="Content Placeholder 2"/>
          <p:cNvSpPr>
            <a:spLocks noGrp="1"/>
          </p:cNvSpPr>
          <p:nvPr>
            <p:ph idx="4294967295"/>
          </p:nvPr>
        </p:nvSpPr>
        <p:spPr>
          <a:xfrm>
            <a:off x="1909195" y="18904709"/>
            <a:ext cx="12377619" cy="30755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Collecting semantic labels can be a “difficult, time consuming task” [Clarke et al., 2010]</a:t>
            </a: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Plus, comparable performance can be achieved with labeled answers only [Liang et al., 2013]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3061122" y="21859868"/>
            <a:ext cx="101390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</a:t>
            </a:r>
            <a:r>
              <a:rPr lang="en-US" sz="4000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Who voiced Meg on Family Guy?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2206206" y="22793563"/>
            <a:ext cx="7087589" cy="3385597"/>
            <a:chOff x="293781" y="3455411"/>
            <a:chExt cx="7087589" cy="3385597"/>
          </a:xfrm>
        </p:grpSpPr>
        <p:pic>
          <p:nvPicPr>
            <p:cNvPr id="175" name="Picture 174" descr="Screen Clippi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781" y="4106951"/>
              <a:ext cx="7087589" cy="2734057"/>
            </a:xfrm>
            <a:prstGeom prst="rect">
              <a:avLst/>
            </a:prstGeom>
          </p:spPr>
        </p:pic>
        <p:sp>
          <p:nvSpPr>
            <p:cNvPr id="178" name="Rectangle 177"/>
            <p:cNvSpPr/>
            <p:nvPr/>
          </p:nvSpPr>
          <p:spPr>
            <a:xfrm>
              <a:off x="293781" y="3455411"/>
              <a:ext cx="708758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Parse: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9859637" y="22793563"/>
            <a:ext cx="4061012" cy="3385597"/>
            <a:chOff x="7947212" y="3455411"/>
            <a:chExt cx="4061012" cy="3385597"/>
          </a:xfrm>
        </p:grpSpPr>
        <p:sp>
          <p:nvSpPr>
            <p:cNvPr id="265" name="TextBox 264"/>
            <p:cNvSpPr txBox="1"/>
            <p:nvPr/>
          </p:nvSpPr>
          <p:spPr>
            <a:xfrm>
              <a:off x="9176952" y="4379102"/>
              <a:ext cx="2729753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Lacey </a:t>
              </a:r>
              <a:r>
                <a:rPr 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Chabert</a:t>
              </a:r>
              <a:endPara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48467" y="4460294"/>
              <a:ext cx="1195720" cy="1195720"/>
            </a:xfrm>
            <a:prstGeom prst="rect">
              <a:avLst/>
            </a:prstGeom>
          </p:spPr>
        </p:pic>
        <p:sp>
          <p:nvSpPr>
            <p:cNvPr id="270" name="TextBox 269"/>
            <p:cNvSpPr txBox="1"/>
            <p:nvPr/>
          </p:nvSpPr>
          <p:spPr>
            <a:xfrm>
              <a:off x="8997552" y="6085524"/>
              <a:ext cx="2729753" cy="6832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8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Mila </a:t>
              </a:r>
              <a:r>
                <a:rPr 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Kunis</a:t>
              </a:r>
              <a:endPara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8271" y="5316119"/>
              <a:ext cx="978434" cy="1306260"/>
            </a:xfrm>
            <a:prstGeom prst="rect">
              <a:avLst/>
            </a:prstGeom>
          </p:spPr>
        </p:pic>
        <p:sp>
          <p:nvSpPr>
            <p:cNvPr id="282" name="Rectangle 281"/>
            <p:cNvSpPr/>
            <p:nvPr/>
          </p:nvSpPr>
          <p:spPr bwMode="auto">
            <a:xfrm>
              <a:off x="7947212" y="4106950"/>
              <a:ext cx="4061012" cy="2734058"/>
            </a:xfrm>
            <a:prstGeom prst="rect">
              <a:avLst/>
            </a:prstGeom>
            <a:noFill/>
            <a:ln w="28575">
              <a:solidFill>
                <a:srgbClr val="1C3E8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7947212" y="3455411"/>
              <a:ext cx="40610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Answer:</a:t>
              </a:r>
            </a:p>
          </p:txBody>
        </p:sp>
      </p:grpSp>
      <p:sp>
        <p:nvSpPr>
          <p:cNvPr id="284" name="Content Placeholder 2"/>
          <p:cNvSpPr>
            <a:spLocks noGrp="1"/>
          </p:cNvSpPr>
          <p:nvPr>
            <p:ph idx="4294967295"/>
          </p:nvPr>
        </p:nvSpPr>
        <p:spPr>
          <a:xfrm>
            <a:off x="1914038" y="29170829"/>
            <a:ext cx="12377619" cy="85407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some questions, it is easier to label the parse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2761542" y="30207169"/>
            <a:ext cx="10230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i="1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</a:t>
            </a:r>
            <a:r>
              <a:rPr lang="en-US" sz="4000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What songs did Bob Dylan write?</a:t>
            </a:r>
          </a:p>
        </p:txBody>
      </p:sp>
      <p:grpSp>
        <p:nvGrpSpPr>
          <p:cNvPr id="286" name="Group 285"/>
          <p:cNvGrpSpPr/>
          <p:nvPr/>
        </p:nvGrpSpPr>
        <p:grpSpPr>
          <a:xfrm>
            <a:off x="9155289" y="31087735"/>
            <a:ext cx="4979773" cy="3643128"/>
            <a:chOff x="7059570" y="2518890"/>
            <a:chExt cx="4979773" cy="3643128"/>
          </a:xfrm>
        </p:grpSpPr>
        <p:sp>
          <p:nvSpPr>
            <p:cNvPr id="287" name="TextBox 286"/>
            <p:cNvSpPr txBox="1"/>
            <p:nvPr/>
          </p:nvSpPr>
          <p:spPr>
            <a:xfrm>
              <a:off x="7059570" y="3078097"/>
              <a:ext cx="4979773" cy="308392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Abandoned Love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Boots of Spanish Leather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Bunkhouse Theme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Bye and Bye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Can't Leave Her Behind</a:t>
              </a:r>
            </a:p>
            <a:p>
              <a:pPr marL="342900" indent="-342900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Don't Fall Apart on Me Tonight</a:t>
              </a:r>
            </a:p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…</a:t>
              </a: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7059570" y="2518890"/>
              <a:ext cx="40610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Answer:</a:t>
              </a: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2012010" y="31087735"/>
            <a:ext cx="6916194" cy="2730847"/>
            <a:chOff x="121916" y="3165220"/>
            <a:chExt cx="6916194" cy="2730847"/>
          </a:xfrm>
        </p:grpSpPr>
        <p:sp>
          <p:nvSpPr>
            <p:cNvPr id="290" name="TextBox 289"/>
            <p:cNvSpPr txBox="1"/>
            <p:nvPr/>
          </p:nvSpPr>
          <p:spPr>
            <a:xfrm>
              <a:off x="166256" y="3741631"/>
              <a:ext cx="6871854" cy="21544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PREFIX ns: &lt;http://rdf.freebase.com/ns/&gt;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SELECT ?x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WHERE {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ns:m.01vrncs </a:t>
              </a:r>
              <a:r>
                <a:rPr lang="en-US" sz="22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ns:</a:t>
              </a:r>
              <a:r>
                <a:rPr lang="en-US" sz="2400" dirty="0" err="1">
                  <a:solidFill>
                    <a:srgbClr val="FF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music.composer.compositions</a:t>
              </a:r>
              <a:r>
                <a:rPr lang="en-US" sz="2200" dirty="0">
                  <a:latin typeface="Segoe UI Light" panose="020B0502040204020203" pitchFamily="34" charset="0"/>
                  <a:cs typeface="Segoe UI Light" panose="020B0502040204020203" pitchFamily="34" charset="0"/>
                </a:rPr>
                <a:t> ?x .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2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Light" panose="020B0502040204020203" pitchFamily="34" charset="0"/>
                  <a:cs typeface="Segoe UI Light" panose="020B0502040204020203" pitchFamily="34" charset="0"/>
                </a:rPr>
                <a:t>}</a:t>
              </a: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21916" y="3165220"/>
              <a:ext cx="660839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Parse:</a:t>
              </a:r>
            </a:p>
          </p:txBody>
        </p:sp>
      </p:grpSp>
      <p:sp>
        <p:nvSpPr>
          <p:cNvPr id="292" name="Content Placeholder 2"/>
          <p:cNvSpPr>
            <a:spLocks noGrp="1"/>
          </p:cNvSpPr>
          <p:nvPr>
            <p:ph idx="4294967295"/>
          </p:nvPr>
        </p:nvSpPr>
        <p:spPr>
          <a:xfrm>
            <a:off x="16310852" y="11008751"/>
            <a:ext cx="12377619" cy="443606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Designed a </a:t>
            </a:r>
            <a:r>
              <a:rPr lang="en-US" sz="3200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dialog-like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labeling UI</a:t>
            </a:r>
          </a:p>
          <a:p>
            <a:pPr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Relabeled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WebQuestions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with </a:t>
            </a:r>
            <a:r>
              <a:rPr lang="en-US" sz="3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full parses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&amp; answers</a:t>
            </a:r>
          </a:p>
          <a:p>
            <a:pPr lvl="8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  <a:buNone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Findings</a:t>
            </a:r>
          </a:p>
          <a:p>
            <a:pPr marL="815975" lvl="1" indent="-45720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Given a good UI, the cost of labeling full parses is </a:t>
            </a:r>
            <a:r>
              <a:rPr lang="en-US" sz="3200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comparable</a:t>
            </a:r>
            <a:r>
              <a:rPr lang="en-US" sz="3200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 labeling answers</a:t>
            </a:r>
          </a:p>
          <a:p>
            <a:pPr marL="815975" lvl="1" indent="-457200">
              <a:spcBef>
                <a:spcPts val="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model is </a:t>
            </a:r>
            <a:r>
              <a:rPr lang="en-US" sz="3200" b="1" i="1" dirty="0">
                <a:solidFill>
                  <a:srgbClr val="C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more accurate</a:t>
            </a:r>
            <a:r>
              <a:rPr lang="en-US" sz="32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when leveraging the full parses in training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16310852" y="17585061"/>
            <a:ext cx="12254269" cy="8494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4000" i="1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Question:</a:t>
            </a:r>
            <a:r>
              <a:rPr lang="en-US" sz="4000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What kind of currency does Greece have?</a:t>
            </a:r>
          </a:p>
        </p:txBody>
      </p:sp>
      <p:pic>
        <p:nvPicPr>
          <p:cNvPr id="294" name="Picture 293" descr="Screen Clippi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84128" y="18684478"/>
            <a:ext cx="10703700" cy="3907322"/>
          </a:xfrm>
          <a:prstGeom prst="rect">
            <a:avLst/>
          </a:prstGeom>
        </p:spPr>
      </p:pic>
      <p:pic>
        <p:nvPicPr>
          <p:cNvPr id="296" name="Content Placeholder 3" descr="Screen Clipping"/>
          <p:cNvPicPr>
            <a:picLocks noGrp="1" noChangeAspect="1"/>
          </p:cNvPicPr>
          <p:nvPr>
            <p:ph sz="quarter" idx="10"/>
          </p:nvPr>
        </p:nvPicPr>
        <p:blipFill>
          <a:blip r:embed="rId8"/>
          <a:stretch>
            <a:fillRect/>
          </a:stretch>
        </p:blipFill>
        <p:spPr>
          <a:xfrm>
            <a:off x="17075094" y="22742504"/>
            <a:ext cx="10712734" cy="4970128"/>
          </a:xfrm>
        </p:spPr>
      </p:pic>
      <p:pic>
        <p:nvPicPr>
          <p:cNvPr id="301" name="Content Placeholder 3" descr="Screen Clipping"/>
          <p:cNvPicPr>
            <a:picLocks noGrp="1" noChangeAspect="1"/>
          </p:cNvPicPr>
          <p:nvPr>
            <p:ph sz="quarter" idx="10"/>
          </p:nvPr>
        </p:nvPicPr>
        <p:blipFill>
          <a:blip r:embed="rId8"/>
          <a:stretch>
            <a:fillRect/>
          </a:stretch>
        </p:blipFill>
        <p:spPr>
          <a:xfrm>
            <a:off x="17075094" y="27863336"/>
            <a:ext cx="10731027" cy="4978614"/>
          </a:xfrm>
        </p:spPr>
      </p:pic>
      <p:sp>
        <p:nvSpPr>
          <p:cNvPr id="19" name="Oval 18"/>
          <p:cNvSpPr/>
          <p:nvPr/>
        </p:nvSpPr>
        <p:spPr>
          <a:xfrm>
            <a:off x="18478630" y="18823439"/>
            <a:ext cx="1495666" cy="9205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2" name="Oval 301"/>
          <p:cNvSpPr/>
          <p:nvPr/>
        </p:nvSpPr>
        <p:spPr>
          <a:xfrm>
            <a:off x="21751829" y="22894324"/>
            <a:ext cx="1495666" cy="9205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3" name="Oval 302"/>
          <p:cNvSpPr/>
          <p:nvPr/>
        </p:nvSpPr>
        <p:spPr>
          <a:xfrm>
            <a:off x="25019955" y="28012961"/>
            <a:ext cx="1495666" cy="920592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4" name="AutoShape 2977"/>
          <p:cNvSpPr>
            <a:spLocks noChangeArrowheads="1"/>
          </p:cNvSpPr>
          <p:nvPr/>
        </p:nvSpPr>
        <p:spPr bwMode="auto">
          <a:xfrm>
            <a:off x="15657519" y="33569124"/>
            <a:ext cx="13566173" cy="8637655"/>
          </a:xfrm>
          <a:prstGeom prst="roundRect">
            <a:avLst>
              <a:gd name="adj" fmla="val 0"/>
            </a:avLst>
          </a:prstGeom>
          <a:solidFill>
            <a:schemeClr val="bg1">
              <a:alpha val="40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9435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6" name="Content Placeholder 2"/>
          <p:cNvSpPr>
            <a:spLocks noGrp="1"/>
          </p:cNvSpPr>
          <p:nvPr>
            <p:ph idx="4294967295"/>
          </p:nvPr>
        </p:nvSpPr>
        <p:spPr>
          <a:xfrm>
            <a:off x="16187503" y="34979773"/>
            <a:ext cx="12377619" cy="535518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Labeling Cost Analysis</a:t>
            </a:r>
          </a:p>
          <a:p>
            <a:pPr marL="0" indent="0">
              <a:spcBef>
                <a:spcPts val="0"/>
              </a:spcBef>
              <a:buNone/>
            </a:pPr>
            <a:endParaRPr lang="en-US" sz="36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6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6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6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6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6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3600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STAGG [Yih et al. ACL-15] on </a:t>
            </a:r>
            <a:r>
              <a:rPr lang="en-US" sz="3600" u="sng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WebQuestionsSP</a:t>
            </a:r>
            <a:endParaRPr lang="en-US" sz="36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3600" u="sng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aphicFrame>
        <p:nvGraphicFramePr>
          <p:cNvPr id="307" name="Table 3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39424"/>
              </p:ext>
            </p:extLst>
          </p:nvPr>
        </p:nvGraphicFramePr>
        <p:xfrm>
          <a:off x="17431519" y="35796569"/>
          <a:ext cx="10210031" cy="27100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640573">
                  <a:extLst>
                    <a:ext uri="{9D8B030D-6E8A-4147-A177-3AD203B41FA5}">
                      <a16:colId xmlns:a16="http://schemas.microsoft.com/office/drawing/2014/main" val="3321592400"/>
                    </a:ext>
                  </a:extLst>
                </a:gridCol>
                <a:gridCol w="1767353">
                  <a:extLst>
                    <a:ext uri="{9D8B030D-6E8A-4147-A177-3AD203B41FA5}">
                      <a16:colId xmlns:a16="http://schemas.microsoft.com/office/drawing/2014/main" val="943391693"/>
                    </a:ext>
                  </a:extLst>
                </a:gridCol>
                <a:gridCol w="1735672">
                  <a:extLst>
                    <a:ext uri="{9D8B030D-6E8A-4147-A177-3AD203B41FA5}">
                      <a16:colId xmlns:a16="http://schemas.microsoft.com/office/drawing/2014/main" val="1094646994"/>
                    </a:ext>
                  </a:extLst>
                </a:gridCol>
                <a:gridCol w="3066433">
                  <a:extLst>
                    <a:ext uri="{9D8B030D-6E8A-4147-A177-3AD203B41FA5}">
                      <a16:colId xmlns:a16="http://schemas.microsoft.com/office/drawing/2014/main" val="444898232"/>
                    </a:ext>
                  </a:extLst>
                </a:gridCol>
              </a:tblGrid>
              <a:tr h="890875">
                <a:tc>
                  <a:txBody>
                    <a:bodyPr/>
                    <a:lstStyle/>
                    <a:p>
                      <a:r>
                        <a:rPr lang="en-US" sz="2800" dirty="0"/>
                        <a:t>Labeling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Semantic Parses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09502"/>
                  </a:ext>
                </a:extLst>
              </a:tr>
              <a:tr h="494931">
                <a:tc>
                  <a:txBody>
                    <a:bodyPr/>
                    <a:lstStyle/>
                    <a:p>
                      <a:r>
                        <a:rPr lang="en-US" sz="2800" dirty="0"/>
                        <a:t>Annotator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MTurkers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Experts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Experts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982447"/>
                  </a:ext>
                </a:extLst>
              </a:tr>
              <a:tr h="630465">
                <a:tc>
                  <a:txBody>
                    <a:bodyPr/>
                    <a:lstStyle/>
                    <a:p>
                      <a:r>
                        <a:rPr lang="en-US" sz="2800" dirty="0" err="1"/>
                        <a:t>Avg</a:t>
                      </a:r>
                      <a:r>
                        <a:rPr lang="en-US" sz="2800" dirty="0"/>
                        <a:t> Time/Question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82 sec.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21 sec.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7184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 dirty="0"/>
                        <a:t>Label</a:t>
                      </a:r>
                      <a:r>
                        <a:rPr lang="en-US" sz="2800" baseline="0" dirty="0"/>
                        <a:t> correctness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743958"/>
                  </a:ext>
                </a:extLst>
              </a:tr>
            </a:tbl>
          </a:graphicData>
        </a:graphic>
      </p:graphicFrame>
      <p:graphicFrame>
        <p:nvGraphicFramePr>
          <p:cNvPr id="308" name="Table 3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30685"/>
              </p:ext>
            </p:extLst>
          </p:nvPr>
        </p:nvGraphicFramePr>
        <p:xfrm>
          <a:off x="17431519" y="39578150"/>
          <a:ext cx="7509358" cy="233353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752251">
                  <a:extLst>
                    <a:ext uri="{9D8B030D-6E8A-4147-A177-3AD203B41FA5}">
                      <a16:colId xmlns:a16="http://schemas.microsoft.com/office/drawing/2014/main" val="1737310248"/>
                    </a:ext>
                  </a:extLst>
                </a:gridCol>
                <a:gridCol w="1341078">
                  <a:extLst>
                    <a:ext uri="{9D8B030D-6E8A-4147-A177-3AD203B41FA5}">
                      <a16:colId xmlns:a16="http://schemas.microsoft.com/office/drawing/2014/main" val="1846285367"/>
                    </a:ext>
                  </a:extLst>
                </a:gridCol>
                <a:gridCol w="1172648">
                  <a:extLst>
                    <a:ext uri="{9D8B030D-6E8A-4147-A177-3AD203B41FA5}">
                      <a16:colId xmlns:a16="http://schemas.microsoft.com/office/drawing/2014/main" val="2068131461"/>
                    </a:ext>
                  </a:extLst>
                </a:gridCol>
                <a:gridCol w="1243381">
                  <a:extLst>
                    <a:ext uri="{9D8B030D-6E8A-4147-A177-3AD203B41FA5}">
                      <a16:colId xmlns:a16="http://schemas.microsoft.com/office/drawing/2014/main" val="2441732581"/>
                    </a:ext>
                  </a:extLst>
                </a:gridCol>
              </a:tblGrid>
              <a:tr h="777844">
                <a:tc>
                  <a:txBody>
                    <a:bodyPr/>
                    <a:lstStyle/>
                    <a:p>
                      <a:r>
                        <a:rPr lang="en-US" sz="3200" dirty="0"/>
                        <a:t>Training Signals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0788"/>
                  </a:ext>
                </a:extLst>
              </a:tr>
              <a:tr h="777844">
                <a:tc>
                  <a:txBody>
                    <a:bodyPr/>
                    <a:lstStyle/>
                    <a:p>
                      <a:r>
                        <a:rPr lang="en-US" sz="3200" dirty="0"/>
                        <a:t>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65867"/>
                  </a:ext>
                </a:extLst>
              </a:tr>
              <a:tr h="777844">
                <a:tc>
                  <a:txBody>
                    <a:bodyPr/>
                    <a:lstStyle/>
                    <a:p>
                      <a:r>
                        <a:rPr lang="en-US" sz="3200" dirty="0"/>
                        <a:t>Semantic Parses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80.3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831267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51114" y="7021116"/>
            <a:ext cx="28738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kern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http://aka.ms/WebQSP</a:t>
            </a:r>
            <a:r>
              <a:rPr lang="en-US" sz="6000" kern="0" dirty="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6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A New </a:t>
            </a:r>
            <a:r>
              <a:rPr lang="en-US" sz="6000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WebQuestions</a:t>
            </a:r>
            <a:r>
              <a:rPr lang="en-US" sz="60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Dataset with Full Semantic Parses</a:t>
            </a:r>
          </a:p>
        </p:txBody>
      </p:sp>
      <p:sp>
        <p:nvSpPr>
          <p:cNvPr id="74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646985" y="9436368"/>
            <a:ext cx="13566173" cy="1008637"/>
          </a:xfrm>
          <a:prstGeom prst="round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sz="44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CONTRIBUTIONS</a:t>
            </a:r>
          </a:p>
        </p:txBody>
      </p:sp>
      <p:sp>
        <p:nvSpPr>
          <p:cNvPr id="7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287324" y="17287179"/>
            <a:ext cx="13563396" cy="1008637"/>
          </a:xfrm>
          <a:prstGeom prst="round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sz="44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ASSUMPTION BEHIND “ANSWER-ONLY” LABELS</a:t>
            </a:r>
          </a:p>
        </p:txBody>
      </p:sp>
      <p:sp>
        <p:nvSpPr>
          <p:cNvPr id="78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287324" y="27305964"/>
            <a:ext cx="13563396" cy="1008637"/>
          </a:xfrm>
          <a:prstGeom prst="round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sz="44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DOES THE ASSUMPTION REALLY HOLD?</a:t>
            </a:r>
          </a:p>
        </p:txBody>
      </p:sp>
      <p:sp>
        <p:nvSpPr>
          <p:cNvPr id="8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273401" y="35689336"/>
            <a:ext cx="13563396" cy="1008637"/>
          </a:xfrm>
          <a:prstGeom prst="round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sz="44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BENEFITS OF HAVING LABELED PARSES</a:t>
            </a:r>
          </a:p>
        </p:txBody>
      </p:sp>
      <p:sp>
        <p:nvSpPr>
          <p:cNvPr id="83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657520" y="16124092"/>
            <a:ext cx="13566173" cy="1008637"/>
          </a:xfrm>
          <a:prstGeom prst="round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sz="4400" cap="none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TAB UI</a:t>
            </a:r>
          </a:p>
        </p:txBody>
      </p:sp>
      <p:sp>
        <p:nvSpPr>
          <p:cNvPr id="86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5646984" y="33582251"/>
            <a:ext cx="13566173" cy="1008637"/>
          </a:xfrm>
          <a:prstGeom prst="round1Rect">
            <a:avLst>
              <a:gd name="adj" fmla="val 0"/>
            </a:avLst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/>
          <a:p>
            <a:r>
              <a:rPr lang="en-US" sz="4400" cap="none">
                <a:latin typeface="Segoe UI Semibold" panose="020B0702040204020203" pitchFamily="34" charset="0"/>
                <a:cs typeface="Segoe UI Semibold" panose="020B0702040204020203" pitchFamily="34" charset="0"/>
              </a:rPr>
              <a:t>RESULTS</a:t>
            </a:r>
            <a:endParaRPr lang="en-US" sz="4400" cap="none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theme/theme1.xml><?xml version="1.0" encoding="utf-8"?>
<a:theme xmlns:a="http://schemas.openxmlformats.org/drawingml/2006/main" name="Medical Poster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5A68E73-61CB-4542-8C48-DCBB2482A3D5}" vid="{6A3CA63D-1E3C-4681-8668-89277FEB3FEB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382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Segoe UI Light</vt:lpstr>
      <vt:lpstr>Segoe UI Semibold</vt:lpstr>
      <vt:lpstr>Segoe UI Semilight</vt:lpstr>
      <vt:lpstr>Medical Poster</vt:lpstr>
      <vt:lpstr>The Value of Semantic Parse Labeling for  Knowledge Base Question Answering  Scott Wen-tau Yih, Matthew Richardson, Christopher Meek, Ming-Wei Chang &amp; Jina Suh Microsoft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2014-06-16T22:30:53Z</dcterms:created>
  <dcterms:modified xsi:type="dcterms:W3CDTF">2016-08-06T02:25:35Z</dcterms:modified>
  <cp:version/>
</cp:coreProperties>
</file>