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3" r:id="rId2"/>
    <p:sldId id="565" r:id="rId3"/>
    <p:sldId id="566" r:id="rId4"/>
    <p:sldId id="540" r:id="rId5"/>
    <p:sldId id="542" r:id="rId6"/>
    <p:sldId id="539" r:id="rId7"/>
    <p:sldId id="545" r:id="rId8"/>
    <p:sldId id="561" r:id="rId9"/>
    <p:sldId id="547" r:id="rId10"/>
    <p:sldId id="548" r:id="rId11"/>
    <p:sldId id="549" r:id="rId12"/>
    <p:sldId id="564" r:id="rId13"/>
    <p:sldId id="553" r:id="rId14"/>
    <p:sldId id="552" r:id="rId15"/>
    <p:sldId id="555" r:id="rId16"/>
    <p:sldId id="562" r:id="rId17"/>
    <p:sldId id="556" r:id="rId18"/>
    <p:sldId id="557" r:id="rId19"/>
    <p:sldId id="558" r:id="rId20"/>
    <p:sldId id="559" r:id="rId21"/>
    <p:sldId id="560" r:id="rId22"/>
  </p:sldIdLst>
  <p:sldSz cx="9144000" cy="6858000" type="screen4x3"/>
  <p:notesSz cx="6997700" cy="92837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891">
          <p15:clr>
            <a:srgbClr val="A4A3A4"/>
          </p15:clr>
        </p15:guide>
        <p15:guide id="4" orient="horz" pos="1200">
          <p15:clr>
            <a:srgbClr val="A4A3A4"/>
          </p15:clr>
        </p15:guide>
        <p15:guide id="5" orient="horz" pos="1488">
          <p15:clr>
            <a:srgbClr val="A4A3A4"/>
          </p15:clr>
        </p15:guide>
        <p15:guide id="6" pos="2880">
          <p15:clr>
            <a:srgbClr val="A4A3A4"/>
          </p15:clr>
        </p15:guide>
        <p15:guide id="7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2C4"/>
    <a:srgbClr val="379BFF"/>
    <a:srgbClr val="3333FF"/>
    <a:srgbClr val="F73131"/>
    <a:srgbClr val="0C10B4"/>
    <a:srgbClr val="0C10C0"/>
    <a:srgbClr val="FFFF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6847" autoAdjust="0"/>
  </p:normalViewPr>
  <p:slideViewPr>
    <p:cSldViewPr snapToGrid="0">
      <p:cViewPr varScale="1">
        <p:scale>
          <a:sx n="111" d="100"/>
          <a:sy n="111" d="100"/>
        </p:scale>
        <p:origin x="726" y="108"/>
      </p:cViewPr>
      <p:guideLst>
        <p:guide orient="horz" pos="2160"/>
        <p:guide orient="horz" pos="144"/>
        <p:guide orient="horz" pos="891"/>
        <p:guide orient="horz" pos="1200"/>
        <p:guide orient="horz" pos="1488"/>
        <p:guide pos="288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8"/>
    </p:cViewPr>
  </p:sorterViewPr>
  <p:notesViewPr>
    <p:cSldViewPr snapToGrid="0">
      <p:cViewPr>
        <p:scale>
          <a:sx n="100" d="100"/>
          <a:sy n="100" d="100"/>
        </p:scale>
        <p:origin x="-606" y="-72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ffectLst/>
              </a:defRPr>
            </a:lvl1pPr>
          </a:lstStyle>
          <a:p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ffectLst/>
              </a:defRPr>
            </a:lvl1pPr>
          </a:lstStyle>
          <a:p>
            <a:endParaRPr lang="en-US" alt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ffectLst/>
              </a:defRPr>
            </a:lvl1pPr>
          </a:lstStyle>
          <a:p>
            <a:r>
              <a:rPr lang="en-US" altLang="en-US"/>
              <a:t>&lt;footer&gt;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ffectLst/>
              </a:defRPr>
            </a:lvl1pPr>
          </a:lstStyle>
          <a:p>
            <a:fld id="{4C630CE7-749A-4DB2-A4C5-B6F86F5A49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454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fld id="{10DDBFD2-CCB6-4B0E-A8A3-90E6C0580C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543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C76AC-B363-4513-9FCD-08041C3F94C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70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66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8925F-C07A-4DDC-BA48-90176F6A620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10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34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35B8A-5978-45DF-B3CB-5CB7D9B3C1C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19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4F2AA-91E1-445F-8BA7-1901EC3345C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2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78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F51DD-ECF2-4AC5-B6B0-104563D9427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17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85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62552-E003-415F-B1D0-054F67718E2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88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47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B47FF-5FFA-4142-9AB5-64D722B03E3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89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51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394FD-433C-454D-909D-7C4C2A42494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20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1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2C335-45BE-4EC9-8430-D64BCD2097E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08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25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C69BA-23A8-4E86-9D84-B45E7A97AD0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09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88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409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6837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7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5138" y="228600"/>
            <a:ext cx="2144712" cy="3402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281738" cy="3402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57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213225" cy="221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6625" y="1416050"/>
            <a:ext cx="4213225" cy="221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0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7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41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48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07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570913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578850" cy="22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8804275" y="6613525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307A7B74-4D67-4BE3-8F28-EAA7C4A396F4}" type="slidenum">
              <a:rPr lang="en-US" alt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pPr/>
              <a:t>‹#›</a:t>
            </a:fld>
            <a:endParaRPr lang="en-US" alt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571500" indent="-5715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Ø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42875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82880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2272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0" y="0"/>
            <a:ext cx="91440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17" name="AutoShape 5" descr="image001"/>
          <p:cNvSpPr>
            <a:spLocks noChangeAspect="1" noChangeArrowheads="1"/>
          </p:cNvSpPr>
          <p:nvPr/>
        </p:nvSpPr>
        <p:spPr bwMode="auto">
          <a:xfrm>
            <a:off x="3848100" y="2562225"/>
            <a:ext cx="14478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93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19138" y="2024063"/>
            <a:ext cx="7772400" cy="1409700"/>
          </a:xfrm>
        </p:spPr>
        <p:txBody>
          <a:bodyPr/>
          <a:lstStyle/>
          <a:p>
            <a:pPr algn="ctr"/>
            <a:r>
              <a:rPr lang="en-US" altLang="en-US"/>
              <a:t>Learning at </a:t>
            </a:r>
            <a:br>
              <a:rPr lang="en-US" altLang="en-US"/>
            </a:br>
            <a:r>
              <a:rPr lang="en-US" altLang="en-US"/>
              <a:t>Low False Positive Rate</a:t>
            </a:r>
          </a:p>
        </p:txBody>
      </p:sp>
      <p:sp>
        <p:nvSpPr>
          <p:cNvPr id="26932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6588" y="4229100"/>
            <a:ext cx="7969250" cy="2319338"/>
          </a:xfrm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Scott Wen-tau Yih    Joshua Goodman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 sz="2400" i="1">
                <a:solidFill>
                  <a:schemeClr val="tx2"/>
                </a:solidFill>
              </a:rPr>
              <a:t>Learning for Messaging and Adversarial Problems</a:t>
            </a:r>
            <a:br>
              <a:rPr lang="en-US" altLang="en-US" sz="2400" i="1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Microsoft Research </a:t>
            </a:r>
          </a:p>
          <a:p>
            <a:r>
              <a:rPr lang="en-US" altLang="en-US">
                <a:solidFill>
                  <a:schemeClr val="tx2"/>
                </a:solidFill>
              </a:rPr>
              <a:t>Geoff Hulten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Microsoft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2-Stage Framework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1416050"/>
            <a:ext cx="8713787" cy="4181475"/>
          </a:xfrm>
        </p:spPr>
        <p:txBody>
          <a:bodyPr/>
          <a:lstStyle/>
          <a:p>
            <a:r>
              <a:rPr lang="en-US" altLang="en-US"/>
              <a:t>We trained 2 models for these 2 stages</a:t>
            </a:r>
          </a:p>
          <a:p>
            <a:endParaRPr lang="en-US" altLang="en-US"/>
          </a:p>
          <a:p>
            <a:r>
              <a:rPr lang="en-US" altLang="en-US"/>
              <a:t>Apply the 1</a:t>
            </a:r>
            <a:r>
              <a:rPr lang="en-US" altLang="en-US" baseline="30000"/>
              <a:t>st</a:t>
            </a:r>
            <a:r>
              <a:rPr lang="en-US" altLang="en-US"/>
              <a:t>-stage model on all messages</a:t>
            </a:r>
          </a:p>
          <a:p>
            <a:r>
              <a:rPr lang="en-US" altLang="en-US"/>
              <a:t>For messages having scores less than </a:t>
            </a:r>
            <a:r>
              <a:rPr lang="en-US" altLang="en-US">
                <a:sym typeface="Symbol" panose="05050102010706020507" pitchFamily="18" charset="2"/>
              </a:rPr>
              <a:t>, don’t change the order or scores</a:t>
            </a:r>
          </a:p>
          <a:p>
            <a:r>
              <a:rPr lang="en-US" altLang="en-US">
                <a:sym typeface="Symbol" panose="05050102010706020507" pitchFamily="18" charset="2"/>
              </a:rPr>
              <a:t>Re-score and re-order the remaining messages using the 2</a:t>
            </a:r>
            <a:r>
              <a:rPr lang="en-US" altLang="en-US" baseline="30000">
                <a:sym typeface="Symbol" panose="05050102010706020507" pitchFamily="18" charset="2"/>
              </a:rPr>
              <a:t>nd</a:t>
            </a:r>
            <a:r>
              <a:rPr lang="en-US" altLang="en-US">
                <a:sym typeface="Symbol" panose="05050102010706020507" pitchFamily="18" charset="2"/>
              </a:rPr>
              <a:t>-stage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70913" cy="695325"/>
          </a:xfrm>
        </p:spPr>
        <p:txBody>
          <a:bodyPr/>
          <a:lstStyle/>
          <a:p>
            <a:r>
              <a:rPr lang="en-US" altLang="en-US" sz="4400">
                <a:sym typeface="Symbol" panose="05050102010706020507" pitchFamily="18" charset="2"/>
              </a:rPr>
              <a:t>Train 2-Stage Framework (1/2)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578850" cy="5141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sym typeface="Symbol" panose="05050102010706020507" pitchFamily="18" charset="2"/>
              </a:rPr>
              <a:t>The naïve way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ym typeface="Symbol" panose="05050102010706020507" pitchFamily="18" charset="2"/>
              </a:rPr>
              <a:t>Train the 1</a:t>
            </a:r>
            <a:r>
              <a:rPr lang="en-US" altLang="en-US" baseline="30000">
                <a:sym typeface="Symbol" panose="05050102010706020507" pitchFamily="18" charset="2"/>
              </a:rPr>
              <a:t>st</a:t>
            </a:r>
            <a:r>
              <a:rPr lang="en-US" altLang="en-US">
                <a:sym typeface="Symbol" panose="05050102010706020507" pitchFamily="18" charset="2"/>
              </a:rPr>
              <a:t>-stage model as usual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ym typeface="Symbol" panose="05050102010706020507" pitchFamily="18" charset="2"/>
              </a:rPr>
              <a:t>Score the training messages using the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1</a:t>
            </a:r>
            <a:r>
              <a:rPr lang="en-US" altLang="en-US" baseline="30000">
                <a:sym typeface="Symbol" panose="05050102010706020507" pitchFamily="18" charset="2"/>
              </a:rPr>
              <a:t>st</a:t>
            </a:r>
            <a:r>
              <a:rPr lang="en-US" altLang="en-US">
                <a:sym typeface="Symbol" panose="05050102010706020507" pitchFamily="18" charset="2"/>
              </a:rPr>
              <a:t>-stage model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ym typeface="Symbol" panose="05050102010706020507" pitchFamily="18" charset="2"/>
              </a:rPr>
              <a:t>Use the subset of training data whose scores are larger than  as the training data for the 2</a:t>
            </a:r>
            <a:r>
              <a:rPr lang="en-US" altLang="en-US" baseline="30000">
                <a:sym typeface="Symbol" panose="05050102010706020507" pitchFamily="18" charset="2"/>
              </a:rPr>
              <a:t>nd</a:t>
            </a:r>
            <a:r>
              <a:rPr lang="en-US" altLang="en-US">
                <a:sym typeface="Symbol" panose="05050102010706020507" pitchFamily="18" charset="2"/>
              </a:rPr>
              <a:t>-stage model</a:t>
            </a:r>
          </a:p>
          <a:p>
            <a:pPr>
              <a:lnSpc>
                <a:spcPct val="80000"/>
              </a:lnSpc>
            </a:pPr>
            <a:r>
              <a:rPr lang="en-US" altLang="en-US">
                <a:sym typeface="Symbol" panose="05050102010706020507" pitchFamily="18" charset="2"/>
              </a:rPr>
              <a:t>Problem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ym typeface="Symbol" panose="05050102010706020507" pitchFamily="18" charset="2"/>
              </a:rPr>
              <a:t>The scores of the training data tend to be too good and different from scores on unseen data</a:t>
            </a:r>
          </a:p>
          <a:p>
            <a:pPr>
              <a:lnSpc>
                <a:spcPct val="80000"/>
              </a:lnSpc>
            </a:pPr>
            <a:r>
              <a:rPr lang="en-US" altLang="en-US">
                <a:sym typeface="Symbol" panose="05050102010706020507" pitchFamily="18" charset="2"/>
              </a:rPr>
              <a:t>Solution: Use cross-validation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70913" cy="585788"/>
          </a:xfrm>
        </p:spPr>
        <p:txBody>
          <a:bodyPr/>
          <a:lstStyle/>
          <a:p>
            <a:r>
              <a:rPr lang="en-US" altLang="en-US" sz="3600">
                <a:sym typeface="Symbol" panose="05050102010706020507" pitchFamily="18" charset="2"/>
              </a:rPr>
              <a:t>Why does 2-stage work?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1120775"/>
            <a:ext cx="6497637" cy="5264150"/>
          </a:xfrm>
        </p:spPr>
        <p:txBody>
          <a:bodyPr/>
          <a:lstStyle/>
          <a:p>
            <a:r>
              <a:rPr lang="en-US" altLang="en-US" sz="2600"/>
              <a:t>The 2-stage framework provides more complex hypothesis space, which might fit the data better.</a:t>
            </a:r>
          </a:p>
          <a:p>
            <a:endParaRPr lang="en-US" altLang="en-US" sz="2600"/>
          </a:p>
          <a:p>
            <a:r>
              <a:rPr lang="en-US" altLang="en-US" sz="2600"/>
              <a:t>Suppose that the base model form is a linear classifier.</a:t>
            </a:r>
          </a:p>
          <a:p>
            <a:r>
              <a:rPr lang="en-US" altLang="en-US" sz="2600"/>
              <a:t>Pick the subset of the data in the region you care about.</a:t>
            </a:r>
          </a:p>
          <a:p>
            <a:pPr lvl="1"/>
            <a:r>
              <a:rPr lang="en-US" altLang="en-US" sz="2200"/>
              <a:t>Find all messages, good and spam, that are more than, say, 50% likely to be spam according to the first model.</a:t>
            </a:r>
          </a:p>
          <a:p>
            <a:r>
              <a:rPr lang="en-US" altLang="en-US" sz="2600"/>
              <a:t>Train a new model on only this data.</a:t>
            </a:r>
          </a:p>
          <a:p>
            <a:r>
              <a:rPr lang="en-US" altLang="en-US" sz="2600"/>
              <a:t>At test time, use both models.</a:t>
            </a: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6686550" y="257175"/>
            <a:ext cx="2266950" cy="1847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45" name="AutoShape 5"/>
          <p:cNvSpPr>
            <a:spLocks noChangeArrowheads="1"/>
          </p:cNvSpPr>
          <p:nvPr/>
        </p:nvSpPr>
        <p:spPr bwMode="auto">
          <a:xfrm flipH="1">
            <a:off x="6696075" y="547688"/>
            <a:ext cx="2257425" cy="1557337"/>
          </a:xfrm>
          <a:prstGeom prst="rtTriangl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46" name="Rectangle 6"/>
          <p:cNvSpPr>
            <a:spLocks noChangeArrowheads="1"/>
          </p:cNvSpPr>
          <p:nvPr/>
        </p:nvSpPr>
        <p:spPr bwMode="auto">
          <a:xfrm>
            <a:off x="8162925" y="257175"/>
            <a:ext cx="790575" cy="8715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47" name="Line 7"/>
          <p:cNvSpPr>
            <a:spLocks noChangeShapeType="1"/>
          </p:cNvSpPr>
          <p:nvPr/>
        </p:nvSpPr>
        <p:spPr bwMode="auto">
          <a:xfrm flipV="1">
            <a:off x="6696075" y="533400"/>
            <a:ext cx="2247900" cy="15621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48" name="Text Box 8"/>
          <p:cNvSpPr txBox="1">
            <a:spLocks noChangeArrowheads="1"/>
          </p:cNvSpPr>
          <p:nvPr/>
        </p:nvSpPr>
        <p:spPr bwMode="auto">
          <a:xfrm>
            <a:off x="6953250" y="557213"/>
            <a:ext cx="628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4649" name="Text Box 9"/>
          <p:cNvSpPr txBox="1">
            <a:spLocks noChangeArrowheads="1"/>
          </p:cNvSpPr>
          <p:nvPr/>
        </p:nvSpPr>
        <p:spPr bwMode="auto">
          <a:xfrm>
            <a:off x="6815138" y="485775"/>
            <a:ext cx="11953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Spam mail</a:t>
            </a:r>
          </a:p>
        </p:txBody>
      </p:sp>
      <p:sp>
        <p:nvSpPr>
          <p:cNvPr id="624650" name="Text Box 10"/>
          <p:cNvSpPr txBox="1">
            <a:spLocks noChangeArrowheads="1"/>
          </p:cNvSpPr>
          <p:nvPr/>
        </p:nvSpPr>
        <p:spPr bwMode="auto">
          <a:xfrm>
            <a:off x="7710488" y="1343025"/>
            <a:ext cx="11953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Good mail</a:t>
            </a:r>
          </a:p>
        </p:txBody>
      </p:sp>
      <p:grpSp>
        <p:nvGrpSpPr>
          <p:cNvPr id="624651" name="Group 11"/>
          <p:cNvGrpSpPr>
            <a:grpSpLocks/>
          </p:cNvGrpSpPr>
          <p:nvPr/>
        </p:nvGrpSpPr>
        <p:grpSpPr bwMode="auto">
          <a:xfrm>
            <a:off x="6696075" y="4529138"/>
            <a:ext cx="2362200" cy="1895475"/>
            <a:chOff x="4128" y="2751"/>
            <a:chExt cx="1488" cy="1194"/>
          </a:xfrm>
        </p:grpSpPr>
        <p:sp>
          <p:nvSpPr>
            <p:cNvPr id="624652" name="Rectangle 12"/>
            <p:cNvSpPr>
              <a:spLocks noChangeArrowheads="1"/>
            </p:cNvSpPr>
            <p:nvPr/>
          </p:nvSpPr>
          <p:spPr bwMode="auto">
            <a:xfrm>
              <a:off x="4128" y="2775"/>
              <a:ext cx="1428" cy="1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53" name="Rectangle 13"/>
            <p:cNvSpPr>
              <a:spLocks noChangeArrowheads="1"/>
            </p:cNvSpPr>
            <p:nvPr/>
          </p:nvSpPr>
          <p:spPr bwMode="auto">
            <a:xfrm>
              <a:off x="5058" y="2775"/>
              <a:ext cx="498" cy="5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54" name="Text Box 14"/>
            <p:cNvSpPr txBox="1">
              <a:spLocks noChangeArrowheads="1"/>
            </p:cNvSpPr>
            <p:nvPr/>
          </p:nvSpPr>
          <p:spPr bwMode="auto">
            <a:xfrm>
              <a:off x="4296" y="2964"/>
              <a:ext cx="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4655" name="Text Box 15"/>
            <p:cNvSpPr txBox="1">
              <a:spLocks noChangeArrowheads="1"/>
            </p:cNvSpPr>
            <p:nvPr/>
          </p:nvSpPr>
          <p:spPr bwMode="auto">
            <a:xfrm>
              <a:off x="4209" y="2919"/>
              <a:ext cx="75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Spam mail</a:t>
              </a:r>
            </a:p>
          </p:txBody>
        </p:sp>
        <p:sp>
          <p:nvSpPr>
            <p:cNvPr id="624656" name="Text Box 16"/>
            <p:cNvSpPr txBox="1">
              <a:spLocks noChangeArrowheads="1"/>
            </p:cNvSpPr>
            <p:nvPr/>
          </p:nvSpPr>
          <p:spPr bwMode="auto">
            <a:xfrm>
              <a:off x="5091" y="2751"/>
              <a:ext cx="52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Good mail</a:t>
              </a:r>
            </a:p>
          </p:txBody>
        </p:sp>
        <p:sp>
          <p:nvSpPr>
            <p:cNvPr id="624657" name="AutoShape 17"/>
            <p:cNvSpPr>
              <a:spLocks noChangeArrowheads="1"/>
            </p:cNvSpPr>
            <p:nvPr/>
          </p:nvSpPr>
          <p:spPr bwMode="auto">
            <a:xfrm flipH="1">
              <a:off x="4134" y="2958"/>
              <a:ext cx="1422" cy="98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58" name="Line 18"/>
            <p:cNvSpPr>
              <a:spLocks noChangeShapeType="1"/>
            </p:cNvSpPr>
            <p:nvPr/>
          </p:nvSpPr>
          <p:spPr bwMode="auto">
            <a:xfrm flipH="1" flipV="1">
              <a:off x="5049" y="2766"/>
              <a:ext cx="9" cy="117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659" name="Line 19"/>
            <p:cNvSpPr>
              <a:spLocks noChangeShapeType="1"/>
            </p:cNvSpPr>
            <p:nvPr/>
          </p:nvSpPr>
          <p:spPr bwMode="auto">
            <a:xfrm flipV="1">
              <a:off x="4134" y="2961"/>
              <a:ext cx="1419" cy="9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660" name="Group 20"/>
          <p:cNvGrpSpPr>
            <a:grpSpLocks/>
          </p:cNvGrpSpPr>
          <p:nvPr/>
        </p:nvGrpSpPr>
        <p:grpSpPr bwMode="auto">
          <a:xfrm>
            <a:off x="6696075" y="2381250"/>
            <a:ext cx="2362200" cy="1885950"/>
            <a:chOff x="4218" y="1500"/>
            <a:chExt cx="1488" cy="1188"/>
          </a:xfrm>
        </p:grpSpPr>
        <p:sp>
          <p:nvSpPr>
            <p:cNvPr id="624661" name="Rectangle 21"/>
            <p:cNvSpPr>
              <a:spLocks noChangeArrowheads="1"/>
            </p:cNvSpPr>
            <p:nvPr/>
          </p:nvSpPr>
          <p:spPr bwMode="auto">
            <a:xfrm>
              <a:off x="4218" y="1524"/>
              <a:ext cx="1428" cy="1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62" name="Rectangle 22"/>
            <p:cNvSpPr>
              <a:spLocks noChangeArrowheads="1"/>
            </p:cNvSpPr>
            <p:nvPr/>
          </p:nvSpPr>
          <p:spPr bwMode="auto">
            <a:xfrm>
              <a:off x="5148" y="1524"/>
              <a:ext cx="498" cy="5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63" name="Text Box 23"/>
            <p:cNvSpPr txBox="1">
              <a:spLocks noChangeArrowheads="1"/>
            </p:cNvSpPr>
            <p:nvPr/>
          </p:nvSpPr>
          <p:spPr bwMode="auto">
            <a:xfrm>
              <a:off x="4386" y="1713"/>
              <a:ext cx="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4664" name="Text Box 24"/>
            <p:cNvSpPr txBox="1">
              <a:spLocks noChangeArrowheads="1"/>
            </p:cNvSpPr>
            <p:nvPr/>
          </p:nvSpPr>
          <p:spPr bwMode="auto">
            <a:xfrm>
              <a:off x="4299" y="1668"/>
              <a:ext cx="75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Spam mail</a:t>
              </a:r>
            </a:p>
          </p:txBody>
        </p:sp>
        <p:sp>
          <p:nvSpPr>
            <p:cNvPr id="624665" name="Text Box 25"/>
            <p:cNvSpPr txBox="1">
              <a:spLocks noChangeArrowheads="1"/>
            </p:cNvSpPr>
            <p:nvPr/>
          </p:nvSpPr>
          <p:spPr bwMode="auto">
            <a:xfrm>
              <a:off x="5181" y="1500"/>
              <a:ext cx="52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Good mail</a:t>
              </a:r>
            </a:p>
          </p:txBody>
        </p:sp>
        <p:sp>
          <p:nvSpPr>
            <p:cNvPr id="624666" name="AutoShape 26"/>
            <p:cNvSpPr>
              <a:spLocks noChangeArrowheads="1"/>
            </p:cNvSpPr>
            <p:nvPr/>
          </p:nvSpPr>
          <p:spPr bwMode="auto">
            <a:xfrm flipH="1">
              <a:off x="4224" y="1707"/>
              <a:ext cx="1422" cy="98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67" name="Line 27"/>
            <p:cNvSpPr>
              <a:spLocks noChangeShapeType="1"/>
            </p:cNvSpPr>
            <p:nvPr/>
          </p:nvSpPr>
          <p:spPr bwMode="auto">
            <a:xfrm flipV="1">
              <a:off x="4224" y="1704"/>
              <a:ext cx="1422" cy="97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24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3" grpId="0" uiExpand="1" build="p"/>
      <p:bldP spid="6246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Training with Utility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578850" cy="4956175"/>
          </a:xfrm>
        </p:spPr>
        <p:txBody>
          <a:bodyPr/>
          <a:lstStyle/>
          <a:p>
            <a:r>
              <a:rPr lang="en-US" altLang="en-US" sz="2800">
                <a:sym typeface="Symbol" panose="05050102010706020507" pitchFamily="18" charset="2"/>
              </a:rPr>
              <a:t>Motivation again: why do we care more in the low false-positive rate region?</a:t>
            </a:r>
          </a:p>
          <a:p>
            <a:pPr lvl="1"/>
            <a:r>
              <a:rPr lang="en-US" altLang="en-US" sz="2400">
                <a:sym typeface="Symbol" panose="05050102010706020507" pitchFamily="18" charset="2"/>
              </a:rPr>
              <a:t>The “cost” or “utility” of a false positive error (misclassified good mail) is much higher.</a:t>
            </a:r>
          </a:p>
          <a:p>
            <a:pPr lvl="4"/>
            <a:endParaRPr lang="en-US" altLang="en-US" sz="1800">
              <a:sym typeface="Symbol" panose="05050102010706020507" pitchFamily="18" charset="2"/>
            </a:endParaRPr>
          </a:p>
          <a:p>
            <a:r>
              <a:rPr lang="en-US" altLang="en-US" sz="2800">
                <a:sym typeface="Symbol" panose="05050102010706020507" pitchFamily="18" charset="2"/>
              </a:rPr>
              <a:t>A common approach is to select the right threshold to get the correct FP/FN trade-off</a:t>
            </a:r>
          </a:p>
          <a:p>
            <a:r>
              <a:rPr lang="en-US" altLang="en-US" sz="2800">
                <a:sym typeface="Symbol" panose="05050102010706020507" pitchFamily="18" charset="2"/>
              </a:rPr>
              <a:t>A less common approach is to “re-weight” the data (training with utility)</a:t>
            </a:r>
          </a:p>
          <a:p>
            <a:pPr lvl="1"/>
            <a:r>
              <a:rPr lang="en-US" altLang="en-US" sz="2400">
                <a:sym typeface="Symbol" panose="05050102010706020507" pitchFamily="18" charset="2"/>
              </a:rPr>
              <a:t>It's more important to get negative examples right</a:t>
            </a:r>
          </a:p>
          <a:p>
            <a:pPr lvl="1"/>
            <a:r>
              <a:rPr lang="en-US" altLang="en-US" sz="2400">
                <a:sym typeface="Symbol" panose="05050102010706020507" pitchFamily="18" charset="2"/>
              </a:rPr>
              <a:t>Duplicate negative examples 10 times and train the model on the new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70913" cy="585788"/>
          </a:xfrm>
        </p:spPr>
        <p:txBody>
          <a:bodyPr/>
          <a:lstStyle/>
          <a:p>
            <a:r>
              <a:rPr lang="en-US" altLang="en-US" sz="3600">
                <a:sym typeface="Symbol" panose="05050102010706020507" pitchFamily="18" charset="2"/>
              </a:rPr>
              <a:t>Work for Naïve Bayes?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236663"/>
            <a:ext cx="8578850" cy="4772025"/>
          </a:xfrm>
        </p:spPr>
        <p:txBody>
          <a:bodyPr/>
          <a:lstStyle/>
          <a:p>
            <a:r>
              <a:rPr lang="en-US" altLang="en-US" sz="2800">
                <a:sym typeface="Symbol" panose="05050102010706020507" pitchFamily="18" charset="2"/>
              </a:rPr>
              <a:t>Training with utility is usually used in non-probabilistic learning algorithms, such as SVMs, when the data is highly skewed.</a:t>
            </a:r>
          </a:p>
          <a:p>
            <a:pPr lvl="4"/>
            <a:endParaRPr lang="en-US" altLang="en-US" sz="1800">
              <a:sym typeface="Symbol" panose="05050102010706020507" pitchFamily="18" charset="2"/>
            </a:endParaRPr>
          </a:p>
          <a:p>
            <a:r>
              <a:rPr lang="en-US" altLang="en-US" sz="2800">
                <a:sym typeface="Symbol" panose="05050102010706020507" pitchFamily="18" charset="2"/>
              </a:rPr>
              <a:t>It has been argued that training with utility has no effect on naïve Bayes</a:t>
            </a:r>
          </a:p>
          <a:p>
            <a:pPr lvl="1"/>
            <a:r>
              <a:rPr lang="en-US" altLang="en-US" sz="2400">
                <a:sym typeface="Symbol" panose="05050102010706020507" pitchFamily="18" charset="2"/>
              </a:rPr>
              <a:t>Only the prior changes</a:t>
            </a:r>
          </a:p>
          <a:p>
            <a:pPr lvl="1"/>
            <a:r>
              <a:rPr lang="en-US" altLang="en-US" sz="2400">
                <a:sym typeface="Symbol" panose="05050102010706020507" pitchFamily="18" charset="2"/>
              </a:rPr>
              <a:t>Probability is multiplied by 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a constant</a:t>
            </a:r>
          </a:p>
          <a:p>
            <a:pPr lvl="1"/>
            <a:r>
              <a:rPr lang="en-US" altLang="en-US" sz="2400">
                <a:sym typeface="Symbol" panose="05050102010706020507" pitchFamily="18" charset="2"/>
              </a:rPr>
              <a:t>Effectively, the decision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hyperplane only shifts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but not rotates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5516563" y="3854450"/>
            <a:ext cx="2974975" cy="226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6048375" y="4213225"/>
            <a:ext cx="62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97003" name="Line 11"/>
          <p:cNvSpPr>
            <a:spLocks noChangeShapeType="1"/>
          </p:cNvSpPr>
          <p:nvPr/>
        </p:nvSpPr>
        <p:spPr bwMode="auto">
          <a:xfrm flipV="1">
            <a:off x="5811838" y="4183063"/>
            <a:ext cx="2660650" cy="17970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7007" name="Group 15"/>
          <p:cNvGrpSpPr>
            <a:grpSpLocks/>
          </p:cNvGrpSpPr>
          <p:nvPr/>
        </p:nvGrpSpPr>
        <p:grpSpPr bwMode="auto">
          <a:xfrm>
            <a:off x="6370638" y="4473575"/>
            <a:ext cx="220662" cy="220663"/>
            <a:chOff x="3688" y="3469"/>
            <a:chExt cx="139" cy="139"/>
          </a:xfrm>
        </p:grpSpPr>
        <p:sp>
          <p:nvSpPr>
            <p:cNvPr id="597004" name="Line 12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7005" name="Line 13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7008" name="Group 16"/>
          <p:cNvGrpSpPr>
            <a:grpSpLocks/>
          </p:cNvGrpSpPr>
          <p:nvPr/>
        </p:nvGrpSpPr>
        <p:grpSpPr bwMode="auto">
          <a:xfrm>
            <a:off x="5873750" y="4891088"/>
            <a:ext cx="220663" cy="220662"/>
            <a:chOff x="3688" y="3469"/>
            <a:chExt cx="139" cy="139"/>
          </a:xfrm>
        </p:grpSpPr>
        <p:sp>
          <p:nvSpPr>
            <p:cNvPr id="597009" name="Line 17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7010" name="Line 18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7011" name="Group 19"/>
          <p:cNvGrpSpPr>
            <a:grpSpLocks/>
          </p:cNvGrpSpPr>
          <p:nvPr/>
        </p:nvGrpSpPr>
        <p:grpSpPr bwMode="auto">
          <a:xfrm>
            <a:off x="6084888" y="4514850"/>
            <a:ext cx="220662" cy="220663"/>
            <a:chOff x="3688" y="3469"/>
            <a:chExt cx="139" cy="139"/>
          </a:xfrm>
        </p:grpSpPr>
        <p:sp>
          <p:nvSpPr>
            <p:cNvPr id="597012" name="Line 20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7013" name="Line 21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7014" name="Group 22"/>
          <p:cNvGrpSpPr>
            <a:grpSpLocks/>
          </p:cNvGrpSpPr>
          <p:nvPr/>
        </p:nvGrpSpPr>
        <p:grpSpPr bwMode="auto">
          <a:xfrm>
            <a:off x="5959475" y="5286375"/>
            <a:ext cx="220663" cy="220663"/>
            <a:chOff x="3688" y="3469"/>
            <a:chExt cx="139" cy="139"/>
          </a:xfrm>
        </p:grpSpPr>
        <p:sp>
          <p:nvSpPr>
            <p:cNvPr id="597015" name="Line 23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7016" name="Line 24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7017" name="Group 25"/>
          <p:cNvGrpSpPr>
            <a:grpSpLocks/>
          </p:cNvGrpSpPr>
          <p:nvPr/>
        </p:nvGrpSpPr>
        <p:grpSpPr bwMode="auto">
          <a:xfrm>
            <a:off x="6169025" y="4848225"/>
            <a:ext cx="220663" cy="220663"/>
            <a:chOff x="3688" y="3469"/>
            <a:chExt cx="139" cy="139"/>
          </a:xfrm>
        </p:grpSpPr>
        <p:sp>
          <p:nvSpPr>
            <p:cNvPr id="597018" name="Line 26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7019" name="Line 27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7020" name="Group 28"/>
          <p:cNvGrpSpPr>
            <a:grpSpLocks/>
          </p:cNvGrpSpPr>
          <p:nvPr/>
        </p:nvGrpSpPr>
        <p:grpSpPr bwMode="auto">
          <a:xfrm>
            <a:off x="6734175" y="4292600"/>
            <a:ext cx="220663" cy="220663"/>
            <a:chOff x="3688" y="3469"/>
            <a:chExt cx="139" cy="139"/>
          </a:xfrm>
        </p:grpSpPr>
        <p:sp>
          <p:nvSpPr>
            <p:cNvPr id="597021" name="Line 29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7022" name="Line 30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7023" name="Group 31"/>
          <p:cNvGrpSpPr>
            <a:grpSpLocks/>
          </p:cNvGrpSpPr>
          <p:nvPr/>
        </p:nvGrpSpPr>
        <p:grpSpPr bwMode="auto">
          <a:xfrm>
            <a:off x="7564438" y="4446588"/>
            <a:ext cx="220662" cy="220662"/>
            <a:chOff x="3688" y="3469"/>
            <a:chExt cx="139" cy="139"/>
          </a:xfrm>
        </p:grpSpPr>
        <p:sp>
          <p:nvSpPr>
            <p:cNvPr id="597024" name="Line 32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7025" name="Line 33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7026" name="Group 34"/>
          <p:cNvGrpSpPr>
            <a:grpSpLocks/>
          </p:cNvGrpSpPr>
          <p:nvPr/>
        </p:nvGrpSpPr>
        <p:grpSpPr bwMode="auto">
          <a:xfrm>
            <a:off x="6597650" y="4686300"/>
            <a:ext cx="220663" cy="220663"/>
            <a:chOff x="3688" y="3469"/>
            <a:chExt cx="139" cy="139"/>
          </a:xfrm>
        </p:grpSpPr>
        <p:sp>
          <p:nvSpPr>
            <p:cNvPr id="597027" name="Line 35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7028" name="Line 36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7030" name="Line 38"/>
          <p:cNvSpPr>
            <a:spLocks noChangeShapeType="1"/>
          </p:cNvSpPr>
          <p:nvPr/>
        </p:nvSpPr>
        <p:spPr bwMode="auto">
          <a:xfrm>
            <a:off x="7256463" y="5191125"/>
            <a:ext cx="220662" cy="142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32" name="Line 40"/>
          <p:cNvSpPr>
            <a:spLocks noChangeShapeType="1"/>
          </p:cNvSpPr>
          <p:nvPr/>
        </p:nvSpPr>
        <p:spPr bwMode="auto">
          <a:xfrm>
            <a:off x="6907213" y="5549900"/>
            <a:ext cx="220662" cy="142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33" name="Line 41"/>
          <p:cNvSpPr>
            <a:spLocks noChangeShapeType="1"/>
          </p:cNvSpPr>
          <p:nvPr/>
        </p:nvSpPr>
        <p:spPr bwMode="auto">
          <a:xfrm>
            <a:off x="7073900" y="5392738"/>
            <a:ext cx="220663" cy="142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34" name="Line 42"/>
          <p:cNvSpPr>
            <a:spLocks noChangeShapeType="1"/>
          </p:cNvSpPr>
          <p:nvPr/>
        </p:nvSpPr>
        <p:spPr bwMode="auto">
          <a:xfrm>
            <a:off x="7758113" y="4984750"/>
            <a:ext cx="220662" cy="142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35" name="Line 43"/>
          <p:cNvSpPr>
            <a:spLocks noChangeShapeType="1"/>
          </p:cNvSpPr>
          <p:nvPr/>
        </p:nvSpPr>
        <p:spPr bwMode="auto">
          <a:xfrm>
            <a:off x="6700838" y="5683250"/>
            <a:ext cx="220662" cy="142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36" name="Line 44"/>
          <p:cNvSpPr>
            <a:spLocks noChangeShapeType="1"/>
          </p:cNvSpPr>
          <p:nvPr/>
        </p:nvSpPr>
        <p:spPr bwMode="auto">
          <a:xfrm>
            <a:off x="7408863" y="5343525"/>
            <a:ext cx="220662" cy="142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37" name="Line 45"/>
          <p:cNvSpPr>
            <a:spLocks noChangeShapeType="1"/>
          </p:cNvSpPr>
          <p:nvPr/>
        </p:nvSpPr>
        <p:spPr bwMode="auto">
          <a:xfrm>
            <a:off x="6515100" y="5259388"/>
            <a:ext cx="220663" cy="142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38" name="Line 46"/>
          <p:cNvSpPr>
            <a:spLocks noChangeShapeType="1"/>
          </p:cNvSpPr>
          <p:nvPr/>
        </p:nvSpPr>
        <p:spPr bwMode="auto">
          <a:xfrm>
            <a:off x="7015163" y="4198938"/>
            <a:ext cx="220662" cy="142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39" name="Line 47"/>
          <p:cNvSpPr>
            <a:spLocks noChangeShapeType="1"/>
          </p:cNvSpPr>
          <p:nvPr/>
        </p:nvSpPr>
        <p:spPr bwMode="auto">
          <a:xfrm>
            <a:off x="7604125" y="5613400"/>
            <a:ext cx="220663" cy="142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03004 -0.04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7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The Real Results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578850" cy="4732338"/>
          </a:xfrm>
        </p:spPr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In practice, training with utility improves both naïve Bayes and logistic regression filters.</a:t>
            </a:r>
          </a:p>
          <a:p>
            <a:r>
              <a:rPr lang="en-US" altLang="en-US">
                <a:sym typeface="Symbol" panose="05050102010706020507" pitchFamily="18" charset="2"/>
              </a:rPr>
              <a:t>For naïve Bayes, smoothing is the key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Training with utility is equivalent to having different smoothing parameters for positive and negative examples.</a:t>
            </a:r>
          </a:p>
          <a:p>
            <a:r>
              <a:rPr lang="en-US" altLang="en-US">
                <a:sym typeface="Symbol" panose="05050102010706020507" pitchFamily="18" charset="2"/>
              </a:rPr>
              <a:t>For logistic regression, the hyperplane may both shift and rotate, even without smoothing.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578850" cy="4330700"/>
          </a:xfrm>
        </p:spPr>
        <p:txBody>
          <a:bodyPr/>
          <a:lstStyle/>
          <a:p>
            <a:r>
              <a:rPr lang="en-US" altLang="en-US"/>
              <a:t>Quick Review of ROC curves</a:t>
            </a:r>
          </a:p>
          <a:p>
            <a:r>
              <a:rPr lang="en-US" altLang="en-US"/>
              <a:t>Methods to improve spam filters in </a:t>
            </a:r>
            <a:br>
              <a:rPr lang="en-US" altLang="en-US"/>
            </a:br>
            <a:r>
              <a:rPr lang="en-US" altLang="en-US"/>
              <a:t>low false-positive region</a:t>
            </a:r>
          </a:p>
          <a:p>
            <a:pPr lvl="1"/>
            <a:r>
              <a:rPr lang="en-US" altLang="en-US"/>
              <a:t>2-stage framework</a:t>
            </a:r>
          </a:p>
          <a:p>
            <a:pPr lvl="1"/>
            <a:r>
              <a:rPr lang="en-US" altLang="en-US"/>
              <a:t>Training with utility</a:t>
            </a:r>
          </a:p>
          <a:p>
            <a:r>
              <a:rPr lang="en-US" altLang="en-US">
                <a:solidFill>
                  <a:schemeClr val="tx2"/>
                </a:solidFill>
              </a:rPr>
              <a:t>Experiments</a:t>
            </a:r>
          </a:p>
          <a:p>
            <a:r>
              <a:rPr lang="en-US" altLang="en-US"/>
              <a:t>Related work</a:t>
            </a:r>
          </a:p>
          <a:p>
            <a:r>
              <a:rPr lang="en-US" altLang="en-US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39713"/>
            <a:ext cx="8570913" cy="750887"/>
          </a:xfrm>
        </p:spPr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Data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325563"/>
            <a:ext cx="8578850" cy="48466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Hotmail Feedback Loop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Polling over 100,000 Hotmail users daily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Asked to hand-label a sample message addressed to him as Good or Spam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Very roughly 3% of user labels are errors</a:t>
            </a:r>
          </a:p>
          <a:p>
            <a:pPr lvl="4"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2800"/>
              <a:t>Training data (7/1/05 ~ 11/30/05)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5,000 msg per day; 765,000 msg in total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Testing data (12/1/05 ~ 12/15/05)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10,000 msg per day; 150,000 msg in total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Features (excluding proprietary features)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Subject keywords and body keywords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95263"/>
            <a:ext cx="8570913" cy="585787"/>
          </a:xfrm>
        </p:spPr>
        <p:txBody>
          <a:bodyPr/>
          <a:lstStyle/>
          <a:p>
            <a:r>
              <a:rPr lang="en-US" altLang="en-US" sz="3600">
                <a:sym typeface="Symbol" panose="05050102010706020507" pitchFamily="18" charset="2"/>
              </a:rPr>
              <a:t>Logistic Regression  </a:t>
            </a:r>
            <a:r>
              <a:rPr lang="en-US" altLang="en-US" sz="3200">
                <a:sym typeface="Symbol" panose="05050102010706020507" pitchFamily="18" charset="2"/>
              </a:rPr>
              <a:t>(20% improvement)</a:t>
            </a:r>
          </a:p>
        </p:txBody>
      </p:sp>
      <p:pic>
        <p:nvPicPr>
          <p:cNvPr id="604164" name="Picture 4" descr="r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085850"/>
            <a:ext cx="684847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70913" cy="641350"/>
          </a:xfrm>
        </p:spPr>
        <p:txBody>
          <a:bodyPr/>
          <a:lstStyle/>
          <a:p>
            <a:r>
              <a:rPr lang="en-US" altLang="en-US" sz="4000">
                <a:sym typeface="Symbol" panose="05050102010706020507" pitchFamily="18" charset="2"/>
              </a:rPr>
              <a:t>Naïve Bayes </a:t>
            </a:r>
            <a:r>
              <a:rPr lang="en-US" altLang="en-US" sz="3200">
                <a:sym typeface="Symbol" panose="05050102010706020507" pitchFamily="18" charset="2"/>
              </a:rPr>
              <a:t>(40% improvement)</a:t>
            </a:r>
          </a:p>
        </p:txBody>
      </p:sp>
      <p:pic>
        <p:nvPicPr>
          <p:cNvPr id="605188" name="Picture 4" descr="roc-n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119188"/>
            <a:ext cx="6826250" cy="554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699" name="Group 11"/>
          <p:cNvGrpSpPr>
            <a:grpSpLocks/>
          </p:cNvGrpSpPr>
          <p:nvPr/>
        </p:nvGrpSpPr>
        <p:grpSpPr bwMode="auto">
          <a:xfrm>
            <a:off x="366713" y="295275"/>
            <a:ext cx="8580437" cy="2122488"/>
            <a:chOff x="231" y="186"/>
            <a:chExt cx="5405" cy="1337"/>
          </a:xfrm>
        </p:grpSpPr>
        <p:pic>
          <p:nvPicPr>
            <p:cNvPr id="626693" name="Picture 5" descr="j02321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" y="186"/>
              <a:ext cx="1303" cy="1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6695" name="Text Box 7"/>
            <p:cNvSpPr txBox="1">
              <a:spLocks noChangeArrowheads="1"/>
            </p:cNvSpPr>
            <p:nvPr/>
          </p:nvSpPr>
          <p:spPr bwMode="auto">
            <a:xfrm>
              <a:off x="1769" y="226"/>
              <a:ext cx="3867" cy="1139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79388" indent="-1793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Regular way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Give him lots of positive &amp; negative examples to learn</a:t>
              </a:r>
            </a:p>
          </p:txBody>
        </p:sp>
      </p:grpSp>
      <p:grpSp>
        <p:nvGrpSpPr>
          <p:cNvPr id="626700" name="Group 12"/>
          <p:cNvGrpSpPr>
            <a:grpSpLocks/>
          </p:cNvGrpSpPr>
          <p:nvPr/>
        </p:nvGrpSpPr>
        <p:grpSpPr bwMode="auto">
          <a:xfrm>
            <a:off x="231775" y="2744788"/>
            <a:ext cx="8716963" cy="2068512"/>
            <a:chOff x="146" y="1729"/>
            <a:chExt cx="5491" cy="1303"/>
          </a:xfrm>
        </p:grpSpPr>
        <p:pic>
          <p:nvPicPr>
            <p:cNvPr id="626692" name="Picture 4" descr="j023792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" y="1729"/>
              <a:ext cx="1501" cy="1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6697" name="Text Box 9"/>
            <p:cNvSpPr txBox="1">
              <a:spLocks noChangeArrowheads="1"/>
            </p:cNvSpPr>
            <p:nvPr/>
          </p:nvSpPr>
          <p:spPr bwMode="auto">
            <a:xfrm>
              <a:off x="1770" y="1831"/>
              <a:ext cx="3867" cy="8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79388" indent="-1793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Violent way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Punch him for false positive</a:t>
              </a:r>
            </a:p>
          </p:txBody>
        </p:sp>
      </p:grpSp>
      <p:grpSp>
        <p:nvGrpSpPr>
          <p:cNvPr id="626701" name="Group 13"/>
          <p:cNvGrpSpPr>
            <a:grpSpLocks/>
          </p:cNvGrpSpPr>
          <p:nvPr/>
        </p:nvGrpSpPr>
        <p:grpSpPr bwMode="auto">
          <a:xfrm>
            <a:off x="271463" y="4981575"/>
            <a:ext cx="8677275" cy="1808163"/>
            <a:chOff x="171" y="3138"/>
            <a:chExt cx="5466" cy="1139"/>
          </a:xfrm>
        </p:grpSpPr>
        <p:pic>
          <p:nvPicPr>
            <p:cNvPr id="626694" name="Picture 6" descr="j008947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" y="3273"/>
              <a:ext cx="1444" cy="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6698" name="Text Box 10"/>
            <p:cNvSpPr txBox="1">
              <a:spLocks noChangeArrowheads="1"/>
            </p:cNvSpPr>
            <p:nvPr/>
          </p:nvSpPr>
          <p:spPr bwMode="auto">
            <a:xfrm>
              <a:off x="1770" y="3138"/>
              <a:ext cx="3867" cy="1139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79388" indent="-1793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Collaborative way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Train the 2</a:t>
              </a:r>
              <a:r>
                <a:rPr lang="en-US" altLang="en-US" sz="32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nd</a:t>
              </a:r>
              <a:r>
                <a:rPr lang="en-US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 using examples that the 1</a:t>
              </a:r>
              <a:r>
                <a:rPr lang="en-US" altLang="en-US" sz="32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st</a:t>
              </a:r>
              <a:r>
                <a:rPr lang="en-US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 thinks are spam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Related Work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187450"/>
            <a:ext cx="8578850" cy="5265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2-stage framework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Different from Boosting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We specifically focus on low false-positive region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We use cross validation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We combine classifiers differently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 special form of decision list with only 2 layers, or </a:t>
            </a:r>
            <a:r>
              <a:rPr lang="en-US" altLang="en-US" sz="2400" i="1">
                <a:solidFill>
                  <a:schemeClr val="tx2"/>
                </a:solidFill>
              </a:rPr>
              <a:t>cascade</a:t>
            </a:r>
            <a:r>
              <a:rPr lang="en-US" altLang="en-US" sz="2400"/>
              <a:t> of classifiers </a:t>
            </a:r>
            <a:r>
              <a:rPr lang="en-US" altLang="en-US" sz="1600"/>
              <a:t>([Viola&amp;Jones ’01], [Roth&amp;Yih ’01])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Cascades improve overall accuracy or speed up the system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Cascades use more features or more complex models ain later stages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Training with utility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Has been done before – but not for spam we think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Typically used for unbalanced data as opposed to for emphasizing low false positive rate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Conclusions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578850" cy="5086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sym typeface="Symbol" panose="05050102010706020507" pitchFamily="18" charset="2"/>
              </a:rPr>
              <a:t>Reduced false negative by 20-40% at low false positive rates.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sym typeface="Symbol" panose="05050102010706020507" pitchFamily="18" charset="2"/>
              </a:rPr>
              <a:t>Training with utility (10% for both NB and LR)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sym typeface="Symbol" panose="05050102010706020507" pitchFamily="18" charset="2"/>
              </a:rPr>
              <a:t>Two-stage filtering works even better</a:t>
            </a:r>
            <a:r>
              <a:rPr lang="en-US" altLang="zh-TW" sz="2400">
                <a:ea typeface="PMingLiU" panose="02020500000000000000" pitchFamily="18" charset="-120"/>
                <a:sym typeface="Symbol" panose="05050102010706020507" pitchFamily="18" charset="2"/>
              </a:rPr>
              <a:t> (15% ~ 30%)</a:t>
            </a:r>
            <a:endParaRPr lang="zh-TW" altLang="en-US" sz="2400">
              <a:ea typeface="PMingLiU" panose="02020500000000000000" pitchFamily="18" charset="-120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>
                <a:sym typeface="Symbol" panose="05050102010706020507" pitchFamily="18" charset="2"/>
              </a:rPr>
              <a:t>The combination works the best!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40% gain for Naïve Bayes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20% for logistic regression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sym typeface="Symbol" panose="05050102010706020507" pitchFamily="18" charset="2"/>
              </a:rPr>
              <a:t>Both techniques can potentially be used with most other learning methods</a:t>
            </a:r>
          </a:p>
          <a:p>
            <a:pPr>
              <a:lnSpc>
                <a:spcPct val="80000"/>
              </a:lnSpc>
            </a:pPr>
            <a:endParaRPr lang="en-US" altLang="en-US" sz="280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800">
                <a:sym typeface="Symbol" panose="05050102010706020507" pitchFamily="18" charset="2"/>
              </a:rPr>
              <a:t>Key insight: by specifically targeting low false positive rate </a:t>
            </a:r>
            <a:r>
              <a:rPr lang="en-US" altLang="en-US" sz="2800" i="1">
                <a:sym typeface="Symbol" panose="05050102010706020507" pitchFamily="18" charset="2"/>
              </a:rPr>
              <a:t>at training time</a:t>
            </a:r>
            <a:r>
              <a:rPr lang="en-US" altLang="en-US" sz="2800">
                <a:sym typeface="Symbol" panose="05050102010706020507" pitchFamily="18" charset="2"/>
              </a:rPr>
              <a:t> can get better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714" name="Group 2"/>
          <p:cNvGrpSpPr>
            <a:grpSpLocks/>
          </p:cNvGrpSpPr>
          <p:nvPr/>
        </p:nvGrpSpPr>
        <p:grpSpPr bwMode="auto">
          <a:xfrm>
            <a:off x="366713" y="295275"/>
            <a:ext cx="8580437" cy="2122488"/>
            <a:chOff x="231" y="186"/>
            <a:chExt cx="5405" cy="1337"/>
          </a:xfrm>
        </p:grpSpPr>
        <p:pic>
          <p:nvPicPr>
            <p:cNvPr id="627715" name="Picture 3" descr="j02321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" y="186"/>
              <a:ext cx="1303" cy="1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7716" name="Text Box 4"/>
            <p:cNvSpPr txBox="1">
              <a:spLocks noChangeArrowheads="1"/>
            </p:cNvSpPr>
            <p:nvPr/>
          </p:nvSpPr>
          <p:spPr bwMode="auto">
            <a:xfrm>
              <a:off x="1769" y="226"/>
              <a:ext cx="3867" cy="1139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79388" indent="-1793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Regular way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Give him lots of positive &amp; negative examples to learn</a:t>
              </a:r>
            </a:p>
          </p:txBody>
        </p:sp>
      </p:grpSp>
      <p:grpSp>
        <p:nvGrpSpPr>
          <p:cNvPr id="627717" name="Group 5"/>
          <p:cNvGrpSpPr>
            <a:grpSpLocks/>
          </p:cNvGrpSpPr>
          <p:nvPr/>
        </p:nvGrpSpPr>
        <p:grpSpPr bwMode="auto">
          <a:xfrm>
            <a:off x="231775" y="2744788"/>
            <a:ext cx="8716963" cy="2068512"/>
            <a:chOff x="146" y="1729"/>
            <a:chExt cx="5491" cy="1303"/>
          </a:xfrm>
        </p:grpSpPr>
        <p:pic>
          <p:nvPicPr>
            <p:cNvPr id="627718" name="Picture 6" descr="j023792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" y="1729"/>
              <a:ext cx="1501" cy="1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7719" name="Text Box 7"/>
            <p:cNvSpPr txBox="1">
              <a:spLocks noChangeArrowheads="1"/>
            </p:cNvSpPr>
            <p:nvPr/>
          </p:nvSpPr>
          <p:spPr bwMode="auto">
            <a:xfrm>
              <a:off x="1770" y="1831"/>
              <a:ext cx="3867" cy="8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79388" indent="-1793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Violent way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endPara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627720" name="Group 8"/>
          <p:cNvGrpSpPr>
            <a:grpSpLocks/>
          </p:cNvGrpSpPr>
          <p:nvPr/>
        </p:nvGrpSpPr>
        <p:grpSpPr bwMode="auto">
          <a:xfrm>
            <a:off x="271463" y="4981575"/>
            <a:ext cx="8677275" cy="1404938"/>
            <a:chOff x="171" y="3138"/>
            <a:chExt cx="5466" cy="885"/>
          </a:xfrm>
        </p:grpSpPr>
        <p:pic>
          <p:nvPicPr>
            <p:cNvPr id="627721" name="Picture 9" descr="j008947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" y="3273"/>
              <a:ext cx="1444" cy="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7722" name="Text Box 10"/>
            <p:cNvSpPr txBox="1">
              <a:spLocks noChangeArrowheads="1"/>
            </p:cNvSpPr>
            <p:nvPr/>
          </p:nvSpPr>
          <p:spPr bwMode="auto">
            <a:xfrm>
              <a:off x="1770" y="3138"/>
              <a:ext cx="3867" cy="8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79388" indent="-1793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Collaborative way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endPara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627724" name="Text Box 12"/>
          <p:cNvSpPr txBox="1">
            <a:spLocks noChangeArrowheads="1"/>
          </p:cNvSpPr>
          <p:nvPr/>
        </p:nvSpPr>
        <p:spPr bwMode="auto">
          <a:xfrm>
            <a:off x="6321425" y="3414713"/>
            <a:ext cx="17494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</a:p>
        </p:txBody>
      </p:sp>
      <p:sp>
        <p:nvSpPr>
          <p:cNvPr id="627725" name="Text Box 13"/>
          <p:cNvSpPr txBox="1">
            <a:spLocks noChangeArrowheads="1"/>
          </p:cNvSpPr>
          <p:nvPr/>
        </p:nvSpPr>
        <p:spPr bwMode="auto">
          <a:xfrm>
            <a:off x="5068888" y="5516563"/>
            <a:ext cx="381793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15% ~ 30%</a:t>
            </a:r>
          </a:p>
        </p:txBody>
      </p:sp>
      <p:sp>
        <p:nvSpPr>
          <p:cNvPr id="627726" name="Rectangle 14"/>
          <p:cNvSpPr>
            <a:spLocks noChangeArrowheads="1"/>
          </p:cNvSpPr>
          <p:nvPr/>
        </p:nvSpPr>
        <p:spPr bwMode="auto">
          <a:xfrm>
            <a:off x="2679700" y="2806700"/>
            <a:ext cx="6464300" cy="3578225"/>
          </a:xfrm>
          <a:prstGeom prst="rect">
            <a:avLst/>
          </a:prstGeom>
          <a:noFill/>
          <a:ln w="28575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7" name="Text Box 15"/>
          <p:cNvSpPr txBox="1">
            <a:spLocks noChangeArrowheads="1"/>
          </p:cNvSpPr>
          <p:nvPr/>
        </p:nvSpPr>
        <p:spPr bwMode="auto">
          <a:xfrm>
            <a:off x="3305175" y="4216400"/>
            <a:ext cx="38179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20% ~ 40%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7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77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7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7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27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7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77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7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7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24" grpId="0"/>
      <p:bldP spid="627724" grpId="1"/>
      <p:bldP spid="627725" grpId="0"/>
      <p:bldP spid="627725" grpId="1"/>
      <p:bldP spid="627726" grpId="0" animBg="1"/>
      <p:bldP spid="62772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Low False-Positive Region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09688"/>
            <a:ext cx="8578850" cy="1042987"/>
          </a:xfrm>
        </p:spPr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Improving the whole ROC curve?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Fantastic!  But…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2273300" y="3249613"/>
            <a:ext cx="3276600" cy="2266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3" name="Freeform 5"/>
          <p:cNvSpPr>
            <a:spLocks/>
          </p:cNvSpPr>
          <p:nvPr/>
        </p:nvSpPr>
        <p:spPr bwMode="auto">
          <a:xfrm>
            <a:off x="2266950" y="3249613"/>
            <a:ext cx="3286125" cy="2266950"/>
          </a:xfrm>
          <a:custGeom>
            <a:avLst/>
            <a:gdLst>
              <a:gd name="T0" fmla="*/ 2070 w 2070"/>
              <a:gd name="T1" fmla="*/ 0 h 1428"/>
              <a:gd name="T2" fmla="*/ 2070 w 2070"/>
              <a:gd name="T3" fmla="*/ 1428 h 1428"/>
              <a:gd name="T4" fmla="*/ 0 w 2070"/>
              <a:gd name="T5" fmla="*/ 1428 h 1428"/>
              <a:gd name="T6" fmla="*/ 50 w 2070"/>
              <a:gd name="T7" fmla="*/ 1260 h 1428"/>
              <a:gd name="T8" fmla="*/ 232 w 2070"/>
              <a:gd name="T9" fmla="*/ 920 h 1428"/>
              <a:gd name="T10" fmla="*/ 572 w 2070"/>
              <a:gd name="T11" fmla="*/ 458 h 1428"/>
              <a:gd name="T12" fmla="*/ 1130 w 2070"/>
              <a:gd name="T13" fmla="*/ 132 h 1428"/>
              <a:gd name="T14" fmla="*/ 1438 w 2070"/>
              <a:gd name="T15" fmla="*/ 78 h 1428"/>
              <a:gd name="T16" fmla="*/ 1862 w 2070"/>
              <a:gd name="T17" fmla="*/ 32 h 1428"/>
              <a:gd name="T18" fmla="*/ 2020 w 2070"/>
              <a:gd name="T19" fmla="*/ 8 h 1428"/>
              <a:gd name="T20" fmla="*/ 2070 w 2070"/>
              <a:gd name="T21" fmla="*/ 0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0" h="1428">
                <a:moveTo>
                  <a:pt x="2070" y="0"/>
                </a:moveTo>
                <a:lnTo>
                  <a:pt x="2070" y="1428"/>
                </a:lnTo>
                <a:lnTo>
                  <a:pt x="0" y="1428"/>
                </a:lnTo>
                <a:lnTo>
                  <a:pt x="50" y="1260"/>
                </a:lnTo>
                <a:lnTo>
                  <a:pt x="232" y="920"/>
                </a:lnTo>
                <a:lnTo>
                  <a:pt x="572" y="458"/>
                </a:lnTo>
                <a:lnTo>
                  <a:pt x="1130" y="132"/>
                </a:lnTo>
                <a:lnTo>
                  <a:pt x="1438" y="78"/>
                </a:lnTo>
                <a:lnTo>
                  <a:pt x="1862" y="32"/>
                </a:lnTo>
                <a:lnTo>
                  <a:pt x="2020" y="8"/>
                </a:lnTo>
                <a:lnTo>
                  <a:pt x="2070" y="0"/>
                </a:lnTo>
                <a:close/>
              </a:path>
            </a:pathLst>
          </a:custGeom>
          <a:solidFill>
            <a:srgbClr val="FF6600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374" name="Freeform 6"/>
          <p:cNvSpPr>
            <a:spLocks/>
          </p:cNvSpPr>
          <p:nvPr/>
        </p:nvSpPr>
        <p:spPr bwMode="auto">
          <a:xfrm>
            <a:off x="2266950" y="3249613"/>
            <a:ext cx="3286125" cy="2266950"/>
          </a:xfrm>
          <a:custGeom>
            <a:avLst/>
            <a:gdLst>
              <a:gd name="T0" fmla="*/ 2070 w 2070"/>
              <a:gd name="T1" fmla="*/ 0 h 1428"/>
              <a:gd name="T2" fmla="*/ 2070 w 2070"/>
              <a:gd name="T3" fmla="*/ 1428 h 1428"/>
              <a:gd name="T4" fmla="*/ 0 w 2070"/>
              <a:gd name="T5" fmla="*/ 1428 h 1428"/>
              <a:gd name="T6" fmla="*/ 68 w 2070"/>
              <a:gd name="T7" fmla="*/ 1296 h 1428"/>
              <a:gd name="T8" fmla="*/ 266 w 2070"/>
              <a:gd name="T9" fmla="*/ 972 h 1428"/>
              <a:gd name="T10" fmla="*/ 618 w 2070"/>
              <a:gd name="T11" fmla="*/ 532 h 1428"/>
              <a:gd name="T12" fmla="*/ 1102 w 2070"/>
              <a:gd name="T13" fmla="*/ 222 h 1428"/>
              <a:gd name="T14" fmla="*/ 1406 w 2070"/>
              <a:gd name="T15" fmla="*/ 134 h 1428"/>
              <a:gd name="T16" fmla="*/ 1862 w 2070"/>
              <a:gd name="T17" fmla="*/ 78 h 1428"/>
              <a:gd name="T18" fmla="*/ 2032 w 2070"/>
              <a:gd name="T19" fmla="*/ 24 h 1428"/>
              <a:gd name="T20" fmla="*/ 2070 w 2070"/>
              <a:gd name="T21" fmla="*/ 0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0" h="1428">
                <a:moveTo>
                  <a:pt x="2070" y="0"/>
                </a:moveTo>
                <a:lnTo>
                  <a:pt x="2070" y="1428"/>
                </a:lnTo>
                <a:lnTo>
                  <a:pt x="0" y="1428"/>
                </a:lnTo>
                <a:lnTo>
                  <a:pt x="68" y="1296"/>
                </a:lnTo>
                <a:lnTo>
                  <a:pt x="266" y="972"/>
                </a:lnTo>
                <a:lnTo>
                  <a:pt x="618" y="532"/>
                </a:lnTo>
                <a:lnTo>
                  <a:pt x="1102" y="222"/>
                </a:lnTo>
                <a:lnTo>
                  <a:pt x="1406" y="134"/>
                </a:lnTo>
                <a:lnTo>
                  <a:pt x="1862" y="78"/>
                </a:lnTo>
                <a:lnTo>
                  <a:pt x="2032" y="24"/>
                </a:lnTo>
                <a:lnTo>
                  <a:pt x="2070" y="0"/>
                </a:lnTo>
                <a:close/>
              </a:path>
            </a:pathLst>
          </a:custGeom>
          <a:solidFill>
            <a:srgbClr val="339966"/>
          </a:solidFill>
          <a:ln w="25400">
            <a:solidFill>
              <a:srgbClr val="99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375" name="Text Box 7"/>
          <p:cNvSpPr txBox="1">
            <a:spLocks noChangeArrowheads="1"/>
          </p:cNvSpPr>
          <p:nvPr/>
        </p:nvSpPr>
        <p:spPr bwMode="auto">
          <a:xfrm>
            <a:off x="358775" y="3192463"/>
            <a:ext cx="1933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2000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</a:p>
          <a:p>
            <a:pPr algn="r"/>
            <a:r>
              <a:rPr lang="en-US" altLang="en-US" sz="1800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(No missed spam)</a:t>
            </a:r>
          </a:p>
        </p:txBody>
      </p:sp>
      <p:sp>
        <p:nvSpPr>
          <p:cNvPr id="570376" name="Text Box 8"/>
          <p:cNvSpPr txBox="1">
            <a:spLocks noChangeArrowheads="1"/>
          </p:cNvSpPr>
          <p:nvPr/>
        </p:nvSpPr>
        <p:spPr bwMode="auto">
          <a:xfrm>
            <a:off x="358775" y="4573588"/>
            <a:ext cx="1933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800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(All spam missed)</a:t>
            </a:r>
          </a:p>
          <a:p>
            <a:pPr algn="r"/>
            <a:r>
              <a:rPr lang="en-US" altLang="en-US" sz="1800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70377" name="Text Box 9"/>
          <p:cNvSpPr txBox="1">
            <a:spLocks noChangeArrowheads="1"/>
          </p:cNvSpPr>
          <p:nvPr/>
        </p:nvSpPr>
        <p:spPr bwMode="auto">
          <a:xfrm>
            <a:off x="2206625" y="5483225"/>
            <a:ext cx="1476375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</a:p>
          <a:p>
            <a:r>
              <a:rPr lang="en-US" altLang="en-US" sz="1800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(No good caught)</a:t>
            </a:r>
          </a:p>
          <a:p>
            <a:pPr algn="r">
              <a:spcBef>
                <a:spcPct val="50000"/>
              </a:spcBef>
            </a:pPr>
            <a:endParaRPr lang="en-US" altLang="en-US" sz="1800">
              <a:solidFill>
                <a:srgbClr val="B2B2B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0378" name="Text Box 10"/>
          <p:cNvSpPr txBox="1">
            <a:spLocks noChangeArrowheads="1"/>
          </p:cNvSpPr>
          <p:nvPr/>
        </p:nvSpPr>
        <p:spPr bwMode="auto">
          <a:xfrm>
            <a:off x="3683000" y="5529263"/>
            <a:ext cx="1933575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en-US" sz="1800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</a:p>
          <a:p>
            <a:pPr algn="r"/>
            <a:r>
              <a:rPr lang="en-US" altLang="en-US" sz="1800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(All good caught)</a:t>
            </a:r>
          </a:p>
          <a:p>
            <a:pPr algn="r">
              <a:spcBef>
                <a:spcPct val="50000"/>
              </a:spcBef>
            </a:pPr>
            <a:endParaRPr lang="en-US" altLang="en-US" sz="1800">
              <a:solidFill>
                <a:srgbClr val="B2B2B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0380" name="Freeform 12"/>
          <p:cNvSpPr>
            <a:spLocks/>
          </p:cNvSpPr>
          <p:nvPr/>
        </p:nvSpPr>
        <p:spPr bwMode="auto">
          <a:xfrm>
            <a:off x="2266950" y="3243263"/>
            <a:ext cx="3286125" cy="2266950"/>
          </a:xfrm>
          <a:custGeom>
            <a:avLst/>
            <a:gdLst>
              <a:gd name="T0" fmla="*/ 2070 w 2070"/>
              <a:gd name="T1" fmla="*/ 0 h 1428"/>
              <a:gd name="T2" fmla="*/ 2070 w 2070"/>
              <a:gd name="T3" fmla="*/ 1428 h 1428"/>
              <a:gd name="T4" fmla="*/ 0 w 2070"/>
              <a:gd name="T5" fmla="*/ 1428 h 1428"/>
              <a:gd name="T6" fmla="*/ 62 w 2070"/>
              <a:gd name="T7" fmla="*/ 1204 h 1428"/>
              <a:gd name="T8" fmla="*/ 214 w 2070"/>
              <a:gd name="T9" fmla="*/ 640 h 1428"/>
              <a:gd name="T10" fmla="*/ 572 w 2070"/>
              <a:gd name="T11" fmla="*/ 486 h 1428"/>
              <a:gd name="T12" fmla="*/ 1126 w 2070"/>
              <a:gd name="T13" fmla="*/ 284 h 1428"/>
              <a:gd name="T14" fmla="*/ 1450 w 2070"/>
              <a:gd name="T15" fmla="*/ 208 h 1428"/>
              <a:gd name="T16" fmla="*/ 1854 w 2070"/>
              <a:gd name="T17" fmla="*/ 92 h 1428"/>
              <a:gd name="T18" fmla="*/ 2032 w 2070"/>
              <a:gd name="T19" fmla="*/ 24 h 1428"/>
              <a:gd name="T20" fmla="*/ 2070 w 2070"/>
              <a:gd name="T21" fmla="*/ 0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0" h="1428">
                <a:moveTo>
                  <a:pt x="2070" y="0"/>
                </a:moveTo>
                <a:lnTo>
                  <a:pt x="2070" y="1428"/>
                </a:lnTo>
                <a:lnTo>
                  <a:pt x="0" y="1428"/>
                </a:lnTo>
                <a:lnTo>
                  <a:pt x="62" y="1204"/>
                </a:lnTo>
                <a:lnTo>
                  <a:pt x="214" y="640"/>
                </a:lnTo>
                <a:lnTo>
                  <a:pt x="572" y="486"/>
                </a:lnTo>
                <a:lnTo>
                  <a:pt x="1126" y="284"/>
                </a:lnTo>
                <a:lnTo>
                  <a:pt x="1450" y="208"/>
                </a:lnTo>
                <a:lnTo>
                  <a:pt x="1854" y="92"/>
                </a:lnTo>
                <a:lnTo>
                  <a:pt x="2032" y="24"/>
                </a:lnTo>
                <a:lnTo>
                  <a:pt x="2070" y="0"/>
                </a:lnTo>
                <a:close/>
              </a:path>
            </a:pathLst>
          </a:custGeom>
          <a:solidFill>
            <a:srgbClr val="0000FF">
              <a:alpha val="48000"/>
            </a:srgbClr>
          </a:solidFill>
          <a:ln w="19050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0385" name="Group 17"/>
          <p:cNvGrpSpPr>
            <a:grpSpLocks/>
          </p:cNvGrpSpPr>
          <p:nvPr/>
        </p:nvGrpSpPr>
        <p:grpSpPr bwMode="auto">
          <a:xfrm>
            <a:off x="1965325" y="2879725"/>
            <a:ext cx="6980238" cy="3186113"/>
            <a:chOff x="1238" y="1814"/>
            <a:chExt cx="4397" cy="2007"/>
          </a:xfrm>
        </p:grpSpPr>
        <p:sp>
          <p:nvSpPr>
            <p:cNvPr id="570381" name="Oval 13"/>
            <p:cNvSpPr>
              <a:spLocks noChangeArrowheads="1"/>
            </p:cNvSpPr>
            <p:nvPr/>
          </p:nvSpPr>
          <p:spPr bwMode="auto">
            <a:xfrm>
              <a:off x="1238" y="1814"/>
              <a:ext cx="999" cy="200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382" name="Text Box 14"/>
            <p:cNvSpPr txBox="1">
              <a:spLocks noChangeArrowheads="1"/>
            </p:cNvSpPr>
            <p:nvPr/>
          </p:nvSpPr>
          <p:spPr bwMode="auto">
            <a:xfrm>
              <a:off x="3668" y="2103"/>
              <a:ext cx="1967" cy="87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We only care about low false-positive region!</a:t>
              </a:r>
            </a:p>
          </p:txBody>
        </p:sp>
        <p:sp>
          <p:nvSpPr>
            <p:cNvPr id="570384" name="Arc 16"/>
            <p:cNvSpPr>
              <a:spLocks/>
            </p:cNvSpPr>
            <p:nvPr/>
          </p:nvSpPr>
          <p:spPr bwMode="auto">
            <a:xfrm>
              <a:off x="2048" y="1852"/>
              <a:ext cx="1720" cy="336"/>
            </a:xfrm>
            <a:custGeom>
              <a:avLst/>
              <a:gdLst>
                <a:gd name="G0" fmla="+- 1691 0 0"/>
                <a:gd name="G1" fmla="+- 21600 0 0"/>
                <a:gd name="G2" fmla="+- 21600 0 0"/>
                <a:gd name="T0" fmla="*/ 0 w 20592"/>
                <a:gd name="T1" fmla="*/ 66 h 21600"/>
                <a:gd name="T2" fmla="*/ 20592 w 20592"/>
                <a:gd name="T3" fmla="*/ 11145 h 21600"/>
                <a:gd name="T4" fmla="*/ 1691 w 2059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92" h="21600" fill="none" extrusionOk="0">
                  <a:moveTo>
                    <a:pt x="0" y="66"/>
                  </a:moveTo>
                  <a:cubicBezTo>
                    <a:pt x="562" y="22"/>
                    <a:pt x="1126" y="0"/>
                    <a:pt x="1691" y="0"/>
                  </a:cubicBezTo>
                  <a:cubicBezTo>
                    <a:pt x="9549" y="0"/>
                    <a:pt x="16788" y="4268"/>
                    <a:pt x="20592" y="11144"/>
                  </a:cubicBezTo>
                </a:path>
                <a:path w="20592" h="21600" stroke="0" extrusionOk="0">
                  <a:moveTo>
                    <a:pt x="0" y="66"/>
                  </a:moveTo>
                  <a:cubicBezTo>
                    <a:pt x="562" y="22"/>
                    <a:pt x="1126" y="0"/>
                    <a:pt x="1691" y="0"/>
                  </a:cubicBezTo>
                  <a:cubicBezTo>
                    <a:pt x="9549" y="0"/>
                    <a:pt x="16788" y="4268"/>
                    <a:pt x="20592" y="11144"/>
                  </a:cubicBezTo>
                  <a:lnTo>
                    <a:pt x="1691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uiExpand="1" build="p"/>
      <p:bldP spid="570373" grpId="0" animBg="1"/>
      <p:bldP spid="570374" grpId="0" animBg="1"/>
      <p:bldP spid="5703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578850" cy="4330700"/>
          </a:xfrm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Quick review of ROC curves</a:t>
            </a:r>
          </a:p>
          <a:p>
            <a:r>
              <a:rPr lang="en-US" altLang="en-US"/>
              <a:t>Methods to improve spam filters in </a:t>
            </a:r>
            <a:br>
              <a:rPr lang="en-US" altLang="en-US"/>
            </a:br>
            <a:r>
              <a:rPr lang="en-US" altLang="en-US"/>
              <a:t>low false-positive region</a:t>
            </a:r>
          </a:p>
          <a:p>
            <a:pPr lvl="1"/>
            <a:r>
              <a:rPr lang="en-US" altLang="en-US"/>
              <a:t>2-stage framework</a:t>
            </a:r>
          </a:p>
          <a:p>
            <a:pPr lvl="1"/>
            <a:r>
              <a:rPr lang="en-US" altLang="en-US"/>
              <a:t>Training with utility</a:t>
            </a:r>
          </a:p>
          <a:p>
            <a:r>
              <a:rPr lang="en-US" altLang="en-US"/>
              <a:t>Experiments</a:t>
            </a:r>
          </a:p>
          <a:p>
            <a:r>
              <a:rPr lang="en-US" altLang="en-US"/>
              <a:t>Related work</a:t>
            </a:r>
          </a:p>
          <a:p>
            <a:r>
              <a:rPr lang="en-US" altLang="en-US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70913" cy="641350"/>
          </a:xfrm>
        </p:spPr>
        <p:txBody>
          <a:bodyPr/>
          <a:lstStyle/>
          <a:p>
            <a:r>
              <a:rPr lang="en-US" altLang="en-US" sz="4000"/>
              <a:t>False-Positive vs. False-Negative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177925"/>
            <a:ext cx="8578850" cy="1939925"/>
          </a:xfrm>
        </p:spPr>
        <p:txBody>
          <a:bodyPr/>
          <a:lstStyle/>
          <a:p>
            <a:r>
              <a:rPr lang="en-US" altLang="en-US" sz="2800"/>
              <a:t>X: Ratio of misclassified good mail (FPR)</a:t>
            </a:r>
          </a:p>
          <a:p>
            <a:r>
              <a:rPr lang="en-US" altLang="en-US" sz="2800"/>
              <a:t>Y: Ratio of missed spam (FNR)</a:t>
            </a:r>
          </a:p>
          <a:p>
            <a:r>
              <a:rPr lang="en-US" altLang="en-US" sz="2800"/>
              <a:t>Statistical filter assigns scores to messages</a:t>
            </a:r>
          </a:p>
          <a:p>
            <a:pPr lvl="1"/>
            <a:r>
              <a:rPr lang="en-US" altLang="en-US" sz="2400"/>
              <a:t>Change behavior by choosing different thresholds</a:t>
            </a:r>
          </a:p>
        </p:txBody>
      </p:sp>
      <p:grpSp>
        <p:nvGrpSpPr>
          <p:cNvPr id="569360" name="Group 16"/>
          <p:cNvGrpSpPr>
            <a:grpSpLocks/>
          </p:cNvGrpSpPr>
          <p:nvPr/>
        </p:nvGrpSpPr>
        <p:grpSpPr bwMode="auto">
          <a:xfrm>
            <a:off x="1044575" y="3192463"/>
            <a:ext cx="5257800" cy="3665537"/>
            <a:chOff x="1159" y="1858"/>
            <a:chExt cx="3312" cy="2309"/>
          </a:xfrm>
        </p:grpSpPr>
        <p:sp>
          <p:nvSpPr>
            <p:cNvPr id="569348" name="Rectangle 4"/>
            <p:cNvSpPr>
              <a:spLocks noChangeArrowheads="1"/>
            </p:cNvSpPr>
            <p:nvPr/>
          </p:nvSpPr>
          <p:spPr bwMode="auto">
            <a:xfrm>
              <a:off x="2365" y="1894"/>
              <a:ext cx="2064" cy="14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51" name="Text Box 7"/>
            <p:cNvSpPr txBox="1">
              <a:spLocks noChangeArrowheads="1"/>
            </p:cNvSpPr>
            <p:nvPr/>
          </p:nvSpPr>
          <p:spPr bwMode="auto">
            <a:xfrm>
              <a:off x="1159" y="1858"/>
              <a:ext cx="121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en-US" sz="2000">
                  <a:solidFill>
                    <a:srgbClr val="B2B2B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</a:p>
            <a:p>
              <a:pPr algn="r"/>
              <a:r>
                <a:rPr lang="en-US" altLang="en-US" sz="1800">
                  <a:solidFill>
                    <a:srgbClr val="B2B2B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(No missed spam)</a:t>
              </a:r>
            </a:p>
          </p:txBody>
        </p:sp>
        <p:sp>
          <p:nvSpPr>
            <p:cNvPr id="569352" name="Text Box 8"/>
            <p:cNvSpPr txBox="1">
              <a:spLocks noChangeArrowheads="1"/>
            </p:cNvSpPr>
            <p:nvPr/>
          </p:nvSpPr>
          <p:spPr bwMode="auto">
            <a:xfrm>
              <a:off x="1159" y="2728"/>
              <a:ext cx="121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en-US" sz="1800">
                  <a:solidFill>
                    <a:srgbClr val="B2B2B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(All spam missed)</a:t>
              </a:r>
            </a:p>
            <a:p>
              <a:pPr algn="r"/>
              <a:r>
                <a:rPr lang="en-US" altLang="en-US" sz="1800">
                  <a:solidFill>
                    <a:srgbClr val="B2B2B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569353" name="Text Box 9"/>
            <p:cNvSpPr txBox="1">
              <a:spLocks noChangeArrowheads="1"/>
            </p:cNvSpPr>
            <p:nvPr/>
          </p:nvSpPr>
          <p:spPr bwMode="auto">
            <a:xfrm>
              <a:off x="2323" y="3301"/>
              <a:ext cx="930" cy="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>
                  <a:solidFill>
                    <a:srgbClr val="B2B2B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 </a:t>
              </a:r>
            </a:p>
            <a:p>
              <a:r>
                <a:rPr lang="en-US" altLang="en-US" sz="1800">
                  <a:solidFill>
                    <a:srgbClr val="B2B2B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(No good caught)</a:t>
              </a:r>
            </a:p>
            <a:p>
              <a:pPr algn="r">
                <a:spcBef>
                  <a:spcPct val="50000"/>
                </a:spcBef>
              </a:pPr>
              <a:endParaRPr lang="en-US" altLang="en-US" sz="1800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69354" name="Text Box 10"/>
            <p:cNvSpPr txBox="1">
              <a:spLocks noChangeArrowheads="1"/>
            </p:cNvSpPr>
            <p:nvPr/>
          </p:nvSpPr>
          <p:spPr bwMode="auto">
            <a:xfrm>
              <a:off x="3253" y="3330"/>
              <a:ext cx="1218" cy="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en-US" sz="1800">
                  <a:solidFill>
                    <a:srgbClr val="B2B2B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 </a:t>
              </a:r>
            </a:p>
            <a:p>
              <a:pPr algn="r"/>
              <a:r>
                <a:rPr lang="en-US" altLang="en-US" sz="1800">
                  <a:solidFill>
                    <a:srgbClr val="B2B2B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(All good caught)</a:t>
              </a:r>
            </a:p>
            <a:p>
              <a:pPr algn="r">
                <a:spcBef>
                  <a:spcPct val="50000"/>
                </a:spcBef>
              </a:pPr>
              <a:endParaRPr lang="en-US" altLang="en-US" sz="1800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569359" name="Freeform 15"/>
          <p:cNvSpPr>
            <a:spLocks/>
          </p:cNvSpPr>
          <p:nvPr/>
        </p:nvSpPr>
        <p:spPr bwMode="auto">
          <a:xfrm>
            <a:off x="2965450" y="3244850"/>
            <a:ext cx="3286125" cy="2266950"/>
          </a:xfrm>
          <a:custGeom>
            <a:avLst/>
            <a:gdLst>
              <a:gd name="T0" fmla="*/ 2070 w 2070"/>
              <a:gd name="T1" fmla="*/ 0 h 1428"/>
              <a:gd name="T2" fmla="*/ 2070 w 2070"/>
              <a:gd name="T3" fmla="*/ 1428 h 1428"/>
              <a:gd name="T4" fmla="*/ 0 w 2070"/>
              <a:gd name="T5" fmla="*/ 1428 h 1428"/>
              <a:gd name="T6" fmla="*/ 62 w 2070"/>
              <a:gd name="T7" fmla="*/ 1204 h 1428"/>
              <a:gd name="T8" fmla="*/ 214 w 2070"/>
              <a:gd name="T9" fmla="*/ 640 h 1428"/>
              <a:gd name="T10" fmla="*/ 572 w 2070"/>
              <a:gd name="T11" fmla="*/ 486 h 1428"/>
              <a:gd name="T12" fmla="*/ 1126 w 2070"/>
              <a:gd name="T13" fmla="*/ 284 h 1428"/>
              <a:gd name="T14" fmla="*/ 1450 w 2070"/>
              <a:gd name="T15" fmla="*/ 208 h 1428"/>
              <a:gd name="T16" fmla="*/ 1854 w 2070"/>
              <a:gd name="T17" fmla="*/ 92 h 1428"/>
              <a:gd name="T18" fmla="*/ 2032 w 2070"/>
              <a:gd name="T19" fmla="*/ 24 h 1428"/>
              <a:gd name="T20" fmla="*/ 2070 w 2070"/>
              <a:gd name="T21" fmla="*/ 0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0" h="1428">
                <a:moveTo>
                  <a:pt x="2070" y="0"/>
                </a:moveTo>
                <a:lnTo>
                  <a:pt x="2070" y="1428"/>
                </a:lnTo>
                <a:lnTo>
                  <a:pt x="0" y="1428"/>
                </a:lnTo>
                <a:lnTo>
                  <a:pt x="62" y="1204"/>
                </a:lnTo>
                <a:lnTo>
                  <a:pt x="214" y="640"/>
                </a:lnTo>
                <a:lnTo>
                  <a:pt x="572" y="486"/>
                </a:lnTo>
                <a:lnTo>
                  <a:pt x="1126" y="284"/>
                </a:lnTo>
                <a:lnTo>
                  <a:pt x="1450" y="208"/>
                </a:lnTo>
                <a:lnTo>
                  <a:pt x="1854" y="92"/>
                </a:lnTo>
                <a:lnTo>
                  <a:pt x="2032" y="24"/>
                </a:lnTo>
                <a:lnTo>
                  <a:pt x="2070" y="0"/>
                </a:lnTo>
                <a:close/>
              </a:path>
            </a:pathLst>
          </a:custGeom>
          <a:noFill/>
          <a:ln w="222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>
                    <a:alpha val="48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9357" name="Oval 13"/>
          <p:cNvSpPr>
            <a:spLocks noChangeArrowheads="1"/>
          </p:cNvSpPr>
          <p:nvPr/>
        </p:nvSpPr>
        <p:spPr bwMode="auto">
          <a:xfrm>
            <a:off x="3524250" y="4102100"/>
            <a:ext cx="101600" cy="88900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9361" name="Oval 17"/>
          <p:cNvSpPr>
            <a:spLocks noChangeArrowheads="1"/>
          </p:cNvSpPr>
          <p:nvPr/>
        </p:nvSpPr>
        <p:spPr bwMode="auto">
          <a:xfrm>
            <a:off x="3228975" y="4248150"/>
            <a:ext cx="101600" cy="88900"/>
          </a:xfrm>
          <a:prstGeom prst="ellipse">
            <a:avLst/>
          </a:prstGeom>
          <a:solidFill>
            <a:schemeClr val="bg2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9364" name="Group 20"/>
          <p:cNvGrpSpPr>
            <a:grpSpLocks/>
          </p:cNvGrpSpPr>
          <p:nvPr/>
        </p:nvGrpSpPr>
        <p:grpSpPr bwMode="auto">
          <a:xfrm>
            <a:off x="5421313" y="3640138"/>
            <a:ext cx="3486150" cy="1147762"/>
            <a:chOff x="3425" y="2517"/>
            <a:chExt cx="2196" cy="723"/>
          </a:xfrm>
        </p:grpSpPr>
        <p:sp>
          <p:nvSpPr>
            <p:cNvPr id="569362" name="Arc 18"/>
            <p:cNvSpPr>
              <a:spLocks/>
            </p:cNvSpPr>
            <p:nvPr/>
          </p:nvSpPr>
          <p:spPr bwMode="auto">
            <a:xfrm flipH="1" flipV="1">
              <a:off x="3425" y="2517"/>
              <a:ext cx="842" cy="5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3" name="Text Box 19"/>
            <p:cNvSpPr txBox="1">
              <a:spLocks noChangeArrowheads="1"/>
            </p:cNvSpPr>
            <p:nvPr/>
          </p:nvSpPr>
          <p:spPr bwMode="auto">
            <a:xfrm>
              <a:off x="4267" y="2913"/>
              <a:ext cx="1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ROC curve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uiExpand="1" build="p"/>
      <p:bldP spid="569359" grpId="0" animBg="1"/>
      <p:bldP spid="569357" grpId="0" animBg="1"/>
      <p:bldP spid="5693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ROC Curves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421688" cy="53371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ROC shows the trade-off between false positive (misclassified good mail) and false negative (missed spam) given different thresholds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sym typeface="Symbol" panose="05050102010706020507" pitchFamily="18" charset="2"/>
              </a:rPr>
              <a:t> = 0.5 may not be the best choice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sym typeface="Symbol" panose="05050102010706020507" pitchFamily="18" charset="2"/>
              </a:rPr>
              <a:t>Decide  according to the ROC curve</a:t>
            </a: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800"/>
              <a:t>The ranking decides the ROC curve, not the absolute scores.</a:t>
            </a:r>
          </a:p>
          <a:p>
            <a:pPr lvl="4"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2800"/>
              <a:t>For spam filtering, we only care about how much spam the filter can catch when the false-positive rate is low.</a:t>
            </a:r>
          </a:p>
          <a:p>
            <a:pPr lvl="1">
              <a:lnSpc>
                <a:spcPct val="80000"/>
              </a:lnSpc>
            </a:pPr>
            <a:r>
              <a:rPr lang="en-US" altLang="en-US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cost of missing good mail is much higher than not catching spam!</a:t>
            </a:r>
            <a:endParaRPr lang="en-US" altLang="en-US" sz="2400" i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578850" cy="4330700"/>
          </a:xfrm>
        </p:spPr>
        <p:txBody>
          <a:bodyPr/>
          <a:lstStyle/>
          <a:p>
            <a:r>
              <a:rPr lang="en-US" altLang="en-US"/>
              <a:t>Quick Review of ROC curves</a:t>
            </a:r>
          </a:p>
          <a:p>
            <a:r>
              <a:rPr lang="en-US" altLang="en-US">
                <a:solidFill>
                  <a:schemeClr val="tx2"/>
                </a:solidFill>
              </a:rPr>
              <a:t>Methods to improve spam filters in 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>
                <a:solidFill>
                  <a:schemeClr val="tx2"/>
                </a:solidFill>
              </a:rPr>
              <a:t>low false-positive region</a:t>
            </a:r>
          </a:p>
          <a:p>
            <a:pPr lvl="1"/>
            <a:r>
              <a:rPr lang="en-US" altLang="en-US">
                <a:solidFill>
                  <a:schemeClr val="tx2"/>
                </a:solidFill>
              </a:rPr>
              <a:t>2-stage framework (collaborative way)</a:t>
            </a:r>
          </a:p>
          <a:p>
            <a:pPr lvl="1"/>
            <a:r>
              <a:rPr lang="en-US" altLang="en-US">
                <a:solidFill>
                  <a:schemeClr val="tx2"/>
                </a:solidFill>
              </a:rPr>
              <a:t>Training with utility (violent way)</a:t>
            </a:r>
          </a:p>
          <a:p>
            <a:r>
              <a:rPr lang="en-US" altLang="en-US"/>
              <a:t>Experiments</a:t>
            </a:r>
          </a:p>
          <a:p>
            <a:r>
              <a:rPr lang="en-US" altLang="en-US"/>
              <a:t>Related work</a:t>
            </a:r>
          </a:p>
          <a:p>
            <a:r>
              <a:rPr lang="en-US" altLang="en-US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2-Stage Framework: Idea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298575"/>
            <a:ext cx="8578850" cy="1865313"/>
          </a:xfrm>
        </p:spPr>
        <p:txBody>
          <a:bodyPr/>
          <a:lstStyle/>
          <a:p>
            <a:r>
              <a:rPr lang="en-US" altLang="en-US" sz="2800"/>
              <a:t>Forget easy good mail and hard spam</a:t>
            </a:r>
          </a:p>
          <a:p>
            <a:pPr lvl="1"/>
            <a:r>
              <a:rPr lang="en-US" altLang="en-US" sz="2400"/>
              <a:t>The messages that have low scores</a:t>
            </a:r>
          </a:p>
          <a:p>
            <a:pPr lvl="1"/>
            <a:r>
              <a:rPr lang="en-US" altLang="en-US" sz="2400"/>
              <a:t>They fall in the high false-positive region.</a:t>
            </a:r>
          </a:p>
          <a:p>
            <a:r>
              <a:rPr lang="en-US" altLang="en-US" sz="2800"/>
              <a:t>Try do a better job on other messages</a:t>
            </a:r>
          </a:p>
        </p:txBody>
      </p:sp>
      <p:sp>
        <p:nvSpPr>
          <p:cNvPr id="584817" name="Rectangle 113"/>
          <p:cNvSpPr>
            <a:spLocks noChangeArrowheads="1"/>
          </p:cNvSpPr>
          <p:nvPr/>
        </p:nvSpPr>
        <p:spPr bwMode="auto">
          <a:xfrm>
            <a:off x="2436813" y="3500438"/>
            <a:ext cx="3905250" cy="2968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819" name="Line 115"/>
          <p:cNvSpPr>
            <a:spLocks noChangeShapeType="1"/>
          </p:cNvSpPr>
          <p:nvPr/>
        </p:nvSpPr>
        <p:spPr bwMode="auto">
          <a:xfrm flipV="1">
            <a:off x="2781300" y="3902075"/>
            <a:ext cx="3492500" cy="23590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4820" name="Group 116"/>
          <p:cNvGrpSpPr>
            <a:grpSpLocks/>
          </p:cNvGrpSpPr>
          <p:nvPr/>
        </p:nvGrpSpPr>
        <p:grpSpPr bwMode="auto">
          <a:xfrm>
            <a:off x="3319463" y="4373563"/>
            <a:ext cx="292100" cy="292100"/>
            <a:chOff x="3688" y="3469"/>
            <a:chExt cx="139" cy="139"/>
          </a:xfrm>
        </p:grpSpPr>
        <p:sp>
          <p:nvSpPr>
            <p:cNvPr id="584821" name="Line 117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22" name="Line 118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4823" name="Group 119"/>
          <p:cNvGrpSpPr>
            <a:grpSpLocks/>
          </p:cNvGrpSpPr>
          <p:nvPr/>
        </p:nvGrpSpPr>
        <p:grpSpPr bwMode="auto">
          <a:xfrm>
            <a:off x="3222625" y="4854575"/>
            <a:ext cx="292100" cy="292100"/>
            <a:chOff x="3688" y="3469"/>
            <a:chExt cx="139" cy="139"/>
          </a:xfrm>
        </p:grpSpPr>
        <p:sp>
          <p:nvSpPr>
            <p:cNvPr id="584824" name="Line 120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25" name="Line 121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4826" name="Group 122"/>
          <p:cNvGrpSpPr>
            <a:grpSpLocks/>
          </p:cNvGrpSpPr>
          <p:nvPr/>
        </p:nvGrpSpPr>
        <p:grpSpPr bwMode="auto">
          <a:xfrm>
            <a:off x="2984500" y="4638675"/>
            <a:ext cx="292100" cy="292100"/>
            <a:chOff x="3688" y="3469"/>
            <a:chExt cx="139" cy="139"/>
          </a:xfrm>
        </p:grpSpPr>
        <p:sp>
          <p:nvSpPr>
            <p:cNvPr id="584827" name="Line 123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28" name="Line 124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4829" name="Group 125"/>
          <p:cNvGrpSpPr>
            <a:grpSpLocks/>
          </p:cNvGrpSpPr>
          <p:nvPr/>
        </p:nvGrpSpPr>
        <p:grpSpPr bwMode="auto">
          <a:xfrm>
            <a:off x="3308350" y="5249863"/>
            <a:ext cx="292100" cy="292100"/>
            <a:chOff x="3688" y="3469"/>
            <a:chExt cx="139" cy="139"/>
          </a:xfrm>
        </p:grpSpPr>
        <p:sp>
          <p:nvSpPr>
            <p:cNvPr id="584830" name="Line 126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31" name="Line 127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4832" name="Group 128"/>
          <p:cNvGrpSpPr>
            <a:grpSpLocks/>
          </p:cNvGrpSpPr>
          <p:nvPr/>
        </p:nvGrpSpPr>
        <p:grpSpPr bwMode="auto">
          <a:xfrm>
            <a:off x="3678238" y="4811713"/>
            <a:ext cx="292100" cy="292100"/>
            <a:chOff x="3688" y="3469"/>
            <a:chExt cx="139" cy="139"/>
          </a:xfrm>
        </p:grpSpPr>
        <p:sp>
          <p:nvSpPr>
            <p:cNvPr id="584833" name="Line 129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34" name="Line 130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4835" name="Group 131"/>
          <p:cNvGrpSpPr>
            <a:grpSpLocks/>
          </p:cNvGrpSpPr>
          <p:nvPr/>
        </p:nvGrpSpPr>
        <p:grpSpPr bwMode="auto">
          <a:xfrm>
            <a:off x="3778250" y="4032250"/>
            <a:ext cx="292100" cy="292100"/>
            <a:chOff x="3688" y="3469"/>
            <a:chExt cx="139" cy="139"/>
          </a:xfrm>
        </p:grpSpPr>
        <p:sp>
          <p:nvSpPr>
            <p:cNvPr id="584836" name="Line 132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37" name="Line 133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4838" name="Group 134"/>
          <p:cNvGrpSpPr>
            <a:grpSpLocks/>
          </p:cNvGrpSpPr>
          <p:nvPr/>
        </p:nvGrpSpPr>
        <p:grpSpPr bwMode="auto">
          <a:xfrm>
            <a:off x="5026025" y="3994150"/>
            <a:ext cx="292100" cy="292100"/>
            <a:chOff x="3688" y="3469"/>
            <a:chExt cx="139" cy="139"/>
          </a:xfrm>
        </p:grpSpPr>
        <p:sp>
          <p:nvSpPr>
            <p:cNvPr id="584839" name="Line 135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40" name="Line 136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4841" name="Group 137"/>
          <p:cNvGrpSpPr>
            <a:grpSpLocks/>
          </p:cNvGrpSpPr>
          <p:nvPr/>
        </p:nvGrpSpPr>
        <p:grpSpPr bwMode="auto">
          <a:xfrm>
            <a:off x="4027488" y="4394200"/>
            <a:ext cx="292100" cy="292100"/>
            <a:chOff x="3688" y="3469"/>
            <a:chExt cx="139" cy="139"/>
          </a:xfrm>
        </p:grpSpPr>
        <p:sp>
          <p:nvSpPr>
            <p:cNvPr id="584842" name="Line 138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43" name="Line 139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4844" name="Line 140"/>
          <p:cNvSpPr>
            <a:spLocks noChangeShapeType="1"/>
          </p:cNvSpPr>
          <p:nvPr/>
        </p:nvSpPr>
        <p:spPr bwMode="auto">
          <a:xfrm>
            <a:off x="4605338" y="5187950"/>
            <a:ext cx="292100" cy="19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845" name="Line 141"/>
          <p:cNvSpPr>
            <a:spLocks noChangeShapeType="1"/>
          </p:cNvSpPr>
          <p:nvPr/>
        </p:nvSpPr>
        <p:spPr bwMode="auto">
          <a:xfrm>
            <a:off x="4256088" y="5546725"/>
            <a:ext cx="292100" cy="19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846" name="Line 142"/>
          <p:cNvSpPr>
            <a:spLocks noChangeShapeType="1"/>
          </p:cNvSpPr>
          <p:nvPr/>
        </p:nvSpPr>
        <p:spPr bwMode="auto">
          <a:xfrm>
            <a:off x="4422775" y="5389563"/>
            <a:ext cx="292100" cy="19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847" name="Line 143"/>
          <p:cNvSpPr>
            <a:spLocks noChangeShapeType="1"/>
          </p:cNvSpPr>
          <p:nvPr/>
        </p:nvSpPr>
        <p:spPr bwMode="auto">
          <a:xfrm>
            <a:off x="5106988" y="4981575"/>
            <a:ext cx="292100" cy="19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848" name="Line 144"/>
          <p:cNvSpPr>
            <a:spLocks noChangeShapeType="1"/>
          </p:cNvSpPr>
          <p:nvPr/>
        </p:nvSpPr>
        <p:spPr bwMode="auto">
          <a:xfrm>
            <a:off x="4451350" y="5953125"/>
            <a:ext cx="292100" cy="19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849" name="Line 145"/>
          <p:cNvSpPr>
            <a:spLocks noChangeShapeType="1"/>
          </p:cNvSpPr>
          <p:nvPr/>
        </p:nvSpPr>
        <p:spPr bwMode="auto">
          <a:xfrm>
            <a:off x="4757738" y="5340350"/>
            <a:ext cx="292100" cy="19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850" name="Line 146"/>
          <p:cNvSpPr>
            <a:spLocks noChangeShapeType="1"/>
          </p:cNvSpPr>
          <p:nvPr/>
        </p:nvSpPr>
        <p:spPr bwMode="auto">
          <a:xfrm>
            <a:off x="4473575" y="4567238"/>
            <a:ext cx="292100" cy="19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851" name="Line 147"/>
          <p:cNvSpPr>
            <a:spLocks noChangeShapeType="1"/>
          </p:cNvSpPr>
          <p:nvPr/>
        </p:nvSpPr>
        <p:spPr bwMode="auto">
          <a:xfrm>
            <a:off x="4637088" y="4179888"/>
            <a:ext cx="292100" cy="19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852" name="Line 148"/>
          <p:cNvSpPr>
            <a:spLocks noChangeShapeType="1"/>
          </p:cNvSpPr>
          <p:nvPr/>
        </p:nvSpPr>
        <p:spPr bwMode="auto">
          <a:xfrm>
            <a:off x="4953000" y="5610225"/>
            <a:ext cx="292100" cy="19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4853" name="Group 149"/>
          <p:cNvGrpSpPr>
            <a:grpSpLocks/>
          </p:cNvGrpSpPr>
          <p:nvPr/>
        </p:nvGrpSpPr>
        <p:grpSpPr bwMode="auto">
          <a:xfrm>
            <a:off x="4926013" y="4398963"/>
            <a:ext cx="292100" cy="292100"/>
            <a:chOff x="3688" y="3469"/>
            <a:chExt cx="139" cy="139"/>
          </a:xfrm>
        </p:grpSpPr>
        <p:sp>
          <p:nvSpPr>
            <p:cNvPr id="584854" name="Line 150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55" name="Line 151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4856" name="Group 152"/>
          <p:cNvGrpSpPr>
            <a:grpSpLocks/>
          </p:cNvGrpSpPr>
          <p:nvPr/>
        </p:nvGrpSpPr>
        <p:grpSpPr bwMode="auto">
          <a:xfrm>
            <a:off x="3249613" y="3910013"/>
            <a:ext cx="292100" cy="292100"/>
            <a:chOff x="3688" y="3469"/>
            <a:chExt cx="139" cy="139"/>
          </a:xfrm>
        </p:grpSpPr>
        <p:sp>
          <p:nvSpPr>
            <p:cNvPr id="584857" name="Line 153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58" name="Line 154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4859" name="Group 155"/>
          <p:cNvGrpSpPr>
            <a:grpSpLocks/>
          </p:cNvGrpSpPr>
          <p:nvPr/>
        </p:nvGrpSpPr>
        <p:grpSpPr bwMode="auto">
          <a:xfrm>
            <a:off x="2489200" y="4656138"/>
            <a:ext cx="292100" cy="292100"/>
            <a:chOff x="3688" y="3469"/>
            <a:chExt cx="139" cy="139"/>
          </a:xfrm>
        </p:grpSpPr>
        <p:sp>
          <p:nvSpPr>
            <p:cNvPr id="584860" name="Line 156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61" name="Line 157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4862" name="Group 158"/>
          <p:cNvGrpSpPr>
            <a:grpSpLocks/>
          </p:cNvGrpSpPr>
          <p:nvPr/>
        </p:nvGrpSpPr>
        <p:grpSpPr bwMode="auto">
          <a:xfrm>
            <a:off x="2757488" y="4181475"/>
            <a:ext cx="292100" cy="292100"/>
            <a:chOff x="3688" y="3469"/>
            <a:chExt cx="139" cy="139"/>
          </a:xfrm>
        </p:grpSpPr>
        <p:sp>
          <p:nvSpPr>
            <p:cNvPr id="584863" name="Line 159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64" name="Line 160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4865" name="Group 161"/>
          <p:cNvGrpSpPr>
            <a:grpSpLocks/>
          </p:cNvGrpSpPr>
          <p:nvPr/>
        </p:nvGrpSpPr>
        <p:grpSpPr bwMode="auto">
          <a:xfrm>
            <a:off x="4100513" y="3830638"/>
            <a:ext cx="292100" cy="292100"/>
            <a:chOff x="3688" y="3469"/>
            <a:chExt cx="139" cy="139"/>
          </a:xfrm>
        </p:grpSpPr>
        <p:sp>
          <p:nvSpPr>
            <p:cNvPr id="584866" name="Line 162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67" name="Line 163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4871" name="Line 167"/>
          <p:cNvSpPr>
            <a:spLocks noChangeShapeType="1"/>
          </p:cNvSpPr>
          <p:nvPr/>
        </p:nvSpPr>
        <p:spPr bwMode="auto">
          <a:xfrm>
            <a:off x="4572000" y="3883025"/>
            <a:ext cx="292100" cy="19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4876" name="Group 172"/>
          <p:cNvGrpSpPr>
            <a:grpSpLocks/>
          </p:cNvGrpSpPr>
          <p:nvPr/>
        </p:nvGrpSpPr>
        <p:grpSpPr bwMode="auto">
          <a:xfrm>
            <a:off x="5367338" y="5562600"/>
            <a:ext cx="292100" cy="292100"/>
            <a:chOff x="3688" y="3469"/>
            <a:chExt cx="139" cy="139"/>
          </a:xfrm>
        </p:grpSpPr>
        <p:sp>
          <p:nvSpPr>
            <p:cNvPr id="584877" name="Line 173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78" name="Line 174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4879" name="Group 175"/>
          <p:cNvGrpSpPr>
            <a:grpSpLocks/>
          </p:cNvGrpSpPr>
          <p:nvPr/>
        </p:nvGrpSpPr>
        <p:grpSpPr bwMode="auto">
          <a:xfrm>
            <a:off x="5654675" y="5178425"/>
            <a:ext cx="292100" cy="292100"/>
            <a:chOff x="3688" y="3469"/>
            <a:chExt cx="139" cy="139"/>
          </a:xfrm>
        </p:grpSpPr>
        <p:sp>
          <p:nvSpPr>
            <p:cNvPr id="584880" name="Line 176"/>
            <p:cNvSpPr>
              <a:spLocks noChangeShapeType="1"/>
            </p:cNvSpPr>
            <p:nvPr/>
          </p:nvSpPr>
          <p:spPr bwMode="auto">
            <a:xfrm>
              <a:off x="3688" y="3540"/>
              <a:ext cx="139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81" name="Line 177"/>
            <p:cNvSpPr>
              <a:spLocks noChangeShapeType="1"/>
            </p:cNvSpPr>
            <p:nvPr/>
          </p:nvSpPr>
          <p:spPr bwMode="auto">
            <a:xfrm>
              <a:off x="3757" y="3469"/>
              <a:ext cx="0" cy="13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4882" name="Line 178"/>
          <p:cNvSpPr>
            <a:spLocks noChangeShapeType="1"/>
          </p:cNvSpPr>
          <p:nvPr/>
        </p:nvSpPr>
        <p:spPr bwMode="auto">
          <a:xfrm>
            <a:off x="5643563" y="5551488"/>
            <a:ext cx="292100" cy="19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883" name="Line 179"/>
          <p:cNvSpPr>
            <a:spLocks noChangeShapeType="1"/>
          </p:cNvSpPr>
          <p:nvPr/>
        </p:nvSpPr>
        <p:spPr bwMode="auto">
          <a:xfrm>
            <a:off x="5243513" y="5294313"/>
            <a:ext cx="292100" cy="19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884" name="Line 180"/>
          <p:cNvSpPr>
            <a:spLocks noChangeShapeType="1"/>
          </p:cNvSpPr>
          <p:nvPr/>
        </p:nvSpPr>
        <p:spPr bwMode="auto">
          <a:xfrm>
            <a:off x="5019675" y="5935663"/>
            <a:ext cx="292100" cy="19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887" name="Freeform 183"/>
          <p:cNvSpPr>
            <a:spLocks/>
          </p:cNvSpPr>
          <p:nvPr/>
        </p:nvSpPr>
        <p:spPr bwMode="auto">
          <a:xfrm>
            <a:off x="3930650" y="4348163"/>
            <a:ext cx="2406650" cy="2116137"/>
          </a:xfrm>
          <a:custGeom>
            <a:avLst/>
            <a:gdLst>
              <a:gd name="T0" fmla="*/ 1516 w 1516"/>
              <a:gd name="T1" fmla="*/ 0 h 1333"/>
              <a:gd name="T2" fmla="*/ 1505 w 1516"/>
              <a:gd name="T3" fmla="*/ 30 h 1333"/>
              <a:gd name="T4" fmla="*/ 1465 w 1516"/>
              <a:gd name="T5" fmla="*/ 50 h 1333"/>
              <a:gd name="T6" fmla="*/ 0 w 1516"/>
              <a:gd name="T7" fmla="*/ 1333 h 1333"/>
              <a:gd name="T8" fmla="*/ 1516 w 1516"/>
              <a:gd name="T9" fmla="*/ 1333 h 1333"/>
              <a:gd name="T10" fmla="*/ 1516 w 1516"/>
              <a:gd name="T11" fmla="*/ 0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6" h="1333">
                <a:moveTo>
                  <a:pt x="1516" y="0"/>
                </a:moveTo>
                <a:cubicBezTo>
                  <a:pt x="1512" y="10"/>
                  <a:pt x="1513" y="23"/>
                  <a:pt x="1505" y="30"/>
                </a:cubicBezTo>
                <a:cubicBezTo>
                  <a:pt x="1494" y="40"/>
                  <a:pt x="1465" y="50"/>
                  <a:pt x="1465" y="50"/>
                </a:cubicBezTo>
                <a:lnTo>
                  <a:pt x="0" y="1333"/>
                </a:lnTo>
                <a:lnTo>
                  <a:pt x="1516" y="1333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888" name="Line 184"/>
          <p:cNvSpPr>
            <a:spLocks noChangeShapeType="1"/>
          </p:cNvSpPr>
          <p:nvPr/>
        </p:nvSpPr>
        <p:spPr bwMode="auto">
          <a:xfrm flipV="1">
            <a:off x="3800475" y="3556000"/>
            <a:ext cx="796925" cy="28892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819" grpId="0" animBg="1"/>
      <p:bldP spid="584887" grpId="0" animBg="1"/>
      <p:bldP spid="58488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0"/>
</p:tagLst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99"/>
      </a:dk2>
      <a:lt2>
        <a:srgbClr val="FFF15B"/>
      </a:lt2>
      <a:accent1>
        <a:srgbClr val="FCEB98"/>
      </a:accent1>
      <a:accent2>
        <a:srgbClr val="E24694"/>
      </a:accent2>
      <a:accent3>
        <a:srgbClr val="AAAACA"/>
      </a:accent3>
      <a:accent4>
        <a:srgbClr val="DADADA"/>
      </a:accent4>
      <a:accent5>
        <a:srgbClr val="FDF3CA"/>
      </a:accent5>
      <a:accent6>
        <a:srgbClr val="CD3F86"/>
      </a:accent6>
      <a:hlink>
        <a:srgbClr val="66CC33"/>
      </a:hlink>
      <a:folHlink>
        <a:srgbClr val="AB65D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99"/>
        </a:dk2>
        <a:lt2>
          <a:srgbClr val="FFF15B"/>
        </a:lt2>
        <a:accent1>
          <a:srgbClr val="FCEB98"/>
        </a:accent1>
        <a:accent2>
          <a:srgbClr val="FD7B2B"/>
        </a:accent2>
        <a:accent3>
          <a:srgbClr val="AAAACA"/>
        </a:accent3>
        <a:accent4>
          <a:srgbClr val="DADADA"/>
        </a:accent4>
        <a:accent5>
          <a:srgbClr val="FDF3CA"/>
        </a:accent5>
        <a:accent6>
          <a:srgbClr val="E56F26"/>
        </a:accent6>
        <a:hlink>
          <a:srgbClr val="66CC33"/>
        </a:hlink>
        <a:folHlink>
          <a:srgbClr val="A877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99"/>
        </a:dk2>
        <a:lt2>
          <a:srgbClr val="FFF15B"/>
        </a:lt2>
        <a:accent1>
          <a:srgbClr val="FCEB98"/>
        </a:accent1>
        <a:accent2>
          <a:srgbClr val="E24694"/>
        </a:accent2>
        <a:accent3>
          <a:srgbClr val="AAAACA"/>
        </a:accent3>
        <a:accent4>
          <a:srgbClr val="DADADA"/>
        </a:accent4>
        <a:accent5>
          <a:srgbClr val="FDF3CA"/>
        </a:accent5>
        <a:accent6>
          <a:srgbClr val="CD3F86"/>
        </a:accent6>
        <a:hlink>
          <a:srgbClr val="66CC33"/>
        </a:hlink>
        <a:folHlink>
          <a:srgbClr val="AB65D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Microsoft Office PowerPoint</Application>
  <PresentationFormat>On-screen Show (4:3)</PresentationFormat>
  <Paragraphs>173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Times New Roman</vt:lpstr>
      <vt:lpstr>Arial</vt:lpstr>
      <vt:lpstr>Wingdings</vt:lpstr>
      <vt:lpstr>PMingLiU</vt:lpstr>
      <vt:lpstr>Symbol</vt:lpstr>
      <vt:lpstr>Default Design</vt:lpstr>
      <vt:lpstr>Learning at  Low False Positive Rate</vt:lpstr>
      <vt:lpstr>PowerPoint Presentation</vt:lpstr>
      <vt:lpstr>PowerPoint Presentation</vt:lpstr>
      <vt:lpstr>Low False-Positive Region</vt:lpstr>
      <vt:lpstr>Outline</vt:lpstr>
      <vt:lpstr>False-Positive vs. False-Negative</vt:lpstr>
      <vt:lpstr>Properties of ROC Curves</vt:lpstr>
      <vt:lpstr>Outline</vt:lpstr>
      <vt:lpstr>2-Stage Framework: Idea</vt:lpstr>
      <vt:lpstr>Use 2-Stage Framework</vt:lpstr>
      <vt:lpstr>Train 2-Stage Framework (1/2)</vt:lpstr>
      <vt:lpstr>Why does 2-stage work?</vt:lpstr>
      <vt:lpstr>Training with Utility</vt:lpstr>
      <vt:lpstr>Work for Naïve Bayes?</vt:lpstr>
      <vt:lpstr>The Real Results</vt:lpstr>
      <vt:lpstr>Outline</vt:lpstr>
      <vt:lpstr>Data</vt:lpstr>
      <vt:lpstr>Logistic Regression  (20% improvement)</vt:lpstr>
      <vt:lpstr>Naïve Bayes (40% improvement)</vt:lpstr>
      <vt:lpstr>Related Work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2014-07-22T18:06:28Z</dcterms:created>
  <dcterms:modified xsi:type="dcterms:W3CDTF">2014-07-22T18:06:34Z</dcterms:modified>
</cp:coreProperties>
</file>