
<file path=[Content_Types].xml><?xml version="1.0" encoding="utf-8"?>
<Types xmlns="http://schemas.openxmlformats.org/package/2006/content-types">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15" r:id="rId2"/>
    <p:sldMasterId id="2147484253" r:id="rId3"/>
  </p:sldMasterIdLst>
  <p:notesMasterIdLst>
    <p:notesMasterId r:id="rId41"/>
  </p:notesMasterIdLst>
  <p:handoutMasterIdLst>
    <p:handoutMasterId r:id="rId42"/>
  </p:handoutMasterIdLst>
  <p:sldIdLst>
    <p:sldId id="1238" r:id="rId4"/>
    <p:sldId id="1306" r:id="rId5"/>
    <p:sldId id="1307" r:id="rId6"/>
    <p:sldId id="1287" r:id="rId7"/>
    <p:sldId id="1310" r:id="rId8"/>
    <p:sldId id="1266" r:id="rId9"/>
    <p:sldId id="1283" r:id="rId10"/>
    <p:sldId id="1264" r:id="rId11"/>
    <p:sldId id="1319" r:id="rId12"/>
    <p:sldId id="1267" r:id="rId13"/>
    <p:sldId id="1320" r:id="rId14"/>
    <p:sldId id="1269" r:id="rId15"/>
    <p:sldId id="1296" r:id="rId16"/>
    <p:sldId id="1300" r:id="rId17"/>
    <p:sldId id="1271" r:id="rId18"/>
    <p:sldId id="1321" r:id="rId19"/>
    <p:sldId id="1322" r:id="rId20"/>
    <p:sldId id="1323" r:id="rId21"/>
    <p:sldId id="1289" r:id="rId22"/>
    <p:sldId id="1270" r:id="rId23"/>
    <p:sldId id="1324" r:id="rId24"/>
    <p:sldId id="1325" r:id="rId25"/>
    <p:sldId id="1294" r:id="rId26"/>
    <p:sldId id="1295" r:id="rId27"/>
    <p:sldId id="1301" r:id="rId28"/>
    <p:sldId id="1272" r:id="rId29"/>
    <p:sldId id="1274" r:id="rId30"/>
    <p:sldId id="1316" r:id="rId31"/>
    <p:sldId id="1318" r:id="rId32"/>
    <p:sldId id="1275" r:id="rId33"/>
    <p:sldId id="1276" r:id="rId34"/>
    <p:sldId id="1327" r:id="rId35"/>
    <p:sldId id="1278" r:id="rId36"/>
    <p:sldId id="1303" r:id="rId37"/>
    <p:sldId id="1304" r:id="rId38"/>
    <p:sldId id="1279" r:id="rId39"/>
    <p:sldId id="1286" r:id="rId40"/>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DD5C800-9A2C-4823-B056-4AFFC9A97500}">
          <p14:sldIdLst>
            <p14:sldId id="1238"/>
          </p14:sldIdLst>
        </p14:section>
        <p14:section name="Overview" id="{4C7CF936-1616-486D-B70B-D4AF726A5B97}">
          <p14:sldIdLst>
            <p14:sldId id="1306"/>
            <p14:sldId id="1307"/>
            <p14:sldId id="1287"/>
            <p14:sldId id="1310"/>
            <p14:sldId id="1266"/>
          </p14:sldIdLst>
        </p14:section>
        <p14:section name="Background" id="{B5DCFE43-358C-46B7-A918-3D10D733D2BF}">
          <p14:sldIdLst>
            <p14:sldId id="1283"/>
            <p14:sldId id="1264"/>
            <p14:sldId id="1319"/>
            <p14:sldId id="1267"/>
            <p14:sldId id="1320"/>
            <p14:sldId id="1269"/>
            <p14:sldId id="1296"/>
          </p14:sldIdLst>
        </p14:section>
        <p14:section name="TRESCAL" id="{BDBBFBB4-1C6F-43A4-9E83-2353407C8F53}">
          <p14:sldIdLst>
            <p14:sldId id="1300"/>
            <p14:sldId id="1271"/>
            <p14:sldId id="1321"/>
            <p14:sldId id="1322"/>
            <p14:sldId id="1323"/>
            <p14:sldId id="1289"/>
            <p14:sldId id="1270"/>
            <p14:sldId id="1324"/>
            <p14:sldId id="1325"/>
            <p14:sldId id="1294"/>
            <p14:sldId id="1295"/>
          </p14:sldIdLst>
        </p14:section>
        <p14:section name="Experiments" id="{3ACAF4C7-C1D5-43EA-8501-94C6624C6439}">
          <p14:sldIdLst>
            <p14:sldId id="1301"/>
            <p14:sldId id="1272"/>
            <p14:sldId id="1274"/>
            <p14:sldId id="1316"/>
            <p14:sldId id="1318"/>
            <p14:sldId id="1275"/>
            <p14:sldId id="1276"/>
            <p14:sldId id="1327"/>
            <p14:sldId id="1278"/>
            <p14:sldId id="1303"/>
            <p14:sldId id="1304"/>
            <p14:sldId id="1279"/>
          </p14:sldIdLst>
        </p14:section>
        <p14:section name="Discussion &amp; Conclusion" id="{CD62D9E8-3F74-4A97-AF3C-499AFC75BADE}">
          <p14:sldIdLst>
            <p14:sldId id="12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5A4"/>
    <a:srgbClr val="1458A8"/>
    <a:srgbClr val="2C69B1"/>
    <a:srgbClr val="165AA9"/>
    <a:srgbClr val="1C3E82"/>
    <a:srgbClr val="006EB9"/>
    <a:srgbClr val="2B68B0"/>
    <a:srgbClr val="125AAA"/>
    <a:srgbClr val="FBFBFB"/>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9" autoAdjust="0"/>
    <p:restoredTop sz="79681" autoAdjust="0"/>
  </p:normalViewPr>
  <p:slideViewPr>
    <p:cSldViewPr snapToGrid="0">
      <p:cViewPr varScale="1">
        <p:scale>
          <a:sx n="100" d="100"/>
          <a:sy n="100" d="100"/>
        </p:scale>
        <p:origin x="153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8" d="100"/>
          <a:sy n="98" d="100"/>
        </p:scale>
        <p:origin x="25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smtClean="0"/>
              <a:t>Model</a:t>
            </a:r>
            <a:r>
              <a:rPr lang="en-US" sz="2400" baseline="0" dirty="0" smtClean="0"/>
              <a:t> Training Time (hours)</a:t>
            </a:r>
            <a:endParaRPr lang="en-US" sz="2400" dirty="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Sheet1!$B$2:$B$3</c:f>
              <c:numCache>
                <c:formatCode>General</c:formatCode>
                <c:ptCount val="2"/>
                <c:pt idx="0">
                  <c:v>4.46</c:v>
                </c:pt>
                <c:pt idx="1">
                  <c:v>20.5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TRESCAL</c:v>
                      </c:pt>
                      <c:pt idx="1">
                        <c:v>RESCAL</c:v>
                      </c:pt>
                    </c:strCache>
                  </c:strRef>
                </c15:cat>
              </c15:filteredCategoryTitle>
            </c:ext>
          </c:extLst>
        </c:ser>
        <c:dLbls>
          <c:showLegendKey val="0"/>
          <c:showVal val="0"/>
          <c:showCatName val="0"/>
          <c:showSerName val="0"/>
          <c:showPercent val="0"/>
          <c:showBubbleSize val="0"/>
        </c:dLbls>
        <c:gapWidth val="182"/>
        <c:axId val="655690080"/>
        <c:axId val="655686944"/>
      </c:barChart>
      <c:catAx>
        <c:axId val="6556900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686944"/>
        <c:crosses val="autoZero"/>
        <c:auto val="1"/>
        <c:lblAlgn val="ctr"/>
        <c:lblOffset val="100"/>
        <c:noMultiLvlLbl val="0"/>
      </c:catAx>
      <c:valAx>
        <c:axId val="655686944"/>
        <c:scaling>
          <c:orientation val="minMax"/>
          <c:max val="25"/>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5690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smtClean="0"/>
              <a:t>Model</a:t>
            </a:r>
            <a:r>
              <a:rPr lang="en-US" sz="2400" baseline="0" dirty="0" smtClean="0"/>
              <a:t> Training Time (hours)</a:t>
            </a:r>
            <a:endParaRPr lang="en-US" sz="2400" dirty="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dLbl>
            <c:dLbl>
              <c:idx val="1"/>
              <c:spPr>
                <a:solidFill>
                  <a:schemeClr val="bg1"/>
                </a:solid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Sheet1!$B$2:$B$3</c:f>
              <c:numCache>
                <c:formatCode>General</c:formatCode>
                <c:ptCount val="2"/>
                <c:pt idx="0">
                  <c:v>4.46</c:v>
                </c:pt>
                <c:pt idx="1">
                  <c:v>96</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TRESCAL</c:v>
                      </c:pt>
                      <c:pt idx="1">
                        <c:v>TransE</c:v>
                      </c:pt>
                    </c:strCache>
                  </c:strRef>
                </c15:cat>
              </c15:filteredCategoryTitle>
            </c:ext>
          </c:extLst>
        </c:ser>
        <c:dLbls>
          <c:showLegendKey val="0"/>
          <c:showVal val="0"/>
          <c:showCatName val="0"/>
          <c:showSerName val="0"/>
          <c:showPercent val="0"/>
          <c:showBubbleSize val="0"/>
        </c:dLbls>
        <c:gapWidth val="182"/>
        <c:axId val="655687336"/>
        <c:axId val="655688512"/>
      </c:barChart>
      <c:catAx>
        <c:axId val="6556873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688512"/>
        <c:crosses val="autoZero"/>
        <c:auto val="1"/>
        <c:lblAlgn val="ctr"/>
        <c:lblOffset val="100"/>
        <c:noMultiLvlLbl val="0"/>
      </c:catAx>
      <c:valAx>
        <c:axId val="655688512"/>
        <c:scaling>
          <c:orientation val="minMax"/>
          <c:max val="100"/>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5687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n-US" sz="2400" dirty="0" smtClean="0">
                <a:solidFill>
                  <a:schemeClr val="tx1"/>
                </a:solidFill>
              </a:rPr>
              <a:t>Mean Average</a:t>
            </a:r>
            <a:r>
              <a:rPr lang="en-US" sz="2400" baseline="0" dirty="0" smtClean="0">
                <a:solidFill>
                  <a:schemeClr val="tx1"/>
                </a:solidFill>
              </a:rPr>
              <a:t> Precision (MAP)</a:t>
            </a:r>
            <a:endParaRPr lang="en-US" sz="2400" dirty="0">
              <a:solidFill>
                <a:schemeClr val="tx1"/>
              </a:solidFill>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rgbClr val="1555A4"/>
            </a:solidFill>
            <a:ln>
              <a:noFill/>
            </a:ln>
            <a:effectLst/>
          </c:spPr>
          <c:invertIfNegative val="0"/>
          <c:dLbls>
            <c:dLbl>
              <c:idx val="2"/>
              <c:spPr>
                <a:solidFill>
                  <a:schemeClr val="bg1"/>
                </a:solid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spPr>
              <a:solidFill>
                <a:schemeClr val="bg1"/>
              </a:solid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Sheet1!$B$2:$B$4</c:f>
              <c:numCache>
                <c:formatCode>0.00%</c:formatCode>
                <c:ptCount val="3"/>
                <c:pt idx="0">
                  <c:v>0.67559999999999998</c:v>
                </c:pt>
                <c:pt idx="1">
                  <c:v>0.62909999999999999</c:v>
                </c:pt>
                <c:pt idx="2">
                  <c:v>0.69259999999999999</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Entity</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3"/>
                      <c:pt idx="0">
                        <c:v>TransE</c:v>
                      </c:pt>
                      <c:pt idx="1">
                        <c:v>RESCAL</c:v>
                      </c:pt>
                      <c:pt idx="2">
                        <c:v>TRESCAL</c:v>
                      </c:pt>
                    </c:strCache>
                  </c:strRef>
                </c15:cat>
              </c15:filteredCategoryTitle>
            </c:ext>
          </c:extLst>
        </c:ser>
        <c:dLbls>
          <c:showLegendKey val="0"/>
          <c:showVal val="0"/>
          <c:showCatName val="0"/>
          <c:showSerName val="0"/>
          <c:showPercent val="0"/>
          <c:showBubbleSize val="0"/>
        </c:dLbls>
        <c:gapWidth val="219"/>
        <c:overlap val="-27"/>
        <c:axId val="655689296"/>
        <c:axId val="651344528"/>
      </c:barChart>
      <c:catAx>
        <c:axId val="655689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1344528"/>
        <c:crosses val="autoZero"/>
        <c:auto val="1"/>
        <c:lblAlgn val="ctr"/>
        <c:lblOffset val="100"/>
        <c:noMultiLvlLbl val="0"/>
      </c:catAx>
      <c:valAx>
        <c:axId val="651344528"/>
        <c:scaling>
          <c:orientation val="minMax"/>
          <c:max val="0.72000000000000008"/>
          <c:min val="0.58000000000000007"/>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5689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n-US" sz="2400" dirty="0" smtClean="0">
                <a:solidFill>
                  <a:schemeClr val="tx1"/>
                </a:solidFill>
              </a:rPr>
              <a:t>Mean Average</a:t>
            </a:r>
            <a:r>
              <a:rPr lang="en-US" sz="2400" baseline="0" dirty="0" smtClean="0">
                <a:solidFill>
                  <a:schemeClr val="tx1"/>
                </a:solidFill>
              </a:rPr>
              <a:t> Precision (MAP)</a:t>
            </a:r>
            <a:endParaRPr lang="en-US" sz="2400" dirty="0">
              <a:solidFill>
                <a:schemeClr val="tx1"/>
              </a:solidFill>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Lbls>
            <c:dLbl>
              <c:idx val="2"/>
              <c:spPr>
                <a:solidFill>
                  <a:schemeClr val="bg1"/>
                </a:solid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spPr>
              <a:solidFill>
                <a:schemeClr val="bg1"/>
              </a:solid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Sheet1!$B$2:$B$4</c:f>
              <c:numCache>
                <c:formatCode>0.00%</c:formatCode>
                <c:ptCount val="3"/>
                <c:pt idx="0">
                  <c:v>0.70709999999999995</c:v>
                </c:pt>
                <c:pt idx="1">
                  <c:v>0.73080000000000001</c:v>
                </c:pt>
                <c:pt idx="2">
                  <c:v>0.75700000000000001</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Entity</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3"/>
                      <c:pt idx="0">
                        <c:v>TransE</c:v>
                      </c:pt>
                      <c:pt idx="1">
                        <c:v>RESCAL</c:v>
                      </c:pt>
                      <c:pt idx="2">
                        <c:v>TRESCAL</c:v>
                      </c:pt>
                    </c:strCache>
                  </c:strRef>
                </c15:cat>
              </c15:filteredCategoryTitle>
            </c:ext>
          </c:extLst>
        </c:ser>
        <c:dLbls>
          <c:showLegendKey val="0"/>
          <c:showVal val="0"/>
          <c:showCatName val="0"/>
          <c:showSerName val="0"/>
          <c:showPercent val="0"/>
          <c:showBubbleSize val="0"/>
        </c:dLbls>
        <c:gapWidth val="219"/>
        <c:overlap val="-27"/>
        <c:axId val="651344920"/>
        <c:axId val="651342568"/>
      </c:barChart>
      <c:catAx>
        <c:axId val="651344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1342568"/>
        <c:crosses val="autoZero"/>
        <c:auto val="1"/>
        <c:lblAlgn val="ctr"/>
        <c:lblOffset val="100"/>
        <c:noMultiLvlLbl val="0"/>
      </c:catAx>
      <c:valAx>
        <c:axId val="65134256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1344920"/>
        <c:crosses val="autoZero"/>
        <c:crossBetween val="between"/>
        <c:majorUnit val="2.0000000000000004E-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3"/>
            <c:invertIfNegative val="0"/>
            <c:bubble3D val="0"/>
            <c:spPr>
              <a:solidFill>
                <a:srgbClr val="00B050"/>
              </a:solidFill>
              <a:ln>
                <a:noFill/>
              </a:ln>
              <a:effectLst/>
            </c:spPr>
          </c:dPt>
          <c:dPt>
            <c:idx val="4"/>
            <c:invertIfNegative val="0"/>
            <c:bubble3D val="0"/>
            <c:spPr>
              <a:solidFill>
                <a:srgbClr val="FF0000"/>
              </a:solidFill>
              <a:ln>
                <a:noFill/>
              </a:ln>
              <a:effectLst/>
            </c:spPr>
          </c:dPt>
          <c:dLbls>
            <c:dLbl>
              <c:idx val="4"/>
              <c:spPr>
                <a:solidFill>
                  <a:schemeClr val="bg1"/>
                </a:solid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spPr>
              <a:solidFill>
                <a:schemeClr val="bg1"/>
              </a:solid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Sheet1!$B$2:$B$6</c:f>
              <c:numCache>
                <c:formatCode>General</c:formatCode>
                <c:ptCount val="5"/>
                <c:pt idx="0">
                  <c:v>0.49</c:v>
                </c:pt>
                <c:pt idx="1">
                  <c:v>0.52</c:v>
                </c:pt>
                <c:pt idx="2">
                  <c:v>0.57999999999999996</c:v>
                </c:pt>
                <c:pt idx="3">
                  <c:v>0.7</c:v>
                </c:pt>
                <c:pt idx="4">
                  <c:v>0.72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Weighted MAP</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MI09</c:v>
                      </c:pt>
                      <c:pt idx="1">
                        <c:v>YA11</c:v>
                      </c:pt>
                      <c:pt idx="2">
                        <c:v>SU12</c:v>
                      </c:pt>
                      <c:pt idx="3">
                        <c:v>RI13</c:v>
                      </c:pt>
                      <c:pt idx="4">
                        <c:v>TR+RI13</c:v>
                      </c:pt>
                    </c:strCache>
                  </c:strRef>
                </c15:cat>
              </c15:filteredCategoryTitle>
            </c:ext>
          </c:extLst>
        </c:ser>
        <c:dLbls>
          <c:showLegendKey val="0"/>
          <c:showVal val="0"/>
          <c:showCatName val="0"/>
          <c:showSerName val="0"/>
          <c:showPercent val="0"/>
          <c:showBubbleSize val="0"/>
        </c:dLbls>
        <c:gapWidth val="219"/>
        <c:overlap val="-27"/>
        <c:axId val="651342960"/>
        <c:axId val="651343352"/>
      </c:barChart>
      <c:catAx>
        <c:axId val="65134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651343352"/>
        <c:crosses val="autoZero"/>
        <c:auto val="1"/>
        <c:lblAlgn val="ctr"/>
        <c:lblOffset val="100"/>
        <c:noMultiLvlLbl val="0"/>
      </c:catAx>
      <c:valAx>
        <c:axId val="651343352"/>
        <c:scaling>
          <c:orientation val="minMax"/>
          <c:max val="0.75000000000000011"/>
          <c:min val="0.3000000000000000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651342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3"/>
            <c:invertIfNegative val="0"/>
            <c:bubble3D val="0"/>
            <c:spPr>
              <a:solidFill>
                <a:srgbClr val="00B050"/>
              </a:solidFill>
              <a:ln>
                <a:noFill/>
              </a:ln>
              <a:effectLst/>
            </c:spPr>
          </c:dPt>
          <c:dPt>
            <c:idx val="4"/>
            <c:invertIfNegative val="0"/>
            <c:bubble3D val="0"/>
            <c:spPr>
              <a:solidFill>
                <a:srgbClr val="FF0000"/>
              </a:solidFill>
              <a:ln>
                <a:noFill/>
              </a:ln>
              <a:effectLst/>
            </c:spPr>
          </c:dPt>
          <c:dLbls>
            <c:dLbl>
              <c:idx val="4"/>
              <c:spPr>
                <a:solidFill>
                  <a:schemeClr val="bg1"/>
                </a:solid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spPr>
              <a:solidFill>
                <a:schemeClr val="bg1"/>
              </a:solid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Sheet1!$B$2:$B$6</c:f>
              <c:numCache>
                <c:formatCode>General</c:formatCode>
                <c:ptCount val="5"/>
                <c:pt idx="0">
                  <c:v>0.33</c:v>
                </c:pt>
                <c:pt idx="1">
                  <c:v>0.36</c:v>
                </c:pt>
                <c:pt idx="2">
                  <c:v>0.39</c:v>
                </c:pt>
                <c:pt idx="3">
                  <c:v>0.47</c:v>
                </c:pt>
                <c:pt idx="4">
                  <c:v>0.56999999999999995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Weighted MAP</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MI09</c:v>
                      </c:pt>
                      <c:pt idx="1">
                        <c:v>YA11</c:v>
                      </c:pt>
                      <c:pt idx="2">
                        <c:v>SU12</c:v>
                      </c:pt>
                      <c:pt idx="3">
                        <c:v>RI13</c:v>
                      </c:pt>
                      <c:pt idx="4">
                        <c:v>TR+RI13</c:v>
                      </c:pt>
                    </c:strCache>
                  </c:strRef>
                </c15:cat>
              </c15:filteredCategoryTitle>
            </c:ext>
          </c:extLst>
        </c:ser>
        <c:dLbls>
          <c:showLegendKey val="0"/>
          <c:showVal val="0"/>
          <c:showCatName val="0"/>
          <c:showSerName val="0"/>
          <c:showPercent val="0"/>
          <c:showBubbleSize val="0"/>
        </c:dLbls>
        <c:gapWidth val="219"/>
        <c:overlap val="-27"/>
        <c:axId val="655688120"/>
        <c:axId val="492149792"/>
      </c:barChart>
      <c:catAx>
        <c:axId val="655688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492149792"/>
        <c:crosses val="autoZero"/>
        <c:auto val="1"/>
        <c:lblAlgn val="ctr"/>
        <c:lblOffset val="100"/>
        <c:noMultiLvlLbl val="0"/>
      </c:catAx>
      <c:valAx>
        <c:axId val="492149792"/>
        <c:scaling>
          <c:orientation val="minMax"/>
          <c:max val="0.65000000000000013"/>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655688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75B484-55EF-4987-AA6A-A0D05132A1C9}" type="datetime8">
              <a:rPr lang="en-US" smtClean="0">
                <a:latin typeface="Segoe UI" pitchFamily="34" charset="0"/>
              </a:rPr>
              <a:t>11/4/2014 1:29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7A70BE3-8A3C-4523-BA54-740230E7A508}" type="datetime8">
              <a:rPr lang="en-US" smtClean="0"/>
              <a:t>11/4/2014 1:28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29460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8031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8721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83264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08440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54243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78835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88724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765867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04231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4462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306" lvl="1" indent="0">
              <a:buNone/>
            </a:pPr>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36044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46288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35342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19009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03240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1:29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82599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13920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0954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39476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8649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2006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29564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A70BE3-8A3C-4523-BA54-740230E7A508}" type="datetime8">
              <a:rPr lang="en-US" smtClean="0"/>
              <a:t>11/4/2014 1:28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21917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6.png"/><Relationship Id="rId4" Type="http://schemas.openxmlformats.org/officeDocument/2006/relationships/image" Target="../media/image2.emf"/></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5692" b="19363"/>
          <a:stretch/>
        </p:blipFill>
        <p:spPr>
          <a:xfrm>
            <a:off x="-6355" y="0"/>
            <a:ext cx="9332917" cy="6994525"/>
          </a:xfrm>
          <a:prstGeom prst="rect">
            <a:avLst/>
          </a:prstGeom>
        </p:spPr>
      </p:pic>
      <p:pic>
        <p:nvPicPr>
          <p:cNvPr id="4" name="Picture 3"/>
          <p:cNvPicPr>
            <a:picLocks noChangeAspect="1"/>
          </p:cNvPicPr>
          <p:nvPr userDrawn="1"/>
        </p:nvPicPr>
        <p:blipFill>
          <a:blip r:embed="rId3"/>
          <a:stretch>
            <a:fillRect/>
          </a:stretch>
        </p:blipFill>
        <p:spPr>
          <a:xfrm>
            <a:off x="457200" y="2399994"/>
            <a:ext cx="4754715" cy="46972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7406451" y="6201724"/>
            <a:ext cx="1462912" cy="313376"/>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8777288" cy="19697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171427" indent="0">
              <a:buNone/>
              <a:defRPr sz="2000"/>
            </a:lvl3pPr>
            <a:lvl4pPr marL="342854" indent="0">
              <a:buNone/>
              <a:defRPr sz="1800"/>
            </a:lvl4pPr>
            <a:lvl5pPr marL="514281"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8777288" cy="19697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sz="2000"/>
            </a:lvl3pPr>
            <a:lvl4pPr marL="342854" indent="0">
              <a:buNone/>
              <a:defRPr sz="1800"/>
            </a:lvl4pPr>
            <a:lvl5pPr marL="514281"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9"/>
            <a:ext cx="8777288" cy="17173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4473"/>
            <a:ext cx="8777287" cy="2037481"/>
          </a:xfrm>
        </p:spPr>
        <p:txBody>
          <a:bodyPr wrap="square">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7495" y="1214473"/>
            <a:ext cx="8914642" cy="2252924"/>
          </a:xfrm>
        </p:spPr>
        <p:txBody>
          <a:bodyPr>
            <a:spAutoFit/>
          </a:bodyPr>
          <a:lstStyle>
            <a:lvl1pPr>
              <a:defRPr sz="3000">
                <a:solidFill>
                  <a:srgbClr val="1555A4"/>
                </a:solidFill>
              </a:defRPr>
            </a:lvl1pPr>
            <a:lvl2pPr>
              <a:defRPr sz="2800"/>
            </a:lvl2pPr>
            <a:lvl3pPr>
              <a:defRPr sz="28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val="22893624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0" indent="0">
              <a:spcBef>
                <a:spcPts val="918"/>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638" y="1212850"/>
            <a:ext cx="4206240" cy="2468368"/>
          </a:xfrm>
        </p:spPr>
        <p:txBody>
          <a:bodyPr wrap="square">
            <a:spAutoFit/>
          </a:bodyPr>
          <a:lstStyle>
            <a:lvl1pPr marL="0" indent="0">
              <a:spcBef>
                <a:spcPts val="918"/>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49"/>
            <a:ext cx="4206240" cy="2536079"/>
          </a:xfrm>
        </p:spPr>
        <p:txBody>
          <a:bodyPr wrap="square">
            <a:spAutoFit/>
          </a:bodyPr>
          <a:lstStyle>
            <a:lvl1pPr marL="0" indent="0">
              <a:spcBef>
                <a:spcPts val="918"/>
              </a:spcBef>
              <a:buClr>
                <a:schemeClr val="tx1"/>
              </a:buClr>
              <a:buFont typeface="Wingdings" pitchFamily="2" charset="2"/>
              <a:buNone/>
              <a:defRPr sz="3600"/>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5685" y="1211287"/>
            <a:ext cx="4206240" cy="2536079"/>
          </a:xfrm>
        </p:spPr>
        <p:txBody>
          <a:bodyPr wrap="square">
            <a:spAutoFit/>
          </a:bodyPr>
          <a:lstStyle>
            <a:lvl1pPr marL="0" indent="0">
              <a:spcBef>
                <a:spcPts val="918"/>
              </a:spcBef>
              <a:buClr>
                <a:schemeClr val="tx1"/>
              </a:buClr>
              <a:buFont typeface="Wingdings" pitchFamily="2" charset="2"/>
              <a:buNone/>
              <a:defRPr sz="3600"/>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215475" indent="-215475">
              <a:spcBef>
                <a:spcPts val="918"/>
              </a:spcBef>
              <a:buClr>
                <a:schemeClr val="tx1"/>
              </a:buClr>
              <a:buFont typeface="Arial" pitchFamily="34" charset="0"/>
              <a:buChar char="•"/>
              <a:defRPr sz="3600"/>
            </a:lvl1pPr>
            <a:lvl2pPr marL="398321" indent="-174873">
              <a:defRPr sz="2000"/>
            </a:lvl2pPr>
            <a:lvl3pPr marL="524619" indent="-126297">
              <a:tabLst/>
              <a:defRPr sz="2000"/>
            </a:lvl3pPr>
            <a:lvl4pPr marL="660630" indent="-136012">
              <a:defRPr sz="1800"/>
            </a:lvl4pPr>
            <a:lvl5pPr marL="786928" indent="-126297">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5685" y="1212850"/>
            <a:ext cx="4206240" cy="2468368"/>
          </a:xfrm>
        </p:spPr>
        <p:txBody>
          <a:bodyPr wrap="square">
            <a:spAutoFit/>
          </a:bodyPr>
          <a:lstStyle>
            <a:lvl1pPr marL="215475" indent="-215475">
              <a:spcBef>
                <a:spcPts val="918"/>
              </a:spcBef>
              <a:buClr>
                <a:schemeClr val="tx1"/>
              </a:buClr>
              <a:buFont typeface="Arial" pitchFamily="34" charset="0"/>
              <a:buChar char="•"/>
              <a:defRPr sz="3600"/>
            </a:lvl1pPr>
            <a:lvl2pPr marL="398321" indent="-174873">
              <a:defRPr sz="2000"/>
            </a:lvl2pPr>
            <a:lvl3pPr marL="524619" indent="-126297">
              <a:tabLst/>
              <a:defRPr sz="2000"/>
            </a:lvl3pPr>
            <a:lvl4pPr marL="660630" indent="-136012">
              <a:defRPr sz="1800"/>
            </a:lvl4pPr>
            <a:lvl5pPr marL="786928" indent="-126297">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sp>
        <p:nvSpPr>
          <p:cNvPr id="7" name="Freeform 6"/>
          <p:cNvSpPr/>
          <p:nvPr userDrawn="1"/>
        </p:nvSpPr>
        <p:spPr bwMode="gray">
          <a:xfrm rot="20468000">
            <a:off x="1341447" y="6439944"/>
            <a:ext cx="58994" cy="579692"/>
          </a:xfrm>
          <a:custGeom>
            <a:avLst/>
            <a:gdLst>
              <a:gd name="connsiteX0" fmla="*/ 58994 w 58994"/>
              <a:gd name="connsiteY0" fmla="*/ 0 h 579692"/>
              <a:gd name="connsiteX1" fmla="*/ 58994 w 58994"/>
              <a:gd name="connsiteY1" fmla="*/ 579692 h 579692"/>
              <a:gd name="connsiteX2" fmla="*/ 0 w 58994"/>
              <a:gd name="connsiteY2" fmla="*/ 559532 h 579692"/>
              <a:gd name="connsiteX3" fmla="*/ 0 w 58994"/>
              <a:gd name="connsiteY3" fmla="*/ 10005 h 579692"/>
            </a:gdLst>
            <a:ahLst/>
            <a:cxnLst>
              <a:cxn ang="0">
                <a:pos x="connsiteX0" y="connsiteY0"/>
              </a:cxn>
              <a:cxn ang="0">
                <a:pos x="connsiteX1" y="connsiteY1"/>
              </a:cxn>
              <a:cxn ang="0">
                <a:pos x="connsiteX2" y="connsiteY2"/>
              </a:cxn>
              <a:cxn ang="0">
                <a:pos x="connsiteX3" y="connsiteY3"/>
              </a:cxn>
            </a:cxnLst>
            <a:rect l="l" t="t" r="r" b="b"/>
            <a:pathLst>
              <a:path w="58994" h="579692">
                <a:moveTo>
                  <a:pt x="58994" y="0"/>
                </a:moveTo>
                <a:lnTo>
                  <a:pt x="58994" y="579692"/>
                </a:lnTo>
                <a:lnTo>
                  <a:pt x="0" y="559532"/>
                </a:lnTo>
                <a:lnTo>
                  <a:pt x="0" y="10005"/>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4656134" cy="6515100"/>
          </a:xfrm>
          <a:custGeom>
            <a:avLst/>
            <a:gdLst>
              <a:gd name="connsiteX0" fmla="*/ 0 w 4656134"/>
              <a:gd name="connsiteY0" fmla="*/ 0 h 6515100"/>
              <a:gd name="connsiteX1" fmla="*/ 4656134 w 4656134"/>
              <a:gd name="connsiteY1" fmla="*/ 0 h 6515100"/>
              <a:gd name="connsiteX2" fmla="*/ 4656134 w 4656134"/>
              <a:gd name="connsiteY2" fmla="*/ 6515100 h 6515100"/>
              <a:gd name="connsiteX3" fmla="*/ 0 w 4656134"/>
              <a:gd name="connsiteY3" fmla="*/ 6515100 h 6515100"/>
            </a:gdLst>
            <a:ahLst/>
            <a:cxnLst>
              <a:cxn ang="0">
                <a:pos x="connsiteX0" y="connsiteY0"/>
              </a:cxn>
              <a:cxn ang="0">
                <a:pos x="connsiteX1" y="connsiteY1"/>
              </a:cxn>
              <a:cxn ang="0">
                <a:pos x="connsiteX2" y="connsiteY2"/>
              </a:cxn>
              <a:cxn ang="0">
                <a:pos x="connsiteX3" y="connsiteY3"/>
              </a:cxn>
            </a:cxnLst>
            <a:rect l="l" t="t" r="r" b="b"/>
            <a:pathLst>
              <a:path w="4656134" h="6515100">
                <a:moveTo>
                  <a:pt x="0" y="0"/>
                </a:moveTo>
                <a:lnTo>
                  <a:pt x="4656134" y="0"/>
                </a:lnTo>
                <a:lnTo>
                  <a:pt x="4656134" y="6515100"/>
                </a:lnTo>
                <a:lnTo>
                  <a:pt x="0" y="6515100"/>
                </a:lnTo>
                <a:close/>
              </a:path>
            </a:pathLst>
          </a:cu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5" name="Freeform 5"/>
          <p:cNvSpPr>
            <a:spLocks noEditPoints="1"/>
          </p:cNvSpPr>
          <p:nvPr userDrawn="1"/>
        </p:nvSpPr>
        <p:spPr bwMode="auto">
          <a:xfrm>
            <a:off x="3932237" y="2674940"/>
            <a:ext cx="4937125" cy="484970"/>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30710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215475" indent="-215475">
              <a:spcBef>
                <a:spcPts val="918"/>
              </a:spcBef>
              <a:buClr>
                <a:schemeClr val="tx2"/>
              </a:buClr>
              <a:buFont typeface="Arial" pitchFamily="34" charset="0"/>
              <a:buChar char="•"/>
              <a:defRPr sz="36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638" y="1212850"/>
            <a:ext cx="4206240" cy="2468368"/>
          </a:xfrm>
        </p:spPr>
        <p:txBody>
          <a:bodyPr wrap="square">
            <a:spAutoFit/>
          </a:bodyPr>
          <a:lstStyle>
            <a:lvl1pPr marL="215475" indent="-215475">
              <a:spcBef>
                <a:spcPts val="918"/>
              </a:spcBef>
              <a:buClr>
                <a:schemeClr val="tx2"/>
              </a:buClr>
              <a:buFont typeface="Arial" pitchFamily="34" charset="0"/>
              <a:buChar char="•"/>
              <a:defRPr sz="36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8777287" cy="2129814"/>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5692" b="19363"/>
          <a:stretch/>
        </p:blipFill>
        <p:spPr>
          <a:xfrm>
            <a:off x="-1" y="4762"/>
            <a:ext cx="9326563" cy="6989763"/>
          </a:xfrm>
          <a:prstGeom prst="rect">
            <a:avLst/>
          </a:prstGeom>
        </p:spPr>
      </p:pic>
      <p:pic>
        <p:nvPicPr>
          <p:cNvPr id="3" name="Picture 2"/>
          <p:cNvPicPr>
            <a:picLocks noChangeAspect="1"/>
          </p:cNvPicPr>
          <p:nvPr userDrawn="1"/>
        </p:nvPicPr>
        <p:blipFill>
          <a:blip r:embed="rId3"/>
          <a:stretch>
            <a:fillRect/>
          </a:stretch>
        </p:blipFill>
        <p:spPr>
          <a:xfrm>
            <a:off x="457200" y="2399994"/>
            <a:ext cx="4754715" cy="46972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7406451" y="6201724"/>
            <a:ext cx="1462912" cy="313376"/>
          </a:xfrm>
          <a:prstGeom prst="rect">
            <a:avLst/>
          </a:prstGeom>
        </p:spPr>
      </p:pic>
    </p:spTree>
    <p:extLst>
      <p:ext uri="{BB962C8B-B14F-4D97-AF65-F5344CB8AC3E}">
        <p14:creationId xmlns:p14="http://schemas.microsoft.com/office/powerpoint/2010/main" val="381194184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Walkin">
    <p:bg>
      <p:bgPr>
        <a:solidFill>
          <a:schemeClr val="tx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14" name="Freeform 5"/>
          <p:cNvSpPr>
            <a:spLocks noEditPoints="1"/>
          </p:cNvSpPr>
          <p:nvPr userDrawn="1"/>
        </p:nvSpPr>
        <p:spPr bwMode="auto">
          <a:xfrm>
            <a:off x="3932237" y="2674940"/>
            <a:ext cx="4937125" cy="484970"/>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p:nvPr userDrawn="1"/>
        </p:nvSpPr>
        <p:spPr bwMode="black">
          <a:xfrm rot="20468000">
            <a:off x="1349796" y="6438037"/>
            <a:ext cx="58994" cy="641895"/>
          </a:xfrm>
          <a:custGeom>
            <a:avLst/>
            <a:gdLst>
              <a:gd name="connsiteX0" fmla="*/ 58994 w 58994"/>
              <a:gd name="connsiteY0" fmla="*/ 0 h 641895"/>
              <a:gd name="connsiteX1" fmla="*/ 58994 w 58994"/>
              <a:gd name="connsiteY1" fmla="*/ 641895 h 641895"/>
              <a:gd name="connsiteX2" fmla="*/ 0 w 58994"/>
              <a:gd name="connsiteY2" fmla="*/ 641895 h 641895"/>
              <a:gd name="connsiteX3" fmla="*/ 0 w 58994"/>
              <a:gd name="connsiteY3" fmla="*/ 8892 h 641895"/>
              <a:gd name="connsiteX4" fmla="*/ 52427 w 58994"/>
              <a:gd name="connsiteY4" fmla="*/ 0 h 641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94" h="641895">
                <a:moveTo>
                  <a:pt x="58994" y="0"/>
                </a:moveTo>
                <a:lnTo>
                  <a:pt x="58994" y="641895"/>
                </a:lnTo>
                <a:lnTo>
                  <a:pt x="0" y="641895"/>
                </a:lnTo>
                <a:lnTo>
                  <a:pt x="0" y="8892"/>
                </a:lnTo>
                <a:lnTo>
                  <a:pt x="52427" y="0"/>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0" y="0"/>
            <a:ext cx="4656134" cy="6515100"/>
          </a:xfrm>
          <a:custGeom>
            <a:avLst/>
            <a:gdLst>
              <a:gd name="connsiteX0" fmla="*/ 0 w 4656134"/>
              <a:gd name="connsiteY0" fmla="*/ 0 h 6515100"/>
              <a:gd name="connsiteX1" fmla="*/ 4656134 w 4656134"/>
              <a:gd name="connsiteY1" fmla="*/ 0 h 6515100"/>
              <a:gd name="connsiteX2" fmla="*/ 4656134 w 4656134"/>
              <a:gd name="connsiteY2" fmla="*/ 6515100 h 6515100"/>
              <a:gd name="connsiteX3" fmla="*/ 0 w 4656134"/>
              <a:gd name="connsiteY3" fmla="*/ 6515100 h 6515100"/>
            </a:gdLst>
            <a:ahLst/>
            <a:cxnLst>
              <a:cxn ang="0">
                <a:pos x="connsiteX0" y="connsiteY0"/>
              </a:cxn>
              <a:cxn ang="0">
                <a:pos x="connsiteX1" y="connsiteY1"/>
              </a:cxn>
              <a:cxn ang="0">
                <a:pos x="connsiteX2" y="connsiteY2"/>
              </a:cxn>
              <a:cxn ang="0">
                <a:pos x="connsiteX3" y="connsiteY3"/>
              </a:cxn>
            </a:cxnLst>
            <a:rect l="l" t="t" r="r" b="b"/>
            <a:pathLst>
              <a:path w="4656134" h="6515100">
                <a:moveTo>
                  <a:pt x="0" y="0"/>
                </a:moveTo>
                <a:lnTo>
                  <a:pt x="4656134" y="0"/>
                </a:lnTo>
                <a:lnTo>
                  <a:pt x="4656134" y="6515100"/>
                </a:lnTo>
                <a:lnTo>
                  <a:pt x="0" y="6515100"/>
                </a:lnTo>
                <a:close/>
              </a:path>
            </a:pathLst>
          </a:custGeom>
        </p:spPr>
      </p:pic>
    </p:spTree>
    <p:extLst>
      <p:ext uri="{BB962C8B-B14F-4D97-AF65-F5344CB8AC3E}">
        <p14:creationId xmlns:p14="http://schemas.microsoft.com/office/powerpoint/2010/main" val="12396936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5005"/>
          <a:stretch/>
        </p:blipFill>
        <p:spPr bwMode="gray">
          <a:xfrm rot="5400000" flipH="1">
            <a:off x="1163331" y="-1166020"/>
            <a:ext cx="6994525" cy="9326563"/>
          </a:xfrm>
          <a:prstGeom prst="rect">
            <a:avLst/>
          </a:prstGeom>
        </p:spPr>
      </p:pic>
      <p:sp>
        <p:nvSpPr>
          <p:cNvPr id="4" name="Rectangle 3"/>
          <p:cNvSpPr/>
          <p:nvPr userDrawn="1"/>
        </p:nvSpPr>
        <p:spPr bwMode="auto">
          <a:xfrm>
            <a:off x="274638" y="2125663"/>
            <a:ext cx="64008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5" name="Text Placeholder 4"/>
          <p:cNvSpPr>
            <a:spLocks noGrp="1"/>
          </p:cNvSpPr>
          <p:nvPr>
            <p:ph type="body" sz="quarter" idx="12" hasCustomPrompt="1"/>
          </p:nvPr>
        </p:nvSpPr>
        <p:spPr>
          <a:xfrm>
            <a:off x="274638" y="4867275"/>
            <a:ext cx="64008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25677"/>
            <a:ext cx="6400800" cy="2741598"/>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7406451" y="479495"/>
            <a:ext cx="1462912" cy="313376"/>
          </a:xfrm>
          <a:prstGeom prst="rect">
            <a:avLst/>
          </a:prstGeom>
        </p:spPr>
      </p:pic>
      <p:pic>
        <p:nvPicPr>
          <p:cNvPr id="10" name="Picture 9"/>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a:off x="4913779" y="4050004"/>
            <a:ext cx="4412784" cy="2944520"/>
          </a:xfrm>
          <a:custGeom>
            <a:avLst/>
            <a:gdLst>
              <a:gd name="connsiteX0" fmla="*/ 4412784 w 4412784"/>
              <a:gd name="connsiteY0" fmla="*/ 2944520 h 2944520"/>
              <a:gd name="connsiteX1" fmla="*/ 0 w 4412784"/>
              <a:gd name="connsiteY1" fmla="*/ 2944520 h 2944520"/>
              <a:gd name="connsiteX2" fmla="*/ 0 w 4412784"/>
              <a:gd name="connsiteY2" fmla="*/ 0 h 2944520"/>
              <a:gd name="connsiteX3" fmla="*/ 4412784 w 4412784"/>
              <a:gd name="connsiteY3" fmla="*/ 0 h 2944520"/>
            </a:gdLst>
            <a:ahLst/>
            <a:cxnLst>
              <a:cxn ang="0">
                <a:pos x="connsiteX0" y="connsiteY0"/>
              </a:cxn>
              <a:cxn ang="0">
                <a:pos x="connsiteX1" y="connsiteY1"/>
              </a:cxn>
              <a:cxn ang="0">
                <a:pos x="connsiteX2" y="connsiteY2"/>
              </a:cxn>
              <a:cxn ang="0">
                <a:pos x="connsiteX3" y="connsiteY3"/>
              </a:cxn>
            </a:cxnLst>
            <a:rect l="l" t="t" r="r" b="b"/>
            <a:pathLst>
              <a:path w="4412784" h="2944520">
                <a:moveTo>
                  <a:pt x="4412784" y="2944520"/>
                </a:moveTo>
                <a:lnTo>
                  <a:pt x="0" y="2944520"/>
                </a:lnTo>
                <a:lnTo>
                  <a:pt x="0" y="0"/>
                </a:lnTo>
                <a:lnTo>
                  <a:pt x="4412784" y="0"/>
                </a:lnTo>
                <a:close/>
              </a:path>
            </a:pathLst>
          </a:cu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606526">
            <a:off x="2064414" y="-817192"/>
            <a:ext cx="5201834" cy="6702876"/>
          </a:xfrm>
          <a:prstGeom prst="rect">
            <a:avLst/>
          </a:prstGeom>
        </p:spPr>
      </p:pic>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10" name="Freeform 9"/>
          <p:cNvSpPr/>
          <p:nvPr userDrawn="1"/>
        </p:nvSpPr>
        <p:spPr bwMode="black">
          <a:xfrm rot="20468000">
            <a:off x="1424405" y="-359457"/>
            <a:ext cx="58994" cy="681394"/>
          </a:xfrm>
          <a:custGeom>
            <a:avLst/>
            <a:gdLst>
              <a:gd name="connsiteX0" fmla="*/ 58994 w 58994"/>
              <a:gd name="connsiteY0" fmla="*/ 0 h 681394"/>
              <a:gd name="connsiteX1" fmla="*/ 58994 w 58994"/>
              <a:gd name="connsiteY1" fmla="*/ 681394 h 681394"/>
              <a:gd name="connsiteX2" fmla="*/ 0 w 58994"/>
              <a:gd name="connsiteY2" fmla="*/ 661234 h 681394"/>
              <a:gd name="connsiteX3" fmla="*/ 0 w 58994"/>
              <a:gd name="connsiteY3" fmla="*/ 0 h 681394"/>
            </a:gdLst>
            <a:ahLst/>
            <a:cxnLst>
              <a:cxn ang="0">
                <a:pos x="connsiteX0" y="connsiteY0"/>
              </a:cxn>
              <a:cxn ang="0">
                <a:pos x="connsiteX1" y="connsiteY1"/>
              </a:cxn>
              <a:cxn ang="0">
                <a:pos x="connsiteX2" y="connsiteY2"/>
              </a:cxn>
              <a:cxn ang="0">
                <a:pos x="connsiteX3" y="connsiteY3"/>
              </a:cxn>
            </a:cxnLst>
            <a:rect l="l" t="t" r="r" b="b"/>
            <a:pathLst>
              <a:path w="58994" h="681394">
                <a:moveTo>
                  <a:pt x="58994" y="0"/>
                </a:moveTo>
                <a:lnTo>
                  <a:pt x="58994" y="681394"/>
                </a:lnTo>
                <a:lnTo>
                  <a:pt x="0" y="661234"/>
                </a:lnTo>
                <a:lnTo>
                  <a:pt x="0" y="0"/>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1" name="Freeform 10"/>
          <p:cNvSpPr/>
          <p:nvPr userDrawn="1"/>
        </p:nvSpPr>
        <p:spPr bwMode="black">
          <a:xfrm rot="20543801">
            <a:off x="1519336" y="141825"/>
            <a:ext cx="59569" cy="241153"/>
          </a:xfrm>
          <a:custGeom>
            <a:avLst/>
            <a:gdLst>
              <a:gd name="connsiteX0" fmla="*/ 59569 w 59569"/>
              <a:gd name="connsiteY0" fmla="*/ 0 h 241153"/>
              <a:gd name="connsiteX1" fmla="*/ 59569 w 59569"/>
              <a:gd name="connsiteY1" fmla="*/ 241153 h 241153"/>
              <a:gd name="connsiteX2" fmla="*/ 0 w 59569"/>
              <a:gd name="connsiteY2" fmla="*/ 241153 h 241153"/>
              <a:gd name="connsiteX3" fmla="*/ 0 w 59569"/>
              <a:gd name="connsiteY3" fmla="*/ 29341 h 241153"/>
              <a:gd name="connsiteX4" fmla="*/ 23325 w 59569"/>
              <a:gd name="connsiteY4" fmla="*/ 14268 h 241153"/>
              <a:gd name="connsiteX5" fmla="*/ 58779 w 59569"/>
              <a:gd name="connsiteY5" fmla="*/ 0 h 24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69" h="241153">
                <a:moveTo>
                  <a:pt x="59569" y="0"/>
                </a:moveTo>
                <a:lnTo>
                  <a:pt x="59569" y="241153"/>
                </a:lnTo>
                <a:lnTo>
                  <a:pt x="0" y="241153"/>
                </a:lnTo>
                <a:lnTo>
                  <a:pt x="0" y="29341"/>
                </a:lnTo>
                <a:lnTo>
                  <a:pt x="23325" y="14268"/>
                </a:lnTo>
                <a:lnTo>
                  <a:pt x="58779" y="0"/>
                </a:lnTo>
                <a:close/>
              </a:path>
            </a:pathLst>
          </a:custGeom>
          <a:solidFill>
            <a:srgbClr val="1555A4">
              <a:alpha val="92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27" name="Picture 26"/>
          <p:cNvPicPr>
            <a:picLocks noChangeAspect="1"/>
          </p:cNvPicPr>
          <p:nvPr userDrawn="1"/>
        </p:nvPicPr>
        <p:blipFill>
          <a:blip r:embed="rId5"/>
          <a:stretch>
            <a:fillRect/>
          </a:stretch>
        </p:blipFill>
        <p:spPr>
          <a:xfrm>
            <a:off x="274638" y="294094"/>
            <a:ext cx="1834337" cy="1834337"/>
          </a:xfrm>
          <a:prstGeom prst="rect">
            <a:avLst/>
          </a:prstGeom>
        </p:spPr>
      </p:pic>
      <p:sp>
        <p:nvSpPr>
          <p:cNvPr id="24" name="Rectangle 23"/>
          <p:cNvSpPr/>
          <p:nvPr userDrawn="1"/>
        </p:nvSpPr>
        <p:spPr bwMode="auto">
          <a:xfrm>
            <a:off x="274638" y="2125663"/>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5"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6"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599892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5005"/>
          <a:stretch/>
        </p:blipFill>
        <p:spPr>
          <a:xfrm rot="5400000" flipH="1">
            <a:off x="1163331" y="-1166020"/>
            <a:ext cx="6994525" cy="9326563"/>
          </a:xfrm>
          <a:prstGeom prst="rect">
            <a:avLst/>
          </a:prstGeom>
        </p:spPr>
      </p:pic>
      <p:sp>
        <p:nvSpPr>
          <p:cNvPr id="8" name="Rectangle 7"/>
          <p:cNvSpPr/>
          <p:nvPr userDrawn="1"/>
        </p:nvSpPr>
        <p:spPr bwMode="auto">
          <a:xfrm>
            <a:off x="274638" y="2125663"/>
            <a:ext cx="6403975"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0" name="Text Placeholder 4"/>
          <p:cNvSpPr>
            <a:spLocks noGrp="1"/>
          </p:cNvSpPr>
          <p:nvPr>
            <p:ph type="body" sz="quarter" idx="12" hasCustomPrompt="1"/>
          </p:nvPr>
        </p:nvSpPr>
        <p:spPr>
          <a:xfrm>
            <a:off x="274638" y="4867275"/>
            <a:ext cx="6403975"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1" name="Title 1"/>
          <p:cNvSpPr>
            <a:spLocks noGrp="1"/>
          </p:cNvSpPr>
          <p:nvPr>
            <p:ph type="title" hasCustomPrompt="1"/>
          </p:nvPr>
        </p:nvSpPr>
        <p:spPr>
          <a:xfrm>
            <a:off x="274638" y="2125677"/>
            <a:ext cx="6403975" cy="2741598"/>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7406451" y="479495"/>
            <a:ext cx="1462912" cy="313376"/>
          </a:xfrm>
          <a:prstGeom prst="rect">
            <a:avLst/>
          </a:prstGeom>
        </p:spPr>
      </p:pic>
      <p:pic>
        <p:nvPicPr>
          <p:cNvPr id="9" name="Picture 8"/>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844570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rgbClr val="006EB9"/>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885905" flipH="1">
            <a:off x="1337003" y="-2298905"/>
            <a:ext cx="10215876" cy="15435426"/>
          </a:xfrm>
          <a:custGeom>
            <a:avLst/>
            <a:gdLst>
              <a:gd name="connsiteX0" fmla="*/ 9180983 w 10215876"/>
              <a:gd name="connsiteY0" fmla="*/ 15435425 h 15435426"/>
              <a:gd name="connsiteX1" fmla="*/ 10215876 w 10215876"/>
              <a:gd name="connsiteY1" fmla="*/ 15435426 h 15435426"/>
              <a:gd name="connsiteX2" fmla="*/ 10215876 w 10215876"/>
              <a:gd name="connsiteY2" fmla="*/ 14392012 h 15435426"/>
              <a:gd name="connsiteX3" fmla="*/ 5130498 w 10215876"/>
              <a:gd name="connsiteY3" fmla="*/ 0 h 15435426"/>
              <a:gd name="connsiteX4" fmla="*/ 0 w 10215876"/>
              <a:gd name="connsiteY4" fmla="*/ 5172743 h 15435426"/>
              <a:gd name="connsiteX5" fmla="*/ 0 w 10215876"/>
              <a:gd name="connsiteY5" fmla="*/ 6710112 h 15435426"/>
              <a:gd name="connsiteX6" fmla="*/ 4197454 w 10215876"/>
              <a:gd name="connsiteY6" fmla="*/ 10873287 h 15435426"/>
              <a:gd name="connsiteX7" fmla="*/ 10215876 w 10215876"/>
              <a:gd name="connsiteY7" fmla="*/ 4805310 h 15435426"/>
              <a:gd name="connsiteX8" fmla="*/ 10215876 w 10215876"/>
              <a:gd name="connsiteY8" fmla="*/ 3706556 h 15435426"/>
              <a:gd name="connsiteX9" fmla="*/ 6478803 w 10215876"/>
              <a:gd name="connsiteY9" fmla="*/ 0 h 1543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15876" h="15435426">
                <a:moveTo>
                  <a:pt x="9180983" y="15435425"/>
                </a:moveTo>
                <a:lnTo>
                  <a:pt x="10215876" y="15435426"/>
                </a:lnTo>
                <a:lnTo>
                  <a:pt x="10215876" y="14392012"/>
                </a:lnTo>
                <a:close/>
                <a:moveTo>
                  <a:pt x="5130498" y="0"/>
                </a:moveTo>
                <a:lnTo>
                  <a:pt x="0" y="5172743"/>
                </a:lnTo>
                <a:lnTo>
                  <a:pt x="0" y="6710112"/>
                </a:lnTo>
                <a:lnTo>
                  <a:pt x="4197454" y="10873287"/>
                </a:lnTo>
                <a:lnTo>
                  <a:pt x="10215876" y="4805310"/>
                </a:lnTo>
                <a:lnTo>
                  <a:pt x="10215876" y="3706556"/>
                </a:lnTo>
                <a:lnTo>
                  <a:pt x="6478803" y="0"/>
                </a:lnTo>
                <a:close/>
              </a:path>
            </a:pathLst>
          </a:custGeom>
        </p:spPr>
      </p:pic>
      <p:sp>
        <p:nvSpPr>
          <p:cNvPr id="18" name="Rectangle 17"/>
          <p:cNvSpPr/>
          <p:nvPr userDrawn="1"/>
        </p:nvSpPr>
        <p:spPr bwMode="auto">
          <a:xfrm>
            <a:off x="274638" y="2125677"/>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9"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0"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7406451" y="479495"/>
            <a:ext cx="1462912" cy="313376"/>
          </a:xfrm>
          <a:prstGeom prst="rect">
            <a:avLst/>
          </a:prstGeom>
        </p:spPr>
      </p:pic>
      <p:pic>
        <p:nvPicPr>
          <p:cNvPr id="22" name="Picture 21"/>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623002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12158" y="2380278"/>
            <a:ext cx="5264984" cy="7954998"/>
          </a:xfrm>
          <a:custGeom>
            <a:avLst/>
            <a:gdLst>
              <a:gd name="connsiteX0" fmla="*/ 4678340 w 5264984"/>
              <a:gd name="connsiteY0" fmla="*/ 7954998 h 7954998"/>
              <a:gd name="connsiteX1" fmla="*/ 5264984 w 5264984"/>
              <a:gd name="connsiteY1" fmla="*/ 7616299 h 7954998"/>
              <a:gd name="connsiteX2" fmla="*/ 5264984 w 5264984"/>
              <a:gd name="connsiteY2" fmla="*/ 7954998 h 7954998"/>
              <a:gd name="connsiteX3" fmla="*/ 0 w 5264984"/>
              <a:gd name="connsiteY3" fmla="*/ 0 h 7954998"/>
              <a:gd name="connsiteX4" fmla="*/ 2602602 w 5264984"/>
              <a:gd name="connsiteY4" fmla="*/ 0 h 7954998"/>
              <a:gd name="connsiteX5" fmla="*/ 4650756 w 5264984"/>
              <a:gd name="connsiteY5" fmla="*/ 3547507 h 7954998"/>
              <a:gd name="connsiteX6" fmla="*/ 0 w 5264984"/>
              <a:gd name="connsiteY6" fmla="*/ 6232622 h 795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4984" h="7954998">
                <a:moveTo>
                  <a:pt x="4678340" y="7954998"/>
                </a:moveTo>
                <a:lnTo>
                  <a:pt x="5264984" y="7616299"/>
                </a:lnTo>
                <a:lnTo>
                  <a:pt x="5264984" y="7954998"/>
                </a:lnTo>
                <a:close/>
                <a:moveTo>
                  <a:pt x="0" y="0"/>
                </a:moveTo>
                <a:lnTo>
                  <a:pt x="2602602" y="0"/>
                </a:lnTo>
                <a:lnTo>
                  <a:pt x="4650756" y="3547507"/>
                </a:lnTo>
                <a:lnTo>
                  <a:pt x="0" y="6232622"/>
                </a:lnTo>
                <a:close/>
              </a:path>
            </a:pathLst>
          </a:cu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529564"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8" name="Rectangle 7"/>
          <p:cNvSpPr/>
          <p:nvPr userDrawn="1"/>
        </p:nvSpPr>
        <p:spPr bwMode="auto">
          <a:xfrm>
            <a:off x="274638" y="1211263"/>
            <a:ext cx="64008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9" name="Title 1"/>
          <p:cNvSpPr txBox="1">
            <a:spLocks/>
          </p:cNvSpPr>
          <p:nvPr userDrawn="1"/>
        </p:nvSpPr>
        <p:spPr>
          <a:xfrm>
            <a:off x="274638" y="1211287"/>
            <a:ext cx="6400800" cy="2309599"/>
          </a:xfrm>
          <a:prstGeom prst="rect">
            <a:avLst/>
          </a:prstGeom>
          <a:noFill/>
        </p:spPr>
        <p:txBody>
          <a:bodyPr vert="horz" wrap="square" lIns="146304" tIns="91440" rIns="146304" bIns="91440" rtlCol="0" anchor="t" anchorCtr="0">
            <a:noAutofit/>
          </a:bodyPr>
          <a:lstStyle>
            <a:lvl1pPr algn="l" defTabSz="699463" rtl="0" eaLnBrk="1" latinLnBrk="0" hangingPunct="1">
              <a:lnSpc>
                <a:spcPct val="90000"/>
              </a:lnSpc>
              <a:spcBef>
                <a:spcPct val="0"/>
              </a:spcBef>
              <a:buNone/>
              <a:defRPr lang="en-US" sz="5399" b="0" kern="1200" cap="none" spc="-75" baseline="0">
                <a:ln w="3175">
                  <a:noFill/>
                </a:ln>
                <a:gradFill>
                  <a:gsLst>
                    <a:gs pos="100000">
                      <a:schemeClr val="bg1"/>
                    </a:gs>
                    <a:gs pos="0">
                      <a:schemeClr val="bg1"/>
                    </a:gs>
                  </a:gsLst>
                  <a:lin ang="5400000" scaled="0"/>
                </a:gradFill>
                <a:effectLst/>
                <a:latin typeface="+mj-lt"/>
                <a:ea typeface="+mn-ea"/>
                <a:cs typeface="Segoe UI" pitchFamily="34" charset="0"/>
              </a:defRPr>
            </a:lvl1pPr>
          </a:lstStyle>
          <a:p>
            <a:endParaRPr lang="en-US" dirty="0">
              <a:gradFill>
                <a:gsLst>
                  <a:gs pos="100000">
                    <a:schemeClr val="tx1"/>
                  </a:gs>
                  <a:gs pos="0">
                    <a:schemeClr val="tx1"/>
                  </a:gs>
                </a:gsLst>
                <a:lin ang="5400000" scaled="0"/>
              </a:gradFill>
            </a:endParaRPr>
          </a:p>
        </p:txBody>
      </p:sp>
      <p:sp>
        <p:nvSpPr>
          <p:cNvPr id="10" name="Text Placeholder 4"/>
          <p:cNvSpPr>
            <a:spLocks noGrp="1"/>
          </p:cNvSpPr>
          <p:nvPr>
            <p:ph type="body" sz="quarter" idx="13" hasCustomPrompt="1"/>
          </p:nvPr>
        </p:nvSpPr>
        <p:spPr>
          <a:xfrm>
            <a:off x="274637" y="3520886"/>
            <a:ext cx="64008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5" name="Text Placeholder 4"/>
          <p:cNvSpPr>
            <a:spLocks noGrp="1"/>
          </p:cNvSpPr>
          <p:nvPr>
            <p:ph type="body" sz="quarter" idx="14" hasCustomPrompt="1"/>
          </p:nvPr>
        </p:nvSpPr>
        <p:spPr>
          <a:xfrm>
            <a:off x="274638" y="1211263"/>
            <a:ext cx="6400800" cy="2309623"/>
          </a:xfrm>
        </p:spPr>
        <p:txBody>
          <a:bodyPr/>
          <a:lstStyle>
            <a:lvl1pPr marL="0" indent="0">
              <a:buNone/>
              <a:defRPr sz="5400"/>
            </a:lvl1pPr>
          </a:lstStyle>
          <a:p>
            <a:pPr lvl="0"/>
            <a:r>
              <a:rPr lang="en-US" dirty="0" smtClean="0"/>
              <a:t>Demo title</a:t>
            </a:r>
            <a:endParaRPr lang="en-US" dirty="0"/>
          </a:p>
        </p:txBody>
      </p:sp>
    </p:spTree>
    <p:extLst>
      <p:ext uri="{BB962C8B-B14F-4D97-AF65-F5344CB8AC3E}">
        <p14:creationId xmlns:p14="http://schemas.microsoft.com/office/powerpoint/2010/main" val="29581693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4656852" y="0"/>
            <a:ext cx="4669711" cy="6994525"/>
          </a:xfrm>
          <a:custGeom>
            <a:avLst/>
            <a:gdLst>
              <a:gd name="connsiteX0" fmla="*/ 0 w 4669711"/>
              <a:gd name="connsiteY0" fmla="*/ 0 h 6994525"/>
              <a:gd name="connsiteX1" fmla="*/ 4669711 w 4669711"/>
              <a:gd name="connsiteY1" fmla="*/ 0 h 6994525"/>
              <a:gd name="connsiteX2" fmla="*/ 4669711 w 4669711"/>
              <a:gd name="connsiteY2" fmla="*/ 6994525 h 6994525"/>
              <a:gd name="connsiteX3" fmla="*/ 0 w 4669711"/>
              <a:gd name="connsiteY3" fmla="*/ 6994525 h 6994525"/>
            </a:gdLst>
            <a:ahLst/>
            <a:cxnLst>
              <a:cxn ang="0">
                <a:pos x="connsiteX0" y="connsiteY0"/>
              </a:cxn>
              <a:cxn ang="0">
                <a:pos x="connsiteX1" y="connsiteY1"/>
              </a:cxn>
              <a:cxn ang="0">
                <a:pos x="connsiteX2" y="connsiteY2"/>
              </a:cxn>
              <a:cxn ang="0">
                <a:pos x="connsiteX3" y="connsiteY3"/>
              </a:cxn>
            </a:cxnLst>
            <a:rect l="l" t="t" r="r" b="b"/>
            <a:pathLst>
              <a:path w="4669711" h="6994525">
                <a:moveTo>
                  <a:pt x="0" y="0"/>
                </a:moveTo>
                <a:lnTo>
                  <a:pt x="4669711" y="0"/>
                </a:lnTo>
                <a:lnTo>
                  <a:pt x="4669711" y="6994525"/>
                </a:lnTo>
                <a:lnTo>
                  <a:pt x="0" y="6994525"/>
                </a:lnTo>
                <a:close/>
              </a:path>
            </a:pathLst>
          </a:custGeom>
        </p:spPr>
      </p:pic>
      <p:sp>
        <p:nvSpPr>
          <p:cNvPr id="6" name="Rectangle 5"/>
          <p:cNvSpPr/>
          <p:nvPr userDrawn="1"/>
        </p:nvSpPr>
        <p:spPr bwMode="ltGray">
          <a:xfrm>
            <a:off x="274636" y="2125663"/>
            <a:ext cx="5486403" cy="2743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0" hasCustomPrompt="1"/>
          </p:nvPr>
        </p:nvSpPr>
        <p:spPr>
          <a:xfrm>
            <a:off x="274638" y="2125663"/>
            <a:ext cx="5486400" cy="2743200"/>
          </a:xfrm>
        </p:spPr>
        <p:txBody>
          <a:bodyPr/>
          <a:lstStyle>
            <a:lvl1pPr marL="0" indent="0">
              <a:buNone/>
              <a:defRPr sz="5400">
                <a:gradFill>
                  <a:gsLst>
                    <a:gs pos="1250">
                      <a:schemeClr val="bg2">
                        <a:lumMod val="50000"/>
                      </a:schemeClr>
                    </a:gs>
                    <a:gs pos="100000">
                      <a:schemeClr val="bg2">
                        <a:lumMod val="50000"/>
                      </a:schemeClr>
                    </a:gs>
                  </a:gsLst>
                  <a:lin ang="5400000" scaled="0"/>
                </a:gradFill>
              </a:defRPr>
            </a:lvl1pPr>
          </a:lstStyle>
          <a:p>
            <a:pPr lvl="0"/>
            <a:r>
              <a:rPr lang="en-US" dirty="0" smtClean="0"/>
              <a:t>Video</a:t>
            </a:r>
            <a:endParaRPr lang="en-US" dirty="0"/>
          </a:p>
        </p:txBody>
      </p:sp>
    </p:spTree>
    <p:extLst>
      <p:ext uri="{BB962C8B-B14F-4D97-AF65-F5344CB8AC3E}">
        <p14:creationId xmlns:p14="http://schemas.microsoft.com/office/powerpoint/2010/main" val="377918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696289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2661223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113112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8777288" cy="19697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171427" indent="0">
              <a:buNone/>
              <a:defRPr sz="2000"/>
            </a:lvl3pPr>
            <a:lvl4pPr marL="342854" indent="0">
              <a:buNone/>
              <a:defRPr sz="1800"/>
            </a:lvl4pPr>
            <a:lvl5pPr marL="514281"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8931958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8777288" cy="19697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sz="2000"/>
            </a:lvl3pPr>
            <a:lvl4pPr marL="342854" indent="0">
              <a:buNone/>
              <a:defRPr sz="1800"/>
            </a:lvl4pPr>
            <a:lvl5pPr marL="514281"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9962479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rgbClr val="006EB9"/>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885905" flipH="1">
            <a:off x="1337003" y="-2298905"/>
            <a:ext cx="10215876" cy="15435426"/>
          </a:xfrm>
          <a:custGeom>
            <a:avLst/>
            <a:gdLst>
              <a:gd name="connsiteX0" fmla="*/ 9180983 w 10215876"/>
              <a:gd name="connsiteY0" fmla="*/ 15435425 h 15435426"/>
              <a:gd name="connsiteX1" fmla="*/ 10215876 w 10215876"/>
              <a:gd name="connsiteY1" fmla="*/ 15435426 h 15435426"/>
              <a:gd name="connsiteX2" fmla="*/ 10215876 w 10215876"/>
              <a:gd name="connsiteY2" fmla="*/ 14392012 h 15435426"/>
              <a:gd name="connsiteX3" fmla="*/ 5130498 w 10215876"/>
              <a:gd name="connsiteY3" fmla="*/ 0 h 15435426"/>
              <a:gd name="connsiteX4" fmla="*/ 0 w 10215876"/>
              <a:gd name="connsiteY4" fmla="*/ 5172743 h 15435426"/>
              <a:gd name="connsiteX5" fmla="*/ 0 w 10215876"/>
              <a:gd name="connsiteY5" fmla="*/ 6710112 h 15435426"/>
              <a:gd name="connsiteX6" fmla="*/ 4197454 w 10215876"/>
              <a:gd name="connsiteY6" fmla="*/ 10873287 h 15435426"/>
              <a:gd name="connsiteX7" fmla="*/ 10215876 w 10215876"/>
              <a:gd name="connsiteY7" fmla="*/ 4805310 h 15435426"/>
              <a:gd name="connsiteX8" fmla="*/ 10215876 w 10215876"/>
              <a:gd name="connsiteY8" fmla="*/ 3706556 h 15435426"/>
              <a:gd name="connsiteX9" fmla="*/ 6478803 w 10215876"/>
              <a:gd name="connsiteY9" fmla="*/ 0 h 1543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15876" h="15435426">
                <a:moveTo>
                  <a:pt x="9180983" y="15435425"/>
                </a:moveTo>
                <a:lnTo>
                  <a:pt x="10215876" y="15435426"/>
                </a:lnTo>
                <a:lnTo>
                  <a:pt x="10215876" y="14392012"/>
                </a:lnTo>
                <a:close/>
                <a:moveTo>
                  <a:pt x="5130498" y="0"/>
                </a:moveTo>
                <a:lnTo>
                  <a:pt x="0" y="5172743"/>
                </a:lnTo>
                <a:lnTo>
                  <a:pt x="0" y="6710112"/>
                </a:lnTo>
                <a:lnTo>
                  <a:pt x="4197454" y="10873287"/>
                </a:lnTo>
                <a:lnTo>
                  <a:pt x="10215876" y="4805310"/>
                </a:lnTo>
                <a:lnTo>
                  <a:pt x="10215876" y="3706556"/>
                </a:lnTo>
                <a:lnTo>
                  <a:pt x="6478803" y="0"/>
                </a:lnTo>
                <a:close/>
              </a:path>
            </a:pathLst>
          </a:custGeom>
        </p:spPr>
      </p:pic>
      <p:sp>
        <p:nvSpPr>
          <p:cNvPr id="4" name="Rectangle 3"/>
          <p:cNvSpPr/>
          <p:nvPr userDrawn="1"/>
        </p:nvSpPr>
        <p:spPr bwMode="auto">
          <a:xfrm>
            <a:off x="274638" y="2125677"/>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5"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7406451" y="479495"/>
            <a:ext cx="1462912" cy="313376"/>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524975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9"/>
            <a:ext cx="8777288" cy="17173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69068393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4473"/>
            <a:ext cx="8777287" cy="2037481"/>
          </a:xfrm>
        </p:spPr>
        <p:txBody>
          <a:bodyPr wrap="square">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15255745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0" indent="0">
              <a:spcBef>
                <a:spcPts val="918"/>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638" y="1212850"/>
            <a:ext cx="4206240" cy="2468368"/>
          </a:xfrm>
        </p:spPr>
        <p:txBody>
          <a:bodyPr wrap="square">
            <a:spAutoFit/>
          </a:bodyPr>
          <a:lstStyle>
            <a:lvl1pPr marL="0" indent="0">
              <a:spcBef>
                <a:spcPts val="918"/>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28975386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49"/>
            <a:ext cx="4206240" cy="2536079"/>
          </a:xfrm>
        </p:spPr>
        <p:txBody>
          <a:bodyPr wrap="square">
            <a:spAutoFit/>
          </a:bodyPr>
          <a:lstStyle>
            <a:lvl1pPr marL="0" indent="0">
              <a:spcBef>
                <a:spcPts val="918"/>
              </a:spcBef>
              <a:buClr>
                <a:schemeClr val="tx1"/>
              </a:buClr>
              <a:buFont typeface="Wingdings" pitchFamily="2" charset="2"/>
              <a:buNone/>
              <a:defRPr sz="3600"/>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5685" y="1211287"/>
            <a:ext cx="4206240" cy="2536079"/>
          </a:xfrm>
        </p:spPr>
        <p:txBody>
          <a:bodyPr wrap="square">
            <a:spAutoFit/>
          </a:bodyPr>
          <a:lstStyle>
            <a:lvl1pPr marL="0" indent="0">
              <a:spcBef>
                <a:spcPts val="918"/>
              </a:spcBef>
              <a:buClr>
                <a:schemeClr val="tx1"/>
              </a:buClr>
              <a:buFont typeface="Wingdings" pitchFamily="2" charset="2"/>
              <a:buNone/>
              <a:defRPr sz="3600"/>
            </a:lvl1pPr>
            <a:lvl2pPr marL="0" indent="0">
              <a:buNone/>
              <a:defRPr sz="2000"/>
            </a:lvl2pPr>
            <a:lvl3pPr marL="173808" indent="0">
              <a:buNone/>
              <a:tabLst/>
              <a:defRPr sz="2000"/>
            </a:lvl3pPr>
            <a:lvl4pPr marL="345235" indent="0">
              <a:buNone/>
              <a:defRPr sz="1800"/>
            </a:lvl4pPr>
            <a:lvl5pPr marL="514281"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697243131"/>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215475" indent="-215475">
              <a:spcBef>
                <a:spcPts val="918"/>
              </a:spcBef>
              <a:buClr>
                <a:schemeClr val="tx1"/>
              </a:buClr>
              <a:buFont typeface="Arial" pitchFamily="34" charset="0"/>
              <a:buChar char="•"/>
              <a:defRPr sz="3600"/>
            </a:lvl1pPr>
            <a:lvl2pPr marL="398321" indent="-174873">
              <a:defRPr sz="2000"/>
            </a:lvl2pPr>
            <a:lvl3pPr marL="524619" indent="-126297">
              <a:tabLst/>
              <a:defRPr sz="2000"/>
            </a:lvl3pPr>
            <a:lvl4pPr marL="660630" indent="-136012">
              <a:defRPr sz="1800"/>
            </a:lvl4pPr>
            <a:lvl5pPr marL="786928" indent="-126297">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5685" y="1212850"/>
            <a:ext cx="4206240" cy="2468368"/>
          </a:xfrm>
        </p:spPr>
        <p:txBody>
          <a:bodyPr wrap="square">
            <a:spAutoFit/>
          </a:bodyPr>
          <a:lstStyle>
            <a:lvl1pPr marL="215475" indent="-215475">
              <a:spcBef>
                <a:spcPts val="918"/>
              </a:spcBef>
              <a:buClr>
                <a:schemeClr val="tx1"/>
              </a:buClr>
              <a:buFont typeface="Arial" pitchFamily="34" charset="0"/>
              <a:buChar char="•"/>
              <a:defRPr sz="3600"/>
            </a:lvl1pPr>
            <a:lvl2pPr marL="398321" indent="-174873">
              <a:defRPr sz="2000"/>
            </a:lvl2pPr>
            <a:lvl3pPr marL="524619" indent="-126297">
              <a:tabLst/>
              <a:defRPr sz="2000"/>
            </a:lvl3pPr>
            <a:lvl4pPr marL="660630" indent="-136012">
              <a:defRPr sz="1800"/>
            </a:lvl4pPr>
            <a:lvl5pPr marL="786928" indent="-126297">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55687691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7" y="1212850"/>
            <a:ext cx="4206240" cy="2468368"/>
          </a:xfrm>
        </p:spPr>
        <p:txBody>
          <a:bodyPr wrap="square">
            <a:spAutoFit/>
          </a:bodyPr>
          <a:lstStyle>
            <a:lvl1pPr marL="215475" indent="-215475">
              <a:spcBef>
                <a:spcPts val="918"/>
              </a:spcBef>
              <a:buClr>
                <a:schemeClr val="tx2"/>
              </a:buClr>
              <a:buFont typeface="Arial" pitchFamily="34" charset="0"/>
              <a:buChar char="•"/>
              <a:defRPr sz="36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638" y="1212850"/>
            <a:ext cx="4206240" cy="2468368"/>
          </a:xfrm>
        </p:spPr>
        <p:txBody>
          <a:bodyPr wrap="square">
            <a:spAutoFit/>
          </a:bodyPr>
          <a:lstStyle>
            <a:lvl1pPr marL="215475" indent="-215475">
              <a:spcBef>
                <a:spcPts val="918"/>
              </a:spcBef>
              <a:buClr>
                <a:schemeClr val="tx2"/>
              </a:buClr>
              <a:buFont typeface="Arial" pitchFamily="34" charset="0"/>
              <a:buChar char="•"/>
              <a:defRPr sz="36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46353486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3"/>
          <p:cNvSpPr txBox="1"/>
          <p:nvPr userDrawn="1"/>
        </p:nvSpPr>
        <p:spPr>
          <a:xfrm>
            <a:off x="3748881" y="6557809"/>
            <a:ext cx="1828800"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55092291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98800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7622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8020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9606526">
            <a:off x="2064414" y="-817192"/>
            <a:ext cx="5201834" cy="670287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5578671" y="2862170"/>
            <a:ext cx="3394223" cy="6727334"/>
          </a:xfrm>
          <a:custGeom>
            <a:avLst/>
            <a:gdLst>
              <a:gd name="connsiteX0" fmla="*/ 3394223 w 3394223"/>
              <a:gd name="connsiteY0" fmla="*/ 0 h 6727334"/>
              <a:gd name="connsiteX1" fmla="*/ 0 w 3394223"/>
              <a:gd name="connsiteY1" fmla="*/ 1979329 h 6727334"/>
              <a:gd name="connsiteX2" fmla="*/ 2768783 w 3394223"/>
              <a:gd name="connsiteY2" fmla="*/ 6727334 h 6727334"/>
              <a:gd name="connsiteX3" fmla="*/ 3394223 w 3394223"/>
              <a:gd name="connsiteY3" fmla="*/ 6727334 h 6727334"/>
            </a:gdLst>
            <a:ahLst/>
            <a:cxnLst>
              <a:cxn ang="0">
                <a:pos x="connsiteX0" y="connsiteY0"/>
              </a:cxn>
              <a:cxn ang="0">
                <a:pos x="connsiteX1" y="connsiteY1"/>
              </a:cxn>
              <a:cxn ang="0">
                <a:pos x="connsiteX2" y="connsiteY2"/>
              </a:cxn>
              <a:cxn ang="0">
                <a:pos x="connsiteX3" y="connsiteY3"/>
              </a:cxn>
            </a:cxnLst>
            <a:rect l="l" t="t" r="r" b="b"/>
            <a:pathLst>
              <a:path w="3394223" h="6727334">
                <a:moveTo>
                  <a:pt x="3394223" y="0"/>
                </a:moveTo>
                <a:lnTo>
                  <a:pt x="0" y="1979329"/>
                </a:lnTo>
                <a:lnTo>
                  <a:pt x="2768783" y="6727334"/>
                </a:lnTo>
                <a:lnTo>
                  <a:pt x="3394223" y="6727334"/>
                </a:lnTo>
                <a:close/>
              </a:path>
            </a:pathLst>
          </a:custGeom>
        </p:spPr>
      </p:pic>
      <p:sp>
        <p:nvSpPr>
          <p:cNvPr id="4" name="Rectangle 3"/>
          <p:cNvSpPr/>
          <p:nvPr userDrawn="1"/>
        </p:nvSpPr>
        <p:spPr bwMode="auto">
          <a:xfrm>
            <a:off x="274638" y="2125663"/>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5"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34" name="Picture 3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12" name="Freeform 11"/>
          <p:cNvSpPr/>
          <p:nvPr userDrawn="1"/>
        </p:nvSpPr>
        <p:spPr bwMode="black">
          <a:xfrm rot="20468000">
            <a:off x="1481065" y="-18429"/>
            <a:ext cx="58994" cy="330952"/>
          </a:xfrm>
          <a:custGeom>
            <a:avLst/>
            <a:gdLst>
              <a:gd name="connsiteX0" fmla="*/ 0 w 58994"/>
              <a:gd name="connsiteY0" fmla="*/ 0 h 330952"/>
              <a:gd name="connsiteX1" fmla="*/ 58994 w 58994"/>
              <a:gd name="connsiteY1" fmla="*/ 20160 h 330952"/>
              <a:gd name="connsiteX2" fmla="*/ 58994 w 58994"/>
              <a:gd name="connsiteY2" fmla="*/ 330952 h 330952"/>
              <a:gd name="connsiteX3" fmla="*/ 0 w 58994"/>
              <a:gd name="connsiteY3" fmla="*/ 310792 h 330952"/>
            </a:gdLst>
            <a:ahLst/>
            <a:cxnLst>
              <a:cxn ang="0">
                <a:pos x="connsiteX0" y="connsiteY0"/>
              </a:cxn>
              <a:cxn ang="0">
                <a:pos x="connsiteX1" y="connsiteY1"/>
              </a:cxn>
              <a:cxn ang="0">
                <a:pos x="connsiteX2" y="connsiteY2"/>
              </a:cxn>
              <a:cxn ang="0">
                <a:pos x="connsiteX3" y="connsiteY3"/>
              </a:cxn>
            </a:cxnLst>
            <a:rect l="l" t="t" r="r" b="b"/>
            <a:pathLst>
              <a:path w="58994" h="330952">
                <a:moveTo>
                  <a:pt x="0" y="0"/>
                </a:moveTo>
                <a:lnTo>
                  <a:pt x="58994" y="20160"/>
                </a:lnTo>
                <a:lnTo>
                  <a:pt x="58994" y="330952"/>
                </a:lnTo>
                <a:lnTo>
                  <a:pt x="0" y="310792"/>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8" name="Freeform 17"/>
          <p:cNvSpPr/>
          <p:nvPr userDrawn="1"/>
        </p:nvSpPr>
        <p:spPr bwMode="black">
          <a:xfrm rot="20543801">
            <a:off x="1519336" y="141825"/>
            <a:ext cx="59569" cy="241153"/>
          </a:xfrm>
          <a:custGeom>
            <a:avLst/>
            <a:gdLst>
              <a:gd name="connsiteX0" fmla="*/ 59569 w 59569"/>
              <a:gd name="connsiteY0" fmla="*/ 0 h 241153"/>
              <a:gd name="connsiteX1" fmla="*/ 59569 w 59569"/>
              <a:gd name="connsiteY1" fmla="*/ 241153 h 241153"/>
              <a:gd name="connsiteX2" fmla="*/ 0 w 59569"/>
              <a:gd name="connsiteY2" fmla="*/ 241153 h 241153"/>
              <a:gd name="connsiteX3" fmla="*/ 0 w 59569"/>
              <a:gd name="connsiteY3" fmla="*/ 29341 h 241153"/>
              <a:gd name="connsiteX4" fmla="*/ 23325 w 59569"/>
              <a:gd name="connsiteY4" fmla="*/ 14268 h 241153"/>
              <a:gd name="connsiteX5" fmla="*/ 58779 w 59569"/>
              <a:gd name="connsiteY5" fmla="*/ 0 h 24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69" h="241153">
                <a:moveTo>
                  <a:pt x="59569" y="0"/>
                </a:moveTo>
                <a:lnTo>
                  <a:pt x="59569" y="241153"/>
                </a:lnTo>
                <a:lnTo>
                  <a:pt x="0" y="241153"/>
                </a:lnTo>
                <a:lnTo>
                  <a:pt x="0" y="29341"/>
                </a:lnTo>
                <a:lnTo>
                  <a:pt x="23325" y="14268"/>
                </a:lnTo>
                <a:lnTo>
                  <a:pt x="58779" y="0"/>
                </a:lnTo>
                <a:close/>
              </a:path>
            </a:pathLst>
          </a:custGeom>
          <a:solidFill>
            <a:srgbClr val="1555A4">
              <a:alpha val="92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8" name="Picture 7"/>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61778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9123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8777287" cy="2129814"/>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486333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9010199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0" y="0"/>
            <a:ext cx="9326563"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371444" y="2488813"/>
            <a:ext cx="4184645"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7749120" y="6163074"/>
            <a:ext cx="1232401" cy="352027"/>
          </a:xfrm>
          <a:prstGeom prst="rect">
            <a:avLst/>
          </a:prstGeom>
        </p:spPr>
      </p:pic>
    </p:spTree>
    <p:extLst>
      <p:ext uri="{BB962C8B-B14F-4D97-AF65-F5344CB8AC3E}">
        <p14:creationId xmlns:p14="http://schemas.microsoft.com/office/powerpoint/2010/main" val="42006662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7886603" y="469053"/>
            <a:ext cx="1097090" cy="313376"/>
          </a:xfrm>
          <a:prstGeom prst="rect">
            <a:avLst/>
          </a:prstGeom>
        </p:spPr>
      </p:pic>
      <p:sp>
        <p:nvSpPr>
          <p:cNvPr id="16" name="Freeform 5"/>
          <p:cNvSpPr>
            <a:spLocks noEditPoints="1"/>
          </p:cNvSpPr>
          <p:nvPr userDrawn="1"/>
        </p:nvSpPr>
        <p:spPr bwMode="auto">
          <a:xfrm>
            <a:off x="3634670" y="2622117"/>
            <a:ext cx="4969147"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68574" tIns="34287" rIns="68574" bIns="34287" numCol="1" anchor="t" anchorCtr="0" compatLnSpc="1">
            <a:prstTxWarp prst="textNoShape">
              <a:avLst/>
            </a:prstTxWarp>
          </a:bodyPr>
          <a:lstStyle/>
          <a:p>
            <a:endParaRPr lang="en-US" sz="1350">
              <a:solidFill>
                <a:srgbClr val="525051"/>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357924" y="0"/>
            <a:ext cx="4929535"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22288157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5" name="Freeform 14"/>
          <p:cNvSpPr/>
          <p:nvPr userDrawn="1"/>
        </p:nvSpPr>
        <p:spPr bwMode="auto">
          <a:xfrm rot="17875525">
            <a:off x="4134538" y="-191415"/>
            <a:ext cx="36576" cy="933413"/>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20396706" flipH="1" flipV="1">
            <a:off x="1560893" y="-1125216"/>
            <a:ext cx="3984840"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4028253" y="4077205"/>
            <a:ext cx="4850350" cy="5495917"/>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22" name="Rectangle 21"/>
          <p:cNvSpPr/>
          <p:nvPr userDrawn="1"/>
        </p:nvSpPr>
        <p:spPr bwMode="auto">
          <a:xfrm>
            <a:off x="205961" y="2124081"/>
            <a:ext cx="5485933"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229" rIns="0" bIns="26229" numCol="1" rtlCol="0" anchor="ctr" anchorCtr="0" compatLnSpc="1">
            <a:prstTxWarp prst="textNoShape">
              <a:avLst/>
            </a:prstTxWarp>
          </a:bodyPr>
          <a:lstStyle/>
          <a:p>
            <a:pPr algn="ctr" defTabSz="524376" fontAlgn="base">
              <a:spcBef>
                <a:spcPct val="0"/>
              </a:spcBef>
              <a:spcAft>
                <a:spcPct val="0"/>
              </a:spcAft>
            </a:pPr>
            <a:endParaRPr lang="en-US" sz="1125" dirty="0">
              <a:gradFill>
                <a:gsLst>
                  <a:gs pos="5833">
                    <a:srgbClr val="525051"/>
                  </a:gs>
                  <a:gs pos="100000">
                    <a:srgbClr val="525051"/>
                  </a:gs>
                </a:gsLst>
                <a:lin ang="5400000" scaled="0"/>
              </a:gradFill>
            </a:endParaRPr>
          </a:p>
        </p:txBody>
      </p:sp>
      <p:sp>
        <p:nvSpPr>
          <p:cNvPr id="23" name="Text Placeholder 4"/>
          <p:cNvSpPr>
            <a:spLocks noGrp="1"/>
          </p:cNvSpPr>
          <p:nvPr userDrawn="1">
            <p:ph type="body" sz="quarter" idx="12" hasCustomPrompt="1"/>
          </p:nvPr>
        </p:nvSpPr>
        <p:spPr bwMode="white">
          <a:xfrm>
            <a:off x="205961" y="3954457"/>
            <a:ext cx="5485933" cy="1830388"/>
          </a:xfrm>
          <a:noFill/>
        </p:spPr>
        <p:txBody>
          <a:bodyPr lIns="182880" tIns="146304" rIns="182880" bIns="146304">
            <a:noAutofit/>
          </a:bodyPr>
          <a:lstStyle>
            <a:lvl1pPr marL="0" indent="0">
              <a:spcBef>
                <a:spcPts val="0"/>
              </a:spcBef>
              <a:buNone/>
              <a:defRPr sz="24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05961" y="2125677"/>
            <a:ext cx="5485933" cy="1828800"/>
          </a:xfrm>
          <a:noFill/>
        </p:spPr>
        <p:txBody>
          <a:bodyPr lIns="146304" tIns="91440" rIns="146304" bIns="91440" anchor="t" anchorCtr="0"/>
          <a:lstStyle>
            <a:lvl1pPr>
              <a:defRPr sz="4049" spc="-56"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05961" y="294095"/>
            <a:ext cx="1375636"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7886603" y="469053"/>
            <a:ext cx="1097090" cy="313376"/>
          </a:xfrm>
          <a:prstGeom prst="rect">
            <a:avLst/>
          </a:prstGeom>
        </p:spPr>
      </p:pic>
    </p:spTree>
    <p:extLst>
      <p:ext uri="{BB962C8B-B14F-4D97-AF65-F5344CB8AC3E}">
        <p14:creationId xmlns:p14="http://schemas.microsoft.com/office/powerpoint/2010/main" val="3288969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bg1"/>
        </a:solidFill>
        <a:effectLst/>
      </p:bgPr>
    </p:bg>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140356" y="-2268281"/>
            <a:ext cx="7862683"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7886603" y="479495"/>
            <a:ext cx="1097090" cy="313376"/>
          </a:xfrm>
          <a:prstGeom prst="rect">
            <a:avLst/>
          </a:prstGeom>
        </p:spPr>
      </p:pic>
      <p:pic>
        <p:nvPicPr>
          <p:cNvPr id="12" name="Picture 11"/>
          <p:cNvPicPr>
            <a:picLocks noChangeAspect="1"/>
          </p:cNvPicPr>
          <p:nvPr userDrawn="1"/>
        </p:nvPicPr>
        <p:blipFill>
          <a:blip r:embed="rId4"/>
          <a:stretch>
            <a:fillRect/>
          </a:stretch>
        </p:blipFill>
        <p:spPr>
          <a:xfrm>
            <a:off x="385591" y="2387257"/>
            <a:ext cx="3565733" cy="469720"/>
          </a:xfrm>
          <a:prstGeom prst="rect">
            <a:avLst/>
          </a:prstGeom>
        </p:spPr>
      </p:pic>
      <p:pic>
        <p:nvPicPr>
          <p:cNvPr id="19" name="Picture 18"/>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a:xfrm rot="7200000" flipH="1">
            <a:off x="6480256" y="5361371"/>
            <a:ext cx="2694727" cy="2798296"/>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Tree>
    <p:extLst>
      <p:ext uri="{BB962C8B-B14F-4D97-AF65-F5344CB8AC3E}">
        <p14:creationId xmlns:p14="http://schemas.microsoft.com/office/powerpoint/2010/main" val="20044095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140356" y="-2268281"/>
            <a:ext cx="7862683"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rot="7200000" flipH="1">
            <a:off x="6480256" y="5361371"/>
            <a:ext cx="2694727" cy="2798296"/>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6" name="Rectangle 5"/>
          <p:cNvSpPr/>
          <p:nvPr userDrawn="1"/>
        </p:nvSpPr>
        <p:spPr bwMode="auto">
          <a:xfrm>
            <a:off x="205961" y="2125663"/>
            <a:ext cx="7543158"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07387" y="4238626"/>
            <a:ext cx="7541732" cy="1556525"/>
          </a:xfrm>
          <a:noFill/>
        </p:spPr>
        <p:txBody>
          <a:bodyPr lIns="182880" tIns="146304" rIns="182880" bIns="146304">
            <a:noAutofit/>
          </a:bodyPr>
          <a:lstStyle>
            <a:lvl1pPr marL="0" indent="0">
              <a:spcBef>
                <a:spcPts val="0"/>
              </a:spcBef>
              <a:buNone/>
              <a:defRPr sz="27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06010" y="2140319"/>
            <a:ext cx="7543110" cy="2098307"/>
          </a:xfrm>
          <a:noFill/>
        </p:spPr>
        <p:txBody>
          <a:bodyPr lIns="146304" tIns="91440" rIns="146304" bIns="91440" anchor="t" anchorCtr="0"/>
          <a:lstStyle>
            <a:lvl1pPr>
              <a:defRPr sz="4499"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7749120" y="479426"/>
            <a:ext cx="1232401" cy="352027"/>
          </a:xfrm>
          <a:prstGeom prst="rect">
            <a:avLst/>
          </a:prstGeom>
        </p:spPr>
      </p:pic>
      <p:pic>
        <p:nvPicPr>
          <p:cNvPr id="11" name="Picture 10"/>
          <p:cNvPicPr>
            <a:picLocks noChangeAspect="1"/>
          </p:cNvPicPr>
          <p:nvPr userDrawn="1"/>
        </p:nvPicPr>
        <p:blipFill>
          <a:blip r:embed="rId5"/>
          <a:stretch>
            <a:fillRect/>
          </a:stretch>
        </p:blipFill>
        <p:spPr>
          <a:xfrm>
            <a:off x="205961" y="294095"/>
            <a:ext cx="1375636" cy="1834337"/>
          </a:xfrm>
          <a:prstGeom prst="rect">
            <a:avLst/>
          </a:prstGeom>
        </p:spPr>
      </p:pic>
    </p:spTree>
    <p:extLst>
      <p:ext uri="{BB962C8B-B14F-4D97-AF65-F5344CB8AC3E}">
        <p14:creationId xmlns:p14="http://schemas.microsoft.com/office/powerpoint/2010/main" val="2373599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1166020" y="-1166020"/>
            <a:ext cx="6994524" cy="9326563"/>
          </a:xfrm>
          <a:prstGeom prst="rect">
            <a:avLst/>
          </a:prstGeom>
        </p:spPr>
      </p:pic>
      <p:sp>
        <p:nvSpPr>
          <p:cNvPr id="6" name="Rectangle 5"/>
          <p:cNvSpPr/>
          <p:nvPr userDrawn="1"/>
        </p:nvSpPr>
        <p:spPr bwMode="auto">
          <a:xfrm>
            <a:off x="205961" y="2128431"/>
            <a:ext cx="6857417"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07388" y="4546765"/>
            <a:ext cx="6855990" cy="2150898"/>
          </a:xfrm>
          <a:noFill/>
        </p:spPr>
        <p:txBody>
          <a:bodyPr lIns="182880" tIns="146304" rIns="182880" bIns="146304">
            <a:noAutofit/>
          </a:bodyPr>
          <a:lstStyle>
            <a:lvl1pPr marL="0" indent="0">
              <a:spcBef>
                <a:spcPts val="0"/>
              </a:spcBef>
              <a:buNone/>
              <a:defRPr sz="27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06010" y="2140319"/>
            <a:ext cx="6857368" cy="2390775"/>
          </a:xfrm>
          <a:noFill/>
        </p:spPr>
        <p:txBody>
          <a:bodyPr lIns="146304" tIns="91440" rIns="146304" bIns="91440" anchor="t" anchorCtr="0"/>
          <a:lstStyle>
            <a:lvl1pPr>
              <a:defRPr sz="4499"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7749120" y="479426"/>
            <a:ext cx="1232401" cy="352027"/>
          </a:xfrm>
          <a:prstGeom prst="rect">
            <a:avLst/>
          </a:prstGeom>
        </p:spPr>
      </p:pic>
      <p:pic>
        <p:nvPicPr>
          <p:cNvPr id="11" name="Picture 10"/>
          <p:cNvPicPr>
            <a:picLocks noChangeAspect="1"/>
          </p:cNvPicPr>
          <p:nvPr userDrawn="1"/>
        </p:nvPicPr>
        <p:blipFill>
          <a:blip r:embed="rId4"/>
          <a:stretch>
            <a:fillRect/>
          </a:stretch>
        </p:blipFill>
        <p:spPr>
          <a:xfrm>
            <a:off x="205961" y="294095"/>
            <a:ext cx="1375636" cy="1834337"/>
          </a:xfrm>
          <a:prstGeom prst="rect">
            <a:avLst/>
          </a:prstGeom>
        </p:spPr>
      </p:pic>
    </p:spTree>
    <p:extLst>
      <p:ext uri="{BB962C8B-B14F-4D97-AF65-F5344CB8AC3E}">
        <p14:creationId xmlns:p14="http://schemas.microsoft.com/office/powerpoint/2010/main" val="3376269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3582710" y="2327495"/>
            <a:ext cx="562617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411425" y="-1373184"/>
            <a:ext cx="3948402"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7" name="Rectangle 6"/>
          <p:cNvSpPr/>
          <p:nvPr userDrawn="1"/>
        </p:nvSpPr>
        <p:spPr bwMode="auto">
          <a:xfrm>
            <a:off x="205961" y="1211263"/>
            <a:ext cx="5485933"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229" rIns="0" bIns="26229" numCol="1" rtlCol="0" anchor="ctr" anchorCtr="0" compatLnSpc="1">
            <a:prstTxWarp prst="textNoShape">
              <a:avLst/>
            </a:prstTxWarp>
          </a:bodyPr>
          <a:lstStyle/>
          <a:p>
            <a:pPr algn="ctr" defTabSz="524376" fontAlgn="base">
              <a:spcBef>
                <a:spcPct val="0"/>
              </a:spcBef>
              <a:spcAft>
                <a:spcPct val="0"/>
              </a:spcAft>
            </a:pPr>
            <a:endParaRPr lang="en-US" sz="1125" dirty="0">
              <a:gradFill>
                <a:gsLst>
                  <a:gs pos="5833">
                    <a:srgbClr val="FFFFFF">
                      <a:lumMod val="50000"/>
                    </a:srgbClr>
                  </a:gs>
                  <a:gs pos="100000">
                    <a:srgbClr val="FFFFFF">
                      <a:lumMod val="50000"/>
                    </a:srgbClr>
                  </a:gs>
                </a:gsLst>
                <a:lin ang="5400000" scaled="0"/>
              </a:gradFill>
            </a:endParaRPr>
          </a:p>
        </p:txBody>
      </p:sp>
      <p:sp>
        <p:nvSpPr>
          <p:cNvPr id="8" name="Title 1"/>
          <p:cNvSpPr>
            <a:spLocks noGrp="1"/>
          </p:cNvSpPr>
          <p:nvPr>
            <p:ph type="title" hasCustomPrompt="1"/>
          </p:nvPr>
        </p:nvSpPr>
        <p:spPr>
          <a:xfrm>
            <a:off x="205961" y="1211288"/>
            <a:ext cx="5485933" cy="2309599"/>
          </a:xfrm>
          <a:noFill/>
        </p:spPr>
        <p:txBody>
          <a:bodyPr tIns="91440" bIns="91440" anchor="t" anchorCtr="0"/>
          <a:lstStyle>
            <a:lvl1pPr>
              <a:defRPr sz="4049" spc="-56"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9" name="Text Placeholder 4"/>
          <p:cNvSpPr>
            <a:spLocks noGrp="1"/>
          </p:cNvSpPr>
          <p:nvPr>
            <p:ph type="body" sz="quarter" idx="12" hasCustomPrompt="1"/>
          </p:nvPr>
        </p:nvSpPr>
        <p:spPr>
          <a:xfrm>
            <a:off x="205961" y="3520887"/>
            <a:ext cx="5485934" cy="1347977"/>
          </a:xfrm>
          <a:noFill/>
        </p:spPr>
        <p:txBody>
          <a:bodyPr lIns="182880" tIns="146304" rIns="182880" bIns="146304">
            <a:noAutofit/>
          </a:bodyPr>
          <a:lstStyle>
            <a:lvl1pPr marL="0" indent="0">
              <a:spcBef>
                <a:spcPts val="0"/>
              </a:spcBef>
              <a:buNone/>
              <a:defRPr sz="24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623368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a:off x="4913779" y="4050004"/>
            <a:ext cx="4412784" cy="2944520"/>
          </a:xfrm>
          <a:custGeom>
            <a:avLst/>
            <a:gdLst>
              <a:gd name="connsiteX0" fmla="*/ 4412784 w 4412784"/>
              <a:gd name="connsiteY0" fmla="*/ 2944520 h 2944520"/>
              <a:gd name="connsiteX1" fmla="*/ 0 w 4412784"/>
              <a:gd name="connsiteY1" fmla="*/ 2944520 h 2944520"/>
              <a:gd name="connsiteX2" fmla="*/ 0 w 4412784"/>
              <a:gd name="connsiteY2" fmla="*/ 0 h 2944520"/>
              <a:gd name="connsiteX3" fmla="*/ 4412784 w 4412784"/>
              <a:gd name="connsiteY3" fmla="*/ 0 h 2944520"/>
            </a:gdLst>
            <a:ahLst/>
            <a:cxnLst>
              <a:cxn ang="0">
                <a:pos x="connsiteX0" y="connsiteY0"/>
              </a:cxn>
              <a:cxn ang="0">
                <a:pos x="connsiteX1" y="connsiteY1"/>
              </a:cxn>
              <a:cxn ang="0">
                <a:pos x="connsiteX2" y="connsiteY2"/>
              </a:cxn>
              <a:cxn ang="0">
                <a:pos x="connsiteX3" y="connsiteY3"/>
              </a:cxn>
            </a:cxnLst>
            <a:rect l="l" t="t" r="r" b="b"/>
            <a:pathLst>
              <a:path w="4412784" h="2944520">
                <a:moveTo>
                  <a:pt x="4412784" y="2944520"/>
                </a:moveTo>
                <a:lnTo>
                  <a:pt x="0" y="2944520"/>
                </a:lnTo>
                <a:lnTo>
                  <a:pt x="0" y="0"/>
                </a:lnTo>
                <a:lnTo>
                  <a:pt x="4412784" y="0"/>
                </a:lnTo>
                <a:close/>
              </a:path>
            </a:pathLst>
          </a:cu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606526">
            <a:off x="2064414" y="-817192"/>
            <a:ext cx="5201834" cy="6702876"/>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7419171" y="469053"/>
            <a:ext cx="1462911" cy="313376"/>
          </a:xfrm>
          <a:prstGeom prst="rect">
            <a:avLst/>
          </a:prstGeom>
        </p:spPr>
      </p:pic>
      <p:sp>
        <p:nvSpPr>
          <p:cNvPr id="16" name="Freeform 15"/>
          <p:cNvSpPr/>
          <p:nvPr userDrawn="1"/>
        </p:nvSpPr>
        <p:spPr bwMode="black">
          <a:xfrm rot="20468000">
            <a:off x="1424405" y="-359457"/>
            <a:ext cx="58994" cy="681394"/>
          </a:xfrm>
          <a:custGeom>
            <a:avLst/>
            <a:gdLst>
              <a:gd name="connsiteX0" fmla="*/ 58994 w 58994"/>
              <a:gd name="connsiteY0" fmla="*/ 0 h 681394"/>
              <a:gd name="connsiteX1" fmla="*/ 58994 w 58994"/>
              <a:gd name="connsiteY1" fmla="*/ 681394 h 681394"/>
              <a:gd name="connsiteX2" fmla="*/ 0 w 58994"/>
              <a:gd name="connsiteY2" fmla="*/ 661234 h 681394"/>
              <a:gd name="connsiteX3" fmla="*/ 0 w 58994"/>
              <a:gd name="connsiteY3" fmla="*/ 0 h 681394"/>
            </a:gdLst>
            <a:ahLst/>
            <a:cxnLst>
              <a:cxn ang="0">
                <a:pos x="connsiteX0" y="connsiteY0"/>
              </a:cxn>
              <a:cxn ang="0">
                <a:pos x="connsiteX1" y="connsiteY1"/>
              </a:cxn>
              <a:cxn ang="0">
                <a:pos x="connsiteX2" y="connsiteY2"/>
              </a:cxn>
              <a:cxn ang="0">
                <a:pos x="connsiteX3" y="connsiteY3"/>
              </a:cxn>
            </a:cxnLst>
            <a:rect l="l" t="t" r="r" b="b"/>
            <a:pathLst>
              <a:path w="58994" h="681394">
                <a:moveTo>
                  <a:pt x="58994" y="0"/>
                </a:moveTo>
                <a:lnTo>
                  <a:pt x="58994" y="681394"/>
                </a:lnTo>
                <a:lnTo>
                  <a:pt x="0" y="661234"/>
                </a:lnTo>
                <a:lnTo>
                  <a:pt x="0" y="0"/>
                </a:lnTo>
                <a:close/>
              </a:path>
            </a:pathLst>
          </a:custGeom>
          <a:solidFill>
            <a:srgbClr val="2C69B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noAutofit/>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7" name="Freeform 16"/>
          <p:cNvSpPr/>
          <p:nvPr userDrawn="1"/>
        </p:nvSpPr>
        <p:spPr bwMode="black">
          <a:xfrm rot="20543801">
            <a:off x="1519336" y="141825"/>
            <a:ext cx="59569" cy="241153"/>
          </a:xfrm>
          <a:custGeom>
            <a:avLst/>
            <a:gdLst>
              <a:gd name="connsiteX0" fmla="*/ 59569 w 59569"/>
              <a:gd name="connsiteY0" fmla="*/ 0 h 241153"/>
              <a:gd name="connsiteX1" fmla="*/ 59569 w 59569"/>
              <a:gd name="connsiteY1" fmla="*/ 241153 h 241153"/>
              <a:gd name="connsiteX2" fmla="*/ 0 w 59569"/>
              <a:gd name="connsiteY2" fmla="*/ 241153 h 241153"/>
              <a:gd name="connsiteX3" fmla="*/ 0 w 59569"/>
              <a:gd name="connsiteY3" fmla="*/ 29341 h 241153"/>
              <a:gd name="connsiteX4" fmla="*/ 23325 w 59569"/>
              <a:gd name="connsiteY4" fmla="*/ 14268 h 241153"/>
              <a:gd name="connsiteX5" fmla="*/ 58779 w 59569"/>
              <a:gd name="connsiteY5" fmla="*/ 0 h 24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69" h="241153">
                <a:moveTo>
                  <a:pt x="59569" y="0"/>
                </a:moveTo>
                <a:lnTo>
                  <a:pt x="59569" y="241153"/>
                </a:lnTo>
                <a:lnTo>
                  <a:pt x="0" y="241153"/>
                </a:lnTo>
                <a:lnTo>
                  <a:pt x="0" y="29341"/>
                </a:lnTo>
                <a:lnTo>
                  <a:pt x="23325" y="14268"/>
                </a:lnTo>
                <a:lnTo>
                  <a:pt x="58779" y="0"/>
                </a:lnTo>
                <a:close/>
              </a:path>
            </a:pathLst>
          </a:custGeom>
          <a:solidFill>
            <a:srgbClr val="1555A4">
              <a:alpha val="92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pic>
        <p:nvPicPr>
          <p:cNvPr id="19" name="Picture 18"/>
          <p:cNvPicPr>
            <a:picLocks noChangeAspect="1"/>
          </p:cNvPicPr>
          <p:nvPr userDrawn="1"/>
        </p:nvPicPr>
        <p:blipFill>
          <a:blip r:embed="rId5"/>
          <a:stretch>
            <a:fillRect/>
          </a:stretch>
        </p:blipFill>
        <p:spPr>
          <a:xfrm>
            <a:off x="274638" y="294094"/>
            <a:ext cx="1834337" cy="1834337"/>
          </a:xfrm>
          <a:prstGeom prst="rect">
            <a:avLst/>
          </a:prstGeom>
        </p:spPr>
      </p:pic>
      <p:sp>
        <p:nvSpPr>
          <p:cNvPr id="20" name="Rectangle 19"/>
          <p:cNvSpPr/>
          <p:nvPr userDrawn="1"/>
        </p:nvSpPr>
        <p:spPr bwMode="auto">
          <a:xfrm>
            <a:off x="274638" y="2125663"/>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1" name="Text Placeholder 4"/>
          <p:cNvSpPr>
            <a:spLocks noGrp="1"/>
          </p:cNvSpPr>
          <p:nvPr>
            <p:ph type="body" sz="quarter" idx="12" hasCustomPrompt="1"/>
          </p:nvPr>
        </p:nvSpPr>
        <p:spPr>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2" name="Title 1"/>
          <p:cNvSpPr>
            <a:spLocks noGrp="1"/>
          </p:cNvSpPr>
          <p:nvPr>
            <p:ph type="title" hasCustomPrompt="1"/>
          </p:nvPr>
        </p:nvSpPr>
        <p:spPr>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299720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5234733" y="-1"/>
            <a:ext cx="4091829"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5" name="Rectangle 4"/>
          <p:cNvSpPr/>
          <p:nvPr userDrawn="1"/>
        </p:nvSpPr>
        <p:spPr bwMode="auto">
          <a:xfrm>
            <a:off x="205961" y="1209973"/>
            <a:ext cx="5485933"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05962" y="1209973"/>
            <a:ext cx="5485933" cy="2751698"/>
          </a:xfrm>
          <a:noFill/>
        </p:spPr>
        <p:txBody>
          <a:bodyPr tIns="91440" bIns="91440" anchor="t" anchorCtr="0"/>
          <a:lstStyle>
            <a:lvl1pPr>
              <a:defRPr sz="5399" spc="-75"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766391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961" y="2125663"/>
            <a:ext cx="8914642"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838490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961" y="2125663"/>
            <a:ext cx="8914642"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662387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961" y="2125663"/>
            <a:ext cx="8914642"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860569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5961" y="1212851"/>
            <a:ext cx="8914642" cy="1565044"/>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71427" indent="0">
              <a:buNone/>
              <a:defRPr sz="1500"/>
            </a:lvl3pPr>
            <a:lvl4pPr marL="342854" indent="0">
              <a:buNone/>
              <a:defRPr sz="1350"/>
            </a:lvl4pPr>
            <a:lvl5pPr marL="514281" indent="0">
              <a:buNone/>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8058193"/>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5961" y="1212851"/>
            <a:ext cx="8914642" cy="1565044"/>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71427" indent="0">
              <a:buNone/>
              <a:defRPr sz="1500"/>
            </a:lvl3pPr>
            <a:lvl4pPr marL="342854" indent="0">
              <a:buNone/>
              <a:defRPr sz="1350"/>
            </a:lvl4pPr>
            <a:lvl5pPr marL="514281" indent="0">
              <a:buNone/>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252118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05961" y="1214439"/>
            <a:ext cx="8914642" cy="17173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9252182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7495" y="1214473"/>
            <a:ext cx="8914642" cy="2225225"/>
          </a:xfrm>
        </p:spPr>
        <p:txBody>
          <a:bodyPr>
            <a:spAutoFit/>
          </a:bodyPr>
          <a:lstStyle>
            <a:lvl1pPr>
              <a:defRPr>
                <a:solidFill>
                  <a:srgbClr val="1555A4"/>
                </a:solidFill>
              </a:defRPr>
            </a:lvl1pPr>
            <a:lvl2pPr>
              <a:defRPr sz="2800"/>
            </a:lvl2pPr>
            <a:lvl3pPr>
              <a:defRPr sz="28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val="10412085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5962" y="1212850"/>
            <a:ext cx="4114449" cy="1897443"/>
          </a:xfrm>
        </p:spPr>
        <p:txBody>
          <a:bodyPr wrap="square">
            <a:spAutoFit/>
          </a:bodyPr>
          <a:lstStyle>
            <a:lvl1pPr marL="0" indent="0">
              <a:spcBef>
                <a:spcPts val="918"/>
              </a:spcBef>
              <a:buClr>
                <a:schemeClr val="tx1"/>
              </a:buClr>
              <a:buFont typeface="Wingdings" pitchFamily="2" charset="2"/>
              <a:buNone/>
              <a:defRPr sz="2700">
                <a:gradFill>
                  <a:gsLst>
                    <a:gs pos="1250">
                      <a:schemeClr val="tx2"/>
                    </a:gs>
                    <a:gs pos="99000">
                      <a:schemeClr val="tx2"/>
                    </a:gs>
                  </a:gsLst>
                  <a:lin ang="5400000" scaled="0"/>
                </a:gradFill>
              </a:defRPr>
            </a:lvl1pPr>
            <a:lvl2pPr marL="0" indent="0">
              <a:buNone/>
              <a:defRPr sz="1500"/>
            </a:lvl2pPr>
            <a:lvl3pPr marL="173808" indent="0">
              <a:buNone/>
              <a:tabLst/>
              <a:defRPr sz="1500"/>
            </a:lvl3pPr>
            <a:lvl4pPr marL="345235" indent="0">
              <a:buNone/>
              <a:defRPr sz="1350"/>
            </a:lvl4pPr>
            <a:lvl5pPr marL="514281" indent="0">
              <a:buNone/>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5006154" y="1212850"/>
            <a:ext cx="4114449" cy="1897443"/>
          </a:xfrm>
        </p:spPr>
        <p:txBody>
          <a:bodyPr wrap="square">
            <a:spAutoFit/>
          </a:bodyPr>
          <a:lstStyle>
            <a:lvl1pPr marL="0" indent="0">
              <a:spcBef>
                <a:spcPts val="918"/>
              </a:spcBef>
              <a:buClr>
                <a:schemeClr val="tx1"/>
              </a:buClr>
              <a:buFont typeface="Wingdings" pitchFamily="2" charset="2"/>
              <a:buNone/>
              <a:defRPr sz="2700">
                <a:gradFill>
                  <a:gsLst>
                    <a:gs pos="1250">
                      <a:schemeClr val="tx2"/>
                    </a:gs>
                    <a:gs pos="99000">
                      <a:schemeClr val="tx2"/>
                    </a:gs>
                  </a:gsLst>
                  <a:lin ang="5400000" scaled="0"/>
                </a:gradFill>
              </a:defRPr>
            </a:lvl1pPr>
            <a:lvl2pPr marL="0" indent="0">
              <a:buNone/>
              <a:defRPr sz="1500"/>
            </a:lvl2pPr>
            <a:lvl3pPr marL="173808" indent="0">
              <a:buNone/>
              <a:tabLst/>
              <a:defRPr sz="1500"/>
            </a:lvl3pPr>
            <a:lvl4pPr marL="345235" indent="0">
              <a:buNone/>
              <a:defRPr sz="1350"/>
            </a:lvl4pPr>
            <a:lvl5pPr marL="514281" indent="0">
              <a:buNone/>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6570671"/>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5962" y="1212850"/>
            <a:ext cx="4114449" cy="1897443"/>
          </a:xfrm>
        </p:spPr>
        <p:txBody>
          <a:bodyPr wrap="square">
            <a:spAutoFit/>
          </a:bodyPr>
          <a:lstStyle>
            <a:lvl1pPr marL="0" indent="0">
              <a:spcBef>
                <a:spcPts val="918"/>
              </a:spcBef>
              <a:buClr>
                <a:schemeClr val="tx1"/>
              </a:buClr>
              <a:buFont typeface="Wingdings" pitchFamily="2" charset="2"/>
              <a:buNone/>
              <a:defRPr sz="2700"/>
            </a:lvl1pPr>
            <a:lvl2pPr marL="0" indent="0">
              <a:buNone/>
              <a:defRPr sz="1500"/>
            </a:lvl2pPr>
            <a:lvl3pPr marL="173808" indent="0">
              <a:buNone/>
              <a:tabLst/>
              <a:defRPr sz="1500"/>
            </a:lvl3pPr>
            <a:lvl4pPr marL="345235" indent="0">
              <a:buNone/>
              <a:defRPr sz="1350"/>
            </a:lvl4pPr>
            <a:lvl5pPr marL="514281" indent="0">
              <a:buNone/>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5006154" y="1212849"/>
            <a:ext cx="4114449" cy="1897443"/>
          </a:xfrm>
        </p:spPr>
        <p:txBody>
          <a:bodyPr wrap="square">
            <a:spAutoFit/>
          </a:bodyPr>
          <a:lstStyle>
            <a:lvl1pPr marL="0" indent="0">
              <a:spcBef>
                <a:spcPts val="918"/>
              </a:spcBef>
              <a:buClr>
                <a:schemeClr val="tx1"/>
              </a:buClr>
              <a:buFont typeface="Wingdings" pitchFamily="2" charset="2"/>
              <a:buNone/>
              <a:defRPr sz="2700"/>
            </a:lvl1pPr>
            <a:lvl2pPr marL="0" indent="0">
              <a:buNone/>
              <a:defRPr sz="1500"/>
            </a:lvl2pPr>
            <a:lvl3pPr marL="173808" indent="0">
              <a:buNone/>
              <a:tabLst/>
              <a:defRPr sz="1500"/>
            </a:lvl3pPr>
            <a:lvl4pPr marL="345235" indent="0">
              <a:buNone/>
              <a:defRPr sz="1350"/>
            </a:lvl4pPr>
            <a:lvl5pPr marL="514281" indent="0">
              <a:buNone/>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5720231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31207" y="2380278"/>
            <a:ext cx="5264984" cy="7954998"/>
          </a:xfrm>
          <a:custGeom>
            <a:avLst/>
            <a:gdLst>
              <a:gd name="connsiteX0" fmla="*/ 4678340 w 5264984"/>
              <a:gd name="connsiteY0" fmla="*/ 7954998 h 7954998"/>
              <a:gd name="connsiteX1" fmla="*/ 5264984 w 5264984"/>
              <a:gd name="connsiteY1" fmla="*/ 7616299 h 7954998"/>
              <a:gd name="connsiteX2" fmla="*/ 5264984 w 5264984"/>
              <a:gd name="connsiteY2" fmla="*/ 7954998 h 7954998"/>
              <a:gd name="connsiteX3" fmla="*/ 0 w 5264984"/>
              <a:gd name="connsiteY3" fmla="*/ 0 h 7954998"/>
              <a:gd name="connsiteX4" fmla="*/ 2602602 w 5264984"/>
              <a:gd name="connsiteY4" fmla="*/ 0 h 7954998"/>
              <a:gd name="connsiteX5" fmla="*/ 4650756 w 5264984"/>
              <a:gd name="connsiteY5" fmla="*/ 3547507 h 7954998"/>
              <a:gd name="connsiteX6" fmla="*/ 0 w 5264984"/>
              <a:gd name="connsiteY6" fmla="*/ 6232622 h 795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4984" h="7954998">
                <a:moveTo>
                  <a:pt x="4678340" y="7954998"/>
                </a:moveTo>
                <a:lnTo>
                  <a:pt x="5264984" y="7616299"/>
                </a:lnTo>
                <a:lnTo>
                  <a:pt x="5264984" y="7954998"/>
                </a:lnTo>
                <a:close/>
                <a:moveTo>
                  <a:pt x="0" y="0"/>
                </a:moveTo>
                <a:lnTo>
                  <a:pt x="2602602" y="0"/>
                </a:lnTo>
                <a:lnTo>
                  <a:pt x="4650756" y="3547507"/>
                </a:lnTo>
                <a:lnTo>
                  <a:pt x="0" y="6232622"/>
                </a:lnTo>
                <a:close/>
              </a:path>
            </a:pathLst>
          </a:cu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3" name="Rectangle 2"/>
          <p:cNvSpPr/>
          <p:nvPr userDrawn="1"/>
        </p:nvSpPr>
        <p:spPr bwMode="auto">
          <a:xfrm>
            <a:off x="274638" y="1211263"/>
            <a:ext cx="64008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2" name="Title 1"/>
          <p:cNvSpPr>
            <a:spLocks noGrp="1"/>
          </p:cNvSpPr>
          <p:nvPr>
            <p:ph type="title" hasCustomPrompt="1"/>
          </p:nvPr>
        </p:nvSpPr>
        <p:spPr>
          <a:xfrm>
            <a:off x="274638" y="1211287"/>
            <a:ext cx="6400800" cy="2309599"/>
          </a:xfrm>
          <a:noFill/>
        </p:spPr>
        <p:txBody>
          <a:bodyPr tIns="91440" bIns="91440" anchor="t" anchorCtr="0"/>
          <a:lstStyle>
            <a:lvl1pPr>
              <a:defRPr sz="5399" spc="-75" baseline="0">
                <a:gradFill>
                  <a:gsLst>
                    <a:gs pos="100000">
                      <a:schemeClr val="bg1"/>
                    </a:gs>
                    <a:gs pos="0">
                      <a:schemeClr val="bg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7" y="3520886"/>
            <a:ext cx="6400801" cy="1347977"/>
          </a:xfrm>
          <a:noFill/>
        </p:spPr>
        <p:txBody>
          <a:bodyPr lIns="182880" tIns="146304" rIns="182880" bIns="146304">
            <a:noAutofit/>
          </a:bodyPr>
          <a:lstStyle>
            <a:lvl1pPr marL="0" indent="0">
              <a:spcBef>
                <a:spcPts val="0"/>
              </a:spcBef>
              <a:buNone/>
              <a:defRPr sz="3200" spc="0" baseline="0">
                <a:gradFill>
                  <a:gsLst>
                    <a:gs pos="100000">
                      <a:schemeClr val="bg1"/>
                    </a:gs>
                    <a:gs pos="0">
                      <a:schemeClr val="bg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5962" y="1212850"/>
            <a:ext cx="4114449" cy="1897443"/>
          </a:xfrm>
        </p:spPr>
        <p:txBody>
          <a:bodyPr wrap="square">
            <a:spAutoFit/>
          </a:bodyPr>
          <a:lstStyle>
            <a:lvl1pPr marL="215475" indent="-215475">
              <a:spcBef>
                <a:spcPts val="918"/>
              </a:spcBef>
              <a:buClr>
                <a:schemeClr val="tx1"/>
              </a:buClr>
              <a:buFont typeface="Arial" pitchFamily="34" charset="0"/>
              <a:buChar char="•"/>
              <a:defRPr sz="2700"/>
            </a:lvl1pPr>
            <a:lvl2pPr marL="398321" indent="-174873">
              <a:defRPr sz="1500"/>
            </a:lvl2pPr>
            <a:lvl3pPr marL="524619" indent="-126297">
              <a:tabLst/>
              <a:defRPr sz="1500"/>
            </a:lvl3pPr>
            <a:lvl4pPr marL="660630" indent="-136012">
              <a:defRPr sz="1350"/>
            </a:lvl4pPr>
            <a:lvl5pPr marL="786928" indent="-126297">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5006154" y="1212850"/>
            <a:ext cx="4114449" cy="1897443"/>
          </a:xfrm>
        </p:spPr>
        <p:txBody>
          <a:bodyPr wrap="square">
            <a:spAutoFit/>
          </a:bodyPr>
          <a:lstStyle>
            <a:lvl1pPr marL="215475" indent="-215475">
              <a:spcBef>
                <a:spcPts val="918"/>
              </a:spcBef>
              <a:buClr>
                <a:schemeClr val="tx1"/>
              </a:buClr>
              <a:buFont typeface="Arial" pitchFamily="34" charset="0"/>
              <a:buChar char="•"/>
              <a:defRPr sz="2700"/>
            </a:lvl1pPr>
            <a:lvl2pPr marL="398321" indent="-174873">
              <a:defRPr sz="1500"/>
            </a:lvl2pPr>
            <a:lvl3pPr marL="524619" indent="-126297">
              <a:tabLst/>
              <a:defRPr sz="1500"/>
            </a:lvl3pPr>
            <a:lvl4pPr marL="660630" indent="-136012">
              <a:defRPr sz="1350"/>
            </a:lvl4pPr>
            <a:lvl5pPr marL="786928" indent="-126297">
              <a:tabLst/>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915818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5962" y="1212850"/>
            <a:ext cx="4114449" cy="2049792"/>
          </a:xfrm>
        </p:spPr>
        <p:txBody>
          <a:bodyPr wrap="square">
            <a:spAutoFit/>
          </a:bodyPr>
          <a:lstStyle>
            <a:lvl1pPr marL="215475" indent="-215475">
              <a:spcBef>
                <a:spcPts val="918"/>
              </a:spcBef>
              <a:buClr>
                <a:schemeClr val="tx2"/>
              </a:buClr>
              <a:buFont typeface="Arial" pitchFamily="34" charset="0"/>
              <a:buChar char="•"/>
              <a:defRPr sz="2700">
                <a:gradFill>
                  <a:gsLst>
                    <a:gs pos="1250">
                      <a:schemeClr val="tx2"/>
                    </a:gs>
                    <a:gs pos="99000">
                      <a:schemeClr val="tx2"/>
                    </a:gs>
                  </a:gsLst>
                  <a:lin ang="5400000" scaled="0"/>
                </a:gradFill>
              </a:defRPr>
            </a:lvl1pPr>
            <a:lvl2pPr marL="398321" indent="-174873">
              <a:defRPr sz="1800"/>
            </a:lvl2pPr>
            <a:lvl3pPr marL="524619" indent="-126297">
              <a:tabLst/>
              <a:defRPr sz="18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5006154" y="1212850"/>
            <a:ext cx="4114449" cy="2049792"/>
          </a:xfrm>
        </p:spPr>
        <p:txBody>
          <a:bodyPr wrap="square">
            <a:spAutoFit/>
          </a:bodyPr>
          <a:lstStyle>
            <a:lvl1pPr marL="215475" indent="-215475">
              <a:spcBef>
                <a:spcPts val="918"/>
              </a:spcBef>
              <a:buClr>
                <a:schemeClr val="tx2"/>
              </a:buClr>
              <a:buFont typeface="Arial" pitchFamily="34" charset="0"/>
              <a:buChar char="•"/>
              <a:defRPr sz="2700">
                <a:gradFill>
                  <a:gsLst>
                    <a:gs pos="1250">
                      <a:schemeClr val="tx2"/>
                    </a:gs>
                    <a:gs pos="99000">
                      <a:schemeClr val="tx2"/>
                    </a:gs>
                  </a:gsLst>
                  <a:lin ang="5400000" scaled="0"/>
                </a:gradFill>
              </a:defRPr>
            </a:lvl1pPr>
            <a:lvl2pPr marL="398321" indent="-174873">
              <a:defRPr sz="1800"/>
            </a:lvl2pPr>
            <a:lvl3pPr marL="524619" indent="-126297">
              <a:tabLst/>
              <a:defRPr sz="18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178935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027692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03269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67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1538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0347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5961" y="1216153"/>
            <a:ext cx="8914641" cy="1644681"/>
          </a:xfrm>
        </p:spPr>
        <p:txBody>
          <a:bodyPr/>
          <a:lstStyle>
            <a:lvl1pPr marL="0" indent="0">
              <a:buNone/>
              <a:defRPr sz="247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865615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5961" y="1212850"/>
            <a:ext cx="8914642" cy="1878976"/>
          </a:xfrm>
          <a:prstGeom prst="rect">
            <a:avLst/>
          </a:prstGeom>
        </p:spPr>
        <p:txBody>
          <a:bodyPr/>
          <a:lstStyle>
            <a:lvl1pPr marL="217856" indent="-217856">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688822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rgbClr val="006EB9"/>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4656852" y="0"/>
            <a:ext cx="4669711" cy="6994525"/>
          </a:xfrm>
          <a:custGeom>
            <a:avLst/>
            <a:gdLst>
              <a:gd name="connsiteX0" fmla="*/ 0 w 4669711"/>
              <a:gd name="connsiteY0" fmla="*/ 0 h 6994525"/>
              <a:gd name="connsiteX1" fmla="*/ 4669711 w 4669711"/>
              <a:gd name="connsiteY1" fmla="*/ 0 h 6994525"/>
              <a:gd name="connsiteX2" fmla="*/ 4669711 w 4669711"/>
              <a:gd name="connsiteY2" fmla="*/ 6994525 h 6994525"/>
              <a:gd name="connsiteX3" fmla="*/ 0 w 4669711"/>
              <a:gd name="connsiteY3" fmla="*/ 6994525 h 6994525"/>
            </a:gdLst>
            <a:ahLst/>
            <a:cxnLst>
              <a:cxn ang="0">
                <a:pos x="connsiteX0" y="connsiteY0"/>
              </a:cxn>
              <a:cxn ang="0">
                <a:pos x="connsiteX1" y="connsiteY1"/>
              </a:cxn>
              <a:cxn ang="0">
                <a:pos x="connsiteX2" y="connsiteY2"/>
              </a:cxn>
              <a:cxn ang="0">
                <a:pos x="connsiteX3" y="connsiteY3"/>
              </a:cxn>
            </a:cxnLst>
            <a:rect l="l" t="t" r="r" b="b"/>
            <a:pathLst>
              <a:path w="4669711" h="6994525">
                <a:moveTo>
                  <a:pt x="0" y="0"/>
                </a:moveTo>
                <a:lnTo>
                  <a:pt x="4669711" y="0"/>
                </a:lnTo>
                <a:lnTo>
                  <a:pt x="4669711" y="6994525"/>
                </a:lnTo>
                <a:lnTo>
                  <a:pt x="0" y="6994525"/>
                </a:lnTo>
                <a:close/>
              </a:path>
            </a:pathLst>
          </a:custGeom>
        </p:spPr>
      </p:pic>
      <p:sp>
        <p:nvSpPr>
          <p:cNvPr id="4" name="Rectangle 3"/>
          <p:cNvSpPr/>
          <p:nvPr userDrawn="1"/>
        </p:nvSpPr>
        <p:spPr bwMode="ltGray">
          <a:xfrm>
            <a:off x="274636" y="2125663"/>
            <a:ext cx="5486403" cy="2743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5" y="2125663"/>
            <a:ext cx="5486403" cy="2743200"/>
          </a:xfrm>
          <a:solidFill>
            <a:schemeClr val="tx2"/>
          </a:solidFill>
        </p:spPr>
        <p:txBody>
          <a:bodyPr tIns="91440" bIns="91440" anchor="t" anchorCtr="0"/>
          <a:lstStyle>
            <a:lvl1pPr>
              <a:defRPr sz="5399" spc="-75"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81691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8777288" cy="1831975"/>
          </a:xfrm>
          <a:noFill/>
        </p:spPr>
        <p:txBody>
          <a:bodyPr tIns="91440" bIns="91440" anchor="t" anchorCtr="0"/>
          <a:lstStyle>
            <a:lvl1pPr>
              <a:defRPr sz="6599" spc="-75"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6898"/>
            <a:ext cx="8777287"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38" y="1214473"/>
            <a:ext cx="8777288" cy="20374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45" r:id="rId2"/>
    <p:sldLayoutId id="2147484184" r:id="rId3"/>
    <p:sldLayoutId id="2147484243" r:id="rId4"/>
    <p:sldLayoutId id="2147484246" r:id="rId5"/>
    <p:sldLayoutId id="2147484280" r:id="rId6"/>
    <p:sldLayoutId id="2147484105" r:id="rId7"/>
    <p:sldLayoutId id="2147484248" r:id="rId8"/>
    <p:sldLayoutId id="2147484130" r:id="rId9"/>
    <p:sldLayoutId id="2147484101" r:id="rId10"/>
    <p:sldLayoutId id="2147484102" r:id="rId11"/>
    <p:sldLayoutId id="2147484087" r:id="rId12"/>
    <p:sldLayoutId id="2147484098" r:id="rId13"/>
    <p:sldLayoutId id="2147484086" r:id="rId14"/>
    <p:sldLayoutId id="2147484107" r:id="rId15"/>
    <p:sldLayoutId id="2147484281"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Lst>
  <p:transition>
    <p:fade/>
  </p:transition>
  <p:timing>
    <p:tnLst>
      <p:par>
        <p:cTn id="1" dur="indefinite" restart="never" nodeType="tmRoot"/>
      </p:par>
    </p:tnLst>
  </p:timing>
  <p:hf sldNum="0" hdr="0" ftr="0" dt="0"/>
  <p:txStyles>
    <p:titleStyle>
      <a:lvl1pPr algn="l" defTabSz="699463" rtl="0" eaLnBrk="1" latinLnBrk="0" hangingPunct="1">
        <a:lnSpc>
          <a:spcPct val="90000"/>
        </a:lnSpc>
        <a:spcBef>
          <a:spcPct val="0"/>
        </a:spcBef>
        <a:buNone/>
        <a:defRPr lang="en-US" sz="48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6"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3" pos="1906" userDrawn="1">
          <p15:clr>
            <a:srgbClr val="A4A3A4"/>
          </p15:clr>
        </p15:guide>
        <p15:guide id="14" pos="2477" userDrawn="1">
          <p15:clr>
            <a:srgbClr val="A4A3A4"/>
          </p15:clr>
        </p15:guide>
        <p15:guide id="15" pos="3053" userDrawn="1">
          <p15:clr>
            <a:srgbClr val="A4A3A4"/>
          </p15:clr>
        </p15:guide>
        <p15:guide id="17" pos="3629" userDrawn="1">
          <p15:clr>
            <a:srgbClr val="A4A3A4"/>
          </p15:clr>
        </p15:guide>
        <p15:guide id="18" pos="4205" userDrawn="1">
          <p15:clr>
            <a:srgbClr val="A4A3A4"/>
          </p15:clr>
        </p15:guide>
        <p15:guide id="19" pos="4781" userDrawn="1">
          <p15:clr>
            <a:srgbClr val="A4A3A4"/>
          </p15:clr>
        </p15:guide>
        <p15:guide id="21" pos="5357" userDrawn="1">
          <p15:clr>
            <a:srgbClr val="A4A3A4"/>
          </p15:clr>
        </p15:guide>
        <p15:guide id="22" pos="570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6898"/>
            <a:ext cx="87772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4473"/>
            <a:ext cx="8777288" cy="20374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5056156"/>
      </p:ext>
    </p:extLst>
  </p:cSld>
  <p:clrMap bg1="dk1" tx1="lt1" bg2="dk2" tx2="lt2" accent1="accent1" accent2="accent2" accent3="accent3" accent4="accent4" accent5="accent5" accent6="accent6" hlink="hlink" folHlink="folHlink"/>
  <p:sldLayoutIdLst>
    <p:sldLayoutId id="2147484216" r:id="rId1"/>
    <p:sldLayoutId id="2147484250" r:id="rId2"/>
    <p:sldLayoutId id="2147484219" r:id="rId3"/>
    <p:sldLayoutId id="2147484252" r:id="rId4"/>
    <p:sldLayoutId id="2147484251" r:id="rId5"/>
    <p:sldLayoutId id="2147484221" r:id="rId6"/>
    <p:sldLayoutId id="2147484223" r:id="rId7"/>
    <p:sldLayoutId id="2147484225" r:id="rId8"/>
    <p:sldLayoutId id="2147484226" r:id="rId9"/>
    <p:sldLayoutId id="2147484227" r:id="rId10"/>
    <p:sldLayoutId id="2147484228" r:id="rId11"/>
    <p:sldLayoutId id="2147484229" r:id="rId12"/>
    <p:sldLayoutId id="2147484230" r:id="rId13"/>
    <p:sldLayoutId id="2147484231" r:id="rId14"/>
    <p:sldLayoutId id="2147484232" r:id="rId15"/>
    <p:sldLayoutId id="2147484233" r:id="rId16"/>
    <p:sldLayoutId id="2147484234" r:id="rId17"/>
    <p:sldLayoutId id="2147484235" r:id="rId18"/>
    <p:sldLayoutId id="2147484236" r:id="rId19"/>
    <p:sldLayoutId id="2147484237" r:id="rId20"/>
    <p:sldLayoutId id="2147484238" r:id="rId21"/>
    <p:sldLayoutId id="2147484239" r:id="rId22"/>
    <p:sldLayoutId id="2147484240" r:id="rId23"/>
    <p:sldLayoutId id="2147484241" r:id="rId24"/>
    <p:sldLayoutId id="2147484242" r:id="rId25"/>
  </p:sldLayoutIdLst>
  <p:transition>
    <p:fade/>
  </p:transition>
  <p:timing>
    <p:tnLst>
      <p:par>
        <p:cTn id="1" dur="indefinite" restart="never" nodeType="tmRoot"/>
      </p:par>
    </p:tnLst>
  </p:timing>
  <p:hf sldNum="0" hdr="0" ftr="0" dt="0"/>
  <p:txStyles>
    <p:titleStyle>
      <a:lvl1pPr algn="l" defTabSz="699463" rtl="0" eaLnBrk="1" latinLnBrk="0" hangingPunct="1">
        <a:lnSpc>
          <a:spcPct val="90000"/>
        </a:lnSpc>
        <a:spcBef>
          <a:spcPct val="0"/>
        </a:spcBef>
        <a:buNone/>
        <a:defRPr lang="en-US" sz="48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51" userDrawn="1">
          <p15:clr>
            <a:srgbClr val="A4A3A4"/>
          </p15:clr>
        </p15:guide>
        <p15:guide id="11" pos="1327" userDrawn="1">
          <p15:clr>
            <a:srgbClr val="A4A3A4"/>
          </p15:clr>
        </p15:guide>
        <p15:guide id="12" pos="1903" userDrawn="1">
          <p15:clr>
            <a:srgbClr val="A4A3A4"/>
          </p15:clr>
        </p15:guide>
        <p15:guide id="13" pos="2479" userDrawn="1">
          <p15:clr>
            <a:srgbClr val="A4A3A4"/>
          </p15:clr>
        </p15:guide>
        <p15:guide id="14" pos="3055" userDrawn="1">
          <p15:clr>
            <a:srgbClr val="A4A3A4"/>
          </p15:clr>
        </p15:guide>
        <p15:guide id="15" pos="3631" userDrawn="1">
          <p15:clr>
            <a:srgbClr val="A4A3A4"/>
          </p15:clr>
        </p15:guide>
        <p15:guide id="16" pos="4207" userDrawn="1">
          <p15:clr>
            <a:srgbClr val="A4A3A4"/>
          </p15:clr>
        </p15:guide>
        <p15:guide id="17" pos="4788" userDrawn="1">
          <p15:clr>
            <a:srgbClr val="A4A3A4"/>
          </p15:clr>
        </p15:guide>
        <p15:guide id="18" pos="5359" userDrawn="1">
          <p15:clr>
            <a:srgbClr val="A4A3A4"/>
          </p15:clr>
        </p15:guide>
        <p15:guide id="19" pos="570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22" y="296898"/>
            <a:ext cx="8916415"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5963" y="1212851"/>
            <a:ext cx="8914640" cy="1717393"/>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35832162"/>
      </p:ext>
    </p:extLst>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 id="2147484267" r:id="rId14"/>
    <p:sldLayoutId id="2147484268" r:id="rId15"/>
    <p:sldLayoutId id="2147484269" r:id="rId16"/>
    <p:sldLayoutId id="2147484270" r:id="rId17"/>
    <p:sldLayoutId id="2147484271" r:id="rId18"/>
    <p:sldLayoutId id="2147484272" r:id="rId19"/>
    <p:sldLayoutId id="2147484273" r:id="rId20"/>
    <p:sldLayoutId id="2147484274" r:id="rId21"/>
    <p:sldLayoutId id="2147484275" r:id="rId22"/>
    <p:sldLayoutId id="2147484276" r:id="rId23"/>
    <p:sldLayoutId id="2147484277" r:id="rId24"/>
    <p:sldLayoutId id="2147484278" r:id="rId25"/>
    <p:sldLayoutId id="2147484279" r:id="rId26"/>
  </p:sldLayoutIdLst>
  <p:transition>
    <p:fade/>
  </p:transition>
  <p:timing>
    <p:tnLst>
      <p:par>
        <p:cTn id="1" dur="indefinite" restart="never" nodeType="tmRoot"/>
      </p:par>
    </p:tnLst>
  </p:timing>
  <p:hf sldNum="0" hdr="0" ftr="0" dt="0"/>
  <p:txStyles>
    <p:titleStyle>
      <a:lvl1pPr algn="l" defTabSz="699463"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80.png"/></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0.png"/></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290.png"/><Relationship Id="rId5" Type="http://schemas.openxmlformats.org/officeDocument/2006/relationships/image" Target="../media/image59.png"/><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340.pn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0.png"/></Relationships>
</file>

<file path=ppt/slides/_rels/slide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0.tmp"/></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430.png"/><Relationship Id="rId4" Type="http://schemas.openxmlformats.org/officeDocument/2006/relationships/image" Target="../media/image420.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8" Type="http://schemas.openxmlformats.org/officeDocument/2006/relationships/image" Target="../media/image47.png"/><Relationship Id="rId7" Type="http://schemas.openxmlformats.org/officeDocument/2006/relationships/image" Target="../media/image52.png"/><Relationship Id="rId2" Type="http://schemas.openxmlformats.org/officeDocument/2006/relationships/image" Target="../media/image450.png"/><Relationship Id="rId1" Type="http://schemas.openxmlformats.org/officeDocument/2006/relationships/slideLayout" Target="../slideLayouts/slideLayout16.xml"/><Relationship Id="rId6" Type="http://schemas.openxmlformats.org/officeDocument/2006/relationships/image" Target="../media/image51.png"/><Relationship Id="rId5"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70.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2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bwMode="white">
          <a:xfrm>
            <a:off x="274638" y="4069079"/>
            <a:ext cx="7349172" cy="2686051"/>
          </a:xfrm>
        </p:spPr>
        <p:txBody>
          <a:bodyPr/>
          <a:lstStyle/>
          <a:p>
            <a:r>
              <a:rPr lang="en-US" dirty="0" smtClean="0"/>
              <a:t>Kai-Wei Chang, </a:t>
            </a:r>
            <a:r>
              <a:rPr lang="en-US" dirty="0" smtClean="0">
                <a:solidFill>
                  <a:srgbClr val="FFFF00"/>
                </a:solidFill>
              </a:rPr>
              <a:t>Scott Wen-tau Yih</a:t>
            </a:r>
            <a:r>
              <a:rPr lang="en-US" dirty="0" smtClean="0"/>
              <a:t>, Bishan Yang &amp; Chris Meek</a:t>
            </a:r>
          </a:p>
          <a:p>
            <a:endParaRPr lang="en-US" sz="1100" i="1" dirty="0"/>
          </a:p>
          <a:p>
            <a:r>
              <a:rPr lang="en-US" i="1" dirty="0" smtClean="0"/>
              <a:t>Microsoft Research</a:t>
            </a:r>
          </a:p>
        </p:txBody>
      </p:sp>
      <p:sp>
        <p:nvSpPr>
          <p:cNvPr id="2" name="Title 1"/>
          <p:cNvSpPr>
            <a:spLocks noGrp="1"/>
          </p:cNvSpPr>
          <p:nvPr>
            <p:ph type="title"/>
          </p:nvPr>
        </p:nvSpPr>
        <p:spPr bwMode="white">
          <a:xfrm>
            <a:off x="274638" y="2125677"/>
            <a:ext cx="7817802" cy="1828800"/>
          </a:xfrm>
        </p:spPr>
        <p:txBody>
          <a:bodyPr/>
          <a:lstStyle/>
          <a:p>
            <a:r>
              <a:rPr lang="en-US" sz="4000" dirty="0" smtClean="0"/>
              <a:t>Typed Tensor Decomposition of Knowledge Bases for </a:t>
            </a:r>
            <a:br>
              <a:rPr lang="en-US" sz="4000" dirty="0" smtClean="0"/>
            </a:br>
            <a:r>
              <a:rPr lang="en-US" sz="4000" dirty="0" smtClean="0"/>
              <a:t>Relation Extraction</a:t>
            </a:r>
            <a:endParaRPr lang="en-US" sz="4000" dirty="0"/>
          </a:p>
        </p:txBody>
      </p:sp>
    </p:spTree>
    <p:extLst>
      <p:ext uri="{BB962C8B-B14F-4D97-AF65-F5344CB8AC3E}">
        <p14:creationId xmlns:p14="http://schemas.microsoft.com/office/powerpoint/2010/main" val="3168266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Knowledge Base Representation (2/2)</a:t>
            </a:r>
          </a:p>
        </p:txBody>
      </p:sp>
      <p:pic>
        <p:nvPicPr>
          <p:cNvPr id="4" name="Picture 3"/>
          <p:cNvPicPr>
            <a:picLocks noChangeAspect="1"/>
          </p:cNvPicPr>
          <p:nvPr/>
        </p:nvPicPr>
        <p:blipFill>
          <a:blip r:embed="rId3"/>
          <a:stretch>
            <a:fillRect/>
          </a:stretch>
        </p:blipFill>
        <p:spPr>
          <a:xfrm>
            <a:off x="503756" y="1233478"/>
            <a:ext cx="2622274" cy="2539384"/>
          </a:xfrm>
          <a:prstGeom prst="rect">
            <a:avLst/>
          </a:prstGeom>
          <a:noFill/>
        </p:spPr>
      </p:pic>
      <p:sp>
        <p:nvSpPr>
          <p:cNvPr id="5" name="Rectangle 4"/>
          <p:cNvSpPr/>
          <p:nvPr/>
        </p:nvSpPr>
        <p:spPr bwMode="auto">
          <a:xfrm>
            <a:off x="5472943" y="2949806"/>
            <a:ext cx="3141221" cy="2660753"/>
          </a:xfrm>
          <a:prstGeom prst="rect">
            <a:avLst/>
          </a:prstGeom>
          <a:noFill/>
          <a:ln w="19050">
            <a:solidFill>
              <a:schemeClr val="accent2">
                <a:lumMod val="5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13765" y="2328970"/>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13765" y="2328970"/>
                <a:ext cx="60960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50629" y="5709487"/>
                <a:ext cx="2133600" cy="523220"/>
              </a:xfrm>
              <a:prstGeom prst="rect">
                <a:avLst/>
              </a:prstGeom>
              <a:noFill/>
            </p:spPr>
            <p:txBody>
              <a:bodyPr wrap="square" rtlCol="0">
                <a:spAutoFit/>
              </a:bodyPr>
              <a:lstStyle/>
              <a:p>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𝑘</m:t>
                        </m:r>
                      </m:sub>
                    </m:sSub>
                  </m:oMath>
                </a14:m>
                <a:r>
                  <a:rPr lang="en-US" sz="2800" dirty="0">
                    <a:latin typeface="Segoe" pitchFamily="34" charset="0"/>
                  </a:rPr>
                  <a:t> : </a:t>
                </a:r>
                <a:r>
                  <a:rPr lang="en-US" sz="2800" i="1" dirty="0">
                    <a:latin typeface="Segoe" pitchFamily="34" charset="0"/>
                  </a:rPr>
                  <a:t>born-in</a:t>
                </a:r>
                <a:endParaRPr lang="en-US" sz="2800" dirty="0" smtClean="0">
                  <a:solidFill>
                    <a:schemeClr val="tx1"/>
                  </a:solidFill>
                  <a:latin typeface="Segoe"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050629" y="5709487"/>
                <a:ext cx="2133600" cy="523220"/>
              </a:xfrm>
              <a:prstGeom prst="rect">
                <a:avLst/>
              </a:prstGeom>
              <a:blipFill rotWithShape="0">
                <a:blip r:embed="rId5"/>
                <a:stretch>
                  <a:fillRect t="-12941" b="-32941"/>
                </a:stretch>
              </a:blipFill>
            </p:spPr>
            <p:txBody>
              <a:bodyPr/>
              <a:lstStyle/>
              <a:p>
                <a:r>
                  <a:rPr lang="en-US">
                    <a:noFill/>
                  </a:rPr>
                  <a:t> </a:t>
                </a:r>
              </a:p>
            </p:txBody>
          </p:sp>
        </mc:Fallback>
      </mc:AlternateContent>
      <p:sp>
        <p:nvSpPr>
          <p:cNvPr id="8" name="Rectangle 7"/>
          <p:cNvSpPr/>
          <p:nvPr/>
        </p:nvSpPr>
        <p:spPr bwMode="auto">
          <a:xfrm>
            <a:off x="5472943" y="4455186"/>
            <a:ext cx="3141220" cy="304800"/>
          </a:xfrm>
          <a:prstGeom prst="rect">
            <a:avLst/>
          </a:prstGeom>
          <a:noFill/>
          <a:ln w="22225">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9" name="Rectangle 8"/>
          <p:cNvSpPr/>
          <p:nvPr/>
        </p:nvSpPr>
        <p:spPr bwMode="auto">
          <a:xfrm>
            <a:off x="7019820" y="2949807"/>
            <a:ext cx="356884" cy="2660752"/>
          </a:xfrm>
          <a:prstGeom prst="rect">
            <a:avLst/>
          </a:prstGeom>
          <a:noFill/>
          <a:ln w="22225">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0" name="TextBox 9"/>
          <p:cNvSpPr txBox="1"/>
          <p:nvPr/>
        </p:nvSpPr>
        <p:spPr>
          <a:xfrm>
            <a:off x="6609311" y="2448924"/>
            <a:ext cx="1264920" cy="461665"/>
          </a:xfrm>
          <a:prstGeom prst="rect">
            <a:avLst/>
          </a:prstGeom>
          <a:noFill/>
          <a:ln>
            <a:noFill/>
          </a:ln>
        </p:spPr>
        <p:txBody>
          <a:bodyPr wrap="square" rtlCol="0">
            <a:spAutoFit/>
          </a:bodyPr>
          <a:lstStyle/>
          <a:p>
            <a:pPr algn="ctr"/>
            <a:r>
              <a:rPr lang="en-US" sz="2400" i="1" dirty="0" smtClean="0">
                <a:solidFill>
                  <a:schemeClr val="tx1"/>
                </a:solidFill>
                <a:latin typeface="Times New Roman" panose="02020603050405020304" pitchFamily="18" charset="0"/>
                <a:cs typeface="Times New Roman" panose="02020603050405020304" pitchFamily="18" charset="0"/>
              </a:rPr>
              <a:t>Hawaii</a:t>
            </a:r>
          </a:p>
        </p:txBody>
      </p:sp>
      <p:sp>
        <p:nvSpPr>
          <p:cNvPr id="11" name="TextBox 10"/>
          <p:cNvSpPr txBox="1"/>
          <p:nvPr/>
        </p:nvSpPr>
        <p:spPr>
          <a:xfrm>
            <a:off x="4348702" y="4360382"/>
            <a:ext cx="1293663" cy="461665"/>
          </a:xfrm>
          <a:prstGeom prst="rect">
            <a:avLst/>
          </a:prstGeom>
          <a:noFill/>
          <a:ln>
            <a:noFill/>
          </a:ln>
        </p:spPr>
        <p:txBody>
          <a:bodyPr wrap="square" rtlCol="0">
            <a:spAutoFit/>
          </a:bodyPr>
          <a:lstStyle/>
          <a:p>
            <a:r>
              <a:rPr lang="en-US" sz="2400" i="1" dirty="0" smtClean="0">
                <a:solidFill>
                  <a:schemeClr val="tx1"/>
                </a:solidFill>
                <a:latin typeface="Times New Roman" panose="02020603050405020304" pitchFamily="18" charset="0"/>
                <a:cs typeface="Times New Roman" panose="02020603050405020304" pitchFamily="18" charset="0"/>
              </a:rPr>
              <a:t>Obama</a:t>
            </a:r>
          </a:p>
        </p:txBody>
      </p:sp>
      <p:sp>
        <p:nvSpPr>
          <p:cNvPr id="12" name="TextBox 11"/>
          <p:cNvSpPr txBox="1"/>
          <p:nvPr/>
        </p:nvSpPr>
        <p:spPr>
          <a:xfrm>
            <a:off x="7019820" y="4376753"/>
            <a:ext cx="381000" cy="461665"/>
          </a:xfrm>
          <a:prstGeom prst="rect">
            <a:avLst/>
          </a:prstGeom>
          <a:noFill/>
        </p:spPr>
        <p:txBody>
          <a:bodyPr wrap="square" rtlCol="0">
            <a:spAutoFit/>
          </a:bodyPr>
          <a:lstStyle/>
          <a:p>
            <a:r>
              <a:rPr lang="en-US" sz="2400" dirty="0" smtClean="0">
                <a:solidFill>
                  <a:schemeClr val="tx1"/>
                </a:solidFill>
                <a:latin typeface="Segoe" pitchFamily="34" charset="0"/>
              </a:rPr>
              <a:t>1</a:t>
            </a:r>
          </a:p>
        </p:txBody>
      </p:sp>
      <p:sp>
        <p:nvSpPr>
          <p:cNvPr id="13" name="Right Arrow 12"/>
          <p:cNvSpPr/>
          <p:nvPr/>
        </p:nvSpPr>
        <p:spPr bwMode="auto">
          <a:xfrm rot="1116582">
            <a:off x="2920773" y="3037385"/>
            <a:ext cx="2283721" cy="449412"/>
          </a:xfrm>
          <a:prstGeom prst="rightArrow">
            <a:avLst/>
          </a:prstGeom>
          <a:solidFill>
            <a:schemeClr val="tx2">
              <a:lumMod val="75000"/>
            </a:schemeClr>
          </a:solidFill>
          <a:ln>
            <a:solidFill>
              <a:srgbClr val="00206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3318875" y="2376379"/>
                <a:ext cx="1897625" cy="573427"/>
              </a:xfrm>
              <a:prstGeom prst="rect">
                <a:avLst/>
              </a:prstGeom>
              <a:noFill/>
            </p:spPr>
            <p:txBody>
              <a:bodyPr wrap="square" rtlCol="0">
                <a:spAutoFit/>
              </a:bodyPr>
              <a:lstStyle/>
              <a:p>
                <a14:m>
                  <m:oMath xmlns:m="http://schemas.openxmlformats.org/officeDocument/2006/math">
                    <m:r>
                      <a:rPr lang="en-US" sz="3200" b="0" i="1" smtClean="0">
                        <a:solidFill>
                          <a:schemeClr val="tx1"/>
                        </a:solidFill>
                        <a:latin typeface="Cambria Math" panose="02040503050406030204" pitchFamily="18" charset="0"/>
                      </a:rPr>
                      <m:t>𝑘</m:t>
                    </m:r>
                  </m:oMath>
                </a14:m>
                <a:r>
                  <a:rPr lang="en-US" sz="2800" dirty="0" smtClean="0">
                    <a:solidFill>
                      <a:schemeClr val="tx1"/>
                    </a:solidFill>
                    <a:latin typeface="Segoe" pitchFamily="34" charset="0"/>
                  </a:rPr>
                  <a:t>-</a:t>
                </a:r>
                <a:r>
                  <a:rPr lang="en-US" sz="2800" dirty="0" err="1" smtClean="0">
                    <a:solidFill>
                      <a:schemeClr val="tx1"/>
                    </a:solidFill>
                    <a:latin typeface="Segoe" pitchFamily="34" charset="0"/>
                  </a:rPr>
                  <a:t>th</a:t>
                </a:r>
                <a:r>
                  <a:rPr lang="en-US" sz="2800" dirty="0">
                    <a:latin typeface="Segoe" pitchFamily="34" charset="0"/>
                  </a:rPr>
                  <a:t> </a:t>
                </a:r>
                <a:r>
                  <a:rPr lang="en-US" sz="2800" dirty="0" smtClean="0">
                    <a:latin typeface="Segoe" pitchFamily="34" charset="0"/>
                  </a:rPr>
                  <a:t>slice</a:t>
                </a:r>
                <a:endParaRPr lang="en-US" sz="2800" dirty="0" smtClean="0">
                  <a:solidFill>
                    <a:schemeClr val="tx1"/>
                  </a:solidFill>
                  <a:latin typeface="Segoe"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318875" y="2376379"/>
                <a:ext cx="1897625" cy="573427"/>
              </a:xfrm>
              <a:prstGeom prst="rect">
                <a:avLst/>
              </a:prstGeom>
              <a:blipFill rotWithShape="0">
                <a:blip r:embed="rId6"/>
                <a:stretch>
                  <a:fillRect t="-5319" b="-26596"/>
                </a:stretch>
              </a:blipFill>
            </p:spPr>
            <p:txBody>
              <a:bodyPr/>
              <a:lstStyle/>
              <a:p>
                <a:r>
                  <a:rPr lang="en-US">
                    <a:noFill/>
                  </a:rPr>
                  <a:t> </a:t>
                </a:r>
              </a:p>
            </p:txBody>
          </p:sp>
        </mc:Fallback>
      </mc:AlternateContent>
    </p:spTree>
    <p:extLst>
      <p:ext uri="{BB962C8B-B14F-4D97-AF65-F5344CB8AC3E}">
        <p14:creationId xmlns:p14="http://schemas.microsoft.com/office/powerpoint/2010/main" val="15898621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Knowledge Base Representation (2/2)</a:t>
            </a:r>
          </a:p>
        </p:txBody>
      </p:sp>
      <p:pic>
        <p:nvPicPr>
          <p:cNvPr id="4" name="Picture 3"/>
          <p:cNvPicPr>
            <a:picLocks noChangeAspect="1"/>
          </p:cNvPicPr>
          <p:nvPr/>
        </p:nvPicPr>
        <p:blipFill>
          <a:blip r:embed="rId3"/>
          <a:stretch>
            <a:fillRect/>
          </a:stretch>
        </p:blipFill>
        <p:spPr>
          <a:xfrm>
            <a:off x="503756" y="1233478"/>
            <a:ext cx="2622274" cy="2539384"/>
          </a:xfrm>
          <a:prstGeom prst="rect">
            <a:avLst/>
          </a:prstGeom>
          <a:noFill/>
        </p:spPr>
      </p:pic>
      <p:sp>
        <p:nvSpPr>
          <p:cNvPr id="5" name="Rectangle 4"/>
          <p:cNvSpPr/>
          <p:nvPr/>
        </p:nvSpPr>
        <p:spPr bwMode="auto">
          <a:xfrm>
            <a:off x="5472943" y="2949806"/>
            <a:ext cx="3141221" cy="2660753"/>
          </a:xfrm>
          <a:prstGeom prst="rect">
            <a:avLst/>
          </a:prstGeom>
          <a:noFill/>
          <a:ln w="19050">
            <a:solidFill>
              <a:schemeClr val="accent2">
                <a:lumMod val="5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13765" y="2328970"/>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13765" y="2328970"/>
                <a:ext cx="60960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50629" y="5709487"/>
                <a:ext cx="2133600" cy="523220"/>
              </a:xfrm>
              <a:prstGeom prst="rect">
                <a:avLst/>
              </a:prstGeom>
              <a:noFill/>
            </p:spPr>
            <p:txBody>
              <a:bodyPr wrap="square" rtlCol="0">
                <a:spAutoFit/>
              </a:bodyPr>
              <a:lstStyle/>
              <a:p>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𝑘</m:t>
                        </m:r>
                      </m:sub>
                    </m:sSub>
                  </m:oMath>
                </a14:m>
                <a:r>
                  <a:rPr lang="en-US" sz="2800" dirty="0">
                    <a:latin typeface="Segoe" pitchFamily="34" charset="0"/>
                  </a:rPr>
                  <a:t> : </a:t>
                </a:r>
                <a:r>
                  <a:rPr lang="en-US" sz="2800" i="1" dirty="0">
                    <a:latin typeface="Segoe" pitchFamily="34" charset="0"/>
                  </a:rPr>
                  <a:t>born-in</a:t>
                </a:r>
                <a:endParaRPr lang="en-US" sz="2800" dirty="0" smtClean="0">
                  <a:solidFill>
                    <a:schemeClr val="tx1"/>
                  </a:solidFill>
                  <a:latin typeface="Segoe"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050629" y="5709487"/>
                <a:ext cx="2133600" cy="523220"/>
              </a:xfrm>
              <a:prstGeom prst="rect">
                <a:avLst/>
              </a:prstGeom>
              <a:blipFill rotWithShape="0">
                <a:blip r:embed="rId5"/>
                <a:stretch>
                  <a:fillRect t="-12941" b="-32941"/>
                </a:stretch>
              </a:blipFill>
            </p:spPr>
            <p:txBody>
              <a:bodyPr/>
              <a:lstStyle/>
              <a:p>
                <a:r>
                  <a:rPr lang="en-US">
                    <a:noFill/>
                  </a:rPr>
                  <a:t> </a:t>
                </a:r>
              </a:p>
            </p:txBody>
          </p:sp>
        </mc:Fallback>
      </mc:AlternateContent>
      <p:sp>
        <p:nvSpPr>
          <p:cNvPr id="8" name="Rectangle 7"/>
          <p:cNvSpPr/>
          <p:nvPr/>
        </p:nvSpPr>
        <p:spPr bwMode="auto">
          <a:xfrm>
            <a:off x="5472943" y="4455186"/>
            <a:ext cx="3141220" cy="304800"/>
          </a:xfrm>
          <a:prstGeom prst="rect">
            <a:avLst/>
          </a:prstGeom>
          <a:noFill/>
          <a:ln w="22225">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9" name="Rectangle 8"/>
          <p:cNvSpPr/>
          <p:nvPr/>
        </p:nvSpPr>
        <p:spPr bwMode="auto">
          <a:xfrm>
            <a:off x="7019820" y="2949807"/>
            <a:ext cx="356884" cy="2660752"/>
          </a:xfrm>
          <a:prstGeom prst="rect">
            <a:avLst/>
          </a:prstGeom>
          <a:noFill/>
          <a:ln w="22225">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0" name="TextBox 9"/>
          <p:cNvSpPr txBox="1"/>
          <p:nvPr/>
        </p:nvSpPr>
        <p:spPr>
          <a:xfrm>
            <a:off x="6609311" y="2448924"/>
            <a:ext cx="1264920" cy="461665"/>
          </a:xfrm>
          <a:prstGeom prst="rect">
            <a:avLst/>
          </a:prstGeom>
          <a:noFill/>
          <a:ln>
            <a:noFill/>
          </a:ln>
        </p:spPr>
        <p:txBody>
          <a:bodyPr wrap="square" rtlCol="0">
            <a:spAutoFit/>
          </a:bodyPr>
          <a:lstStyle/>
          <a:p>
            <a:pPr algn="ctr"/>
            <a:r>
              <a:rPr lang="en-US" sz="2400" i="1" dirty="0" smtClean="0">
                <a:solidFill>
                  <a:schemeClr val="tx1"/>
                </a:solidFill>
                <a:latin typeface="Times New Roman" panose="02020603050405020304" pitchFamily="18" charset="0"/>
                <a:cs typeface="Times New Roman" panose="02020603050405020304" pitchFamily="18" charset="0"/>
              </a:rPr>
              <a:t>Hawaii</a:t>
            </a:r>
          </a:p>
        </p:txBody>
      </p:sp>
      <p:sp>
        <p:nvSpPr>
          <p:cNvPr id="11" name="TextBox 10"/>
          <p:cNvSpPr txBox="1"/>
          <p:nvPr/>
        </p:nvSpPr>
        <p:spPr>
          <a:xfrm>
            <a:off x="4348702" y="4360382"/>
            <a:ext cx="1293663" cy="461665"/>
          </a:xfrm>
          <a:prstGeom prst="rect">
            <a:avLst/>
          </a:prstGeom>
          <a:noFill/>
          <a:ln>
            <a:noFill/>
          </a:ln>
        </p:spPr>
        <p:txBody>
          <a:bodyPr wrap="square" rtlCol="0">
            <a:spAutoFit/>
          </a:bodyPr>
          <a:lstStyle/>
          <a:p>
            <a:r>
              <a:rPr lang="en-US" sz="2400" i="1" dirty="0" smtClean="0">
                <a:solidFill>
                  <a:schemeClr val="tx1"/>
                </a:solidFill>
                <a:latin typeface="Times New Roman" panose="02020603050405020304" pitchFamily="18" charset="0"/>
                <a:cs typeface="Times New Roman" panose="02020603050405020304" pitchFamily="18" charset="0"/>
              </a:rPr>
              <a:t>Obama</a:t>
            </a:r>
          </a:p>
        </p:txBody>
      </p:sp>
      <p:sp>
        <p:nvSpPr>
          <p:cNvPr id="12" name="TextBox 11"/>
          <p:cNvSpPr txBox="1"/>
          <p:nvPr/>
        </p:nvSpPr>
        <p:spPr>
          <a:xfrm>
            <a:off x="7019820" y="4376753"/>
            <a:ext cx="381000" cy="461665"/>
          </a:xfrm>
          <a:prstGeom prst="rect">
            <a:avLst/>
          </a:prstGeom>
          <a:noFill/>
        </p:spPr>
        <p:txBody>
          <a:bodyPr wrap="square" rtlCol="0">
            <a:spAutoFit/>
          </a:bodyPr>
          <a:lstStyle/>
          <a:p>
            <a:r>
              <a:rPr lang="en-US" sz="2400" dirty="0" smtClean="0">
                <a:solidFill>
                  <a:schemeClr val="tx1"/>
                </a:solidFill>
                <a:latin typeface="Segoe" pitchFamily="34" charset="0"/>
              </a:rPr>
              <a:t>1</a:t>
            </a:r>
          </a:p>
        </p:txBody>
      </p:sp>
      <p:sp>
        <p:nvSpPr>
          <p:cNvPr id="13" name="Right Arrow 12"/>
          <p:cNvSpPr/>
          <p:nvPr/>
        </p:nvSpPr>
        <p:spPr bwMode="auto">
          <a:xfrm rot="1116582">
            <a:off x="2920773" y="3037385"/>
            <a:ext cx="2283721" cy="449412"/>
          </a:xfrm>
          <a:prstGeom prst="rightArrow">
            <a:avLst/>
          </a:prstGeom>
          <a:solidFill>
            <a:schemeClr val="tx2">
              <a:lumMod val="75000"/>
            </a:schemeClr>
          </a:solidFill>
          <a:ln>
            <a:solidFill>
              <a:srgbClr val="00206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3318875" y="2376379"/>
                <a:ext cx="1897625" cy="573427"/>
              </a:xfrm>
              <a:prstGeom prst="rect">
                <a:avLst/>
              </a:prstGeom>
              <a:noFill/>
            </p:spPr>
            <p:txBody>
              <a:bodyPr wrap="square" rtlCol="0">
                <a:spAutoFit/>
              </a:bodyPr>
              <a:lstStyle/>
              <a:p>
                <a14:m>
                  <m:oMath xmlns:m="http://schemas.openxmlformats.org/officeDocument/2006/math">
                    <m:r>
                      <a:rPr lang="en-US" sz="3200" b="0" i="1" smtClean="0">
                        <a:solidFill>
                          <a:schemeClr val="tx1"/>
                        </a:solidFill>
                        <a:latin typeface="Cambria Math" panose="02040503050406030204" pitchFamily="18" charset="0"/>
                      </a:rPr>
                      <m:t>𝑘</m:t>
                    </m:r>
                  </m:oMath>
                </a14:m>
                <a:r>
                  <a:rPr lang="en-US" sz="2800" dirty="0" smtClean="0">
                    <a:solidFill>
                      <a:schemeClr val="tx1"/>
                    </a:solidFill>
                    <a:latin typeface="Segoe" pitchFamily="34" charset="0"/>
                  </a:rPr>
                  <a:t>-</a:t>
                </a:r>
                <a:r>
                  <a:rPr lang="en-US" sz="2800" dirty="0" err="1" smtClean="0">
                    <a:solidFill>
                      <a:schemeClr val="tx1"/>
                    </a:solidFill>
                    <a:latin typeface="Segoe" pitchFamily="34" charset="0"/>
                  </a:rPr>
                  <a:t>th</a:t>
                </a:r>
                <a:r>
                  <a:rPr lang="en-US" sz="2800" dirty="0">
                    <a:latin typeface="Segoe" pitchFamily="34" charset="0"/>
                  </a:rPr>
                  <a:t> </a:t>
                </a:r>
                <a:r>
                  <a:rPr lang="en-US" sz="2800" dirty="0" smtClean="0">
                    <a:latin typeface="Segoe" pitchFamily="34" charset="0"/>
                  </a:rPr>
                  <a:t>slice</a:t>
                </a:r>
                <a:endParaRPr lang="en-US" sz="2800" dirty="0" smtClean="0">
                  <a:solidFill>
                    <a:schemeClr val="tx1"/>
                  </a:solidFill>
                  <a:latin typeface="Segoe"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318875" y="2376379"/>
                <a:ext cx="1897625" cy="573427"/>
              </a:xfrm>
              <a:prstGeom prst="rect">
                <a:avLst/>
              </a:prstGeom>
              <a:blipFill rotWithShape="0">
                <a:blip r:embed="rId6"/>
                <a:stretch>
                  <a:fillRect t="-5319" b="-26596"/>
                </a:stretch>
              </a:blipFill>
            </p:spPr>
            <p:txBody>
              <a:bodyPr/>
              <a:lstStyle/>
              <a:p>
                <a:r>
                  <a:rPr lang="en-US">
                    <a:noFill/>
                  </a:rPr>
                  <a:t> </a:t>
                </a:r>
              </a:p>
            </p:txBody>
          </p:sp>
        </mc:Fallback>
      </mc:AlternateContent>
      <p:sp>
        <p:nvSpPr>
          <p:cNvPr id="15" name="TextBox 14"/>
          <p:cNvSpPr txBox="1"/>
          <p:nvPr/>
        </p:nvSpPr>
        <p:spPr>
          <a:xfrm>
            <a:off x="389743" y="5183438"/>
            <a:ext cx="4637740" cy="1384995"/>
          </a:xfrm>
          <a:prstGeom prst="rect">
            <a:avLst/>
          </a:prstGeom>
          <a:noFill/>
          <a:ln w="25400">
            <a:solidFill>
              <a:srgbClr val="1458A8"/>
            </a:solidFill>
          </a:ln>
        </p:spPr>
        <p:txBody>
          <a:bodyPr wrap="square" rtlCol="0">
            <a:spAutoFit/>
          </a:bodyPr>
          <a:lstStyle/>
          <a:p>
            <a:r>
              <a:rPr lang="en-US" sz="2800" dirty="0" smtClean="0">
                <a:latin typeface="Segoe" pitchFamily="34" charset="0"/>
              </a:rPr>
              <a:t>A zero entry means either:</a:t>
            </a:r>
          </a:p>
          <a:p>
            <a:pPr marL="739775" lvl="1" indent="-282575">
              <a:buFont typeface="Arial" panose="020B0604020202020204" pitchFamily="34" charset="0"/>
              <a:buChar char="•"/>
            </a:pPr>
            <a:r>
              <a:rPr lang="en-US" sz="2800" dirty="0" smtClean="0">
                <a:latin typeface="Segoe" pitchFamily="34" charset="0"/>
              </a:rPr>
              <a:t>Incorrect (</a:t>
            </a:r>
            <a:r>
              <a:rPr lang="en-US" sz="2800" i="1" dirty="0" smtClean="0">
                <a:latin typeface="Times New Roman" panose="02020603050405020304" pitchFamily="18" charset="0"/>
                <a:cs typeface="Times New Roman" panose="02020603050405020304" pitchFamily="18" charset="0"/>
              </a:rPr>
              <a:t>false</a:t>
            </a:r>
            <a:r>
              <a:rPr lang="en-US" sz="2800" dirty="0" smtClean="0">
                <a:latin typeface="Segoe" pitchFamily="34" charset="0"/>
              </a:rPr>
              <a:t>)</a:t>
            </a:r>
          </a:p>
          <a:p>
            <a:pPr marL="739775" lvl="1" indent="-282575">
              <a:buFont typeface="Arial" panose="020B0604020202020204" pitchFamily="34" charset="0"/>
              <a:buChar char="•"/>
              <a:tabLst>
                <a:tab pos="457200" algn="l"/>
              </a:tabLst>
            </a:pPr>
            <a:r>
              <a:rPr lang="en-US" sz="2800" dirty="0" smtClean="0">
                <a:solidFill>
                  <a:schemeClr val="tx1"/>
                </a:solidFill>
                <a:latin typeface="Segoe" pitchFamily="34" charset="0"/>
              </a:rPr>
              <a:t>Unknown</a:t>
            </a:r>
          </a:p>
        </p:txBody>
      </p:sp>
    </p:spTree>
    <p:extLst>
      <p:ext uri="{BB962C8B-B14F-4D97-AF65-F5344CB8AC3E}">
        <p14:creationId xmlns:p14="http://schemas.microsoft.com/office/powerpoint/2010/main" val="36897983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366873"/>
            <a:ext cx="8914642" cy="1107996"/>
          </a:xfrm>
        </p:spPr>
        <p:txBody>
          <a:bodyPr/>
          <a:lstStyle/>
          <a:p>
            <a:r>
              <a:rPr lang="en-US" dirty="0"/>
              <a:t>Objective:</a:t>
            </a:r>
          </a:p>
          <a:p>
            <a:endParaRPr lang="en-US" dirty="0"/>
          </a:p>
        </p:txBody>
      </p:sp>
      <p:sp>
        <p:nvSpPr>
          <p:cNvPr id="3" name="Title 2"/>
          <p:cNvSpPr>
            <a:spLocks noGrp="1"/>
          </p:cNvSpPr>
          <p:nvPr>
            <p:ph type="title"/>
          </p:nvPr>
        </p:nvSpPr>
        <p:spPr/>
        <p:txBody>
          <a:bodyPr/>
          <a:lstStyle/>
          <a:p>
            <a:r>
              <a:rPr lang="en-US" dirty="0"/>
              <a:t>Tensor Decomposition Objective</a:t>
            </a:r>
          </a:p>
        </p:txBody>
      </p:sp>
      <p:sp>
        <p:nvSpPr>
          <p:cNvPr id="4" name="Rectangle 3"/>
          <p:cNvSpPr/>
          <p:nvPr/>
        </p:nvSpPr>
        <p:spPr bwMode="auto">
          <a:xfrm>
            <a:off x="1125979" y="4076288"/>
            <a:ext cx="1370864" cy="1370864"/>
          </a:xfrm>
          <a:prstGeom prst="rect">
            <a:avLst/>
          </a:prstGeom>
          <a:solidFill>
            <a:srgbClr val="1555A4"/>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grpSp>
        <p:nvGrpSpPr>
          <p:cNvPr id="5" name="Group 4"/>
          <p:cNvGrpSpPr/>
          <p:nvPr/>
        </p:nvGrpSpPr>
        <p:grpSpPr>
          <a:xfrm>
            <a:off x="2904889" y="4385984"/>
            <a:ext cx="219311" cy="583287"/>
            <a:chOff x="3733800" y="3836313"/>
            <a:chExt cx="219311" cy="583287"/>
          </a:xfrm>
        </p:grpSpPr>
        <p:sp>
          <p:nvSpPr>
            <p:cNvPr id="6" name="TextBox 5"/>
            <p:cNvSpPr txBox="1"/>
            <p:nvPr/>
          </p:nvSpPr>
          <p:spPr>
            <a:xfrm>
              <a:off x="3743117" y="38363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sp>
          <p:nvSpPr>
            <p:cNvPr id="7" name="TextBox 6"/>
            <p:cNvSpPr txBox="1"/>
            <p:nvPr/>
          </p:nvSpPr>
          <p:spPr>
            <a:xfrm>
              <a:off x="3733800" y="39887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grpSp>
      <p:sp>
        <p:nvSpPr>
          <p:cNvPr id="8" name="Rectangle 7"/>
          <p:cNvSpPr/>
          <p:nvPr/>
        </p:nvSpPr>
        <p:spPr bwMode="auto">
          <a:xfrm rot="5400000">
            <a:off x="7435229" y="4030691"/>
            <a:ext cx="583553" cy="1370864"/>
          </a:xfrm>
          <a:prstGeom prst="rect">
            <a:avLst/>
          </a:prstGeom>
          <a:solidFill>
            <a:schemeClr val="accent2">
              <a:lumMod val="75000"/>
            </a:schemeClr>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9" name="TextBox 8"/>
          <p:cNvSpPr txBox="1"/>
          <p:nvPr/>
        </p:nvSpPr>
        <p:spPr>
          <a:xfrm>
            <a:off x="4438206" y="4449302"/>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0" name="TextBox 9"/>
          <p:cNvSpPr txBox="1"/>
          <p:nvPr/>
        </p:nvSpPr>
        <p:spPr>
          <a:xfrm>
            <a:off x="6190806" y="4470996"/>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1" name="Rectangle 10"/>
          <p:cNvSpPr/>
          <p:nvPr/>
        </p:nvSpPr>
        <p:spPr bwMode="auto">
          <a:xfrm>
            <a:off x="5277300" y="4423056"/>
            <a:ext cx="584844" cy="584844"/>
          </a:xfrm>
          <a:prstGeom prst="rect">
            <a:avLst/>
          </a:prstGeom>
          <a:solidFill>
            <a:schemeClr val="accent5"/>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1066800" y="345545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66800" y="3455451"/>
                <a:ext cx="60960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505200" y="353165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smtClean="0">
                          <a:solidFill>
                            <a:schemeClr val="tx1"/>
                          </a:solidFill>
                          <a:latin typeface="Cambria Math" panose="02040503050406030204" pitchFamily="18" charset="0"/>
                        </a:rPr>
                        <m:t>𝐀</m:t>
                      </m:r>
                    </m:oMath>
                  </m:oMathPara>
                </a14:m>
                <a:endParaRPr lang="en-US" sz="2800" dirty="0" smtClean="0">
                  <a:solidFill>
                    <a:schemeClr val="tx1"/>
                  </a:solidFill>
                  <a:latin typeface="Segoe"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505200" y="3531651"/>
                <a:ext cx="60960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162800" y="3904956"/>
                <a:ext cx="609600"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tx1"/>
                              </a:solidFill>
                              <a:latin typeface="Cambria Math" panose="02040503050406030204" pitchFamily="18" charset="0"/>
                            </a:rPr>
                          </m:ctrlPr>
                        </m:sSupPr>
                        <m:e>
                          <m:r>
                            <a:rPr lang="en-US" sz="2800" b="1" smtClean="0">
                              <a:solidFill>
                                <a:schemeClr val="tx1"/>
                              </a:solidFill>
                              <a:latin typeface="Cambria Math" panose="02040503050406030204" pitchFamily="18" charset="0"/>
                            </a:rPr>
                            <m:t>𝐀</m:t>
                          </m:r>
                        </m:e>
                        <m:sup>
                          <m:r>
                            <a:rPr lang="en-US" sz="2800" b="0" i="1" smtClean="0">
                              <a:solidFill>
                                <a:schemeClr val="tx1"/>
                              </a:solidFill>
                              <a:latin typeface="Cambria Math" panose="02040503050406030204" pitchFamily="18" charset="0"/>
                            </a:rPr>
                            <m:t>𝑇</m:t>
                          </m:r>
                        </m:sup>
                      </m:sSup>
                    </m:oMath>
                  </m:oMathPara>
                </a14:m>
                <a:endParaRPr lang="en-US" sz="2800" dirty="0" smtClean="0">
                  <a:solidFill>
                    <a:schemeClr val="bg2"/>
                  </a:solidFill>
                  <a:latin typeface="Segoe"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162800" y="3904956"/>
                <a:ext cx="609600" cy="53091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281423" y="3774896"/>
                <a:ext cx="6096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ℛ</m:t>
                          </m:r>
                        </m:e>
                        <m:sub>
                          <m:r>
                            <a:rPr lang="en-US" sz="3200" i="1">
                              <a:solidFill>
                                <a:schemeClr val="tx1"/>
                              </a:solidFill>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281423" y="3774896"/>
                <a:ext cx="609600" cy="584775"/>
              </a:xfrm>
              <a:prstGeom prst="rect">
                <a:avLst/>
              </a:prstGeom>
              <a:blipFill rotWithShape="0">
                <a:blip r:embed="rId6"/>
                <a:stretch>
                  <a:fillRect/>
                </a:stretch>
              </a:blipFill>
            </p:spPr>
            <p:txBody>
              <a:bodyPr/>
              <a:lstStyle/>
              <a:p>
                <a:r>
                  <a:rPr lang="en-US">
                    <a:noFill/>
                  </a:rPr>
                  <a:t> </a:t>
                </a:r>
              </a:p>
            </p:txBody>
          </p:sp>
        </mc:Fallback>
      </mc:AlternateContent>
      <p:sp>
        <p:nvSpPr>
          <p:cNvPr id="16" name="Rectangle 15"/>
          <p:cNvSpPr/>
          <p:nvPr/>
        </p:nvSpPr>
        <p:spPr bwMode="auto">
          <a:xfrm>
            <a:off x="3533679" y="4055607"/>
            <a:ext cx="583553" cy="1370864"/>
          </a:xfrm>
          <a:prstGeom prst="rect">
            <a:avLst/>
          </a:prstGeom>
          <a:solidFill>
            <a:schemeClr val="accent2">
              <a:lumMod val="75000"/>
            </a:schemeClr>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17" name="Rectangle 16"/>
              <p:cNvSpPr/>
              <p:nvPr/>
            </p:nvSpPr>
            <p:spPr>
              <a:xfrm>
                <a:off x="2119948" y="1153513"/>
                <a:ext cx="6871652" cy="10742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𝒳</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b="1">
                                          <a:latin typeface="Cambria Math" panose="02040503050406030204" pitchFamily="18" charset="0"/>
                                        </a:rPr>
                                        <m:t>𝐀</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sSup>
                                        <m:sSupPr>
                                          <m:ctrlPr>
                                            <a:rPr lang="en-US" sz="2400" i="1">
                                              <a:latin typeface="Cambria Math" panose="02040503050406030204" pitchFamily="18" charset="0"/>
                                            </a:rPr>
                                          </m:ctrlPr>
                                        </m:sSupPr>
                                        <m:e>
                                          <m:r>
                                            <a:rPr lang="en-US" sz="2400" b="1">
                                              <a:latin typeface="Cambria Math" panose="02040503050406030204" pitchFamily="18" charset="0"/>
                                            </a:rPr>
                                            <m:t>𝐀</m:t>
                                          </m:r>
                                        </m:e>
                                        <m:sup>
                                          <m:r>
                                            <a:rPr lang="en-US" sz="2400" i="1">
                                              <a:latin typeface="Cambria Math" panose="02040503050406030204" pitchFamily="18" charset="0"/>
                                            </a:rPr>
                                            <m:t>𝑇</m:t>
                                          </m:r>
                                        </m:sup>
                                      </m:sSup>
                                    </m:e>
                                  </m:d>
                                </m:e>
                                <m:sub>
                                  <m:r>
                                    <a:rPr lang="en-US" sz="2400" i="1">
                                      <a:latin typeface="Cambria Math" panose="02040503050406030204" pitchFamily="18" charset="0"/>
                                    </a:rPr>
                                    <m:t>𝐹</m:t>
                                  </m:r>
                                </m:sub>
                                <m:sup>
                                  <m:r>
                                    <a:rPr lang="en-US" sz="2400" i="1">
                                      <a:latin typeface="Cambria Math" panose="02040503050406030204" pitchFamily="18" charset="0"/>
                                    </a:rPr>
                                    <m:t>2</m:t>
                                  </m:r>
                                </m:sup>
                              </m:sSubSup>
                            </m:e>
                          </m:nary>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e>
                            <m:sub>
                              <m:r>
                                <a:rPr lang="en-US" sz="2400" b="0" i="1" smtClean="0">
                                  <a:latin typeface="Cambria Math" panose="02040503050406030204" pitchFamily="18" charset="0"/>
                                </a:rPr>
                                <m:t>𝐹</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nary>
                            <m:naryPr>
                              <m:chr m:val="∑"/>
                              <m:limLoc m:val="subSup"/>
                              <m:supHide m:val="on"/>
                              <m:ctrlPr>
                                <a:rPr lang="en-US" sz="2400" b="0" i="1" smtClean="0">
                                  <a:latin typeface="Cambria Math" panose="02040503050406030204" pitchFamily="18" charset="0"/>
                                </a:rPr>
                              </m:ctrlPr>
                            </m:naryPr>
                            <m:sub>
                              <m:r>
                                <m:rPr>
                                  <m:brk m:alnAt="9"/>
                                </m:rPr>
                                <a:rPr lang="en-US" sz="2400" b="0" i="1" smtClean="0">
                                  <a:latin typeface="Cambria Math" panose="02040503050406030204" pitchFamily="18" charset="0"/>
                                </a:rPr>
                                <m:t>𝑘</m:t>
                              </m:r>
                            </m:sub>
                            <m:sup/>
                            <m:e>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e>
                                  </m:d>
                                </m:e>
                                <m:sub>
                                  <m:r>
                                    <a:rPr lang="en-US" sz="2400" b="0" i="1" smtClean="0">
                                      <a:latin typeface="Cambria Math" panose="02040503050406030204" pitchFamily="18" charset="0"/>
                                    </a:rPr>
                                    <m:t>𝐹</m:t>
                                  </m:r>
                                </m:sub>
                                <m:sup>
                                  <m:r>
                                    <a:rPr lang="en-US" sz="2400" b="0" i="1" smtClean="0">
                                      <a:latin typeface="Cambria Math" panose="02040503050406030204" pitchFamily="18" charset="0"/>
                                    </a:rPr>
                                    <m:t>2</m:t>
                                  </m:r>
                                </m:sup>
                              </m:sSubSup>
                            </m:e>
                          </m:nary>
                        </m:e>
                      </m:d>
                    </m:oMath>
                  </m:oMathPara>
                </a14:m>
                <a:endParaRPr lang="en-US" sz="2400" dirty="0"/>
              </a:p>
            </p:txBody>
          </p:sp>
        </mc:Choice>
        <mc:Fallback xmlns="">
          <p:sp>
            <p:nvSpPr>
              <p:cNvPr id="17" name="Rectangle 16"/>
              <p:cNvSpPr>
                <a:spLocks noRot="1" noChangeAspect="1" noMove="1" noResize="1" noEditPoints="1" noAdjustHandles="1" noChangeArrowheads="1" noChangeShapeType="1" noTextEdit="1"/>
              </p:cNvSpPr>
              <p:nvPr/>
            </p:nvSpPr>
            <p:spPr>
              <a:xfrm>
                <a:off x="2119948" y="1153513"/>
                <a:ext cx="6871652" cy="1074268"/>
              </a:xfrm>
              <a:prstGeom prst="rect">
                <a:avLst/>
              </a:prstGeom>
              <a:blipFill rotWithShape="0">
                <a:blip r:embed="rId7"/>
                <a:stretch>
                  <a:fillRect/>
                </a:stretch>
              </a:blipFill>
            </p:spPr>
            <p:txBody>
              <a:bodyPr/>
              <a:lstStyle/>
              <a:p>
                <a:r>
                  <a:rPr lang="en-US">
                    <a:noFill/>
                  </a:rPr>
                  <a:t> </a:t>
                </a:r>
              </a:p>
            </p:txBody>
          </p:sp>
        </mc:Fallback>
      </mc:AlternateContent>
      <p:sp>
        <p:nvSpPr>
          <p:cNvPr id="18" name="TextBox 17"/>
          <p:cNvSpPr txBox="1"/>
          <p:nvPr/>
        </p:nvSpPr>
        <p:spPr>
          <a:xfrm>
            <a:off x="4204553" y="6396335"/>
            <a:ext cx="4863247" cy="461665"/>
          </a:xfrm>
          <a:prstGeom prst="rect">
            <a:avLst/>
          </a:prstGeom>
          <a:noFill/>
        </p:spPr>
        <p:txBody>
          <a:bodyPr wrap="square" rtlCol="0">
            <a:spAutoFit/>
          </a:bodyPr>
          <a:lstStyle/>
          <a:p>
            <a:pPr algn="r"/>
            <a:r>
              <a:rPr lang="en-US" sz="2400" dirty="0" smtClean="0">
                <a:solidFill>
                  <a:schemeClr val="tx1"/>
                </a:solidFill>
                <a:latin typeface="Segoe" pitchFamily="34" charset="0"/>
              </a:rPr>
              <a:t>RESCAL [Nickel+, ICML-11]</a:t>
            </a:r>
          </a:p>
        </p:txBody>
      </p:sp>
      <p:sp>
        <p:nvSpPr>
          <p:cNvPr id="20" name="Left Brace 19"/>
          <p:cNvSpPr/>
          <p:nvPr/>
        </p:nvSpPr>
        <p:spPr>
          <a:xfrm rot="16200000">
            <a:off x="3853629" y="783598"/>
            <a:ext cx="253130" cy="2966698"/>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7296150" y="906910"/>
            <a:ext cx="266700" cy="2717941"/>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283104" y="2231980"/>
            <a:ext cx="339418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smtClean="0">
                <a:solidFill>
                  <a:srgbClr val="0070C0"/>
                </a:solidFill>
                <a:latin typeface="Times New Roman" panose="02020603050405020304" pitchFamily="18" charset="0"/>
                <a:cs typeface="Times New Roman" panose="02020603050405020304" pitchFamily="18" charset="0"/>
              </a:rPr>
              <a:t>Reconstruction Error</a:t>
            </a:r>
          </a:p>
        </p:txBody>
      </p:sp>
      <p:sp>
        <p:nvSpPr>
          <p:cNvPr id="23" name="TextBox 22"/>
          <p:cNvSpPr txBox="1"/>
          <p:nvPr/>
        </p:nvSpPr>
        <p:spPr>
          <a:xfrm>
            <a:off x="6315694" y="2231980"/>
            <a:ext cx="224918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smtClean="0">
                <a:solidFill>
                  <a:srgbClr val="0070C0"/>
                </a:solidFill>
                <a:latin typeface="Times New Roman" panose="02020603050405020304" pitchFamily="18" charset="0"/>
                <a:cs typeface="Times New Roman" panose="02020603050405020304" pitchFamily="18" charset="0"/>
              </a:rPr>
              <a:t>Regularization</a:t>
            </a:r>
          </a:p>
        </p:txBody>
      </p:sp>
      <mc:AlternateContent xmlns:mc="http://schemas.openxmlformats.org/markup-compatibility/2006" xmlns:a14="http://schemas.microsoft.com/office/drawing/2010/main">
        <mc:Choice Requires="a14">
          <p:sp>
            <p:nvSpPr>
              <p:cNvPr id="24" name="TextBox 23"/>
              <p:cNvSpPr txBox="1"/>
              <p:nvPr/>
            </p:nvSpPr>
            <p:spPr>
              <a:xfrm>
                <a:off x="1900746" y="5947752"/>
                <a:ext cx="2026919" cy="461665"/>
              </a:xfrm>
              <a:prstGeom prst="rect">
                <a:avLst/>
              </a:prstGeom>
              <a:noFill/>
            </p:spPr>
            <p:txBody>
              <a:bodyPr wrap="square" rtlCol="0">
                <a:spAutoFit/>
              </a:bodyPr>
              <a:lstStyle/>
              <a:p>
                <a:pPr algn="ctr"/>
                <a14:m>
                  <m:oMath xmlns:m="http://schemas.openxmlformats.org/officeDocument/2006/math">
                    <m:r>
                      <a:rPr lang="en-US" sz="2400" b="0" i="1" smtClean="0">
                        <a:solidFill>
                          <a:srgbClr val="0070C0"/>
                        </a:solidFill>
                        <a:latin typeface="Cambria Math" panose="02040503050406030204" pitchFamily="18" charset="0"/>
                      </a:rPr>
                      <m:t>𝑘</m:t>
                    </m:r>
                  </m:oMath>
                </a14:m>
                <a:r>
                  <a:rPr lang="en-US" sz="2400" i="1" dirty="0" smtClean="0">
                    <a:solidFill>
                      <a:srgbClr val="0070C0"/>
                    </a:solidFill>
                    <a:latin typeface="Times New Roman" panose="02020603050405020304" pitchFamily="18" charset="0"/>
                    <a:cs typeface="Times New Roman" panose="02020603050405020304" pitchFamily="18" charset="0"/>
                  </a:rPr>
                  <a:t>-</a:t>
                </a:r>
                <a:r>
                  <a:rPr lang="en-US" sz="2400" i="1" dirty="0" err="1" smtClean="0">
                    <a:solidFill>
                      <a:srgbClr val="0070C0"/>
                    </a:solidFill>
                    <a:latin typeface="Times New Roman" panose="02020603050405020304" pitchFamily="18" charset="0"/>
                    <a:cs typeface="Times New Roman" panose="02020603050405020304" pitchFamily="18" charset="0"/>
                  </a:rPr>
                  <a:t>th</a:t>
                </a:r>
                <a:r>
                  <a:rPr lang="en-US" sz="2400" i="1" dirty="0">
                    <a:solidFill>
                      <a:srgbClr val="0070C0"/>
                    </a:solidFill>
                    <a:latin typeface="Times New Roman" panose="02020603050405020304" pitchFamily="18" charset="0"/>
                    <a:cs typeface="Times New Roman" panose="02020603050405020304" pitchFamily="18" charset="0"/>
                  </a:rPr>
                  <a:t> </a:t>
                </a:r>
                <a:r>
                  <a:rPr lang="en-US" sz="2400" i="1" dirty="0" smtClean="0">
                    <a:solidFill>
                      <a:srgbClr val="0070C0"/>
                    </a:solidFill>
                    <a:latin typeface="Times New Roman" panose="02020603050405020304" pitchFamily="18" charset="0"/>
                    <a:cs typeface="Times New Roman" panose="02020603050405020304" pitchFamily="18" charset="0"/>
                  </a:rPr>
                  <a:t>relation</a:t>
                </a:r>
              </a:p>
            </p:txBody>
          </p:sp>
        </mc:Choice>
        <mc:Fallback xmlns="">
          <p:sp>
            <p:nvSpPr>
              <p:cNvPr id="24" name="TextBox 23"/>
              <p:cNvSpPr txBox="1">
                <a:spLocks noRot="1" noChangeAspect="1" noMove="1" noResize="1" noEditPoints="1" noAdjustHandles="1" noChangeArrowheads="1" noChangeShapeType="1" noTextEdit="1"/>
              </p:cNvSpPr>
              <p:nvPr/>
            </p:nvSpPr>
            <p:spPr>
              <a:xfrm>
                <a:off x="1900746" y="5947752"/>
                <a:ext cx="2026919" cy="461665"/>
              </a:xfrm>
              <a:prstGeom prst="rect">
                <a:avLst/>
              </a:prstGeom>
              <a:blipFill rotWithShape="0">
                <a:blip r:embed="rId8"/>
                <a:stretch>
                  <a:fillRect t="-10667" b="-30667"/>
                </a:stretch>
              </a:blipFill>
            </p:spPr>
            <p:txBody>
              <a:bodyPr/>
              <a:lstStyle/>
              <a:p>
                <a:r>
                  <a:rPr lang="en-US">
                    <a:noFill/>
                  </a:rPr>
                  <a:t> </a:t>
                </a:r>
              </a:p>
            </p:txBody>
          </p:sp>
        </mc:Fallback>
      </mc:AlternateContent>
      <p:cxnSp>
        <p:nvCxnSpPr>
          <p:cNvPr id="26" name="Straight Arrow Connector 25"/>
          <p:cNvCxnSpPr/>
          <p:nvPr/>
        </p:nvCxnSpPr>
        <p:spPr>
          <a:xfrm flipH="1" flipV="1">
            <a:off x="2062123" y="5595156"/>
            <a:ext cx="220981" cy="36783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706685" y="5120640"/>
            <a:ext cx="1570615" cy="84235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26519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430776" y="1646540"/>
                <a:ext cx="7065175" cy="1381853"/>
              </a:xfrm>
            </p:spPr>
            <p:txBody>
              <a:bodyPr/>
              <a:lstStyle/>
              <a:p>
                <a:pPr marL="0" indent="0">
                  <a:buNone/>
                </a:pPr>
                <a:r>
                  <a:rPr lang="en-US" sz="2800" b="0" dirty="0" smtClean="0"/>
                  <a:t>	</a:t>
                </a:r>
                <a14:m>
                  <m:oMath xmlns:m="http://schemas.openxmlformats.org/officeDocument/2006/math">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m:rPr>
                            <m:nor/>
                          </m:rPr>
                          <a:rPr lang="en-US" sz="2800" b="0" smtClean="0">
                            <a:latin typeface="Cambria Math" panose="02040503050406030204" pitchFamily="18" charset="0"/>
                          </a:rPr>
                          <m:t>born</m:t>
                        </m:r>
                        <m:r>
                          <a:rPr lang="en-US" sz="2800" b="0" i="0" smtClean="0">
                            <a:latin typeface="Cambria Math" panose="02040503050406030204" pitchFamily="18" charset="0"/>
                          </a:rPr>
                          <m:t>−</m:t>
                        </m:r>
                        <m:r>
                          <m:rPr>
                            <m:nor/>
                          </m:rPr>
                          <a:rPr lang="en-US" sz="2800" b="0" smtClean="0">
                            <a:latin typeface="Cambria Math" panose="02040503050406030204" pitchFamily="18" charset="0"/>
                          </a:rPr>
                          <m:t>i</m:t>
                        </m:r>
                        <m:r>
                          <m:rPr>
                            <m:nor/>
                          </m:rPr>
                          <a:rPr lang="en-US" sz="2800">
                            <a:latin typeface="Cambria Math" panose="02040503050406030204" pitchFamily="18" charset="0"/>
                          </a:rPr>
                          <m:t>n</m:t>
                        </m:r>
                      </m:sub>
                    </m:sSub>
                    <m:r>
                      <a:rPr lang="en-US" sz="2800" b="0" i="0" smtClean="0">
                        <a:latin typeface="Cambria Math" panose="02040503050406030204" pitchFamily="18" charset="0"/>
                      </a:rPr>
                      <m:t>(</m:t>
                    </m:r>
                    <m:r>
                      <m:rPr>
                        <m:nor/>
                      </m:rPr>
                      <a:rPr lang="en-US" sz="2800" b="0" i="0" smtClean="0">
                        <a:latin typeface="Cambria Math" panose="02040503050406030204" pitchFamily="18" charset="0"/>
                      </a:rPr>
                      <m:t>Obama</m:t>
                    </m:r>
                    <m:r>
                      <a:rPr lang="en-US" sz="2800" b="0" i="0" smtClean="0">
                        <a:latin typeface="Cambria Math" panose="02040503050406030204" pitchFamily="18" charset="0"/>
                      </a:rPr>
                      <m:t>,</m:t>
                    </m:r>
                    <m:r>
                      <m:rPr>
                        <m:nor/>
                      </m:rPr>
                      <a:rPr lang="en-US" sz="2800" b="0" i="0" smtClean="0">
                        <a:latin typeface="Cambria Math" panose="02040503050406030204" pitchFamily="18" charset="0"/>
                      </a:rPr>
                      <m:t>Hawaii</m:t>
                    </m:r>
                    <m:r>
                      <a:rPr lang="en-US" sz="2800" b="0" i="0" smtClean="0">
                        <a:latin typeface="Cambria Math" panose="02040503050406030204" pitchFamily="18" charset="0"/>
                      </a:rPr>
                      <m:t>)</m:t>
                    </m:r>
                  </m:oMath>
                </a14:m>
                <a:endParaRPr lang="en-US" sz="2800" b="0" i="0" dirty="0" smtClean="0">
                  <a:latin typeface="Cambria Math" panose="02040503050406030204" pitchFamily="18" charset="0"/>
                </a:endParaRPr>
              </a:p>
              <a:p>
                <a:pPr marL="0" indent="0">
                  <a:buNone/>
                </a:pPr>
                <a:r>
                  <a:rPr lang="en-US" sz="1600" b="0" dirty="0" smtClean="0"/>
                  <a:t/>
                </a:r>
                <a:br>
                  <a:rPr lang="en-US" sz="1600" b="0" dirty="0" smtClean="0"/>
                </a:br>
                <a:r>
                  <a:rPr lang="en-US" sz="2800" b="0" dirty="0" smtClean="0"/>
                  <a:t>		</a:t>
                </a:r>
                <a14:m>
                  <m:oMath xmlns:m="http://schemas.openxmlformats.org/officeDocument/2006/math">
                    <m:r>
                      <a:rPr lang="en-US" sz="2800" b="0" i="0"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a:latin typeface="Cambria Math" panose="02040503050406030204" pitchFamily="18" charset="0"/>
                          </a:rPr>
                          <m:t>𝐀</m:t>
                        </m:r>
                      </m:e>
                      <m:sub>
                        <m:r>
                          <m:rPr>
                            <m:nor/>
                          </m:rPr>
                          <a:rPr lang="en-US" sz="2800" i="0" smtClean="0">
                            <a:latin typeface="Cambria Math" panose="02040503050406030204" pitchFamily="18" charset="0"/>
                          </a:rPr>
                          <m:t>Obama</m:t>
                        </m:r>
                        <m:r>
                          <m:rPr>
                            <m:nor/>
                          </m:rPr>
                          <a:rPr lang="en-US" sz="2800" i="0" smtClean="0">
                            <a:latin typeface="Cambria Math" panose="02040503050406030204" pitchFamily="18" charset="0"/>
                          </a:rPr>
                          <m:t>,</m:t>
                        </m:r>
                        <m:r>
                          <a:rPr lang="en-US" sz="2800" b="1" i="1" smtClean="0">
                            <a:latin typeface="Cambria Math" panose="02040503050406030204" pitchFamily="18" charset="0"/>
                          </a:rPr>
                          <m:t> :</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ℛ</m:t>
                        </m:r>
                      </m:e>
                      <m:sub>
                        <m:r>
                          <m:rPr>
                            <m:nor/>
                          </m:rPr>
                          <a:rPr lang="en-US" sz="2800" i="0" smtClean="0">
                            <a:latin typeface="Cambria Math" panose="02040503050406030204" pitchFamily="18" charset="0"/>
                          </a:rPr>
                          <m:t>born</m:t>
                        </m:r>
                        <m:r>
                          <m:rPr>
                            <m:nor/>
                          </m:rPr>
                          <a:rPr lang="en-US" sz="2800" i="0" smtClean="0">
                            <a:latin typeface="Cambria Math" panose="02040503050406030204" pitchFamily="18" charset="0"/>
                          </a:rPr>
                          <m:t>−</m:t>
                        </m:r>
                        <m:r>
                          <m:rPr>
                            <m:nor/>
                          </m:rPr>
                          <a:rPr lang="en-US" sz="2800" i="0" smtClean="0">
                            <a:latin typeface="Cambria Math" panose="02040503050406030204" pitchFamily="18" charset="0"/>
                          </a:rPr>
                          <m:t>in</m:t>
                        </m:r>
                      </m:sub>
                    </m:sSub>
                    <m:r>
                      <a:rPr lang="en-US" sz="2800" b="1" i="1" smtClean="0">
                        <a:latin typeface="Cambria Math" panose="02040503050406030204" pitchFamily="18" charset="0"/>
                      </a:rPr>
                      <m:t> </m:t>
                    </m:r>
                    <m:sSubSup>
                      <m:sSubSupPr>
                        <m:ctrlPr>
                          <a:rPr lang="en-US" sz="2800" b="1" i="1" smtClean="0">
                            <a:latin typeface="Cambria Math" panose="02040503050406030204" pitchFamily="18" charset="0"/>
                          </a:rPr>
                        </m:ctrlPr>
                      </m:sSubSupPr>
                      <m:e>
                        <m:r>
                          <a:rPr lang="en-US" sz="2800" b="1">
                            <a:latin typeface="Cambria Math" panose="02040503050406030204" pitchFamily="18" charset="0"/>
                          </a:rPr>
                          <m:t>𝐀</m:t>
                        </m:r>
                      </m:e>
                      <m:sub>
                        <m:r>
                          <m:rPr>
                            <m:nor/>
                          </m:rPr>
                          <a:rPr lang="en-US" sz="2800" b="0" i="0" smtClean="0">
                            <a:latin typeface="Cambria Math" panose="02040503050406030204" pitchFamily="18" charset="0"/>
                          </a:rPr>
                          <m:t>Hawaii</m:t>
                        </m:r>
                        <m:r>
                          <m:rPr>
                            <m:nor/>
                          </m:rPr>
                          <a:rPr lang="en-US" sz="2800">
                            <a:latin typeface="Cambria Math" panose="02040503050406030204" pitchFamily="18" charset="0"/>
                          </a:rPr>
                          <m:t>,</m:t>
                        </m:r>
                        <m:r>
                          <a:rPr lang="en-US" sz="2800" b="1" i="1">
                            <a:latin typeface="Cambria Math" panose="02040503050406030204" pitchFamily="18" charset="0"/>
                          </a:rPr>
                          <m:t> :</m:t>
                        </m:r>
                      </m:sub>
                      <m:sup>
                        <m:r>
                          <m:rPr>
                            <m:sty m:val="p"/>
                          </m:rPr>
                          <a:rPr lang="en-US" sz="2800" b="0" i="0" smtClean="0">
                            <a:latin typeface="Cambria Math" panose="02040503050406030204" pitchFamily="18" charset="0"/>
                          </a:rPr>
                          <m:t>T</m:t>
                        </m:r>
                      </m:sup>
                    </m:sSubSup>
                  </m:oMath>
                </a14:m>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430776" y="1646540"/>
                <a:ext cx="7065175" cy="1381853"/>
              </a:xfrm>
              <a:blipFill rotWithShape="0">
                <a:blip r:embed="rId3"/>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Measure the Degree of a Relationship</a:t>
            </a:r>
            <a:endParaRPr lang="en-US" dirty="0"/>
          </a:p>
        </p:txBody>
      </p:sp>
      <p:sp>
        <p:nvSpPr>
          <p:cNvPr id="17" name="TextBox 16"/>
          <p:cNvSpPr txBox="1"/>
          <p:nvPr/>
        </p:nvSpPr>
        <p:spPr>
          <a:xfrm>
            <a:off x="2906879" y="4441360"/>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8" name="TextBox 17"/>
          <p:cNvSpPr txBox="1"/>
          <p:nvPr/>
        </p:nvSpPr>
        <p:spPr>
          <a:xfrm>
            <a:off x="4659479" y="4463054"/>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9" name="Rectangle 18"/>
          <p:cNvSpPr/>
          <p:nvPr/>
        </p:nvSpPr>
        <p:spPr bwMode="auto">
          <a:xfrm>
            <a:off x="3745973" y="4415114"/>
            <a:ext cx="584844" cy="584844"/>
          </a:xfrm>
          <a:prstGeom prst="rect">
            <a:avLst/>
          </a:prstGeom>
          <a:solidFill>
            <a:schemeClr val="accent5"/>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21" name="TextBox 20"/>
              <p:cNvSpPr txBox="1"/>
              <p:nvPr/>
            </p:nvSpPr>
            <p:spPr>
              <a:xfrm>
                <a:off x="1973873" y="3523709"/>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smtClean="0">
                          <a:solidFill>
                            <a:schemeClr val="tx1"/>
                          </a:solidFill>
                          <a:latin typeface="Cambria Math" panose="02040503050406030204" pitchFamily="18" charset="0"/>
                        </a:rPr>
                        <m:t>𝐀</m:t>
                      </m:r>
                    </m:oMath>
                  </m:oMathPara>
                </a14:m>
                <a:endParaRPr lang="en-US" sz="2800" dirty="0" smtClean="0">
                  <a:solidFill>
                    <a:schemeClr val="tx1"/>
                  </a:solidFill>
                  <a:latin typeface="Segoe"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973873" y="3523709"/>
                <a:ext cx="60960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631473" y="3897014"/>
                <a:ext cx="609600"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tx1"/>
                              </a:solidFill>
                              <a:latin typeface="Cambria Math" panose="02040503050406030204" pitchFamily="18" charset="0"/>
                            </a:rPr>
                          </m:ctrlPr>
                        </m:sSupPr>
                        <m:e>
                          <m:r>
                            <a:rPr lang="en-US" sz="2800" b="1" smtClean="0">
                              <a:solidFill>
                                <a:schemeClr val="tx1"/>
                              </a:solidFill>
                              <a:latin typeface="Cambria Math" panose="02040503050406030204" pitchFamily="18" charset="0"/>
                            </a:rPr>
                            <m:t>𝐀</m:t>
                          </m:r>
                        </m:e>
                        <m:sup>
                          <m:r>
                            <a:rPr lang="en-US" sz="2800" b="0" i="1" smtClean="0">
                              <a:solidFill>
                                <a:schemeClr val="tx1"/>
                              </a:solidFill>
                              <a:latin typeface="Cambria Math" panose="02040503050406030204" pitchFamily="18" charset="0"/>
                            </a:rPr>
                            <m:t>𝑇</m:t>
                          </m:r>
                        </m:sup>
                      </m:sSup>
                    </m:oMath>
                  </m:oMathPara>
                </a14:m>
                <a:endParaRPr lang="en-US" sz="2800" dirty="0" smtClean="0">
                  <a:solidFill>
                    <a:schemeClr val="bg2"/>
                  </a:solidFill>
                  <a:latin typeface="Segoe"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631473" y="3897014"/>
                <a:ext cx="609600" cy="53091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80987" y="3678777"/>
                <a:ext cx="1710447" cy="6199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ℛ</m:t>
                          </m:r>
                        </m:e>
                        <m:sub>
                          <m:r>
                            <m:rPr>
                              <m:nor/>
                            </m:rPr>
                            <a:rPr lang="en-US" sz="3200" b="0" i="0" smtClean="0">
                              <a:solidFill>
                                <a:schemeClr val="tx1"/>
                              </a:solidFill>
                              <a:latin typeface="Cambria Math" panose="02040503050406030204" pitchFamily="18" charset="0"/>
                            </a:rPr>
                            <m:t>born</m:t>
                          </m:r>
                          <m:r>
                            <m:rPr>
                              <m:nor/>
                            </m:rPr>
                            <a:rPr lang="en-US" sz="3200" b="0" i="0" smtClean="0">
                              <a:solidFill>
                                <a:schemeClr val="tx1"/>
                              </a:solidFill>
                              <a:latin typeface="Cambria Math" panose="02040503050406030204" pitchFamily="18" charset="0"/>
                            </a:rPr>
                            <m:t>−</m:t>
                          </m:r>
                          <m:r>
                            <m:rPr>
                              <m:nor/>
                            </m:rPr>
                            <a:rPr lang="en-US" sz="3200" b="0" i="0" smtClean="0">
                              <a:solidFill>
                                <a:schemeClr val="tx1"/>
                              </a:solidFill>
                              <a:latin typeface="Cambria Math" panose="02040503050406030204" pitchFamily="18" charset="0"/>
                            </a:rPr>
                            <m:t>in</m:t>
                          </m:r>
                        </m:sub>
                      </m:sSub>
                    </m:oMath>
                  </m:oMathPara>
                </a14:m>
                <a:endParaRPr lang="en-US" sz="2800" dirty="0" smtClean="0">
                  <a:solidFill>
                    <a:schemeClr val="tx1"/>
                  </a:solidFill>
                  <a:latin typeface="Segoe"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80987" y="3678777"/>
                <a:ext cx="1710447" cy="619913"/>
              </a:xfrm>
              <a:prstGeom prst="rect">
                <a:avLst/>
              </a:prstGeom>
              <a:blipFill rotWithShape="0">
                <a:blip r:embed="rId6"/>
                <a:stretch>
                  <a:fillRect/>
                </a:stretch>
              </a:blipFill>
            </p:spPr>
            <p:txBody>
              <a:bodyPr/>
              <a:lstStyle/>
              <a:p>
                <a:r>
                  <a:rPr lang="en-US">
                    <a:noFill/>
                  </a:rPr>
                  <a:t> </a:t>
                </a:r>
              </a:p>
            </p:txBody>
          </p:sp>
        </mc:Fallback>
      </mc:AlternateContent>
      <p:sp>
        <p:nvSpPr>
          <p:cNvPr id="30" name="TextBox 29"/>
          <p:cNvSpPr txBox="1"/>
          <p:nvPr/>
        </p:nvSpPr>
        <p:spPr>
          <a:xfrm>
            <a:off x="7085160" y="3465513"/>
            <a:ext cx="1264920" cy="523220"/>
          </a:xfrm>
          <a:prstGeom prst="rect">
            <a:avLst/>
          </a:prstGeom>
          <a:noFill/>
          <a:ln>
            <a:noFill/>
          </a:ln>
        </p:spPr>
        <p:txBody>
          <a:bodyPr wrap="square" rtlCol="0">
            <a:spAutoFit/>
          </a:bodyPr>
          <a:lstStyle/>
          <a:p>
            <a:pPr algn="ctr"/>
            <a:r>
              <a:rPr lang="en-US" sz="2800" i="1" dirty="0" smtClean="0">
                <a:latin typeface="Times New Roman" panose="02020603050405020304" pitchFamily="18" charset="0"/>
                <a:cs typeface="Times New Roman" panose="02020603050405020304" pitchFamily="18" charset="0"/>
              </a:rPr>
              <a:t>Hawaii</a:t>
            </a:r>
          </a:p>
        </p:txBody>
      </p:sp>
      <p:sp>
        <p:nvSpPr>
          <p:cNvPr id="31" name="TextBox 30"/>
          <p:cNvSpPr txBox="1"/>
          <p:nvPr/>
        </p:nvSpPr>
        <p:spPr>
          <a:xfrm>
            <a:off x="1044999" y="5730951"/>
            <a:ext cx="1264920" cy="523220"/>
          </a:xfrm>
          <a:prstGeom prst="rect">
            <a:avLst/>
          </a:prstGeom>
          <a:noFill/>
          <a:ln>
            <a:noFill/>
          </a:ln>
        </p:spPr>
        <p:txBody>
          <a:bodyPr wrap="square" rtlCol="0">
            <a:spAutoFit/>
          </a:bodyPr>
          <a:lstStyle/>
          <a:p>
            <a:pPr algn="ctr"/>
            <a:r>
              <a:rPr lang="en-US" sz="2800" i="1" dirty="0" smtClean="0">
                <a:latin typeface="Times New Roman" panose="02020603050405020304" pitchFamily="18" charset="0"/>
                <a:cs typeface="Times New Roman" panose="02020603050405020304" pitchFamily="18" charset="0"/>
              </a:rPr>
              <a:t>Obama</a:t>
            </a:r>
          </a:p>
        </p:txBody>
      </p:sp>
      <p:grpSp>
        <p:nvGrpSpPr>
          <p:cNvPr id="39" name="Group 38"/>
          <p:cNvGrpSpPr/>
          <p:nvPr/>
        </p:nvGrpSpPr>
        <p:grpSpPr>
          <a:xfrm>
            <a:off x="1998032" y="4047665"/>
            <a:ext cx="587874" cy="1370864"/>
            <a:chOff x="3529359" y="4055607"/>
            <a:chExt cx="587874" cy="1370864"/>
          </a:xfrm>
        </p:grpSpPr>
        <p:sp>
          <p:nvSpPr>
            <p:cNvPr id="24" name="Rectangle 23"/>
            <p:cNvSpPr/>
            <p:nvPr/>
          </p:nvSpPr>
          <p:spPr bwMode="auto">
            <a:xfrm>
              <a:off x="3533679" y="4055607"/>
              <a:ext cx="583553" cy="1370864"/>
            </a:xfrm>
            <a:prstGeom prst="rect">
              <a:avLst/>
            </a:prstGeom>
            <a:solidFill>
              <a:schemeClr val="accent2">
                <a:lumMod val="75000"/>
              </a:schemeClr>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32" name="Rectangle 31"/>
            <p:cNvSpPr/>
            <p:nvPr/>
          </p:nvSpPr>
          <p:spPr bwMode="auto">
            <a:xfrm>
              <a:off x="3529359" y="4706569"/>
              <a:ext cx="587874" cy="110302"/>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nvGrpSpPr>
          <p:cNvPr id="38" name="Group 37"/>
          <p:cNvGrpSpPr/>
          <p:nvPr/>
        </p:nvGrpSpPr>
        <p:grpSpPr>
          <a:xfrm>
            <a:off x="5510247" y="4416404"/>
            <a:ext cx="1370864" cy="599399"/>
            <a:chOff x="7041574" y="4424346"/>
            <a:chExt cx="1370864" cy="599399"/>
          </a:xfrm>
        </p:grpSpPr>
        <p:sp>
          <p:nvSpPr>
            <p:cNvPr id="16" name="Rectangle 15"/>
            <p:cNvSpPr/>
            <p:nvPr/>
          </p:nvSpPr>
          <p:spPr bwMode="auto">
            <a:xfrm rot="5400000">
              <a:off x="7435229" y="4030691"/>
              <a:ext cx="583553" cy="1370864"/>
            </a:xfrm>
            <a:prstGeom prst="rect">
              <a:avLst/>
            </a:prstGeom>
            <a:solidFill>
              <a:schemeClr val="accent2">
                <a:lumMod val="75000"/>
              </a:schemeClr>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33" name="Rectangle 32"/>
            <p:cNvSpPr/>
            <p:nvPr/>
          </p:nvSpPr>
          <p:spPr bwMode="auto">
            <a:xfrm rot="16200000">
              <a:off x="7797536" y="4674657"/>
              <a:ext cx="587874" cy="110302"/>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sp>
        <p:nvSpPr>
          <p:cNvPr id="42" name="Freeform 41"/>
          <p:cNvSpPr/>
          <p:nvPr/>
        </p:nvSpPr>
        <p:spPr bwMode="auto">
          <a:xfrm>
            <a:off x="1044999" y="4763388"/>
            <a:ext cx="826331" cy="967563"/>
          </a:xfrm>
          <a:custGeom>
            <a:avLst/>
            <a:gdLst>
              <a:gd name="connsiteX0" fmla="*/ 252173 w 826331"/>
              <a:gd name="connsiteY0" fmla="*/ 967563 h 967563"/>
              <a:gd name="connsiteX1" fmla="*/ 28889 w 826331"/>
              <a:gd name="connsiteY1" fmla="*/ 297712 h 967563"/>
              <a:gd name="connsiteX2" fmla="*/ 826331 w 826331"/>
              <a:gd name="connsiteY2" fmla="*/ 0 h 967563"/>
            </a:gdLst>
            <a:ahLst/>
            <a:cxnLst>
              <a:cxn ang="0">
                <a:pos x="connsiteX0" y="connsiteY0"/>
              </a:cxn>
              <a:cxn ang="0">
                <a:pos x="connsiteX1" y="connsiteY1"/>
              </a:cxn>
              <a:cxn ang="0">
                <a:pos x="connsiteX2" y="connsiteY2"/>
              </a:cxn>
            </a:cxnLst>
            <a:rect l="l" t="t" r="r" b="b"/>
            <a:pathLst>
              <a:path w="826331" h="967563">
                <a:moveTo>
                  <a:pt x="252173" y="967563"/>
                </a:moveTo>
                <a:cubicBezTo>
                  <a:pt x="92684" y="713267"/>
                  <a:pt x="-66804" y="458972"/>
                  <a:pt x="28889" y="297712"/>
                </a:cubicBezTo>
                <a:cubicBezTo>
                  <a:pt x="124582" y="136452"/>
                  <a:pt x="704057" y="44302"/>
                  <a:pt x="826331"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bwMode="auto">
          <a:xfrm>
            <a:off x="6528825" y="3721398"/>
            <a:ext cx="594989" cy="616688"/>
          </a:xfrm>
          <a:custGeom>
            <a:avLst/>
            <a:gdLst>
              <a:gd name="connsiteX0" fmla="*/ 594989 w 594989"/>
              <a:gd name="connsiteY0" fmla="*/ 0 h 616688"/>
              <a:gd name="connsiteX1" fmla="*/ 52728 w 594989"/>
              <a:gd name="connsiteY1" fmla="*/ 106325 h 616688"/>
              <a:gd name="connsiteX2" fmla="*/ 20831 w 594989"/>
              <a:gd name="connsiteY2" fmla="*/ 616688 h 616688"/>
            </a:gdLst>
            <a:ahLst/>
            <a:cxnLst>
              <a:cxn ang="0">
                <a:pos x="connsiteX0" y="connsiteY0"/>
              </a:cxn>
              <a:cxn ang="0">
                <a:pos x="connsiteX1" y="connsiteY1"/>
              </a:cxn>
              <a:cxn ang="0">
                <a:pos x="connsiteX2" y="connsiteY2"/>
              </a:cxn>
            </a:cxnLst>
            <a:rect l="l" t="t" r="r" b="b"/>
            <a:pathLst>
              <a:path w="594989" h="616688">
                <a:moveTo>
                  <a:pt x="594989" y="0"/>
                </a:moveTo>
                <a:cubicBezTo>
                  <a:pt x="371705" y="1772"/>
                  <a:pt x="148421" y="3544"/>
                  <a:pt x="52728" y="106325"/>
                </a:cubicBezTo>
                <a:cubicBezTo>
                  <a:pt x="-42965" y="209106"/>
                  <a:pt x="20831" y="616688"/>
                  <a:pt x="20831" y="616688"/>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a:t>
            </a:r>
            <a:endParaRPr lang="en-US"/>
          </a:p>
        </p:txBody>
      </p:sp>
    </p:spTree>
    <p:extLst>
      <p:ext uri="{BB962C8B-B14F-4D97-AF65-F5344CB8AC3E}">
        <p14:creationId xmlns:p14="http://schemas.microsoft.com/office/powerpoint/2010/main" val="8081649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4019562"/>
          </a:xfrm>
        </p:spPr>
        <p:txBody>
          <a:bodyPr/>
          <a:lstStyle/>
          <a:p>
            <a:r>
              <a:rPr lang="en-US" dirty="0" smtClean="0">
                <a:solidFill>
                  <a:schemeClr val="bg2">
                    <a:lumMod val="75000"/>
                  </a:schemeClr>
                </a:solidFill>
              </a:rPr>
              <a:t>Introduction</a:t>
            </a:r>
            <a:endParaRPr lang="en-US" dirty="0">
              <a:solidFill>
                <a:schemeClr val="bg2">
                  <a:lumMod val="75000"/>
                </a:schemeClr>
              </a:solidFill>
            </a:endParaRPr>
          </a:p>
          <a:p>
            <a:r>
              <a:rPr lang="en-US" dirty="0" smtClean="0">
                <a:solidFill>
                  <a:schemeClr val="bg2">
                    <a:lumMod val="75000"/>
                  </a:schemeClr>
                </a:solidFill>
              </a:rPr>
              <a:t>KB embedding via Tensor Decomposition</a:t>
            </a:r>
          </a:p>
          <a:p>
            <a:r>
              <a:rPr lang="en-US" b="1" dirty="0" smtClean="0"/>
              <a:t>Typed tensor decomposition (TRESCAL)</a:t>
            </a:r>
          </a:p>
          <a:p>
            <a:pPr lvl="1"/>
            <a:r>
              <a:rPr lang="en-US" dirty="0" smtClean="0"/>
              <a:t>Basic </a:t>
            </a:r>
            <a:r>
              <a:rPr lang="en-US" dirty="0"/>
              <a:t>idea</a:t>
            </a:r>
          </a:p>
          <a:p>
            <a:pPr lvl="1"/>
            <a:r>
              <a:rPr lang="en-US" dirty="0" smtClean="0"/>
              <a:t>Training procedure</a:t>
            </a:r>
          </a:p>
          <a:p>
            <a:pPr lvl="1"/>
            <a:r>
              <a:rPr lang="en-US" dirty="0" smtClean="0"/>
              <a:t>Complexity analysis</a:t>
            </a:r>
          </a:p>
          <a:p>
            <a:r>
              <a:rPr lang="en-US" dirty="0" smtClean="0"/>
              <a:t>Experiments</a:t>
            </a:r>
          </a:p>
          <a:p>
            <a:r>
              <a:rPr lang="en-US" dirty="0" smtClean="0"/>
              <a:t>Discussion &amp; Conclusions</a:t>
            </a:r>
            <a:endParaRPr lang="en-US" dirty="0"/>
          </a:p>
        </p:txBody>
      </p:sp>
      <p:sp>
        <p:nvSpPr>
          <p:cNvPr id="3" name="Title 2"/>
          <p:cNvSpPr>
            <a:spLocks noGrp="1"/>
          </p:cNvSpPr>
          <p:nvPr>
            <p:ph type="title"/>
          </p:nvPr>
        </p:nvSpPr>
        <p:spPr/>
        <p:txBody>
          <a:bodyPr/>
          <a:lstStyle/>
          <a:p>
            <a:r>
              <a:rPr lang="en-US" dirty="0" smtClean="0"/>
              <a:t>Road Map</a:t>
            </a:r>
            <a:endParaRPr lang="en-US" dirty="0"/>
          </a:p>
        </p:txBody>
      </p:sp>
    </p:spTree>
    <p:extLst>
      <p:ext uri="{BB962C8B-B14F-4D97-AF65-F5344CB8AC3E}">
        <p14:creationId xmlns:p14="http://schemas.microsoft.com/office/powerpoint/2010/main" val="280510529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404973"/>
            <a:ext cx="8914642" cy="600164"/>
          </a:xfrm>
        </p:spPr>
        <p:txBody>
          <a:bodyPr/>
          <a:lstStyle/>
          <a:p>
            <a:r>
              <a:rPr lang="en-US" dirty="0" smtClean="0"/>
              <a:t>Reconstruction error:</a:t>
            </a:r>
            <a:endParaRPr lang="en-US" dirty="0"/>
          </a:p>
        </p:txBody>
      </p:sp>
      <p:sp>
        <p:nvSpPr>
          <p:cNvPr id="3" name="Title 2"/>
          <p:cNvSpPr>
            <a:spLocks noGrp="1"/>
          </p:cNvSpPr>
          <p:nvPr>
            <p:ph type="title"/>
          </p:nvPr>
        </p:nvSpPr>
        <p:spPr/>
        <p:txBody>
          <a:bodyPr/>
          <a:lstStyle/>
          <a:p>
            <a:r>
              <a:rPr lang="en-US" b="1" dirty="0"/>
              <a:t>Typed</a:t>
            </a:r>
            <a:r>
              <a:rPr lang="en-US" dirty="0"/>
              <a:t> Tensor Decomposition Objective</a:t>
            </a:r>
          </a:p>
        </p:txBody>
      </p:sp>
      <mc:AlternateContent xmlns:mc="http://schemas.openxmlformats.org/markup-compatibility/2006" xmlns:a14="http://schemas.microsoft.com/office/drawing/2010/main">
        <mc:Choice Requires="a14">
          <p:sp>
            <p:nvSpPr>
              <p:cNvPr id="4" name="Rectangle 3"/>
              <p:cNvSpPr/>
              <p:nvPr/>
            </p:nvSpPr>
            <p:spPr>
              <a:xfrm>
                <a:off x="3775398" y="1256496"/>
                <a:ext cx="3505200" cy="9885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sSubSup>
                            <m:sSubSupPr>
                              <m:ctrlPr>
                                <a:rPr lang="en-US" sz="2400" b="0" i="1" smtClean="0">
                                  <a:latin typeface="Cambria Math" panose="02040503050406030204" pitchFamily="18" charset="0"/>
                                </a:rPr>
                              </m:ctrlPr>
                            </m:sSubSup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𝒳</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b="1">
                                      <a:latin typeface="Cambria Math" panose="02040503050406030204" pitchFamily="18" charset="0"/>
                                    </a:rPr>
                                    <m:t>𝐀</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sSup>
                                    <m:sSupPr>
                                      <m:ctrlPr>
                                        <a:rPr lang="en-US" sz="2400" i="1">
                                          <a:latin typeface="Cambria Math" panose="02040503050406030204" pitchFamily="18" charset="0"/>
                                        </a:rPr>
                                      </m:ctrlPr>
                                    </m:sSupPr>
                                    <m:e>
                                      <m:r>
                                        <a:rPr lang="en-US" sz="2400" b="1">
                                          <a:latin typeface="Cambria Math" panose="02040503050406030204" pitchFamily="18" charset="0"/>
                                        </a:rPr>
                                        <m:t>𝐀</m:t>
                                      </m:r>
                                    </m:e>
                                    <m:sup>
                                      <m:r>
                                        <a:rPr lang="en-US" sz="2400" i="1">
                                          <a:latin typeface="Cambria Math" panose="02040503050406030204" pitchFamily="18" charset="0"/>
                                        </a:rPr>
                                        <m:t>𝑇</m:t>
                                      </m:r>
                                    </m:sup>
                                  </m:sSup>
                                </m:e>
                              </m:d>
                            </m:e>
                            <m:sub>
                              <m:r>
                                <a:rPr lang="en-US" sz="2400" b="0" i="1" smtClean="0">
                                  <a:latin typeface="Cambria Math" panose="02040503050406030204" pitchFamily="18" charset="0"/>
                                </a:rPr>
                                <m:t>𝐹</m:t>
                              </m:r>
                            </m:sub>
                            <m:sup>
                              <m:r>
                                <a:rPr lang="en-US" sz="2400" b="0" i="1" smtClean="0">
                                  <a:latin typeface="Cambria Math" panose="02040503050406030204" pitchFamily="18" charset="0"/>
                                </a:rPr>
                                <m:t>2</m:t>
                              </m:r>
                            </m:sup>
                          </m:sSubSup>
                        </m:e>
                      </m:nary>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775398" y="1256496"/>
                <a:ext cx="3505200" cy="988540"/>
              </a:xfrm>
              <a:prstGeom prst="rect">
                <a:avLst/>
              </a:prstGeom>
              <a:blipFill rotWithShape="0">
                <a:blip r:embed="rId3"/>
                <a:stretch>
                  <a:fillRect/>
                </a:stretch>
              </a:blipFill>
            </p:spPr>
            <p:txBody>
              <a:bodyPr/>
              <a:lstStyle/>
              <a:p>
                <a:r>
                  <a:rPr lang="en-US">
                    <a:noFill/>
                  </a:rPr>
                  <a:t> </a:t>
                </a:r>
              </a:p>
            </p:txBody>
          </p:sp>
        </mc:Fallback>
      </mc:AlternateContent>
      <p:sp>
        <p:nvSpPr>
          <p:cNvPr id="5" name="Rectangle 4"/>
          <p:cNvSpPr/>
          <p:nvPr/>
        </p:nvSpPr>
        <p:spPr bwMode="auto">
          <a:xfrm>
            <a:off x="3541563" y="4343400"/>
            <a:ext cx="572500" cy="304800"/>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 name="Rectangle 5"/>
          <p:cNvSpPr/>
          <p:nvPr/>
        </p:nvSpPr>
        <p:spPr bwMode="auto">
          <a:xfrm>
            <a:off x="1125979" y="3946748"/>
            <a:ext cx="1370864" cy="1370864"/>
          </a:xfrm>
          <a:prstGeom prst="rect">
            <a:avLst/>
          </a:prstGeom>
          <a:noFill/>
          <a:ln w="19050">
            <a:solidFill>
              <a:srgbClr val="1555A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grpSp>
        <p:nvGrpSpPr>
          <p:cNvPr id="7" name="Group 6"/>
          <p:cNvGrpSpPr/>
          <p:nvPr/>
        </p:nvGrpSpPr>
        <p:grpSpPr>
          <a:xfrm>
            <a:off x="2904889" y="4256444"/>
            <a:ext cx="219311" cy="583287"/>
            <a:chOff x="3733800" y="3836313"/>
            <a:chExt cx="219311" cy="583287"/>
          </a:xfrm>
        </p:grpSpPr>
        <p:sp>
          <p:nvSpPr>
            <p:cNvPr id="8" name="TextBox 7"/>
            <p:cNvSpPr txBox="1"/>
            <p:nvPr/>
          </p:nvSpPr>
          <p:spPr>
            <a:xfrm>
              <a:off x="3743117" y="38363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sp>
          <p:nvSpPr>
            <p:cNvPr id="9" name="TextBox 8"/>
            <p:cNvSpPr txBox="1"/>
            <p:nvPr/>
          </p:nvSpPr>
          <p:spPr>
            <a:xfrm>
              <a:off x="3733800" y="39887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grpSp>
      <p:sp>
        <p:nvSpPr>
          <p:cNvPr id="10" name="Rectangle 9"/>
          <p:cNvSpPr/>
          <p:nvPr/>
        </p:nvSpPr>
        <p:spPr bwMode="auto">
          <a:xfrm rot="5400000">
            <a:off x="7435229" y="3901151"/>
            <a:ext cx="583553" cy="1370864"/>
          </a:xfrm>
          <a:prstGeom prst="rect">
            <a:avLst/>
          </a:prstGeom>
          <a:noFill/>
          <a:ln>
            <a:solidFill>
              <a:schemeClr val="accent2">
                <a:lumMod val="7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11" name="TextBox 10"/>
          <p:cNvSpPr txBox="1"/>
          <p:nvPr/>
        </p:nvSpPr>
        <p:spPr>
          <a:xfrm>
            <a:off x="4438206" y="4319762"/>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2" name="TextBox 11"/>
          <p:cNvSpPr txBox="1"/>
          <p:nvPr/>
        </p:nvSpPr>
        <p:spPr>
          <a:xfrm>
            <a:off x="6190806" y="4341456"/>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3" name="Rectangle 12"/>
          <p:cNvSpPr/>
          <p:nvPr/>
        </p:nvSpPr>
        <p:spPr bwMode="auto">
          <a:xfrm>
            <a:off x="5277300" y="4293516"/>
            <a:ext cx="584844" cy="584844"/>
          </a:xfrm>
          <a:prstGeom prst="rect">
            <a:avLst/>
          </a:prstGeom>
          <a:solidFill>
            <a:srgbClr val="FFC000"/>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1066800" y="332591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1066800" y="3325911"/>
                <a:ext cx="60960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05200" y="340211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smtClean="0">
                          <a:solidFill>
                            <a:schemeClr val="tx1"/>
                          </a:solidFill>
                          <a:latin typeface="Cambria Math" panose="02040503050406030204" pitchFamily="18" charset="0"/>
                        </a:rPr>
                        <m:t>𝐀</m:t>
                      </m:r>
                    </m:oMath>
                  </m:oMathPara>
                </a14:m>
                <a:endParaRPr lang="en-US" sz="2800" dirty="0" smtClean="0">
                  <a:solidFill>
                    <a:schemeClr val="tx1"/>
                  </a:solidFill>
                  <a:latin typeface="Segoe"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505200" y="3402111"/>
                <a:ext cx="60960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162800" y="3775416"/>
                <a:ext cx="609600"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tx1"/>
                              </a:solidFill>
                              <a:latin typeface="Cambria Math" panose="02040503050406030204" pitchFamily="18" charset="0"/>
                            </a:rPr>
                          </m:ctrlPr>
                        </m:sSupPr>
                        <m:e>
                          <m:r>
                            <a:rPr lang="en-US" sz="2800" b="1" smtClean="0">
                              <a:solidFill>
                                <a:schemeClr val="tx1"/>
                              </a:solidFill>
                              <a:latin typeface="Cambria Math" panose="02040503050406030204" pitchFamily="18" charset="0"/>
                            </a:rPr>
                            <m:t>𝐀</m:t>
                          </m:r>
                        </m:e>
                        <m:sup>
                          <m:r>
                            <a:rPr lang="en-US" sz="2800" b="0" i="1" smtClean="0">
                              <a:solidFill>
                                <a:schemeClr val="tx1"/>
                              </a:solidFill>
                              <a:latin typeface="Cambria Math" panose="02040503050406030204" pitchFamily="18" charset="0"/>
                            </a:rPr>
                            <m:t>𝑇</m:t>
                          </m:r>
                        </m:sup>
                      </m:sSup>
                    </m:oMath>
                  </m:oMathPara>
                </a14:m>
                <a:endParaRPr lang="en-US" sz="2800" dirty="0" smtClean="0">
                  <a:solidFill>
                    <a:schemeClr val="bg2"/>
                  </a:solidFill>
                  <a:latin typeface="Segoe"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62800" y="3775416"/>
                <a:ext cx="609600" cy="53091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281423" y="3645356"/>
                <a:ext cx="6096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ℛ</m:t>
                          </m:r>
                        </m:e>
                        <m:sub>
                          <m:r>
                            <a:rPr lang="en-US" sz="3200" i="1">
                              <a:solidFill>
                                <a:schemeClr val="tx1"/>
                              </a:solidFill>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5281423" y="3645356"/>
                <a:ext cx="609600" cy="584775"/>
              </a:xfrm>
              <a:prstGeom prst="rect">
                <a:avLst/>
              </a:prstGeom>
              <a:blipFill rotWithShape="0">
                <a:blip r:embed="rId7"/>
                <a:stretch>
                  <a:fillRect/>
                </a:stretch>
              </a:blipFill>
            </p:spPr>
            <p:txBody>
              <a:bodyPr/>
              <a:lstStyle/>
              <a:p>
                <a:r>
                  <a:rPr lang="en-US">
                    <a:noFill/>
                  </a:rPr>
                  <a:t> </a:t>
                </a:r>
              </a:p>
            </p:txBody>
          </p:sp>
        </mc:Fallback>
      </mc:AlternateContent>
      <p:sp>
        <p:nvSpPr>
          <p:cNvPr id="18" name="Rectangle 17"/>
          <p:cNvSpPr/>
          <p:nvPr/>
        </p:nvSpPr>
        <p:spPr bwMode="auto">
          <a:xfrm>
            <a:off x="1125979" y="4343400"/>
            <a:ext cx="1370864" cy="304800"/>
          </a:xfrm>
          <a:prstGeom prst="rect">
            <a:avLst/>
          </a:prstGeom>
          <a:noFill/>
          <a:ln w="12700">
            <a:solidFill>
              <a:srgbClr val="1555A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9" name="Rectangle 18"/>
          <p:cNvSpPr/>
          <p:nvPr/>
        </p:nvSpPr>
        <p:spPr bwMode="auto">
          <a:xfrm>
            <a:off x="1928223" y="3946748"/>
            <a:ext cx="356883" cy="1370864"/>
          </a:xfrm>
          <a:prstGeom prst="rect">
            <a:avLst/>
          </a:prstGeom>
          <a:noFill/>
          <a:ln w="12700">
            <a:solidFill>
              <a:srgbClr val="1555A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0" name="Rectangle 19"/>
          <p:cNvSpPr/>
          <p:nvPr/>
        </p:nvSpPr>
        <p:spPr bwMode="auto">
          <a:xfrm>
            <a:off x="1928223" y="4343400"/>
            <a:ext cx="356883" cy="304800"/>
          </a:xfrm>
          <a:prstGeom prst="rect">
            <a:avLst/>
          </a:prstGeom>
          <a:solidFill>
            <a:srgbClr val="1555A4"/>
          </a:solidFill>
          <a:ln>
            <a:solidFill>
              <a:srgbClr val="1555A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1" name="Rectangle 20"/>
          <p:cNvSpPr/>
          <p:nvPr/>
        </p:nvSpPr>
        <p:spPr bwMode="auto">
          <a:xfrm>
            <a:off x="3533679" y="3926067"/>
            <a:ext cx="583553" cy="1370864"/>
          </a:xfrm>
          <a:prstGeom prst="rect">
            <a:avLst/>
          </a:prstGeom>
          <a:noFill/>
          <a:ln>
            <a:solidFill>
              <a:schemeClr val="accent2">
                <a:lumMod val="7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22" name="Rectangle 21"/>
          <p:cNvSpPr/>
          <p:nvPr/>
        </p:nvSpPr>
        <p:spPr bwMode="auto">
          <a:xfrm>
            <a:off x="7848600" y="4293515"/>
            <a:ext cx="356883" cy="584845"/>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Tree>
    <p:extLst>
      <p:ext uri="{BB962C8B-B14F-4D97-AF65-F5344CB8AC3E}">
        <p14:creationId xmlns:p14="http://schemas.microsoft.com/office/powerpoint/2010/main" val="33778538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404973"/>
            <a:ext cx="8914642" cy="600164"/>
          </a:xfrm>
        </p:spPr>
        <p:txBody>
          <a:bodyPr/>
          <a:lstStyle/>
          <a:p>
            <a:r>
              <a:rPr lang="en-US" dirty="0" smtClean="0"/>
              <a:t>Reconstruction error:</a:t>
            </a:r>
            <a:endParaRPr lang="en-US" dirty="0"/>
          </a:p>
        </p:txBody>
      </p:sp>
      <p:sp>
        <p:nvSpPr>
          <p:cNvPr id="3" name="Title 2"/>
          <p:cNvSpPr>
            <a:spLocks noGrp="1"/>
          </p:cNvSpPr>
          <p:nvPr>
            <p:ph type="title"/>
          </p:nvPr>
        </p:nvSpPr>
        <p:spPr/>
        <p:txBody>
          <a:bodyPr/>
          <a:lstStyle/>
          <a:p>
            <a:r>
              <a:rPr lang="en-US" b="1" dirty="0"/>
              <a:t>Typed</a:t>
            </a:r>
            <a:r>
              <a:rPr lang="en-US" dirty="0"/>
              <a:t> Tensor Decomposition Objective</a:t>
            </a:r>
          </a:p>
        </p:txBody>
      </p:sp>
      <mc:AlternateContent xmlns:mc="http://schemas.openxmlformats.org/markup-compatibility/2006" xmlns:a14="http://schemas.microsoft.com/office/drawing/2010/main">
        <mc:Choice Requires="a14">
          <p:sp>
            <p:nvSpPr>
              <p:cNvPr id="4" name="Rectangle 3"/>
              <p:cNvSpPr/>
              <p:nvPr/>
            </p:nvSpPr>
            <p:spPr>
              <a:xfrm>
                <a:off x="3775398" y="1256496"/>
                <a:ext cx="3505200" cy="9885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sSubSup>
                            <m:sSubSupPr>
                              <m:ctrlPr>
                                <a:rPr lang="en-US" sz="2400" b="0" i="1" smtClean="0">
                                  <a:latin typeface="Cambria Math" panose="02040503050406030204" pitchFamily="18" charset="0"/>
                                </a:rPr>
                              </m:ctrlPr>
                            </m:sSubSup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𝒳</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b="1">
                                      <a:latin typeface="Cambria Math" panose="02040503050406030204" pitchFamily="18" charset="0"/>
                                    </a:rPr>
                                    <m:t>𝐀</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sSup>
                                    <m:sSupPr>
                                      <m:ctrlPr>
                                        <a:rPr lang="en-US" sz="2400" i="1">
                                          <a:latin typeface="Cambria Math" panose="02040503050406030204" pitchFamily="18" charset="0"/>
                                        </a:rPr>
                                      </m:ctrlPr>
                                    </m:sSupPr>
                                    <m:e>
                                      <m:r>
                                        <a:rPr lang="en-US" sz="2400" b="1">
                                          <a:latin typeface="Cambria Math" panose="02040503050406030204" pitchFamily="18" charset="0"/>
                                        </a:rPr>
                                        <m:t>𝐀</m:t>
                                      </m:r>
                                    </m:e>
                                    <m:sup>
                                      <m:r>
                                        <a:rPr lang="en-US" sz="2400" i="1">
                                          <a:latin typeface="Cambria Math" panose="02040503050406030204" pitchFamily="18" charset="0"/>
                                        </a:rPr>
                                        <m:t>𝑇</m:t>
                                      </m:r>
                                    </m:sup>
                                  </m:sSup>
                                </m:e>
                              </m:d>
                            </m:e>
                            <m:sub>
                              <m:r>
                                <a:rPr lang="en-US" sz="2400" b="0" i="1" smtClean="0">
                                  <a:latin typeface="Cambria Math" panose="02040503050406030204" pitchFamily="18" charset="0"/>
                                </a:rPr>
                                <m:t>𝐹</m:t>
                              </m:r>
                            </m:sub>
                            <m:sup>
                              <m:r>
                                <a:rPr lang="en-US" sz="2400" b="0" i="1" smtClean="0">
                                  <a:latin typeface="Cambria Math" panose="02040503050406030204" pitchFamily="18" charset="0"/>
                                </a:rPr>
                                <m:t>2</m:t>
                              </m:r>
                            </m:sup>
                          </m:sSubSup>
                        </m:e>
                      </m:nary>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775398" y="1256496"/>
                <a:ext cx="3505200" cy="988540"/>
              </a:xfrm>
              <a:prstGeom prst="rect">
                <a:avLst/>
              </a:prstGeom>
              <a:blipFill rotWithShape="0">
                <a:blip r:embed="rId3"/>
                <a:stretch>
                  <a:fillRect/>
                </a:stretch>
              </a:blipFill>
            </p:spPr>
            <p:txBody>
              <a:bodyPr/>
              <a:lstStyle/>
              <a:p>
                <a:r>
                  <a:rPr lang="en-US">
                    <a:noFill/>
                  </a:rPr>
                  <a:t> </a:t>
                </a:r>
              </a:p>
            </p:txBody>
          </p:sp>
        </mc:Fallback>
      </mc:AlternateContent>
      <p:sp>
        <p:nvSpPr>
          <p:cNvPr id="5" name="Rectangle 4"/>
          <p:cNvSpPr/>
          <p:nvPr/>
        </p:nvSpPr>
        <p:spPr bwMode="auto">
          <a:xfrm>
            <a:off x="3541563" y="4343400"/>
            <a:ext cx="572500" cy="304800"/>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 name="Rectangle 5"/>
          <p:cNvSpPr/>
          <p:nvPr/>
        </p:nvSpPr>
        <p:spPr bwMode="auto">
          <a:xfrm>
            <a:off x="1125979" y="3946748"/>
            <a:ext cx="1370864" cy="1370864"/>
          </a:xfrm>
          <a:prstGeom prst="rect">
            <a:avLst/>
          </a:prstGeom>
          <a:noFill/>
          <a:ln w="19050">
            <a:solidFill>
              <a:srgbClr val="1555A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grpSp>
        <p:nvGrpSpPr>
          <p:cNvPr id="7" name="Group 6"/>
          <p:cNvGrpSpPr/>
          <p:nvPr/>
        </p:nvGrpSpPr>
        <p:grpSpPr>
          <a:xfrm>
            <a:off x="2904889" y="4256444"/>
            <a:ext cx="219311" cy="583287"/>
            <a:chOff x="3733800" y="3836313"/>
            <a:chExt cx="219311" cy="583287"/>
          </a:xfrm>
        </p:grpSpPr>
        <p:sp>
          <p:nvSpPr>
            <p:cNvPr id="8" name="TextBox 7"/>
            <p:cNvSpPr txBox="1"/>
            <p:nvPr/>
          </p:nvSpPr>
          <p:spPr>
            <a:xfrm>
              <a:off x="3743117" y="38363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sp>
          <p:nvSpPr>
            <p:cNvPr id="9" name="TextBox 8"/>
            <p:cNvSpPr txBox="1"/>
            <p:nvPr/>
          </p:nvSpPr>
          <p:spPr>
            <a:xfrm>
              <a:off x="3733800" y="39887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grpSp>
      <p:sp>
        <p:nvSpPr>
          <p:cNvPr id="10" name="Rectangle 9"/>
          <p:cNvSpPr/>
          <p:nvPr/>
        </p:nvSpPr>
        <p:spPr bwMode="auto">
          <a:xfrm rot="5400000">
            <a:off x="7435229" y="3901151"/>
            <a:ext cx="583553" cy="1370864"/>
          </a:xfrm>
          <a:prstGeom prst="rect">
            <a:avLst/>
          </a:prstGeom>
          <a:noFill/>
          <a:ln>
            <a:solidFill>
              <a:schemeClr val="accent2">
                <a:lumMod val="7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11" name="TextBox 10"/>
          <p:cNvSpPr txBox="1"/>
          <p:nvPr/>
        </p:nvSpPr>
        <p:spPr>
          <a:xfrm>
            <a:off x="4438206" y="4319762"/>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2" name="TextBox 11"/>
          <p:cNvSpPr txBox="1"/>
          <p:nvPr/>
        </p:nvSpPr>
        <p:spPr>
          <a:xfrm>
            <a:off x="6190806" y="4341456"/>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3" name="Rectangle 12"/>
          <p:cNvSpPr/>
          <p:nvPr/>
        </p:nvSpPr>
        <p:spPr bwMode="auto">
          <a:xfrm>
            <a:off x="5277300" y="4293516"/>
            <a:ext cx="584844" cy="584844"/>
          </a:xfrm>
          <a:prstGeom prst="rect">
            <a:avLst/>
          </a:prstGeom>
          <a:solidFill>
            <a:srgbClr val="FFC000"/>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1066800" y="332591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66800" y="3325911"/>
                <a:ext cx="60960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05200" y="340211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smtClean="0">
                          <a:solidFill>
                            <a:schemeClr val="tx1"/>
                          </a:solidFill>
                          <a:latin typeface="Cambria Math" panose="02040503050406030204" pitchFamily="18" charset="0"/>
                        </a:rPr>
                        <m:t>𝐀</m:t>
                      </m:r>
                    </m:oMath>
                  </m:oMathPara>
                </a14:m>
                <a:endParaRPr lang="en-US" sz="2800" dirty="0" smtClean="0">
                  <a:solidFill>
                    <a:schemeClr val="tx1"/>
                  </a:solidFill>
                  <a:latin typeface="Segoe"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505200" y="3402111"/>
                <a:ext cx="60960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162800" y="3775416"/>
                <a:ext cx="609600"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tx1"/>
                              </a:solidFill>
                              <a:latin typeface="Cambria Math" panose="02040503050406030204" pitchFamily="18" charset="0"/>
                            </a:rPr>
                          </m:ctrlPr>
                        </m:sSupPr>
                        <m:e>
                          <m:r>
                            <a:rPr lang="en-US" sz="2800" b="1" smtClean="0">
                              <a:solidFill>
                                <a:schemeClr val="tx1"/>
                              </a:solidFill>
                              <a:latin typeface="Cambria Math" panose="02040503050406030204" pitchFamily="18" charset="0"/>
                            </a:rPr>
                            <m:t>𝐀</m:t>
                          </m:r>
                        </m:e>
                        <m:sup>
                          <m:r>
                            <a:rPr lang="en-US" sz="2800" b="0" i="1" smtClean="0">
                              <a:solidFill>
                                <a:schemeClr val="tx1"/>
                              </a:solidFill>
                              <a:latin typeface="Cambria Math" panose="02040503050406030204" pitchFamily="18" charset="0"/>
                            </a:rPr>
                            <m:t>𝑇</m:t>
                          </m:r>
                        </m:sup>
                      </m:sSup>
                    </m:oMath>
                  </m:oMathPara>
                </a14:m>
                <a:endParaRPr lang="en-US" sz="2800" dirty="0" smtClean="0">
                  <a:solidFill>
                    <a:schemeClr val="bg2"/>
                  </a:solidFill>
                  <a:latin typeface="Segoe"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62800" y="3775416"/>
                <a:ext cx="609600" cy="53091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281423" y="3645356"/>
                <a:ext cx="6096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ℛ</m:t>
                          </m:r>
                        </m:e>
                        <m:sub>
                          <m:r>
                            <a:rPr lang="en-US" sz="3200" i="1">
                              <a:solidFill>
                                <a:schemeClr val="tx1"/>
                              </a:solidFill>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281423" y="3645356"/>
                <a:ext cx="609600" cy="584775"/>
              </a:xfrm>
              <a:prstGeom prst="rect">
                <a:avLst/>
              </a:prstGeom>
              <a:blipFill rotWithShape="0">
                <a:blip r:embed="rId7"/>
                <a:stretch>
                  <a:fillRect/>
                </a:stretch>
              </a:blipFill>
            </p:spPr>
            <p:txBody>
              <a:bodyPr/>
              <a:lstStyle/>
              <a:p>
                <a:r>
                  <a:rPr lang="en-US">
                    <a:noFill/>
                  </a:rPr>
                  <a:t> </a:t>
                </a:r>
              </a:p>
            </p:txBody>
          </p:sp>
        </mc:Fallback>
      </mc:AlternateContent>
      <p:sp>
        <p:nvSpPr>
          <p:cNvPr id="18" name="Rectangle 17"/>
          <p:cNvSpPr/>
          <p:nvPr/>
        </p:nvSpPr>
        <p:spPr bwMode="auto">
          <a:xfrm>
            <a:off x="1125979" y="4343400"/>
            <a:ext cx="1370864" cy="304800"/>
          </a:xfrm>
          <a:prstGeom prst="rect">
            <a:avLst/>
          </a:prstGeom>
          <a:noFill/>
          <a:ln w="12700">
            <a:solidFill>
              <a:srgbClr val="1555A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9" name="Rectangle 18"/>
          <p:cNvSpPr/>
          <p:nvPr/>
        </p:nvSpPr>
        <p:spPr bwMode="auto">
          <a:xfrm>
            <a:off x="1928223" y="3946748"/>
            <a:ext cx="356883" cy="1370864"/>
          </a:xfrm>
          <a:prstGeom prst="rect">
            <a:avLst/>
          </a:prstGeom>
          <a:noFill/>
          <a:ln w="12700">
            <a:solidFill>
              <a:srgbClr val="1555A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0" name="Rectangle 19"/>
          <p:cNvSpPr/>
          <p:nvPr/>
        </p:nvSpPr>
        <p:spPr bwMode="auto">
          <a:xfrm>
            <a:off x="1928223" y="4343400"/>
            <a:ext cx="356883" cy="304800"/>
          </a:xfrm>
          <a:prstGeom prst="rect">
            <a:avLst/>
          </a:prstGeom>
          <a:solidFill>
            <a:srgbClr val="1555A4"/>
          </a:solidFill>
          <a:ln>
            <a:solidFill>
              <a:srgbClr val="1555A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1" name="Rectangle 20"/>
          <p:cNvSpPr/>
          <p:nvPr/>
        </p:nvSpPr>
        <p:spPr bwMode="auto">
          <a:xfrm>
            <a:off x="3533679" y="3926067"/>
            <a:ext cx="583553" cy="1370864"/>
          </a:xfrm>
          <a:prstGeom prst="rect">
            <a:avLst/>
          </a:prstGeom>
          <a:noFill/>
          <a:ln>
            <a:solidFill>
              <a:schemeClr val="accent2">
                <a:lumMod val="7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22" name="Rectangle 21"/>
          <p:cNvSpPr/>
          <p:nvPr/>
        </p:nvSpPr>
        <p:spPr bwMode="auto">
          <a:xfrm>
            <a:off x="7848600" y="4293515"/>
            <a:ext cx="356883" cy="584845"/>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8" name="TextBox 27"/>
          <p:cNvSpPr txBox="1"/>
          <p:nvPr/>
        </p:nvSpPr>
        <p:spPr>
          <a:xfrm>
            <a:off x="5527998" y="5687095"/>
            <a:ext cx="2884440" cy="523220"/>
          </a:xfrm>
          <a:prstGeom prst="rect">
            <a:avLst/>
          </a:prstGeom>
          <a:noFill/>
          <a:ln>
            <a:solidFill>
              <a:srgbClr val="1555A4"/>
            </a:solidFill>
          </a:ln>
        </p:spPr>
        <p:txBody>
          <a:bodyPr wrap="square" rtlCol="0">
            <a:sp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Relation: </a:t>
            </a:r>
            <a:r>
              <a:rPr lang="en-US" sz="2800" i="1" dirty="0" smtClean="0">
                <a:solidFill>
                  <a:schemeClr val="tx1"/>
                </a:solidFill>
                <a:latin typeface="Times New Roman" panose="02020603050405020304" pitchFamily="18" charset="0"/>
                <a:cs typeface="Times New Roman" panose="02020603050405020304" pitchFamily="18" charset="0"/>
              </a:rPr>
              <a:t>born-in</a:t>
            </a:r>
          </a:p>
        </p:txBody>
      </p:sp>
    </p:spTree>
    <p:extLst>
      <p:ext uri="{BB962C8B-B14F-4D97-AF65-F5344CB8AC3E}">
        <p14:creationId xmlns:p14="http://schemas.microsoft.com/office/powerpoint/2010/main" val="37919120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404973"/>
            <a:ext cx="8914642" cy="600164"/>
          </a:xfrm>
        </p:spPr>
        <p:txBody>
          <a:bodyPr/>
          <a:lstStyle/>
          <a:p>
            <a:r>
              <a:rPr lang="en-US" dirty="0" smtClean="0"/>
              <a:t>Reconstruction error:</a:t>
            </a:r>
            <a:endParaRPr lang="en-US" dirty="0"/>
          </a:p>
        </p:txBody>
      </p:sp>
      <p:sp>
        <p:nvSpPr>
          <p:cNvPr id="3" name="Title 2"/>
          <p:cNvSpPr>
            <a:spLocks noGrp="1"/>
          </p:cNvSpPr>
          <p:nvPr>
            <p:ph type="title"/>
          </p:nvPr>
        </p:nvSpPr>
        <p:spPr/>
        <p:txBody>
          <a:bodyPr/>
          <a:lstStyle/>
          <a:p>
            <a:r>
              <a:rPr lang="en-US" b="1" dirty="0"/>
              <a:t>Typed</a:t>
            </a:r>
            <a:r>
              <a:rPr lang="en-US" dirty="0"/>
              <a:t> Tensor Decomposition Objective</a:t>
            </a:r>
          </a:p>
        </p:txBody>
      </p:sp>
      <mc:AlternateContent xmlns:mc="http://schemas.openxmlformats.org/markup-compatibility/2006" xmlns:a14="http://schemas.microsoft.com/office/drawing/2010/main">
        <mc:Choice Requires="a14">
          <p:sp>
            <p:nvSpPr>
              <p:cNvPr id="4" name="Rectangle 3"/>
              <p:cNvSpPr/>
              <p:nvPr/>
            </p:nvSpPr>
            <p:spPr>
              <a:xfrm>
                <a:off x="3775398" y="1256496"/>
                <a:ext cx="3505200" cy="9885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sSubSup>
                            <m:sSubSupPr>
                              <m:ctrlPr>
                                <a:rPr lang="en-US" sz="2400" b="0" i="1" smtClean="0">
                                  <a:latin typeface="Cambria Math" panose="02040503050406030204" pitchFamily="18" charset="0"/>
                                </a:rPr>
                              </m:ctrlPr>
                            </m:sSubSup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𝒳</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b="1">
                                      <a:latin typeface="Cambria Math" panose="02040503050406030204" pitchFamily="18" charset="0"/>
                                    </a:rPr>
                                    <m:t>𝐀</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sSup>
                                    <m:sSupPr>
                                      <m:ctrlPr>
                                        <a:rPr lang="en-US" sz="2400" i="1">
                                          <a:latin typeface="Cambria Math" panose="02040503050406030204" pitchFamily="18" charset="0"/>
                                        </a:rPr>
                                      </m:ctrlPr>
                                    </m:sSupPr>
                                    <m:e>
                                      <m:r>
                                        <a:rPr lang="en-US" sz="2400" b="1">
                                          <a:latin typeface="Cambria Math" panose="02040503050406030204" pitchFamily="18" charset="0"/>
                                        </a:rPr>
                                        <m:t>𝐀</m:t>
                                      </m:r>
                                    </m:e>
                                    <m:sup>
                                      <m:r>
                                        <a:rPr lang="en-US" sz="2400" i="1">
                                          <a:latin typeface="Cambria Math" panose="02040503050406030204" pitchFamily="18" charset="0"/>
                                        </a:rPr>
                                        <m:t>𝑇</m:t>
                                      </m:r>
                                    </m:sup>
                                  </m:sSup>
                                </m:e>
                              </m:d>
                            </m:e>
                            <m:sub>
                              <m:r>
                                <a:rPr lang="en-US" sz="2400" b="0" i="1" smtClean="0">
                                  <a:latin typeface="Cambria Math" panose="02040503050406030204" pitchFamily="18" charset="0"/>
                                </a:rPr>
                                <m:t>𝐹</m:t>
                              </m:r>
                            </m:sub>
                            <m:sup>
                              <m:r>
                                <a:rPr lang="en-US" sz="2400" b="0" i="1" smtClean="0">
                                  <a:latin typeface="Cambria Math" panose="02040503050406030204" pitchFamily="18" charset="0"/>
                                </a:rPr>
                                <m:t>2</m:t>
                              </m:r>
                            </m:sup>
                          </m:sSubSup>
                        </m:e>
                      </m:nary>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775398" y="1256496"/>
                <a:ext cx="3505200" cy="988540"/>
              </a:xfrm>
              <a:prstGeom prst="rect">
                <a:avLst/>
              </a:prstGeom>
              <a:blipFill rotWithShape="0">
                <a:blip r:embed="rId3"/>
                <a:stretch>
                  <a:fillRect/>
                </a:stretch>
              </a:blipFill>
            </p:spPr>
            <p:txBody>
              <a:bodyPr/>
              <a:lstStyle/>
              <a:p>
                <a:r>
                  <a:rPr lang="en-US">
                    <a:noFill/>
                  </a:rPr>
                  <a:t> </a:t>
                </a:r>
              </a:p>
            </p:txBody>
          </p:sp>
        </mc:Fallback>
      </mc:AlternateContent>
      <p:sp>
        <p:nvSpPr>
          <p:cNvPr id="5" name="Rectangle 4"/>
          <p:cNvSpPr/>
          <p:nvPr/>
        </p:nvSpPr>
        <p:spPr bwMode="auto">
          <a:xfrm>
            <a:off x="3541563" y="4343400"/>
            <a:ext cx="572500" cy="304800"/>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 name="Rectangle 5"/>
          <p:cNvSpPr/>
          <p:nvPr/>
        </p:nvSpPr>
        <p:spPr bwMode="auto">
          <a:xfrm>
            <a:off x="1125979" y="3946748"/>
            <a:ext cx="1370864" cy="1370864"/>
          </a:xfrm>
          <a:prstGeom prst="rect">
            <a:avLst/>
          </a:prstGeom>
          <a:noFill/>
          <a:ln w="19050">
            <a:solidFill>
              <a:srgbClr val="1555A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grpSp>
        <p:nvGrpSpPr>
          <p:cNvPr id="7" name="Group 6"/>
          <p:cNvGrpSpPr/>
          <p:nvPr/>
        </p:nvGrpSpPr>
        <p:grpSpPr>
          <a:xfrm>
            <a:off x="2904889" y="4256444"/>
            <a:ext cx="219311" cy="583287"/>
            <a:chOff x="3733800" y="3836313"/>
            <a:chExt cx="219311" cy="583287"/>
          </a:xfrm>
        </p:grpSpPr>
        <p:sp>
          <p:nvSpPr>
            <p:cNvPr id="8" name="TextBox 7"/>
            <p:cNvSpPr txBox="1"/>
            <p:nvPr/>
          </p:nvSpPr>
          <p:spPr>
            <a:xfrm>
              <a:off x="3743117" y="38363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sp>
          <p:nvSpPr>
            <p:cNvPr id="9" name="TextBox 8"/>
            <p:cNvSpPr txBox="1"/>
            <p:nvPr/>
          </p:nvSpPr>
          <p:spPr>
            <a:xfrm>
              <a:off x="3733800" y="39887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grpSp>
      <p:sp>
        <p:nvSpPr>
          <p:cNvPr id="10" name="Rectangle 9"/>
          <p:cNvSpPr/>
          <p:nvPr/>
        </p:nvSpPr>
        <p:spPr bwMode="auto">
          <a:xfrm rot="5400000">
            <a:off x="7435229" y="3901151"/>
            <a:ext cx="583553" cy="1370864"/>
          </a:xfrm>
          <a:prstGeom prst="rect">
            <a:avLst/>
          </a:prstGeom>
          <a:noFill/>
          <a:ln>
            <a:solidFill>
              <a:schemeClr val="accent2">
                <a:lumMod val="7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11" name="TextBox 10"/>
          <p:cNvSpPr txBox="1"/>
          <p:nvPr/>
        </p:nvSpPr>
        <p:spPr>
          <a:xfrm>
            <a:off x="4438206" y="4319762"/>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2" name="TextBox 11"/>
          <p:cNvSpPr txBox="1"/>
          <p:nvPr/>
        </p:nvSpPr>
        <p:spPr>
          <a:xfrm>
            <a:off x="6190806" y="4341456"/>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3" name="Rectangle 12"/>
          <p:cNvSpPr/>
          <p:nvPr/>
        </p:nvSpPr>
        <p:spPr bwMode="auto">
          <a:xfrm>
            <a:off x="5277300" y="4293516"/>
            <a:ext cx="584844" cy="584844"/>
          </a:xfrm>
          <a:prstGeom prst="rect">
            <a:avLst/>
          </a:prstGeom>
          <a:solidFill>
            <a:srgbClr val="FFC000"/>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1066800" y="332591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66800" y="3325911"/>
                <a:ext cx="60960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05200" y="340211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smtClean="0">
                          <a:solidFill>
                            <a:schemeClr val="tx1"/>
                          </a:solidFill>
                          <a:latin typeface="Cambria Math" panose="02040503050406030204" pitchFamily="18" charset="0"/>
                        </a:rPr>
                        <m:t>𝐀</m:t>
                      </m:r>
                    </m:oMath>
                  </m:oMathPara>
                </a14:m>
                <a:endParaRPr lang="en-US" sz="2800" dirty="0" smtClean="0">
                  <a:solidFill>
                    <a:schemeClr val="tx1"/>
                  </a:solidFill>
                  <a:latin typeface="Segoe"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505200" y="3402111"/>
                <a:ext cx="60960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162800" y="3775416"/>
                <a:ext cx="609600"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tx1"/>
                              </a:solidFill>
                              <a:latin typeface="Cambria Math" panose="02040503050406030204" pitchFamily="18" charset="0"/>
                            </a:rPr>
                          </m:ctrlPr>
                        </m:sSupPr>
                        <m:e>
                          <m:r>
                            <a:rPr lang="en-US" sz="2800" b="1" smtClean="0">
                              <a:solidFill>
                                <a:schemeClr val="tx1"/>
                              </a:solidFill>
                              <a:latin typeface="Cambria Math" panose="02040503050406030204" pitchFamily="18" charset="0"/>
                            </a:rPr>
                            <m:t>𝐀</m:t>
                          </m:r>
                        </m:e>
                        <m:sup>
                          <m:r>
                            <a:rPr lang="en-US" sz="2800" b="0" i="1" smtClean="0">
                              <a:solidFill>
                                <a:schemeClr val="tx1"/>
                              </a:solidFill>
                              <a:latin typeface="Cambria Math" panose="02040503050406030204" pitchFamily="18" charset="0"/>
                            </a:rPr>
                            <m:t>𝑇</m:t>
                          </m:r>
                        </m:sup>
                      </m:sSup>
                    </m:oMath>
                  </m:oMathPara>
                </a14:m>
                <a:endParaRPr lang="en-US" sz="2800" dirty="0" smtClean="0">
                  <a:solidFill>
                    <a:schemeClr val="bg2"/>
                  </a:solidFill>
                  <a:latin typeface="Segoe"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62800" y="3775416"/>
                <a:ext cx="609600" cy="53091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281423" y="3645356"/>
                <a:ext cx="6096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ℛ</m:t>
                          </m:r>
                        </m:e>
                        <m:sub>
                          <m:r>
                            <a:rPr lang="en-US" sz="3200" i="1">
                              <a:solidFill>
                                <a:schemeClr val="tx1"/>
                              </a:solidFill>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281423" y="3645356"/>
                <a:ext cx="609600" cy="584775"/>
              </a:xfrm>
              <a:prstGeom prst="rect">
                <a:avLst/>
              </a:prstGeom>
              <a:blipFill rotWithShape="0">
                <a:blip r:embed="rId7"/>
                <a:stretch>
                  <a:fillRect/>
                </a:stretch>
              </a:blipFill>
            </p:spPr>
            <p:txBody>
              <a:bodyPr/>
              <a:lstStyle/>
              <a:p>
                <a:r>
                  <a:rPr lang="en-US">
                    <a:noFill/>
                  </a:rPr>
                  <a:t> </a:t>
                </a:r>
              </a:p>
            </p:txBody>
          </p:sp>
        </mc:Fallback>
      </mc:AlternateContent>
      <p:sp>
        <p:nvSpPr>
          <p:cNvPr id="18" name="Rectangle 17"/>
          <p:cNvSpPr/>
          <p:nvPr/>
        </p:nvSpPr>
        <p:spPr bwMode="auto">
          <a:xfrm>
            <a:off x="1125979" y="4343400"/>
            <a:ext cx="1370864" cy="304800"/>
          </a:xfrm>
          <a:prstGeom prst="rect">
            <a:avLst/>
          </a:prstGeom>
          <a:noFill/>
          <a:ln w="12700">
            <a:solidFill>
              <a:srgbClr val="1555A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9" name="Rectangle 18"/>
          <p:cNvSpPr/>
          <p:nvPr/>
        </p:nvSpPr>
        <p:spPr bwMode="auto">
          <a:xfrm>
            <a:off x="1928223" y="3946748"/>
            <a:ext cx="356883" cy="1370864"/>
          </a:xfrm>
          <a:prstGeom prst="rect">
            <a:avLst/>
          </a:prstGeom>
          <a:noFill/>
          <a:ln w="12700">
            <a:solidFill>
              <a:srgbClr val="1555A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0" name="Rectangle 19"/>
          <p:cNvSpPr/>
          <p:nvPr/>
        </p:nvSpPr>
        <p:spPr bwMode="auto">
          <a:xfrm>
            <a:off x="1928223" y="4343400"/>
            <a:ext cx="356883" cy="304800"/>
          </a:xfrm>
          <a:prstGeom prst="rect">
            <a:avLst/>
          </a:prstGeom>
          <a:solidFill>
            <a:srgbClr val="1555A4"/>
          </a:solidFill>
          <a:ln>
            <a:solidFill>
              <a:srgbClr val="1555A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1" name="Rectangle 20"/>
          <p:cNvSpPr/>
          <p:nvPr/>
        </p:nvSpPr>
        <p:spPr bwMode="auto">
          <a:xfrm>
            <a:off x="3533679" y="3926067"/>
            <a:ext cx="583553" cy="1370864"/>
          </a:xfrm>
          <a:prstGeom prst="rect">
            <a:avLst/>
          </a:prstGeom>
          <a:noFill/>
          <a:ln>
            <a:solidFill>
              <a:schemeClr val="accent2">
                <a:lumMod val="7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22" name="Rectangle 21"/>
          <p:cNvSpPr/>
          <p:nvPr/>
        </p:nvSpPr>
        <p:spPr bwMode="auto">
          <a:xfrm>
            <a:off x="7848600" y="4293515"/>
            <a:ext cx="356883" cy="584845"/>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4" name="TextBox 23"/>
          <p:cNvSpPr txBox="1"/>
          <p:nvPr/>
        </p:nvSpPr>
        <p:spPr>
          <a:xfrm>
            <a:off x="916137" y="5691524"/>
            <a:ext cx="1520526" cy="523220"/>
          </a:xfrm>
          <a:prstGeom prst="rect">
            <a:avLst/>
          </a:prstGeom>
          <a:noFill/>
          <a:ln>
            <a:solidFill>
              <a:schemeClr val="accent1">
                <a:lumMod val="75000"/>
              </a:schemeClr>
            </a:solidFill>
          </a:ln>
        </p:spPr>
        <p:txBody>
          <a:bodyPr wrap="square" rtlCol="0">
            <a:sp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people</a:t>
            </a:r>
          </a:p>
        </p:txBody>
      </p:sp>
      <p:sp>
        <p:nvSpPr>
          <p:cNvPr id="25" name="Freeform 24"/>
          <p:cNvSpPr/>
          <p:nvPr/>
        </p:nvSpPr>
        <p:spPr bwMode="auto">
          <a:xfrm>
            <a:off x="408531" y="4495801"/>
            <a:ext cx="658269" cy="1270688"/>
          </a:xfrm>
          <a:custGeom>
            <a:avLst/>
            <a:gdLst>
              <a:gd name="connsiteX0" fmla="*/ 509367 w 707076"/>
              <a:gd name="connsiteY0" fmla="*/ 963827 h 963827"/>
              <a:gd name="connsiteX1" fmla="*/ 2740 w 707076"/>
              <a:gd name="connsiteY1" fmla="*/ 395416 h 963827"/>
              <a:gd name="connsiteX2" fmla="*/ 707076 w 707076"/>
              <a:gd name="connsiteY2" fmla="*/ 0 h 963827"/>
            </a:gdLst>
            <a:ahLst/>
            <a:cxnLst>
              <a:cxn ang="0">
                <a:pos x="connsiteX0" y="connsiteY0"/>
              </a:cxn>
              <a:cxn ang="0">
                <a:pos x="connsiteX1" y="connsiteY1"/>
              </a:cxn>
              <a:cxn ang="0">
                <a:pos x="connsiteX2" y="connsiteY2"/>
              </a:cxn>
            </a:cxnLst>
            <a:rect l="l" t="t" r="r" b="b"/>
            <a:pathLst>
              <a:path w="707076" h="963827">
                <a:moveTo>
                  <a:pt x="509367" y="963827"/>
                </a:moveTo>
                <a:cubicBezTo>
                  <a:pt x="239577" y="759940"/>
                  <a:pt x="-30212" y="556054"/>
                  <a:pt x="2740" y="395416"/>
                </a:cubicBezTo>
                <a:cubicBezTo>
                  <a:pt x="35691" y="234778"/>
                  <a:pt x="556735" y="76200"/>
                  <a:pt x="707076" y="0"/>
                </a:cubicBez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l"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solidFill>
                <a:schemeClr val="bg2"/>
              </a:solidFill>
              <a:effectLst/>
              <a:latin typeface="Segoe Semibold" pitchFamily="34" charset="0"/>
            </a:endParaRPr>
          </a:p>
        </p:txBody>
      </p:sp>
      <p:sp>
        <p:nvSpPr>
          <p:cNvPr id="28" name="TextBox 27"/>
          <p:cNvSpPr txBox="1"/>
          <p:nvPr/>
        </p:nvSpPr>
        <p:spPr>
          <a:xfrm>
            <a:off x="5527998" y="5687095"/>
            <a:ext cx="2884440" cy="523220"/>
          </a:xfrm>
          <a:prstGeom prst="rect">
            <a:avLst/>
          </a:prstGeom>
          <a:noFill/>
          <a:ln>
            <a:solidFill>
              <a:srgbClr val="1555A4"/>
            </a:solidFill>
          </a:ln>
        </p:spPr>
        <p:txBody>
          <a:bodyPr wrap="square" rtlCol="0">
            <a:sp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Relation: </a:t>
            </a:r>
            <a:r>
              <a:rPr lang="en-US" sz="2800" i="1" dirty="0" smtClean="0">
                <a:solidFill>
                  <a:schemeClr val="tx1"/>
                </a:solidFill>
                <a:latin typeface="Times New Roman" panose="02020603050405020304" pitchFamily="18" charset="0"/>
                <a:cs typeface="Times New Roman" panose="02020603050405020304" pitchFamily="18" charset="0"/>
              </a:rPr>
              <a:t>born-in</a:t>
            </a:r>
          </a:p>
        </p:txBody>
      </p:sp>
      <p:sp>
        <p:nvSpPr>
          <p:cNvPr id="29" name="Freeform 28"/>
          <p:cNvSpPr/>
          <p:nvPr/>
        </p:nvSpPr>
        <p:spPr bwMode="auto">
          <a:xfrm>
            <a:off x="2476500" y="4441515"/>
            <a:ext cx="1021080" cy="1589751"/>
          </a:xfrm>
          <a:custGeom>
            <a:avLst/>
            <a:gdLst>
              <a:gd name="connsiteX0" fmla="*/ 0 w 1021080"/>
              <a:gd name="connsiteY0" fmla="*/ 1486845 h 1589751"/>
              <a:gd name="connsiteX1" fmla="*/ 594360 w 1021080"/>
              <a:gd name="connsiteY1" fmla="*/ 1463985 h 1589751"/>
              <a:gd name="connsiteX2" fmla="*/ 708660 w 1021080"/>
              <a:gd name="connsiteY2" fmla="*/ 237165 h 1589751"/>
              <a:gd name="connsiteX3" fmla="*/ 1021080 w 1021080"/>
              <a:gd name="connsiteY3" fmla="*/ 945 h 1589751"/>
            </a:gdLst>
            <a:ahLst/>
            <a:cxnLst>
              <a:cxn ang="0">
                <a:pos x="connsiteX0" y="connsiteY0"/>
              </a:cxn>
              <a:cxn ang="0">
                <a:pos x="connsiteX1" y="connsiteY1"/>
              </a:cxn>
              <a:cxn ang="0">
                <a:pos x="connsiteX2" y="connsiteY2"/>
              </a:cxn>
              <a:cxn ang="0">
                <a:pos x="connsiteX3" y="connsiteY3"/>
              </a:cxn>
            </a:cxnLst>
            <a:rect l="l" t="t" r="r" b="b"/>
            <a:pathLst>
              <a:path w="1021080" h="1589751">
                <a:moveTo>
                  <a:pt x="0" y="1486845"/>
                </a:moveTo>
                <a:cubicBezTo>
                  <a:pt x="238125" y="1579555"/>
                  <a:pt x="476250" y="1672265"/>
                  <a:pt x="594360" y="1463985"/>
                </a:cubicBezTo>
                <a:cubicBezTo>
                  <a:pt x="712470" y="1255705"/>
                  <a:pt x="637540" y="481005"/>
                  <a:pt x="708660" y="237165"/>
                </a:cubicBezTo>
                <a:cubicBezTo>
                  <a:pt x="779780" y="-6675"/>
                  <a:pt x="900430" y="-2865"/>
                  <a:pt x="1021080" y="945"/>
                </a:cubicBez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l"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solidFill>
                <a:schemeClr val="bg2"/>
              </a:solidFill>
              <a:effectLst/>
              <a:latin typeface="Segoe Semibold" pitchFamily="34" charset="0"/>
            </a:endParaRPr>
          </a:p>
        </p:txBody>
      </p:sp>
    </p:spTree>
    <p:extLst>
      <p:ext uri="{BB962C8B-B14F-4D97-AF65-F5344CB8AC3E}">
        <p14:creationId xmlns:p14="http://schemas.microsoft.com/office/powerpoint/2010/main" val="86436578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404973"/>
            <a:ext cx="8914642" cy="600164"/>
          </a:xfrm>
        </p:spPr>
        <p:txBody>
          <a:bodyPr/>
          <a:lstStyle/>
          <a:p>
            <a:r>
              <a:rPr lang="en-US" dirty="0" smtClean="0"/>
              <a:t>Reconstruction error:</a:t>
            </a:r>
            <a:endParaRPr lang="en-US" dirty="0"/>
          </a:p>
        </p:txBody>
      </p:sp>
      <p:sp>
        <p:nvSpPr>
          <p:cNvPr id="3" name="Title 2"/>
          <p:cNvSpPr>
            <a:spLocks noGrp="1"/>
          </p:cNvSpPr>
          <p:nvPr>
            <p:ph type="title"/>
          </p:nvPr>
        </p:nvSpPr>
        <p:spPr/>
        <p:txBody>
          <a:bodyPr/>
          <a:lstStyle/>
          <a:p>
            <a:r>
              <a:rPr lang="en-US" b="1" dirty="0"/>
              <a:t>Typed</a:t>
            </a:r>
            <a:r>
              <a:rPr lang="en-US" dirty="0"/>
              <a:t> Tensor Decomposition Objective</a:t>
            </a:r>
          </a:p>
        </p:txBody>
      </p:sp>
      <mc:AlternateContent xmlns:mc="http://schemas.openxmlformats.org/markup-compatibility/2006" xmlns:a14="http://schemas.microsoft.com/office/drawing/2010/main">
        <mc:Choice Requires="a14">
          <p:sp>
            <p:nvSpPr>
              <p:cNvPr id="4" name="Rectangle 3"/>
              <p:cNvSpPr/>
              <p:nvPr/>
            </p:nvSpPr>
            <p:spPr>
              <a:xfrm>
                <a:off x="3775398" y="1256496"/>
                <a:ext cx="3505200" cy="9885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sSubSup>
                            <m:sSubSupPr>
                              <m:ctrlPr>
                                <a:rPr lang="en-US" sz="2400" b="0" i="1" smtClean="0">
                                  <a:latin typeface="Cambria Math" panose="02040503050406030204" pitchFamily="18" charset="0"/>
                                </a:rPr>
                              </m:ctrlPr>
                            </m:sSubSup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𝒳</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b="1">
                                      <a:latin typeface="Cambria Math" panose="02040503050406030204" pitchFamily="18" charset="0"/>
                                    </a:rPr>
                                    <m:t>𝐀</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sSup>
                                    <m:sSupPr>
                                      <m:ctrlPr>
                                        <a:rPr lang="en-US" sz="2400" i="1">
                                          <a:latin typeface="Cambria Math" panose="02040503050406030204" pitchFamily="18" charset="0"/>
                                        </a:rPr>
                                      </m:ctrlPr>
                                    </m:sSupPr>
                                    <m:e>
                                      <m:r>
                                        <a:rPr lang="en-US" sz="2400" b="1">
                                          <a:latin typeface="Cambria Math" panose="02040503050406030204" pitchFamily="18" charset="0"/>
                                        </a:rPr>
                                        <m:t>𝐀</m:t>
                                      </m:r>
                                    </m:e>
                                    <m:sup>
                                      <m:r>
                                        <a:rPr lang="en-US" sz="2400" i="1">
                                          <a:latin typeface="Cambria Math" panose="02040503050406030204" pitchFamily="18" charset="0"/>
                                        </a:rPr>
                                        <m:t>𝑇</m:t>
                                      </m:r>
                                    </m:sup>
                                  </m:sSup>
                                </m:e>
                              </m:d>
                            </m:e>
                            <m:sub>
                              <m:r>
                                <a:rPr lang="en-US" sz="2400" b="0" i="1" smtClean="0">
                                  <a:latin typeface="Cambria Math" panose="02040503050406030204" pitchFamily="18" charset="0"/>
                                </a:rPr>
                                <m:t>𝐹</m:t>
                              </m:r>
                            </m:sub>
                            <m:sup>
                              <m:r>
                                <a:rPr lang="en-US" sz="2400" b="0" i="1" smtClean="0">
                                  <a:latin typeface="Cambria Math" panose="02040503050406030204" pitchFamily="18" charset="0"/>
                                </a:rPr>
                                <m:t>2</m:t>
                              </m:r>
                            </m:sup>
                          </m:sSubSup>
                        </m:e>
                      </m:nary>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775398" y="1256496"/>
                <a:ext cx="3505200" cy="988540"/>
              </a:xfrm>
              <a:prstGeom prst="rect">
                <a:avLst/>
              </a:prstGeom>
              <a:blipFill rotWithShape="0">
                <a:blip r:embed="rId3"/>
                <a:stretch>
                  <a:fillRect/>
                </a:stretch>
              </a:blipFill>
            </p:spPr>
            <p:txBody>
              <a:bodyPr/>
              <a:lstStyle/>
              <a:p>
                <a:r>
                  <a:rPr lang="en-US">
                    <a:noFill/>
                  </a:rPr>
                  <a:t> </a:t>
                </a:r>
              </a:p>
            </p:txBody>
          </p:sp>
        </mc:Fallback>
      </mc:AlternateContent>
      <p:sp>
        <p:nvSpPr>
          <p:cNvPr id="5" name="Rectangle 4"/>
          <p:cNvSpPr/>
          <p:nvPr/>
        </p:nvSpPr>
        <p:spPr bwMode="auto">
          <a:xfrm>
            <a:off x="3541563" y="4343400"/>
            <a:ext cx="572500" cy="304800"/>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 name="Rectangle 5"/>
          <p:cNvSpPr/>
          <p:nvPr/>
        </p:nvSpPr>
        <p:spPr bwMode="auto">
          <a:xfrm>
            <a:off x="1125979" y="3946748"/>
            <a:ext cx="1370864" cy="1370864"/>
          </a:xfrm>
          <a:prstGeom prst="rect">
            <a:avLst/>
          </a:prstGeom>
          <a:noFill/>
          <a:ln w="19050">
            <a:solidFill>
              <a:srgbClr val="1555A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grpSp>
        <p:nvGrpSpPr>
          <p:cNvPr id="7" name="Group 6"/>
          <p:cNvGrpSpPr/>
          <p:nvPr/>
        </p:nvGrpSpPr>
        <p:grpSpPr>
          <a:xfrm>
            <a:off x="2904889" y="4256444"/>
            <a:ext cx="219311" cy="583287"/>
            <a:chOff x="3733800" y="3836313"/>
            <a:chExt cx="219311" cy="583287"/>
          </a:xfrm>
        </p:grpSpPr>
        <p:sp>
          <p:nvSpPr>
            <p:cNvPr id="8" name="TextBox 7"/>
            <p:cNvSpPr txBox="1"/>
            <p:nvPr/>
          </p:nvSpPr>
          <p:spPr>
            <a:xfrm>
              <a:off x="3743117" y="38363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sp>
          <p:nvSpPr>
            <p:cNvPr id="9" name="TextBox 8"/>
            <p:cNvSpPr txBox="1"/>
            <p:nvPr/>
          </p:nvSpPr>
          <p:spPr>
            <a:xfrm>
              <a:off x="3733800" y="39887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grpSp>
      <p:sp>
        <p:nvSpPr>
          <p:cNvPr id="10" name="Rectangle 9"/>
          <p:cNvSpPr/>
          <p:nvPr/>
        </p:nvSpPr>
        <p:spPr bwMode="auto">
          <a:xfrm rot="5400000">
            <a:off x="7435229" y="3901151"/>
            <a:ext cx="583553" cy="1370864"/>
          </a:xfrm>
          <a:prstGeom prst="rect">
            <a:avLst/>
          </a:prstGeom>
          <a:noFill/>
          <a:ln>
            <a:solidFill>
              <a:schemeClr val="accent2">
                <a:lumMod val="7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11" name="TextBox 10"/>
          <p:cNvSpPr txBox="1"/>
          <p:nvPr/>
        </p:nvSpPr>
        <p:spPr>
          <a:xfrm>
            <a:off x="4438206" y="4319762"/>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2" name="TextBox 11"/>
          <p:cNvSpPr txBox="1"/>
          <p:nvPr/>
        </p:nvSpPr>
        <p:spPr>
          <a:xfrm>
            <a:off x="6190806" y="4341456"/>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3" name="Rectangle 12"/>
          <p:cNvSpPr/>
          <p:nvPr/>
        </p:nvSpPr>
        <p:spPr bwMode="auto">
          <a:xfrm>
            <a:off x="5277300" y="4293516"/>
            <a:ext cx="584844" cy="584844"/>
          </a:xfrm>
          <a:prstGeom prst="rect">
            <a:avLst/>
          </a:prstGeom>
          <a:solidFill>
            <a:srgbClr val="FFC000"/>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1066800" y="332591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66800" y="3325911"/>
                <a:ext cx="60960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05200" y="340211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smtClean="0">
                          <a:solidFill>
                            <a:schemeClr val="tx1"/>
                          </a:solidFill>
                          <a:latin typeface="Cambria Math" panose="02040503050406030204" pitchFamily="18" charset="0"/>
                        </a:rPr>
                        <m:t>𝐀</m:t>
                      </m:r>
                    </m:oMath>
                  </m:oMathPara>
                </a14:m>
                <a:endParaRPr lang="en-US" sz="2800" dirty="0" smtClean="0">
                  <a:solidFill>
                    <a:schemeClr val="tx1"/>
                  </a:solidFill>
                  <a:latin typeface="Segoe"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505200" y="3402111"/>
                <a:ext cx="60960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162800" y="3775416"/>
                <a:ext cx="609600"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tx1"/>
                              </a:solidFill>
                              <a:latin typeface="Cambria Math" panose="02040503050406030204" pitchFamily="18" charset="0"/>
                            </a:rPr>
                          </m:ctrlPr>
                        </m:sSupPr>
                        <m:e>
                          <m:r>
                            <a:rPr lang="en-US" sz="2800" b="1" smtClean="0">
                              <a:solidFill>
                                <a:schemeClr val="tx1"/>
                              </a:solidFill>
                              <a:latin typeface="Cambria Math" panose="02040503050406030204" pitchFamily="18" charset="0"/>
                            </a:rPr>
                            <m:t>𝐀</m:t>
                          </m:r>
                        </m:e>
                        <m:sup>
                          <m:r>
                            <a:rPr lang="en-US" sz="2800" b="0" i="1" smtClean="0">
                              <a:solidFill>
                                <a:schemeClr val="tx1"/>
                              </a:solidFill>
                              <a:latin typeface="Cambria Math" panose="02040503050406030204" pitchFamily="18" charset="0"/>
                            </a:rPr>
                            <m:t>𝑇</m:t>
                          </m:r>
                        </m:sup>
                      </m:sSup>
                    </m:oMath>
                  </m:oMathPara>
                </a14:m>
                <a:endParaRPr lang="en-US" sz="2800" dirty="0" smtClean="0">
                  <a:solidFill>
                    <a:schemeClr val="bg2"/>
                  </a:solidFill>
                  <a:latin typeface="Segoe"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62800" y="3775416"/>
                <a:ext cx="609600" cy="53091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281423" y="3645356"/>
                <a:ext cx="6096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ℛ</m:t>
                          </m:r>
                        </m:e>
                        <m:sub>
                          <m:r>
                            <a:rPr lang="en-US" sz="3200" i="1">
                              <a:solidFill>
                                <a:schemeClr val="tx1"/>
                              </a:solidFill>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281423" y="3645356"/>
                <a:ext cx="609600" cy="584775"/>
              </a:xfrm>
              <a:prstGeom prst="rect">
                <a:avLst/>
              </a:prstGeom>
              <a:blipFill rotWithShape="0">
                <a:blip r:embed="rId7"/>
                <a:stretch>
                  <a:fillRect/>
                </a:stretch>
              </a:blipFill>
            </p:spPr>
            <p:txBody>
              <a:bodyPr/>
              <a:lstStyle/>
              <a:p>
                <a:r>
                  <a:rPr lang="en-US">
                    <a:noFill/>
                  </a:rPr>
                  <a:t> </a:t>
                </a:r>
              </a:p>
            </p:txBody>
          </p:sp>
        </mc:Fallback>
      </mc:AlternateContent>
      <p:sp>
        <p:nvSpPr>
          <p:cNvPr id="18" name="Rectangle 17"/>
          <p:cNvSpPr/>
          <p:nvPr/>
        </p:nvSpPr>
        <p:spPr bwMode="auto">
          <a:xfrm>
            <a:off x="1125979" y="4343400"/>
            <a:ext cx="1370864" cy="304800"/>
          </a:xfrm>
          <a:prstGeom prst="rect">
            <a:avLst/>
          </a:prstGeom>
          <a:noFill/>
          <a:ln w="12700">
            <a:solidFill>
              <a:srgbClr val="1555A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9" name="Rectangle 18"/>
          <p:cNvSpPr/>
          <p:nvPr/>
        </p:nvSpPr>
        <p:spPr bwMode="auto">
          <a:xfrm>
            <a:off x="1928223" y="3946748"/>
            <a:ext cx="356883" cy="1370864"/>
          </a:xfrm>
          <a:prstGeom prst="rect">
            <a:avLst/>
          </a:prstGeom>
          <a:noFill/>
          <a:ln w="12700">
            <a:solidFill>
              <a:srgbClr val="1555A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0" name="Rectangle 19"/>
          <p:cNvSpPr/>
          <p:nvPr/>
        </p:nvSpPr>
        <p:spPr bwMode="auto">
          <a:xfrm>
            <a:off x="1928223" y="4343400"/>
            <a:ext cx="356883" cy="304800"/>
          </a:xfrm>
          <a:prstGeom prst="rect">
            <a:avLst/>
          </a:prstGeom>
          <a:solidFill>
            <a:srgbClr val="1555A4"/>
          </a:solidFill>
          <a:ln>
            <a:solidFill>
              <a:srgbClr val="1555A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1" name="Rectangle 20"/>
          <p:cNvSpPr/>
          <p:nvPr/>
        </p:nvSpPr>
        <p:spPr bwMode="auto">
          <a:xfrm>
            <a:off x="3533679" y="3926067"/>
            <a:ext cx="583553" cy="1370864"/>
          </a:xfrm>
          <a:prstGeom prst="rect">
            <a:avLst/>
          </a:prstGeom>
          <a:noFill/>
          <a:ln>
            <a:solidFill>
              <a:schemeClr val="accent2">
                <a:lumMod val="7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p:sp>
        <p:nvSpPr>
          <p:cNvPr id="22" name="Rectangle 21"/>
          <p:cNvSpPr/>
          <p:nvPr/>
        </p:nvSpPr>
        <p:spPr bwMode="auto">
          <a:xfrm>
            <a:off x="7848600" y="4293515"/>
            <a:ext cx="356883" cy="584845"/>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3" name="TextBox 22"/>
          <p:cNvSpPr txBox="1"/>
          <p:nvPr/>
        </p:nvSpPr>
        <p:spPr>
          <a:xfrm>
            <a:off x="4893276" y="2895600"/>
            <a:ext cx="1659924" cy="523220"/>
          </a:xfrm>
          <a:prstGeom prst="rect">
            <a:avLst/>
          </a:prstGeom>
          <a:noFill/>
          <a:ln>
            <a:solidFill>
              <a:schemeClr val="accent2">
                <a:lumMod val="75000"/>
              </a:schemeClr>
            </a:solidFill>
          </a:ln>
        </p:spPr>
        <p:txBody>
          <a:bodyPr wrap="square" rtlCol="0">
            <a:sp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locations</a:t>
            </a:r>
          </a:p>
        </p:txBody>
      </p:sp>
      <p:sp>
        <p:nvSpPr>
          <p:cNvPr id="24" name="TextBox 23"/>
          <p:cNvSpPr txBox="1"/>
          <p:nvPr/>
        </p:nvSpPr>
        <p:spPr>
          <a:xfrm>
            <a:off x="916137" y="5691524"/>
            <a:ext cx="1520526" cy="523220"/>
          </a:xfrm>
          <a:prstGeom prst="rect">
            <a:avLst/>
          </a:prstGeom>
          <a:noFill/>
          <a:ln>
            <a:solidFill>
              <a:schemeClr val="accent1">
                <a:lumMod val="75000"/>
              </a:schemeClr>
            </a:solidFill>
          </a:ln>
        </p:spPr>
        <p:txBody>
          <a:bodyPr wrap="square" rtlCol="0">
            <a:sp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people</a:t>
            </a:r>
          </a:p>
        </p:txBody>
      </p:sp>
      <p:sp>
        <p:nvSpPr>
          <p:cNvPr id="25" name="Freeform 24"/>
          <p:cNvSpPr/>
          <p:nvPr/>
        </p:nvSpPr>
        <p:spPr bwMode="auto">
          <a:xfrm>
            <a:off x="408531" y="4495801"/>
            <a:ext cx="658269" cy="1270688"/>
          </a:xfrm>
          <a:custGeom>
            <a:avLst/>
            <a:gdLst>
              <a:gd name="connsiteX0" fmla="*/ 509367 w 707076"/>
              <a:gd name="connsiteY0" fmla="*/ 963827 h 963827"/>
              <a:gd name="connsiteX1" fmla="*/ 2740 w 707076"/>
              <a:gd name="connsiteY1" fmla="*/ 395416 h 963827"/>
              <a:gd name="connsiteX2" fmla="*/ 707076 w 707076"/>
              <a:gd name="connsiteY2" fmla="*/ 0 h 963827"/>
            </a:gdLst>
            <a:ahLst/>
            <a:cxnLst>
              <a:cxn ang="0">
                <a:pos x="connsiteX0" y="connsiteY0"/>
              </a:cxn>
              <a:cxn ang="0">
                <a:pos x="connsiteX1" y="connsiteY1"/>
              </a:cxn>
              <a:cxn ang="0">
                <a:pos x="connsiteX2" y="connsiteY2"/>
              </a:cxn>
            </a:cxnLst>
            <a:rect l="l" t="t" r="r" b="b"/>
            <a:pathLst>
              <a:path w="707076" h="963827">
                <a:moveTo>
                  <a:pt x="509367" y="963827"/>
                </a:moveTo>
                <a:cubicBezTo>
                  <a:pt x="239577" y="759940"/>
                  <a:pt x="-30212" y="556054"/>
                  <a:pt x="2740" y="395416"/>
                </a:cubicBezTo>
                <a:cubicBezTo>
                  <a:pt x="35691" y="234778"/>
                  <a:pt x="556735" y="76200"/>
                  <a:pt x="707076" y="0"/>
                </a:cubicBez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l"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solidFill>
                <a:schemeClr val="bg2"/>
              </a:solidFill>
              <a:effectLst/>
              <a:latin typeface="Segoe Semibold" pitchFamily="34" charset="0"/>
            </a:endParaRPr>
          </a:p>
        </p:txBody>
      </p:sp>
      <p:sp>
        <p:nvSpPr>
          <p:cNvPr id="26" name="Freeform 25"/>
          <p:cNvSpPr/>
          <p:nvPr/>
        </p:nvSpPr>
        <p:spPr bwMode="auto">
          <a:xfrm>
            <a:off x="2133600" y="3134500"/>
            <a:ext cx="2759676" cy="714631"/>
          </a:xfrm>
          <a:custGeom>
            <a:avLst/>
            <a:gdLst>
              <a:gd name="connsiteX0" fmla="*/ 2730844 w 2730844"/>
              <a:gd name="connsiteY0" fmla="*/ 0 h 794331"/>
              <a:gd name="connsiteX1" fmla="*/ 605482 w 2730844"/>
              <a:gd name="connsiteY1" fmla="*/ 135924 h 794331"/>
              <a:gd name="connsiteX2" fmla="*/ 0 w 2730844"/>
              <a:gd name="connsiteY2" fmla="*/ 790832 h 794331"/>
            </a:gdLst>
            <a:ahLst/>
            <a:cxnLst>
              <a:cxn ang="0">
                <a:pos x="connsiteX0" y="connsiteY0"/>
              </a:cxn>
              <a:cxn ang="0">
                <a:pos x="connsiteX1" y="connsiteY1"/>
              </a:cxn>
              <a:cxn ang="0">
                <a:pos x="connsiteX2" y="connsiteY2"/>
              </a:cxn>
            </a:cxnLst>
            <a:rect l="l" t="t" r="r" b="b"/>
            <a:pathLst>
              <a:path w="2730844" h="794331">
                <a:moveTo>
                  <a:pt x="2730844" y="0"/>
                </a:moveTo>
                <a:cubicBezTo>
                  <a:pt x="1895733" y="2059"/>
                  <a:pt x="1060623" y="4119"/>
                  <a:pt x="605482" y="135924"/>
                </a:cubicBezTo>
                <a:cubicBezTo>
                  <a:pt x="150341" y="267729"/>
                  <a:pt x="88557" y="844378"/>
                  <a:pt x="0" y="790832"/>
                </a:cubicBez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l"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solidFill>
                <a:schemeClr val="bg2"/>
              </a:solidFill>
              <a:effectLst/>
              <a:latin typeface="Segoe Semibold" pitchFamily="34" charset="0"/>
            </a:endParaRPr>
          </a:p>
        </p:txBody>
      </p:sp>
      <p:sp>
        <p:nvSpPr>
          <p:cNvPr id="27" name="Freeform 26"/>
          <p:cNvSpPr/>
          <p:nvPr/>
        </p:nvSpPr>
        <p:spPr bwMode="auto">
          <a:xfrm>
            <a:off x="6573795" y="3051786"/>
            <a:ext cx="1778254" cy="1219534"/>
          </a:xfrm>
          <a:custGeom>
            <a:avLst/>
            <a:gdLst>
              <a:gd name="connsiteX0" fmla="*/ 0 w 1778254"/>
              <a:gd name="connsiteY0" fmla="*/ 57999 h 1219534"/>
              <a:gd name="connsiteX1" fmla="*/ 1668162 w 1778254"/>
              <a:gd name="connsiteY1" fmla="*/ 132140 h 1219534"/>
              <a:gd name="connsiteX2" fmla="*/ 1482810 w 1778254"/>
              <a:gd name="connsiteY2" fmla="*/ 1219534 h 1219534"/>
            </a:gdLst>
            <a:ahLst/>
            <a:cxnLst>
              <a:cxn ang="0">
                <a:pos x="connsiteX0" y="connsiteY0"/>
              </a:cxn>
              <a:cxn ang="0">
                <a:pos x="connsiteX1" y="connsiteY1"/>
              </a:cxn>
              <a:cxn ang="0">
                <a:pos x="connsiteX2" y="connsiteY2"/>
              </a:cxn>
            </a:cxnLst>
            <a:rect l="l" t="t" r="r" b="b"/>
            <a:pathLst>
              <a:path w="1778254" h="1219534">
                <a:moveTo>
                  <a:pt x="0" y="57999"/>
                </a:moveTo>
                <a:cubicBezTo>
                  <a:pt x="710513" y="-1725"/>
                  <a:pt x="1421027" y="-61449"/>
                  <a:pt x="1668162" y="132140"/>
                </a:cubicBezTo>
                <a:cubicBezTo>
                  <a:pt x="1915297" y="325729"/>
                  <a:pt x="1699053" y="772631"/>
                  <a:pt x="1482810" y="1219534"/>
                </a:cubicBez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l"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solidFill>
                <a:schemeClr val="bg2"/>
              </a:solidFill>
              <a:effectLst/>
              <a:latin typeface="Segoe Semibold" pitchFamily="34" charset="0"/>
            </a:endParaRPr>
          </a:p>
        </p:txBody>
      </p:sp>
      <p:sp>
        <p:nvSpPr>
          <p:cNvPr id="28" name="TextBox 27"/>
          <p:cNvSpPr txBox="1"/>
          <p:nvPr/>
        </p:nvSpPr>
        <p:spPr>
          <a:xfrm>
            <a:off x="5527998" y="5687095"/>
            <a:ext cx="2884440" cy="523220"/>
          </a:xfrm>
          <a:prstGeom prst="rect">
            <a:avLst/>
          </a:prstGeom>
          <a:noFill/>
          <a:ln>
            <a:solidFill>
              <a:srgbClr val="1555A4"/>
            </a:solidFill>
          </a:ln>
        </p:spPr>
        <p:txBody>
          <a:bodyPr wrap="square" rtlCol="0">
            <a:sp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Relation: </a:t>
            </a:r>
            <a:r>
              <a:rPr lang="en-US" sz="2800" i="1" dirty="0" smtClean="0">
                <a:solidFill>
                  <a:schemeClr val="tx1"/>
                </a:solidFill>
                <a:latin typeface="Times New Roman" panose="02020603050405020304" pitchFamily="18" charset="0"/>
                <a:cs typeface="Times New Roman" panose="02020603050405020304" pitchFamily="18" charset="0"/>
              </a:rPr>
              <a:t>born-in</a:t>
            </a:r>
          </a:p>
        </p:txBody>
      </p:sp>
      <p:sp>
        <p:nvSpPr>
          <p:cNvPr id="29" name="Freeform 28"/>
          <p:cNvSpPr/>
          <p:nvPr/>
        </p:nvSpPr>
        <p:spPr bwMode="auto">
          <a:xfrm>
            <a:off x="2476500" y="4441515"/>
            <a:ext cx="1021080" cy="1589751"/>
          </a:xfrm>
          <a:custGeom>
            <a:avLst/>
            <a:gdLst>
              <a:gd name="connsiteX0" fmla="*/ 0 w 1021080"/>
              <a:gd name="connsiteY0" fmla="*/ 1486845 h 1589751"/>
              <a:gd name="connsiteX1" fmla="*/ 594360 w 1021080"/>
              <a:gd name="connsiteY1" fmla="*/ 1463985 h 1589751"/>
              <a:gd name="connsiteX2" fmla="*/ 708660 w 1021080"/>
              <a:gd name="connsiteY2" fmla="*/ 237165 h 1589751"/>
              <a:gd name="connsiteX3" fmla="*/ 1021080 w 1021080"/>
              <a:gd name="connsiteY3" fmla="*/ 945 h 1589751"/>
            </a:gdLst>
            <a:ahLst/>
            <a:cxnLst>
              <a:cxn ang="0">
                <a:pos x="connsiteX0" y="connsiteY0"/>
              </a:cxn>
              <a:cxn ang="0">
                <a:pos x="connsiteX1" y="connsiteY1"/>
              </a:cxn>
              <a:cxn ang="0">
                <a:pos x="connsiteX2" y="connsiteY2"/>
              </a:cxn>
              <a:cxn ang="0">
                <a:pos x="connsiteX3" y="connsiteY3"/>
              </a:cxn>
            </a:cxnLst>
            <a:rect l="l" t="t" r="r" b="b"/>
            <a:pathLst>
              <a:path w="1021080" h="1589751">
                <a:moveTo>
                  <a:pt x="0" y="1486845"/>
                </a:moveTo>
                <a:cubicBezTo>
                  <a:pt x="238125" y="1579555"/>
                  <a:pt x="476250" y="1672265"/>
                  <a:pt x="594360" y="1463985"/>
                </a:cubicBezTo>
                <a:cubicBezTo>
                  <a:pt x="712470" y="1255705"/>
                  <a:pt x="637540" y="481005"/>
                  <a:pt x="708660" y="237165"/>
                </a:cubicBezTo>
                <a:cubicBezTo>
                  <a:pt x="779780" y="-6675"/>
                  <a:pt x="900430" y="-2865"/>
                  <a:pt x="1021080" y="945"/>
                </a:cubicBez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l"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solidFill>
                <a:schemeClr val="bg2"/>
              </a:solidFill>
              <a:effectLst/>
              <a:latin typeface="Segoe Semibold" pitchFamily="34" charset="0"/>
            </a:endParaRPr>
          </a:p>
        </p:txBody>
      </p:sp>
    </p:spTree>
    <p:extLst>
      <p:ext uri="{BB962C8B-B14F-4D97-AF65-F5344CB8AC3E}">
        <p14:creationId xmlns:p14="http://schemas.microsoft.com/office/powerpoint/2010/main" val="27269022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404973"/>
            <a:ext cx="8914642" cy="600164"/>
          </a:xfrm>
        </p:spPr>
        <p:txBody>
          <a:bodyPr/>
          <a:lstStyle/>
          <a:p>
            <a:r>
              <a:rPr lang="en-US" dirty="0" smtClean="0"/>
              <a:t>Reconstruction error:</a:t>
            </a:r>
            <a:endParaRPr lang="en-US" dirty="0"/>
          </a:p>
        </p:txBody>
      </p:sp>
      <p:sp>
        <p:nvSpPr>
          <p:cNvPr id="3" name="Title 2"/>
          <p:cNvSpPr>
            <a:spLocks noGrp="1"/>
          </p:cNvSpPr>
          <p:nvPr>
            <p:ph type="title"/>
          </p:nvPr>
        </p:nvSpPr>
        <p:spPr/>
        <p:txBody>
          <a:bodyPr/>
          <a:lstStyle/>
          <a:p>
            <a:r>
              <a:rPr lang="en-US" b="1" dirty="0"/>
              <a:t>Typed</a:t>
            </a:r>
            <a:r>
              <a:rPr lang="en-US" dirty="0"/>
              <a:t> Tensor Decomposition Objective</a:t>
            </a:r>
          </a:p>
        </p:txBody>
      </p:sp>
      <mc:AlternateContent xmlns:mc="http://schemas.openxmlformats.org/markup-compatibility/2006" xmlns:a14="http://schemas.microsoft.com/office/drawing/2010/main">
        <mc:Choice Requires="a14">
          <p:sp>
            <p:nvSpPr>
              <p:cNvPr id="4" name="Rectangle 3"/>
              <p:cNvSpPr/>
              <p:nvPr/>
            </p:nvSpPr>
            <p:spPr>
              <a:xfrm>
                <a:off x="3965219" y="1284468"/>
                <a:ext cx="3505200" cy="9885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sSubSup>
                            <m:sSubSupPr>
                              <m:ctrlPr>
                                <a:rPr lang="en-US" sz="2400" b="0" i="1" smtClean="0">
                                  <a:latin typeface="Cambria Math" panose="02040503050406030204" pitchFamily="18" charset="0"/>
                                </a:rPr>
                              </m:ctrlPr>
                            </m:sSubSupPr>
                            <m:e>
                              <m:d>
                                <m:dPr>
                                  <m:begChr m:val="‖"/>
                                  <m:endChr m:val="‖"/>
                                  <m:ctrlPr>
                                    <a:rPr lang="en-US" sz="2400" i="1" smtClean="0">
                                      <a:latin typeface="Cambria Math" panose="02040503050406030204" pitchFamily="18" charset="0"/>
                                    </a:rPr>
                                  </m:ctrlPr>
                                </m:dPr>
                                <m:e>
                                  <m:sSubSup>
                                    <m:sSubSupPr>
                                      <m:ctrlPr>
                                        <a:rPr lang="en-US" sz="2400" b="0" i="1" smtClean="0">
                                          <a:solidFill>
                                            <a:srgbClr val="FF0000"/>
                                          </a:solidFill>
                                          <a:latin typeface="Cambria Math" panose="02040503050406030204" pitchFamily="18" charset="0"/>
                                          <a:ea typeface="Cambria Math" panose="02040503050406030204" pitchFamily="18" charset="0"/>
                                        </a:rPr>
                                      </m:ctrlPr>
                                    </m:sSubSupPr>
                                    <m:e>
                                      <m:r>
                                        <a:rPr lang="en-US" sz="2400" b="0" i="1" smtClean="0">
                                          <a:solidFill>
                                            <a:srgbClr val="FF0000"/>
                                          </a:solidFill>
                                          <a:latin typeface="Cambria Math" panose="02040503050406030204" pitchFamily="18" charset="0"/>
                                          <a:ea typeface="Cambria Math" panose="02040503050406030204" pitchFamily="18" charset="0"/>
                                        </a:rPr>
                                        <m:t>𝒳</m:t>
                                      </m:r>
                                    </m:e>
                                    <m:sub>
                                      <m:r>
                                        <a:rPr lang="en-US" sz="2400" b="0" i="1" smtClean="0">
                                          <a:solidFill>
                                            <a:srgbClr val="FF0000"/>
                                          </a:solidFill>
                                          <a:latin typeface="Cambria Math" panose="02040503050406030204" pitchFamily="18" charset="0"/>
                                        </a:rPr>
                                        <m:t>𝑘</m:t>
                                      </m:r>
                                    </m:sub>
                                    <m:sup>
                                      <m:r>
                                        <a:rPr lang="en-US" sz="2400" b="0" i="1" smtClean="0">
                                          <a:solidFill>
                                            <a:srgbClr val="FF0000"/>
                                          </a:solidFill>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1" i="0" smtClean="0">
                                          <a:solidFill>
                                            <a:srgbClr val="FF0000"/>
                                          </a:solidFill>
                                          <a:latin typeface="Cambria Math" panose="02040503050406030204" pitchFamily="18" charset="0"/>
                                        </a:rPr>
                                        <m:t>𝐀</m:t>
                                      </m:r>
                                    </m:e>
                                    <m:sub>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𝑘</m:t>
                                          </m:r>
                                        </m:e>
                                        <m:sub>
                                          <m:r>
                                            <a:rPr lang="en-US" sz="2400" b="0" i="1" smtClean="0">
                                              <a:solidFill>
                                                <a:srgbClr val="FF0000"/>
                                              </a:solidFill>
                                              <a:latin typeface="Cambria Math" panose="02040503050406030204" pitchFamily="18" charset="0"/>
                                            </a:rPr>
                                            <m:t>𝑙</m:t>
                                          </m:r>
                                        </m:sub>
                                      </m:sSub>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ℛ</m:t>
                                      </m:r>
                                    </m:e>
                                    <m:sub>
                                      <m:r>
                                        <a:rPr lang="en-US" sz="2400" b="0" i="1" smtClean="0">
                                          <a:latin typeface="Cambria Math" panose="02040503050406030204" pitchFamily="18" charset="0"/>
                                        </a:rPr>
                                        <m:t>𝑘</m:t>
                                      </m:r>
                                    </m:sub>
                                  </m:sSub>
                                  <m:sSubSup>
                                    <m:sSubSupPr>
                                      <m:ctrlPr>
                                        <a:rPr lang="en-US" sz="2400" b="1" i="1" smtClean="0">
                                          <a:solidFill>
                                            <a:srgbClr val="FF0000"/>
                                          </a:solidFill>
                                          <a:latin typeface="Cambria Math" panose="02040503050406030204" pitchFamily="18" charset="0"/>
                                        </a:rPr>
                                      </m:ctrlPr>
                                    </m:sSubSupPr>
                                    <m:e>
                                      <m:r>
                                        <a:rPr lang="en-US" sz="2400" b="1" i="0" smtClean="0">
                                          <a:solidFill>
                                            <a:srgbClr val="FF0000"/>
                                          </a:solidFill>
                                          <a:latin typeface="Cambria Math" panose="02040503050406030204" pitchFamily="18" charset="0"/>
                                        </a:rPr>
                                        <m:t>𝐀</m:t>
                                      </m:r>
                                    </m:e>
                                    <m:sub>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𝑘</m:t>
                                          </m:r>
                                        </m:e>
                                        <m:sub>
                                          <m:r>
                                            <a:rPr lang="en-US" sz="2400" b="0" i="1" smtClean="0">
                                              <a:solidFill>
                                                <a:srgbClr val="FF0000"/>
                                              </a:solidFill>
                                              <a:latin typeface="Cambria Math" panose="02040503050406030204" pitchFamily="18" charset="0"/>
                                            </a:rPr>
                                            <m:t>𝑟</m:t>
                                          </m:r>
                                        </m:sub>
                                      </m:sSub>
                                    </m:sub>
                                    <m:sup>
                                      <m:r>
                                        <a:rPr lang="en-US" sz="2400" b="0" i="1" smtClean="0">
                                          <a:solidFill>
                                            <a:srgbClr val="FF0000"/>
                                          </a:solidFill>
                                          <a:latin typeface="Cambria Math" panose="02040503050406030204" pitchFamily="18" charset="0"/>
                                        </a:rPr>
                                        <m:t>𝑇</m:t>
                                      </m:r>
                                    </m:sup>
                                  </m:sSubSup>
                                </m:e>
                              </m:d>
                            </m:e>
                            <m:sub>
                              <m:r>
                                <a:rPr lang="en-US" sz="2400" b="0" i="1" smtClean="0">
                                  <a:latin typeface="Cambria Math" panose="02040503050406030204" pitchFamily="18" charset="0"/>
                                </a:rPr>
                                <m:t>𝐹</m:t>
                              </m:r>
                            </m:sub>
                            <m:sup>
                              <m:r>
                                <a:rPr lang="en-US" sz="2400" b="0" i="1" smtClean="0">
                                  <a:latin typeface="Cambria Math" panose="02040503050406030204" pitchFamily="18" charset="0"/>
                                </a:rPr>
                                <m:t>2</m:t>
                              </m:r>
                            </m:sup>
                          </m:sSubSup>
                        </m:e>
                      </m:nary>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965219" y="1284468"/>
                <a:ext cx="3505200" cy="988540"/>
              </a:xfrm>
              <a:prstGeom prst="rect">
                <a:avLst/>
              </a:prstGeom>
              <a:blipFill rotWithShape="0">
                <a:blip r:embed="rId3"/>
                <a:stretch>
                  <a:fillRect/>
                </a:stretch>
              </a:blipFill>
            </p:spPr>
            <p:txBody>
              <a:bodyPr/>
              <a:lstStyle/>
              <a:p>
                <a:r>
                  <a:rPr lang="en-US">
                    <a:noFill/>
                  </a:rPr>
                  <a:t> </a:t>
                </a:r>
              </a:p>
            </p:txBody>
          </p:sp>
        </mc:Fallback>
      </mc:AlternateContent>
      <p:sp>
        <p:nvSpPr>
          <p:cNvPr id="5" name="Rectangle 4"/>
          <p:cNvSpPr/>
          <p:nvPr/>
        </p:nvSpPr>
        <p:spPr bwMode="auto">
          <a:xfrm>
            <a:off x="3541563" y="4343400"/>
            <a:ext cx="572500" cy="304800"/>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nvGrpSpPr>
          <p:cNvPr id="7" name="Group 6"/>
          <p:cNvGrpSpPr/>
          <p:nvPr/>
        </p:nvGrpSpPr>
        <p:grpSpPr>
          <a:xfrm>
            <a:off x="2904889" y="4256444"/>
            <a:ext cx="219311" cy="583287"/>
            <a:chOff x="3733800" y="3836313"/>
            <a:chExt cx="219311" cy="583287"/>
          </a:xfrm>
        </p:grpSpPr>
        <p:sp>
          <p:nvSpPr>
            <p:cNvPr id="8" name="TextBox 7"/>
            <p:cNvSpPr txBox="1"/>
            <p:nvPr/>
          </p:nvSpPr>
          <p:spPr>
            <a:xfrm>
              <a:off x="3743117" y="38363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sp>
          <p:nvSpPr>
            <p:cNvPr id="9" name="TextBox 8"/>
            <p:cNvSpPr txBox="1"/>
            <p:nvPr/>
          </p:nvSpPr>
          <p:spPr>
            <a:xfrm>
              <a:off x="3733800" y="3988713"/>
              <a:ext cx="209994" cy="430887"/>
            </a:xfrm>
            <a:prstGeom prst="rect">
              <a:avLst/>
            </a:prstGeom>
            <a:noFill/>
          </p:spPr>
          <p:txBody>
            <a:bodyPr wrap="none" lIns="0" tIns="0" rIns="0" bIns="0" rtlCol="0">
              <a:spAutoFit/>
            </a:bodyPr>
            <a:lstStyle/>
            <a:p>
              <a:r>
                <a:rPr lang="en-US" sz="2800" dirty="0" smtClean="0">
                  <a:solidFill>
                    <a:schemeClr val="tx1"/>
                  </a:solidFill>
                </a:rPr>
                <a:t>~</a:t>
              </a:r>
            </a:p>
          </p:txBody>
        </p:sp>
      </p:grpSp>
      <p:sp>
        <p:nvSpPr>
          <p:cNvPr id="11" name="TextBox 10"/>
          <p:cNvSpPr txBox="1"/>
          <p:nvPr/>
        </p:nvSpPr>
        <p:spPr>
          <a:xfrm>
            <a:off x="4438206" y="4319762"/>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2" name="TextBox 11"/>
          <p:cNvSpPr txBox="1"/>
          <p:nvPr/>
        </p:nvSpPr>
        <p:spPr>
          <a:xfrm>
            <a:off x="6190806" y="4341456"/>
            <a:ext cx="209994" cy="430887"/>
          </a:xfrm>
          <a:prstGeom prst="rect">
            <a:avLst/>
          </a:prstGeom>
          <a:noFill/>
        </p:spPr>
        <p:txBody>
          <a:bodyPr wrap="none" lIns="0" tIns="0" rIns="0" bIns="0" rtlCol="0">
            <a:spAutoFit/>
          </a:bodyPr>
          <a:lstStyle/>
          <a:p>
            <a:r>
              <a:rPr lang="en-US" altLang="zh-TW" sz="2800" dirty="0" smtClean="0">
                <a:solidFill>
                  <a:schemeClr val="tx1"/>
                </a:solidFill>
              </a:rPr>
              <a:t>×</a:t>
            </a:r>
            <a:endParaRPr lang="en-US" sz="2800" dirty="0" smtClean="0">
              <a:solidFill>
                <a:schemeClr val="tx1"/>
              </a:solidFill>
              <a:latin typeface="Segoe" pitchFamily="34" charset="0"/>
            </a:endParaRPr>
          </a:p>
        </p:txBody>
      </p:sp>
      <p:sp>
        <p:nvSpPr>
          <p:cNvPr id="13" name="Rectangle 12"/>
          <p:cNvSpPr/>
          <p:nvPr/>
        </p:nvSpPr>
        <p:spPr bwMode="auto">
          <a:xfrm>
            <a:off x="5277300" y="4293516"/>
            <a:ext cx="584844" cy="584844"/>
          </a:xfrm>
          <a:prstGeom prst="rect">
            <a:avLst/>
          </a:prstGeom>
          <a:solidFill>
            <a:srgbClr val="FFC000"/>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Segoe"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1728977" y="3691281"/>
                <a:ext cx="609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solidFill>
                                <a:srgbClr val="FF0000"/>
                              </a:solidFill>
                              <a:latin typeface="Cambria Math" panose="02040503050406030204" pitchFamily="18" charset="0"/>
                              <a:ea typeface="Cambria Math" panose="02040503050406030204" pitchFamily="18" charset="0"/>
                            </a:rPr>
                          </m:ctrlPr>
                        </m:sSubSupPr>
                        <m:e>
                          <m:r>
                            <a:rPr lang="en-US" sz="2800" i="1">
                              <a:solidFill>
                                <a:srgbClr val="FF0000"/>
                              </a:solidFill>
                              <a:latin typeface="Cambria Math" panose="02040503050406030204" pitchFamily="18" charset="0"/>
                              <a:ea typeface="Cambria Math" panose="02040503050406030204" pitchFamily="18" charset="0"/>
                            </a:rPr>
                            <m:t>𝒳</m:t>
                          </m:r>
                        </m:e>
                        <m:sub>
                          <m:r>
                            <a:rPr lang="en-US" sz="2800" i="1">
                              <a:solidFill>
                                <a:srgbClr val="FF0000"/>
                              </a:solidFill>
                              <a:latin typeface="Cambria Math" panose="02040503050406030204" pitchFamily="18" charset="0"/>
                            </a:rPr>
                            <m:t>𝑘</m:t>
                          </m:r>
                        </m:sub>
                        <m:sup>
                          <m:r>
                            <a:rPr lang="en-US" sz="2800" i="1">
                              <a:solidFill>
                                <a:srgbClr val="FF0000"/>
                              </a:solidFill>
                              <a:latin typeface="Cambria Math" panose="02040503050406030204" pitchFamily="18" charset="0"/>
                              <a:ea typeface="Cambria Math" panose="02040503050406030204" pitchFamily="18" charset="0"/>
                            </a:rPr>
                            <m:t>′</m:t>
                          </m:r>
                        </m:sup>
                      </m:sSubSup>
                    </m:oMath>
                  </m:oMathPara>
                </a14:m>
                <a:endParaRPr lang="en-US" sz="2800" dirty="0" smtClean="0">
                  <a:solidFill>
                    <a:schemeClr val="tx1"/>
                  </a:solidFill>
                  <a:latin typeface="Segoe"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728977" y="3691281"/>
                <a:ext cx="60960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05200" y="3691281"/>
                <a:ext cx="609600" cy="563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1">
                              <a:solidFill>
                                <a:srgbClr val="FF0000"/>
                              </a:solidFill>
                              <a:latin typeface="Cambria Math" panose="02040503050406030204" pitchFamily="18" charset="0"/>
                            </a:rPr>
                            <m:t>𝐀</m:t>
                          </m:r>
                        </m:e>
                        <m: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𝑘</m:t>
                              </m:r>
                            </m:e>
                            <m:sub>
                              <m:r>
                                <a:rPr lang="en-US" sz="2800" b="0" i="1" smtClean="0">
                                  <a:solidFill>
                                    <a:srgbClr val="FF0000"/>
                                  </a:solidFill>
                                  <a:latin typeface="Cambria Math" panose="02040503050406030204" pitchFamily="18" charset="0"/>
                                </a:rPr>
                                <m:t>𝑙</m:t>
                              </m:r>
                            </m:sub>
                          </m:sSub>
                        </m:sub>
                      </m:sSub>
                    </m:oMath>
                  </m:oMathPara>
                </a14:m>
                <a:endParaRPr lang="en-US" sz="2800" dirty="0" smtClean="0">
                  <a:solidFill>
                    <a:srgbClr val="FF0000"/>
                  </a:solidFill>
                  <a:latin typeface="Segoe"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505200" y="3691281"/>
                <a:ext cx="609600" cy="56361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722241" y="3691281"/>
                <a:ext cx="609600" cy="5916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800" b="1" i="1" smtClean="0">
                              <a:solidFill>
                                <a:srgbClr val="FF0000"/>
                              </a:solidFill>
                              <a:latin typeface="Cambria Math" panose="02040503050406030204" pitchFamily="18" charset="0"/>
                            </a:rPr>
                          </m:ctrlPr>
                        </m:sSubSupPr>
                        <m:e>
                          <m:r>
                            <a:rPr lang="en-US" sz="2800" b="1">
                              <a:solidFill>
                                <a:srgbClr val="FF0000"/>
                              </a:solidFill>
                              <a:latin typeface="Cambria Math" panose="02040503050406030204" pitchFamily="18" charset="0"/>
                            </a:rPr>
                            <m:t>𝐀</m:t>
                          </m:r>
                        </m:e>
                        <m: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𝑘</m:t>
                              </m:r>
                            </m:e>
                            <m:sub>
                              <m:r>
                                <a:rPr lang="en-US" sz="2800" b="0" i="1" smtClean="0">
                                  <a:solidFill>
                                    <a:srgbClr val="FF0000"/>
                                  </a:solidFill>
                                  <a:latin typeface="Cambria Math" panose="02040503050406030204" pitchFamily="18" charset="0"/>
                                </a:rPr>
                                <m:t>𝑟</m:t>
                              </m:r>
                            </m:sub>
                          </m:sSub>
                        </m:sub>
                        <m:sup>
                          <m:r>
                            <a:rPr lang="en-US" sz="2800" i="1">
                              <a:solidFill>
                                <a:srgbClr val="FF0000"/>
                              </a:solidFill>
                              <a:latin typeface="Cambria Math" panose="02040503050406030204" pitchFamily="18" charset="0"/>
                            </a:rPr>
                            <m:t>𝑇</m:t>
                          </m:r>
                        </m:sup>
                      </m:sSubSup>
                    </m:oMath>
                  </m:oMathPara>
                </a14:m>
                <a:endParaRPr lang="en-US" sz="2800" dirty="0" smtClean="0">
                  <a:solidFill>
                    <a:srgbClr val="FF0000"/>
                  </a:solidFill>
                  <a:latin typeface="Segoe"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722241" y="3691281"/>
                <a:ext cx="609600" cy="591637"/>
              </a:xfrm>
              <a:prstGeom prst="rect">
                <a:avLst/>
              </a:prstGeom>
              <a:blipFill rotWithShape="0">
                <a:blip r:embed="rId6"/>
                <a:stretch>
                  <a:fillRect r="-1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281423" y="3629726"/>
                <a:ext cx="6096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ℛ</m:t>
                          </m:r>
                        </m:e>
                        <m:sub>
                          <m:r>
                            <a:rPr lang="en-US" sz="3200" i="1">
                              <a:solidFill>
                                <a:schemeClr val="tx1"/>
                              </a:solidFill>
                              <a:latin typeface="Cambria Math" panose="02040503050406030204" pitchFamily="18" charset="0"/>
                            </a:rPr>
                            <m:t>𝑘</m:t>
                          </m:r>
                        </m:sub>
                      </m:sSub>
                    </m:oMath>
                  </m:oMathPara>
                </a14:m>
                <a:endParaRPr lang="en-US" sz="2800" dirty="0" smtClean="0">
                  <a:solidFill>
                    <a:schemeClr val="tx1"/>
                  </a:solidFill>
                  <a:latin typeface="Segoe"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281423" y="3629726"/>
                <a:ext cx="609600" cy="584775"/>
              </a:xfrm>
              <a:prstGeom prst="rect">
                <a:avLst/>
              </a:prstGeom>
              <a:blipFill rotWithShape="0">
                <a:blip r:embed="rId7"/>
                <a:stretch>
                  <a:fillRect/>
                </a:stretch>
              </a:blipFill>
            </p:spPr>
            <p:txBody>
              <a:bodyPr/>
              <a:lstStyle/>
              <a:p>
                <a:r>
                  <a:rPr lang="en-US">
                    <a:noFill/>
                  </a:rPr>
                  <a:t> </a:t>
                </a:r>
              </a:p>
            </p:txBody>
          </p:sp>
        </mc:Fallback>
      </mc:AlternateContent>
      <p:sp>
        <p:nvSpPr>
          <p:cNvPr id="20" name="Rectangle 19"/>
          <p:cNvSpPr/>
          <p:nvPr/>
        </p:nvSpPr>
        <p:spPr bwMode="auto">
          <a:xfrm>
            <a:off x="1928223" y="4343400"/>
            <a:ext cx="356883" cy="304800"/>
          </a:xfrm>
          <a:prstGeom prst="rect">
            <a:avLst/>
          </a:prstGeom>
          <a:solidFill>
            <a:srgbClr val="1555A4"/>
          </a:solidFill>
          <a:ln w="12700">
            <a:solidFill>
              <a:srgbClr val="1555A4"/>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2" name="Rectangle 21"/>
          <p:cNvSpPr/>
          <p:nvPr/>
        </p:nvSpPr>
        <p:spPr bwMode="auto">
          <a:xfrm>
            <a:off x="7848600" y="4293515"/>
            <a:ext cx="356883" cy="584845"/>
          </a:xfrm>
          <a:prstGeom prst="rect">
            <a:avLst/>
          </a:prstGeom>
          <a:solidFill>
            <a:schemeClr val="accent2">
              <a:lumMod val="75000"/>
            </a:schemeClr>
          </a:solidFill>
          <a:ln w="1270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Tree>
    <p:extLst>
      <p:ext uri="{BB962C8B-B14F-4D97-AF65-F5344CB8AC3E}">
        <p14:creationId xmlns:p14="http://schemas.microsoft.com/office/powerpoint/2010/main" val="347871843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5960" y="5118647"/>
            <a:ext cx="8914642" cy="1384995"/>
          </a:xfrm>
        </p:spPr>
        <p:txBody>
          <a:bodyPr/>
          <a:lstStyle/>
          <a:p>
            <a:r>
              <a:rPr lang="en-US" sz="2800" dirty="0" smtClean="0"/>
              <a:t>Useful resources for NLP applications</a:t>
            </a:r>
          </a:p>
          <a:p>
            <a:pPr lvl="1"/>
            <a:r>
              <a:rPr lang="en-US" sz="2400" dirty="0" smtClean="0"/>
              <a:t>Semantic Parsing &amp; Question Answering </a:t>
            </a:r>
            <a:r>
              <a:rPr lang="en-US" sz="2000" dirty="0" smtClean="0"/>
              <a:t>[e.g., </a:t>
            </a:r>
            <a:r>
              <a:rPr lang="en-US" sz="2000" dirty="0" err="1" smtClean="0"/>
              <a:t>Berant</a:t>
            </a:r>
            <a:r>
              <a:rPr lang="en-US" sz="2000" dirty="0" smtClean="0"/>
              <a:t>+, 2014]</a:t>
            </a:r>
            <a:r>
              <a:rPr lang="en-US" sz="2400" dirty="0" smtClean="0"/>
              <a:t> </a:t>
            </a:r>
          </a:p>
          <a:p>
            <a:pPr lvl="1"/>
            <a:r>
              <a:rPr lang="en-US" sz="2400" dirty="0" smtClean="0"/>
              <a:t>Information Extraction </a:t>
            </a:r>
            <a:r>
              <a:rPr lang="en-US" sz="2000" dirty="0" smtClean="0"/>
              <a:t>[Riedel+, 2013]</a:t>
            </a:r>
            <a:endParaRPr lang="en-US" sz="2400" dirty="0"/>
          </a:p>
        </p:txBody>
      </p:sp>
      <p:sp>
        <p:nvSpPr>
          <p:cNvPr id="3" name="Title 2"/>
          <p:cNvSpPr>
            <a:spLocks noGrp="1"/>
          </p:cNvSpPr>
          <p:nvPr>
            <p:ph type="title"/>
          </p:nvPr>
        </p:nvSpPr>
        <p:spPr/>
        <p:txBody>
          <a:bodyPr/>
          <a:lstStyle/>
          <a:p>
            <a:r>
              <a:rPr lang="en-US" dirty="0" smtClean="0"/>
              <a:t>Knowledge Base</a:t>
            </a:r>
            <a:endParaRPr lang="en-US" dirty="0"/>
          </a:p>
        </p:txBody>
      </p:sp>
      <p:sp>
        <p:nvSpPr>
          <p:cNvPr id="8" name="Flowchart: Magnetic Disk 7"/>
          <p:cNvSpPr/>
          <p:nvPr/>
        </p:nvSpPr>
        <p:spPr bwMode="auto">
          <a:xfrm>
            <a:off x="5891150" y="2289850"/>
            <a:ext cx="1235458" cy="1403244"/>
          </a:xfrm>
          <a:prstGeom prst="flowChartMagneticDisk">
            <a:avLst/>
          </a:prstGeom>
          <a:solidFill>
            <a:schemeClr val="accent5">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446" y="3037222"/>
            <a:ext cx="1118024" cy="376704"/>
          </a:xfrm>
          <a:prstGeom prst="rect">
            <a:avLst/>
          </a:prstGeom>
        </p:spPr>
      </p:pic>
      <p:sp>
        <p:nvSpPr>
          <p:cNvPr id="10" name="TextBox 9"/>
          <p:cNvSpPr txBox="1"/>
          <p:nvPr/>
        </p:nvSpPr>
        <p:spPr>
          <a:xfrm>
            <a:off x="6369978" y="2384603"/>
            <a:ext cx="2545141" cy="2265236"/>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gradFill>
                  <a:gsLst>
                    <a:gs pos="2917">
                      <a:schemeClr val="tx1"/>
                    </a:gs>
                    <a:gs pos="30000">
                      <a:schemeClr val="tx1"/>
                    </a:gs>
                  </a:gsLst>
                  <a:lin ang="5400000" scaled="0"/>
                </a:gradFill>
              </a:rPr>
              <a:t>Freebase</a:t>
            </a:r>
          </a:p>
          <a:p>
            <a:pPr algn="r">
              <a:lnSpc>
                <a:spcPct val="90000"/>
              </a:lnSpc>
              <a:spcAft>
                <a:spcPts val="600"/>
              </a:spcAft>
            </a:pPr>
            <a:r>
              <a:rPr lang="en-US" sz="2400" dirty="0" err="1" smtClean="0">
                <a:gradFill>
                  <a:gsLst>
                    <a:gs pos="2917">
                      <a:schemeClr val="tx1"/>
                    </a:gs>
                    <a:gs pos="30000">
                      <a:schemeClr val="tx1"/>
                    </a:gs>
                  </a:gsLst>
                  <a:lin ang="5400000" scaled="0"/>
                </a:gradFill>
              </a:rPr>
              <a:t>DBpedia</a:t>
            </a:r>
            <a:endParaRPr lang="en-US" sz="2400" dirty="0" smtClean="0">
              <a:gradFill>
                <a:gsLst>
                  <a:gs pos="2917">
                    <a:schemeClr val="tx1"/>
                  </a:gs>
                  <a:gs pos="30000">
                    <a:schemeClr val="tx1"/>
                  </a:gs>
                </a:gsLst>
                <a:lin ang="5400000" scaled="0"/>
              </a:gradFill>
            </a:endParaRPr>
          </a:p>
          <a:p>
            <a:pPr algn="r">
              <a:lnSpc>
                <a:spcPct val="90000"/>
              </a:lnSpc>
              <a:spcAft>
                <a:spcPts val="600"/>
              </a:spcAft>
            </a:pPr>
            <a:r>
              <a:rPr lang="en-US" sz="2400" dirty="0" smtClean="0">
                <a:gradFill>
                  <a:gsLst>
                    <a:gs pos="2917">
                      <a:schemeClr val="tx1"/>
                    </a:gs>
                    <a:gs pos="30000">
                      <a:schemeClr val="tx1"/>
                    </a:gs>
                  </a:gsLst>
                  <a:lin ang="5400000" scaled="0"/>
                </a:gradFill>
              </a:rPr>
              <a:t>YAGO</a:t>
            </a:r>
          </a:p>
          <a:p>
            <a:pPr algn="r">
              <a:lnSpc>
                <a:spcPct val="90000"/>
              </a:lnSpc>
              <a:spcAft>
                <a:spcPts val="600"/>
              </a:spcAft>
            </a:pPr>
            <a:r>
              <a:rPr lang="en-US" sz="2400" dirty="0" smtClean="0">
                <a:gradFill>
                  <a:gsLst>
                    <a:gs pos="2917">
                      <a:schemeClr val="tx1"/>
                    </a:gs>
                    <a:gs pos="30000">
                      <a:schemeClr val="tx1"/>
                    </a:gs>
                  </a:gsLst>
                  <a:lin ang="5400000" scaled="0"/>
                </a:gradFill>
              </a:rPr>
              <a:t>NELL</a:t>
            </a:r>
          </a:p>
          <a:p>
            <a:pPr algn="r">
              <a:lnSpc>
                <a:spcPct val="90000"/>
              </a:lnSpc>
              <a:spcAft>
                <a:spcPts val="600"/>
              </a:spcAft>
            </a:pPr>
            <a:r>
              <a:rPr lang="en-US" sz="2400" dirty="0" err="1" smtClean="0">
                <a:gradFill>
                  <a:gsLst>
                    <a:gs pos="2917">
                      <a:schemeClr val="tx1"/>
                    </a:gs>
                    <a:gs pos="30000">
                      <a:schemeClr val="tx1"/>
                    </a:gs>
                  </a:gsLst>
                  <a:lin ang="5400000" scaled="0"/>
                </a:gradFill>
              </a:rPr>
              <a:t>OpenIE</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ReVerb</a:t>
            </a:r>
            <a:endParaRPr lang="en-US" sz="2400" dirty="0" smtClean="0">
              <a:gradFill>
                <a:gsLst>
                  <a:gs pos="2917">
                    <a:schemeClr val="tx1"/>
                  </a:gs>
                  <a:gs pos="30000">
                    <a:schemeClr val="tx1"/>
                  </a:gs>
                </a:gsLst>
                <a:lin ang="5400000" scaled="0"/>
              </a:gradFill>
            </a:endParaRPr>
          </a:p>
        </p:txBody>
      </p:sp>
      <p:sp>
        <p:nvSpPr>
          <p:cNvPr id="11" name="Text Placeholder 1"/>
          <p:cNvSpPr txBox="1">
            <a:spLocks/>
          </p:cNvSpPr>
          <p:nvPr/>
        </p:nvSpPr>
        <p:spPr>
          <a:xfrm>
            <a:off x="205960" y="1016011"/>
            <a:ext cx="8914642" cy="960263"/>
          </a:xfrm>
          <a:prstGeom prst="rect">
            <a:avLst/>
          </a:prstGeom>
        </p:spPr>
        <p:txBody>
          <a:bodyPr vert="horz" wrap="square" lIns="146304" tIns="91440" rIns="146304" bIns="91440" rtlCol="0">
            <a:spAutoFit/>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1555A4"/>
                </a:soli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dirty="0" smtClean="0"/>
              <a:t>Captures world knowledge by storing properties of millions of entities, as well as relations among them</a:t>
            </a:r>
          </a:p>
        </p:txBody>
      </p:sp>
      <p:grpSp>
        <p:nvGrpSpPr>
          <p:cNvPr id="37" name="Group 36"/>
          <p:cNvGrpSpPr/>
          <p:nvPr/>
        </p:nvGrpSpPr>
        <p:grpSpPr>
          <a:xfrm>
            <a:off x="595578" y="2131762"/>
            <a:ext cx="3667454" cy="2926406"/>
            <a:chOff x="595578" y="2131762"/>
            <a:chExt cx="3667454" cy="2926406"/>
          </a:xfrm>
        </p:grpSpPr>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992" y="2131762"/>
              <a:ext cx="3428040" cy="2770918"/>
            </a:xfrm>
            <a:prstGeom prst="rect">
              <a:avLst/>
            </a:prstGeom>
          </p:spPr>
        </p:pic>
        <p:sp>
          <p:nvSpPr>
            <p:cNvPr id="7" name="Rectangle 6"/>
            <p:cNvSpPr/>
            <p:nvPr/>
          </p:nvSpPr>
          <p:spPr bwMode="auto">
            <a:xfrm>
              <a:off x="595578" y="4553464"/>
              <a:ext cx="1143070" cy="504704"/>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grpSp>
    </p:spTree>
    <p:extLst>
      <p:ext uri="{BB962C8B-B14F-4D97-AF65-F5344CB8AC3E}">
        <p14:creationId xmlns:p14="http://schemas.microsoft.com/office/powerpoint/2010/main" val="38836742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96898"/>
            <a:ext cx="8777287" cy="1319469"/>
          </a:xfrm>
        </p:spPr>
        <p:txBody>
          <a:bodyPr/>
          <a:lstStyle/>
          <a:p>
            <a:r>
              <a:rPr lang="en-US" dirty="0"/>
              <a:t>Training Procedure – </a:t>
            </a:r>
            <a:br>
              <a:rPr lang="en-US" dirty="0"/>
            </a:br>
            <a:r>
              <a:rPr lang="en-US" dirty="0"/>
              <a:t>Alternating Least-Squares (ALS) Method</a:t>
            </a:r>
          </a:p>
        </p:txBody>
      </p:sp>
      <p:grpSp>
        <p:nvGrpSpPr>
          <p:cNvPr id="14" name="Group 13"/>
          <p:cNvGrpSpPr/>
          <p:nvPr/>
        </p:nvGrpSpPr>
        <p:grpSpPr>
          <a:xfrm>
            <a:off x="680366" y="2073938"/>
            <a:ext cx="7813430" cy="2048030"/>
            <a:chOff x="627185" y="1867479"/>
            <a:chExt cx="7813430" cy="2048030"/>
          </a:xfrm>
        </p:grpSpPr>
        <mc:AlternateContent xmlns:mc="http://schemas.openxmlformats.org/markup-compatibility/2006" xmlns:a14="http://schemas.microsoft.com/office/drawing/2010/main">
          <mc:Choice Requires="a14">
            <p:sp>
              <p:nvSpPr>
                <p:cNvPr id="4" name="Content Placeholder 2"/>
                <p:cNvSpPr txBox="1">
                  <a:spLocks/>
                </p:cNvSpPr>
                <p:nvPr/>
              </p:nvSpPr>
              <p:spPr>
                <a:xfrm>
                  <a:off x="704973" y="2020071"/>
                  <a:ext cx="7735642" cy="1108573"/>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sz="2800" b="1" smtClean="0">
                            <a:latin typeface="Cambria Math" panose="02040503050406030204" pitchFamily="18" charset="0"/>
                          </a:rPr>
                          <m:t>𝐀</m:t>
                        </m:r>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rPr>
                                  <m:t>𝑘</m:t>
                                </m:r>
                              </m:sub>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r>
                                  <a:rPr lang="en-US" sz="2800" b="1">
                                    <a:latin typeface="Cambria Math" panose="02040503050406030204" pitchFamily="18" charset="0"/>
                                  </a:rPr>
                                  <m:t>𝐀</m:t>
                                </m:r>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up>
                                    <m:r>
                                      <a:rPr lang="en-US" sz="2800" i="1" smtClean="0">
                                        <a:latin typeface="Cambria Math" panose="02040503050406030204" pitchFamily="18" charset="0"/>
                                        <a:ea typeface="Cambria Math" panose="02040503050406030204" pitchFamily="18" charset="0"/>
                                      </a:rPr>
                                      <m:t>𝑇</m:t>
                                    </m:r>
                                  </m:sup>
                                </m:sSubSup>
                                <m:r>
                                  <a:rPr lang="en-US" sz="2800" i="1" smtClean="0">
                                    <a:latin typeface="Cambria Math" panose="02040503050406030204" pitchFamily="18" charset="0"/>
                                    <a:ea typeface="Cambria Math" panose="02040503050406030204" pitchFamily="18" charset="0"/>
                                  </a:rPr>
                                  <m:t>+</m:t>
                                </m:r>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up>
                                    <m:r>
                                      <a:rPr lang="en-US" sz="2800" i="1" smtClean="0">
                                        <a:latin typeface="Cambria Math" panose="02040503050406030204" pitchFamily="18" charset="0"/>
                                        <a:ea typeface="Cambria Math" panose="02040503050406030204" pitchFamily="18" charset="0"/>
                                      </a:rPr>
                                      <m:t>𝑇</m:t>
                                    </m:r>
                                  </m:sup>
                                </m:sSubSup>
                                <m:r>
                                  <a:rPr lang="en-US" sz="2800" b="1">
                                    <a:latin typeface="Cambria Math" panose="02040503050406030204" pitchFamily="18" charset="0"/>
                                  </a:rPr>
                                  <m:t>𝐀</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Sub>
                              </m:e>
                            </m:nary>
                          </m:e>
                        </m:d>
                        <m:sSup>
                          <m:sSupPr>
                            <m:ctrlPr>
                              <a:rPr lang="en-US" sz="2800" i="1" smtClean="0">
                                <a:latin typeface="Cambria Math" panose="02040503050406030204" pitchFamily="18" charset="0"/>
                              </a:rPr>
                            </m:ctrlPr>
                          </m:sSupPr>
                          <m:e>
                            <m:d>
                              <m:dPr>
                                <m:begChr m:val="["/>
                                <m:endChr m:val="]"/>
                                <m:ctrlPr>
                                  <a:rPr lang="en-US" sz="2800" i="1" smtClean="0">
                                    <a:latin typeface="Cambria Math" panose="02040503050406030204" pitchFamily="18" charset="0"/>
                                  </a:rPr>
                                </m:ctrlPr>
                              </m:dPr>
                              <m:e>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rPr>
                                      <m:t>𝑘</m:t>
                                    </m:r>
                                  </m:sub>
                                  <m:sup/>
                                  <m:e>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𝐵</m:t>
                                        </m:r>
                                      </m:e>
                                      <m:sub>
                                        <m:r>
                                          <a:rPr lang="en-US" sz="2800" i="1" smtClean="0">
                                            <a:latin typeface="Cambria Math" panose="02040503050406030204" pitchFamily="18" charset="0"/>
                                            <a:ea typeface="Cambria Math" panose="02040503050406030204" pitchFamily="18" charset="0"/>
                                          </a:rPr>
                                          <m:t>𝑘</m:t>
                                        </m:r>
                                      </m:sub>
                                    </m:sSub>
                                    <m:r>
                                      <a:rPr lang="en-US" sz="2800" i="1" smtClean="0">
                                        <a:latin typeface="Cambria Math" panose="02040503050406030204" pitchFamily="18" charset="0"/>
                                        <a:ea typeface="Cambria Math" panose="02040503050406030204" pitchFamily="18" charset="0"/>
                                      </a:rPr>
                                      <m:t>+</m:t>
                                    </m:r>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𝐶</m:t>
                                        </m:r>
                                      </m:e>
                                      <m:sub>
                                        <m:r>
                                          <a:rPr lang="en-US" sz="2800" i="1" smtClean="0">
                                            <a:latin typeface="Cambria Math" panose="02040503050406030204" pitchFamily="18" charset="0"/>
                                            <a:ea typeface="Cambria Math" panose="02040503050406030204" pitchFamily="18" charset="0"/>
                                          </a:rPr>
                                          <m:t>𝑘</m:t>
                                        </m:r>
                                      </m:sub>
                                    </m:sSub>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𝜆</m:t>
                                    </m:r>
                                    <m:r>
                                      <a:rPr lang="en-US" sz="2800" b="1" smtClean="0">
                                        <a:latin typeface="Cambria Math" panose="02040503050406030204" pitchFamily="18" charset="0"/>
                                        <a:ea typeface="Cambria Math" panose="02040503050406030204" pitchFamily="18" charset="0"/>
                                      </a:rPr>
                                      <m:t>𝐈</m:t>
                                    </m:r>
                                  </m:e>
                                </m:nary>
                              </m:e>
                            </m:d>
                          </m:e>
                          <m:sup>
                            <m:r>
                              <a:rPr lang="en-US" sz="2800" i="1" smtClean="0">
                                <a:latin typeface="Cambria Math" panose="02040503050406030204" pitchFamily="18" charset="0"/>
                              </a:rPr>
                              <m:t>−1</m:t>
                            </m:r>
                          </m:sup>
                        </m:sSup>
                      </m:oMath>
                    </m:oMathPara>
                  </a14:m>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704973" y="2020071"/>
                  <a:ext cx="7735642" cy="1108573"/>
                </a:xfrm>
                <a:prstGeom prst="rect">
                  <a:avLst/>
                </a:prstGeom>
                <a:blipFill rotWithShape="0">
                  <a:blip r:embed="rId3"/>
                  <a:stretch>
                    <a:fillRect b="-60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524000" y="3291734"/>
                  <a:ext cx="6060831" cy="483915"/>
                </a:xfrm>
                <a:prstGeom prst="rect">
                  <a:avLst/>
                </a:prstGeom>
                <a:noFill/>
              </p:spPr>
              <p:txBody>
                <a:bodyPr wrap="square" rtlCol="0">
                  <a:spAutoFit/>
                </a:bodyPr>
                <a:lstStyle/>
                <a:p>
                  <a:r>
                    <a:rPr lang="en-US" sz="2400" b="0" dirty="0" smtClean="0">
                      <a:solidFill>
                        <a:schemeClr val="tx1"/>
                      </a:solidFill>
                    </a:rPr>
                    <a:t>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sSup>
                        <m:sSupPr>
                          <m:ctrlPr>
                            <a:rPr lang="en-US" sz="2400" b="1" i="1" smtClean="0">
                              <a:latin typeface="Cambria Math" panose="02040503050406030204" pitchFamily="18" charset="0"/>
                            </a:rPr>
                          </m:ctrlPr>
                        </m:sSupPr>
                        <m:e>
                          <m:r>
                            <a:rPr lang="en-US" sz="2400" b="1">
                              <a:latin typeface="Cambria Math" panose="02040503050406030204" pitchFamily="18" charset="0"/>
                            </a:rPr>
                            <m:t>𝐀</m:t>
                          </m:r>
                        </m:e>
                        <m:sup>
                          <m:r>
                            <m:rPr>
                              <m:sty m:val="p"/>
                            </m:rPr>
                            <a:rPr lang="en-US" sz="2400" b="0" i="0" smtClean="0">
                              <a:latin typeface="Cambria Math" panose="02040503050406030204" pitchFamily="18" charset="0"/>
                            </a:rPr>
                            <m:t>T</m:t>
                          </m:r>
                        </m:sup>
                      </m:sSup>
                      <m:r>
                        <a:rPr lang="en-US" sz="2400" b="1">
                          <a:latin typeface="Cambria Math" panose="02040503050406030204" pitchFamily="18" charset="0"/>
                        </a:rPr>
                        <m:t>𝐀</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up>
                          <m:r>
                            <m:rPr>
                              <m:sty m:val="p"/>
                            </m:rPr>
                            <a:rPr lang="en-US" sz="2400" i="0">
                              <a:latin typeface="Cambria Math" panose="02040503050406030204" pitchFamily="18" charset="0"/>
                              <a:ea typeface="Cambria Math" panose="02040503050406030204" pitchFamily="18" charset="0"/>
                            </a:rPr>
                            <m:t>T</m:t>
                          </m:r>
                        </m:sup>
                      </m:sSubSup>
                      <m:r>
                        <m:rPr>
                          <m:nor/>
                        </m:rP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up>
                          <m:r>
                            <m:rPr>
                              <m:sty m:val="p"/>
                            </m:rPr>
                            <a:rPr lang="en-US" sz="2400" i="0">
                              <a:latin typeface="Cambria Math" panose="02040503050406030204" pitchFamily="18" charset="0"/>
                              <a:ea typeface="Cambria Math" panose="02040503050406030204" pitchFamily="18" charset="0"/>
                            </a:rPr>
                            <m:t>T</m:t>
                          </m:r>
                        </m:sup>
                      </m:sSubSup>
                      <m:sSup>
                        <m:sSupPr>
                          <m:ctrlPr>
                            <a:rPr lang="en-US" sz="2400" b="1" i="1">
                              <a:latin typeface="Cambria Math" panose="02040503050406030204" pitchFamily="18" charset="0"/>
                            </a:rPr>
                          </m:ctrlPr>
                        </m:sSupPr>
                        <m:e>
                          <m:r>
                            <a:rPr lang="en-US" sz="2400" b="1">
                              <a:latin typeface="Cambria Math" panose="02040503050406030204" pitchFamily="18" charset="0"/>
                            </a:rPr>
                            <m:t>𝐀</m:t>
                          </m:r>
                        </m:e>
                        <m:sup>
                          <m:r>
                            <m:rPr>
                              <m:sty m:val="p"/>
                            </m:rPr>
                            <a:rPr lang="en-US" sz="2400" b="0" i="1">
                              <a:latin typeface="Cambria Math" panose="02040503050406030204" pitchFamily="18" charset="0"/>
                            </a:rPr>
                            <m:t>T</m:t>
                          </m:r>
                        </m:sup>
                      </m:sSup>
                      <m:r>
                        <a:rPr lang="en-US" sz="2400" b="1">
                          <a:latin typeface="Cambria Math" panose="02040503050406030204" pitchFamily="18" charset="0"/>
                        </a:rPr>
                        <m:t>𝐀</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oMath>
                  </a14:m>
                  <a:r>
                    <a:rPr lang="en-US" sz="2400" dirty="0" smtClean="0">
                      <a:solidFill>
                        <a:schemeClr val="tx1"/>
                      </a:solidFill>
                      <a:latin typeface="Segoe" pitchFamily="34" charset="0"/>
                    </a:rPr>
                    <a:t>.</a:t>
                  </a:r>
                  <a:endParaRPr lang="en-US" sz="2400" dirty="0" err="1" smtClean="0">
                    <a:solidFill>
                      <a:schemeClr val="tx1"/>
                    </a:solidFill>
                    <a:latin typeface="Segoe"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524000" y="3291734"/>
                  <a:ext cx="6060831" cy="483915"/>
                </a:xfrm>
                <a:prstGeom prst="rect">
                  <a:avLst/>
                </a:prstGeom>
                <a:blipFill rotWithShape="0">
                  <a:blip r:embed="rId4"/>
                  <a:stretch>
                    <a:fillRect l="-1610" t="-5063" b="-29114"/>
                  </a:stretch>
                </a:blipFill>
              </p:spPr>
              <p:txBody>
                <a:bodyPr/>
                <a:lstStyle/>
                <a:p>
                  <a:r>
                    <a:rPr lang="en-US">
                      <a:noFill/>
                    </a:rPr>
                    <a:t> </a:t>
                  </a:r>
                </a:p>
              </p:txBody>
            </p:sp>
          </mc:Fallback>
        </mc:AlternateContent>
        <p:sp>
          <p:nvSpPr>
            <p:cNvPr id="12" name="Rectangle 11"/>
            <p:cNvSpPr/>
            <p:nvPr/>
          </p:nvSpPr>
          <p:spPr bwMode="auto">
            <a:xfrm>
              <a:off x="627185" y="1867479"/>
              <a:ext cx="7813430" cy="2048030"/>
            </a:xfrm>
            <a:prstGeom prst="rect">
              <a:avLst/>
            </a:prstGeom>
            <a:noFill/>
            <a:ln>
              <a:solidFill>
                <a:srgbClr val="1555A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nvGrpSpPr>
          <p:cNvPr id="2" name="Group 1"/>
          <p:cNvGrpSpPr/>
          <p:nvPr/>
        </p:nvGrpSpPr>
        <p:grpSpPr>
          <a:xfrm>
            <a:off x="510381" y="4349474"/>
            <a:ext cx="8305800" cy="2048030"/>
            <a:chOff x="457200" y="4716187"/>
            <a:chExt cx="8305800" cy="2048030"/>
          </a:xfrm>
        </p:grpSpPr>
        <mc:AlternateContent xmlns:mc="http://schemas.openxmlformats.org/markup-compatibility/2006" xmlns:a14="http://schemas.microsoft.com/office/drawing/2010/main">
          <mc:Choice Requires="a14">
            <p:sp>
              <p:nvSpPr>
                <p:cNvPr id="6" name="TextBox 5"/>
                <p:cNvSpPr txBox="1"/>
                <p:nvPr/>
              </p:nvSpPr>
              <p:spPr>
                <a:xfrm>
                  <a:off x="457200" y="4956525"/>
                  <a:ext cx="6248400" cy="6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tx1"/>
                            </a:solidFill>
                            <a:latin typeface="Cambria Math" panose="02040503050406030204" pitchFamily="18" charset="0"/>
                          </a:rPr>
                          <m:t>𝐯𝐞𝐜</m:t>
                        </m:r>
                        <m:d>
                          <m:dPr>
                            <m:ctrlPr>
                              <a:rPr lang="en-US" sz="2800" b="1" i="1" smtClean="0">
                                <a:solidFill>
                                  <a:schemeClr val="tx1"/>
                                </a:solidFill>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Sub>
                          </m:e>
                        </m:d>
                        <m:r>
                          <a:rPr lang="en-US" sz="2800" b="1" i="1" smtClean="0">
                            <a:solidFill>
                              <a:schemeClr val="tx1"/>
                            </a:solidFill>
                            <a:latin typeface="Cambria Math" panose="02040503050406030204" pitchFamily="18" charset="0"/>
                          </a:rPr>
                          <m:t>←</m:t>
                        </m:r>
                        <m:sSup>
                          <m:sSupPr>
                            <m:ctrlPr>
                              <a:rPr lang="en-US" sz="2800" b="1" i="1" smtClean="0">
                                <a:solidFill>
                                  <a:schemeClr val="tx1"/>
                                </a:solidFill>
                                <a:latin typeface="Cambria Math" panose="02040503050406030204" pitchFamily="18" charset="0"/>
                              </a:rPr>
                            </m:ctrlPr>
                          </m:sSupPr>
                          <m:e>
                            <m:d>
                              <m:dPr>
                                <m:ctrlPr>
                                  <a:rPr lang="en-US" sz="2800" b="1" i="1" smtClean="0">
                                    <a:solidFill>
                                      <a:schemeClr val="tx1"/>
                                    </a:solidFill>
                                    <a:latin typeface="Cambria Math" panose="02040503050406030204" pitchFamily="18" charset="0"/>
                                  </a:rPr>
                                </m:ctrlPr>
                              </m:dPr>
                              <m:e>
                                <m:sSup>
                                  <m:sSupPr>
                                    <m:ctrlPr>
                                      <a:rPr lang="en-US" sz="2800" b="1" i="1" smtClean="0">
                                        <a:solidFill>
                                          <a:schemeClr val="tx1"/>
                                        </a:solidFill>
                                        <a:latin typeface="Cambria Math" panose="02040503050406030204" pitchFamily="18" charset="0"/>
                                      </a:rPr>
                                    </m:ctrlPr>
                                  </m:sSupPr>
                                  <m:e>
                                    <m:r>
                                      <a:rPr lang="en-US" sz="2800" b="1" i="0" smtClean="0">
                                        <a:solidFill>
                                          <a:schemeClr val="tx1"/>
                                        </a:solidFill>
                                        <a:latin typeface="Cambria Math" panose="02040503050406030204" pitchFamily="18" charset="0"/>
                                      </a:rPr>
                                      <m:t>𝐙</m:t>
                                    </m:r>
                                  </m:e>
                                  <m:sup>
                                    <m:r>
                                      <m:rPr>
                                        <m:sty m:val="p"/>
                                      </m:rPr>
                                      <a:rPr lang="en-US" sz="2800" b="0" i="0" smtClean="0">
                                        <a:solidFill>
                                          <a:schemeClr val="tx1"/>
                                        </a:solidFill>
                                        <a:latin typeface="Cambria Math" panose="02040503050406030204" pitchFamily="18" charset="0"/>
                                      </a:rPr>
                                      <m:t>T</m:t>
                                    </m:r>
                                  </m:sup>
                                </m:sSup>
                                <m:r>
                                  <a:rPr lang="en-US" sz="2800" b="1" i="0" smtClean="0">
                                    <a:solidFill>
                                      <a:schemeClr val="tx1"/>
                                    </a:solidFill>
                                    <a:latin typeface="Cambria Math" panose="02040503050406030204" pitchFamily="18" charset="0"/>
                                  </a:rPr>
                                  <m:t>𝐙</m:t>
                                </m:r>
                                <m:r>
                                  <a:rPr lang="en-US" sz="2800" b="1"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𝜆</m:t>
                                </m:r>
                                <m:r>
                                  <a:rPr lang="en-US" sz="2800" b="1" i="0" smtClean="0">
                                    <a:solidFill>
                                      <a:schemeClr val="tx1"/>
                                    </a:solidFill>
                                    <a:latin typeface="Cambria Math" panose="02040503050406030204" pitchFamily="18" charset="0"/>
                                  </a:rPr>
                                  <m:t>𝐈</m:t>
                                </m:r>
                              </m:e>
                            </m:d>
                          </m:e>
                          <m:sup>
                            <m:r>
                              <a:rPr lang="en-US" sz="2800" b="0" i="1" smtClean="0">
                                <a:solidFill>
                                  <a:schemeClr val="tx1"/>
                                </a:solidFill>
                                <a:latin typeface="Cambria Math" panose="02040503050406030204" pitchFamily="18" charset="0"/>
                              </a:rPr>
                              <m:t>−1</m:t>
                            </m:r>
                          </m:sup>
                        </m:sSup>
                        <m:sSup>
                          <m:sSupPr>
                            <m:ctrlPr>
                              <a:rPr lang="en-US" sz="2800" b="1" i="1">
                                <a:latin typeface="Cambria Math" panose="02040503050406030204" pitchFamily="18" charset="0"/>
                              </a:rPr>
                            </m:ctrlPr>
                          </m:sSupPr>
                          <m:e>
                            <m:r>
                              <a:rPr lang="en-US" sz="2800" b="1">
                                <a:latin typeface="Cambria Math" panose="02040503050406030204" pitchFamily="18" charset="0"/>
                              </a:rPr>
                              <m:t>𝐙</m:t>
                            </m:r>
                          </m:e>
                          <m:sup>
                            <m:r>
                              <m:rPr>
                                <m:sty m:val="p"/>
                              </m:rPr>
                              <a:rPr lang="en-US" sz="2800" i="0">
                                <a:latin typeface="Cambria Math" panose="02040503050406030204" pitchFamily="18" charset="0"/>
                              </a:rPr>
                              <m:t>T</m:t>
                            </m:r>
                          </m:sup>
                        </m:sSup>
                        <m:r>
                          <a:rPr lang="en-US" sz="2800" b="1" i="0">
                            <a:latin typeface="Cambria Math" panose="02040503050406030204" pitchFamily="18" charset="0"/>
                          </a:rPr>
                          <m:t>𝐯𝐞𝐜</m:t>
                        </m:r>
                        <m:d>
                          <m:dPr>
                            <m:ctrlPr>
                              <a:rPr lang="en-US" sz="2800" b="1"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e>
                        </m:d>
                      </m:oMath>
                    </m:oMathPara>
                  </a14:m>
                  <a:endParaRPr lang="en-US" sz="2800" i="1" dirty="0" err="1" smtClean="0">
                    <a:solidFill>
                      <a:schemeClr val="tx1"/>
                    </a:solidFill>
                    <a:latin typeface="Segoe"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4956525"/>
                  <a:ext cx="6248400" cy="67480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24000" y="5613784"/>
                  <a:ext cx="7239000" cy="830997"/>
                </a:xfrm>
                <a:prstGeom prst="rect">
                  <a:avLst/>
                </a:prstGeom>
                <a:noFill/>
              </p:spPr>
              <p:txBody>
                <a:bodyPr wrap="square" rtlCol="0">
                  <a:spAutoFit/>
                </a:bodyPr>
                <a:lstStyle/>
                <a:p>
                  <a:r>
                    <a:rPr lang="en-US" sz="2400" b="0" dirty="0" smtClean="0">
                      <a:solidFill>
                        <a:schemeClr val="tx1"/>
                      </a:solidFill>
                    </a:rPr>
                    <a:t>where </a:t>
                  </a:r>
                  <a14:m>
                    <m:oMath xmlns:m="http://schemas.openxmlformats.org/officeDocument/2006/math">
                      <m:r>
                        <a:rPr lang="en-US" sz="2400" b="1">
                          <a:latin typeface="Cambria Math" panose="02040503050406030204" pitchFamily="18" charset="0"/>
                        </a:rPr>
                        <m:t>𝐯𝐞𝐜</m:t>
                      </m:r>
                      <m:d>
                        <m:dPr>
                          <m:ctrlPr>
                            <a:rPr lang="en-US" sz="2400" b="1" i="1">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smtClean="0">
                      <a:solidFill>
                        <a:schemeClr val="tx1"/>
                      </a:solidFill>
                      <a:latin typeface="Segoe" pitchFamily="34" charset="0"/>
                    </a:rPr>
                    <a:t> is </a:t>
                  </a:r>
                  <a:r>
                    <a:rPr lang="en-US" sz="2400" dirty="0" err="1" smtClean="0">
                      <a:solidFill>
                        <a:schemeClr val="tx1"/>
                      </a:solidFill>
                      <a:latin typeface="Segoe" pitchFamily="34" charset="0"/>
                    </a:rPr>
                    <a:t>vectorization</a:t>
                  </a:r>
                  <a:r>
                    <a:rPr lang="en-US" sz="2400" dirty="0" smtClean="0">
                      <a:solidFill>
                        <a:schemeClr val="tx1"/>
                      </a:solidFill>
                      <a:latin typeface="Segoe" pitchFamily="34" charset="0"/>
                    </a:rPr>
                    <a:t>, </a:t>
                  </a:r>
                  <a:br>
                    <a:rPr lang="en-US" sz="2400" dirty="0" smtClean="0">
                      <a:solidFill>
                        <a:schemeClr val="tx1"/>
                      </a:solidFill>
                      <a:latin typeface="Segoe" pitchFamily="34" charset="0"/>
                    </a:rPr>
                  </a:br>
                  <a14:m>
                    <m:oMath xmlns:m="http://schemas.openxmlformats.org/officeDocument/2006/math">
                      <m:r>
                        <a:rPr lang="en-US" sz="2400" b="1" i="0" smtClean="0">
                          <a:solidFill>
                            <a:schemeClr val="tx1"/>
                          </a:solidFill>
                          <a:latin typeface="Cambria Math" panose="02040503050406030204" pitchFamily="18" charset="0"/>
                        </a:rPr>
                        <m:t>𝐙</m:t>
                      </m:r>
                      <m:r>
                        <a:rPr lang="en-US" sz="2400" b="0" i="1" smtClean="0">
                          <a:solidFill>
                            <a:schemeClr val="tx1"/>
                          </a:solidFill>
                          <a:latin typeface="Cambria Math" panose="02040503050406030204" pitchFamily="18" charset="0"/>
                        </a:rPr>
                        <m:t>=</m:t>
                      </m:r>
                      <m:r>
                        <a:rPr lang="en-US" sz="2400" b="1" i="0" smtClean="0">
                          <a:solidFill>
                            <a:schemeClr val="tx1"/>
                          </a:solidFill>
                          <a:latin typeface="Cambria Math" panose="02040503050406030204" pitchFamily="18" charset="0"/>
                        </a:rPr>
                        <m:t>𝐀</m:t>
                      </m:r>
                      <m:r>
                        <a:rPr lang="en-US" sz="2400" i="1">
                          <a:latin typeface="Cambria Math" panose="02040503050406030204" pitchFamily="18" charset="0"/>
                          <a:ea typeface="Cambria Math" panose="02040503050406030204" pitchFamily="18" charset="0"/>
                        </a:rPr>
                        <m:t>⨂</m:t>
                      </m:r>
                      <m:r>
                        <a:rPr lang="en-US" sz="2400" b="1" i="0">
                          <a:latin typeface="Cambria Math" panose="02040503050406030204" pitchFamily="18" charset="0"/>
                        </a:rPr>
                        <m:t>𝐀</m:t>
                      </m:r>
                    </m:oMath>
                  </a14:m>
                  <a:r>
                    <a:rPr lang="en-US" sz="2400" dirty="0" smtClean="0">
                      <a:solidFill>
                        <a:schemeClr val="tx1"/>
                      </a:solidFill>
                      <a:latin typeface="Segoe" pitchFamily="34" charset="0"/>
                    </a:rPr>
                    <a:t> and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smtClean="0">
                      <a:solidFill>
                        <a:schemeClr val="tx1"/>
                      </a:solidFill>
                      <a:latin typeface="Segoe" pitchFamily="34" charset="0"/>
                    </a:rPr>
                    <a:t> is the </a:t>
                  </a:r>
                  <a:r>
                    <a:rPr lang="en-US" sz="2400" dirty="0" err="1" smtClean="0">
                      <a:solidFill>
                        <a:schemeClr val="tx1"/>
                      </a:solidFill>
                      <a:latin typeface="Segoe" pitchFamily="34" charset="0"/>
                    </a:rPr>
                    <a:t>Kronecker</a:t>
                  </a:r>
                  <a:r>
                    <a:rPr lang="en-US" sz="2400" dirty="0" smtClean="0">
                      <a:solidFill>
                        <a:schemeClr val="tx1"/>
                      </a:solidFill>
                      <a:latin typeface="Segoe" pitchFamily="34" charset="0"/>
                    </a:rPr>
                    <a:t> product.</a:t>
                  </a:r>
                </a:p>
              </p:txBody>
            </p:sp>
          </mc:Choice>
          <mc:Fallback xmlns="">
            <p:sp>
              <p:nvSpPr>
                <p:cNvPr id="7" name="TextBox 6"/>
                <p:cNvSpPr txBox="1">
                  <a:spLocks noRot="1" noChangeAspect="1" noMove="1" noResize="1" noEditPoints="1" noAdjustHandles="1" noChangeArrowheads="1" noChangeShapeType="1" noTextEdit="1"/>
                </p:cNvSpPr>
                <p:nvPr/>
              </p:nvSpPr>
              <p:spPr>
                <a:xfrm>
                  <a:off x="1524000" y="5613784"/>
                  <a:ext cx="7239000" cy="830997"/>
                </a:xfrm>
                <a:prstGeom prst="rect">
                  <a:avLst/>
                </a:prstGeom>
                <a:blipFill rotWithShape="0">
                  <a:blip r:embed="rId6"/>
                  <a:stretch>
                    <a:fillRect l="-1348" t="-5147" b="-16912"/>
                  </a:stretch>
                </a:blipFill>
              </p:spPr>
              <p:txBody>
                <a:bodyPr/>
                <a:lstStyle/>
                <a:p>
                  <a:r>
                    <a:rPr lang="en-US">
                      <a:noFill/>
                    </a:rPr>
                    <a:t> </a:t>
                  </a:r>
                </a:p>
              </p:txBody>
            </p:sp>
          </mc:Fallback>
        </mc:AlternateContent>
        <p:sp>
          <p:nvSpPr>
            <p:cNvPr id="13" name="Rectangle 12"/>
            <p:cNvSpPr/>
            <p:nvPr/>
          </p:nvSpPr>
          <p:spPr bwMode="auto">
            <a:xfrm>
              <a:off x="627185" y="4716187"/>
              <a:ext cx="7813430" cy="2048030"/>
            </a:xfrm>
            <a:prstGeom prst="rect">
              <a:avLst/>
            </a:prstGeom>
            <a:noFill/>
            <a:ln>
              <a:solidFill>
                <a:srgbClr val="1555A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mc:AlternateContent xmlns:mc="http://schemas.openxmlformats.org/markup-compatibility/2006" xmlns:a14="http://schemas.microsoft.com/office/drawing/2010/main">
        <mc:Choice Requires="a14">
          <p:sp>
            <p:nvSpPr>
              <p:cNvPr id="16" name="Rectangle 15"/>
              <p:cNvSpPr/>
              <p:nvPr/>
            </p:nvSpPr>
            <p:spPr bwMode="auto">
              <a:xfrm>
                <a:off x="680366" y="2073938"/>
                <a:ext cx="7813430" cy="2048030"/>
              </a:xfrm>
              <a:prstGeom prst="rect">
                <a:avLst/>
              </a:prstGeom>
              <a:solidFill>
                <a:srgbClr val="1555A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1096963" fontAlgn="base">
                  <a:spcBef>
                    <a:spcPct val="0"/>
                  </a:spcBef>
                  <a:spcAft>
                    <a:spcPct val="0"/>
                  </a:spcAft>
                </a:pPr>
                <a:r>
                  <a:rPr lang="en-US" sz="4800" dirty="0" smtClean="0">
                    <a:solidFill>
                      <a:schemeClr val="accent4"/>
                    </a:solidFill>
                    <a:latin typeface="Segoe" pitchFamily="34" charset="0"/>
                  </a:rPr>
                  <a:t>Fix </a:t>
                </a:r>
                <a14:m>
                  <m:oMath xmlns:m="http://schemas.openxmlformats.org/officeDocument/2006/math">
                    <m:sSub>
                      <m:sSubPr>
                        <m:ctrlPr>
                          <a:rPr lang="en-US" sz="4800" i="1">
                            <a:solidFill>
                              <a:schemeClr val="accent4"/>
                            </a:solidFill>
                            <a:latin typeface="Cambria Math" panose="02040503050406030204" pitchFamily="18" charset="0"/>
                          </a:rPr>
                        </m:ctrlPr>
                      </m:sSubPr>
                      <m:e>
                        <m:r>
                          <a:rPr lang="en-US" sz="4800" i="1">
                            <a:solidFill>
                              <a:schemeClr val="accent4"/>
                            </a:solidFill>
                            <a:latin typeface="Cambria Math" panose="02040503050406030204" pitchFamily="18" charset="0"/>
                            <a:ea typeface="Cambria Math" panose="02040503050406030204" pitchFamily="18" charset="0"/>
                          </a:rPr>
                          <m:t>ℛ</m:t>
                        </m:r>
                      </m:e>
                      <m:sub>
                        <m:r>
                          <a:rPr lang="en-US" sz="4800" i="1">
                            <a:solidFill>
                              <a:schemeClr val="accent4"/>
                            </a:solidFill>
                            <a:latin typeface="Cambria Math" panose="02040503050406030204" pitchFamily="18" charset="0"/>
                          </a:rPr>
                          <m:t>𝑘</m:t>
                        </m:r>
                      </m:sub>
                    </m:sSub>
                  </m:oMath>
                </a14:m>
                <a:r>
                  <a:rPr lang="en-US" sz="4800" dirty="0">
                    <a:solidFill>
                      <a:schemeClr val="accent4"/>
                    </a:solidFill>
                    <a:latin typeface="Segoe" pitchFamily="34" charset="0"/>
                  </a:rPr>
                  <a:t>, update </a:t>
                </a:r>
                <a14:m>
                  <m:oMath xmlns:m="http://schemas.openxmlformats.org/officeDocument/2006/math">
                    <m:r>
                      <a:rPr lang="en-US" sz="4800" b="1" i="0" dirty="0" smtClean="0">
                        <a:solidFill>
                          <a:schemeClr val="accent4"/>
                        </a:solidFill>
                        <a:latin typeface="Cambria Math" panose="02040503050406030204" pitchFamily="18" charset="0"/>
                      </a:rPr>
                      <m:t>𝐀</m:t>
                    </m:r>
                  </m:oMath>
                </a14:m>
                <a:endParaRPr lang="en-US" sz="4800" b="1" dirty="0">
                  <a:solidFill>
                    <a:schemeClr val="accent4"/>
                  </a:solidFill>
                  <a:latin typeface="Segoe"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bwMode="auto">
              <a:xfrm>
                <a:off x="680366" y="2073938"/>
                <a:ext cx="7813430" cy="2048030"/>
              </a:xfrm>
              <a:prstGeom prst="rect">
                <a:avLst/>
              </a:prstGeom>
              <a:blipFill rotWithShape="0">
                <a:blip r:embed="rId7"/>
                <a:stretch>
                  <a:fillRect/>
                </a:stretch>
              </a:blipFill>
              <a:ln>
                <a:noFill/>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bwMode="auto">
              <a:xfrm>
                <a:off x="680366" y="4349474"/>
                <a:ext cx="7813430" cy="2048030"/>
              </a:xfrm>
              <a:prstGeom prst="rect">
                <a:avLst/>
              </a:prstGeom>
              <a:solidFill>
                <a:srgbClr val="1555A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1096963" fontAlgn="base">
                  <a:spcBef>
                    <a:spcPct val="0"/>
                  </a:spcBef>
                  <a:spcAft>
                    <a:spcPct val="0"/>
                  </a:spcAft>
                </a:pPr>
                <a:r>
                  <a:rPr lang="en-US" sz="4800" dirty="0" smtClean="0">
                    <a:solidFill>
                      <a:schemeClr val="accent4"/>
                    </a:solidFill>
                    <a:latin typeface="Segoe" pitchFamily="34" charset="0"/>
                  </a:rPr>
                  <a:t>Fix</a:t>
                </a:r>
                <a:r>
                  <a:rPr lang="en-US" sz="4800" b="1" dirty="0">
                    <a:solidFill>
                      <a:schemeClr val="accent4"/>
                    </a:solidFill>
                  </a:rPr>
                  <a:t> </a:t>
                </a:r>
                <a14:m>
                  <m:oMath xmlns:m="http://schemas.openxmlformats.org/officeDocument/2006/math">
                    <m:r>
                      <a:rPr lang="en-US" sz="4800" b="1" dirty="0">
                        <a:solidFill>
                          <a:schemeClr val="accent4"/>
                        </a:solidFill>
                        <a:latin typeface="Cambria Math" panose="02040503050406030204" pitchFamily="18" charset="0"/>
                      </a:rPr>
                      <m:t>𝐀</m:t>
                    </m:r>
                  </m:oMath>
                </a14:m>
                <a:r>
                  <a:rPr lang="en-US" sz="4800" dirty="0" smtClean="0">
                    <a:solidFill>
                      <a:schemeClr val="accent4"/>
                    </a:solidFill>
                    <a:latin typeface="Segoe" pitchFamily="34" charset="0"/>
                  </a:rPr>
                  <a:t>, </a:t>
                </a:r>
                <a:r>
                  <a:rPr lang="en-US" sz="4800" dirty="0">
                    <a:solidFill>
                      <a:schemeClr val="accent4"/>
                    </a:solidFill>
                    <a:latin typeface="Segoe" pitchFamily="34" charset="0"/>
                  </a:rPr>
                  <a:t>update </a:t>
                </a:r>
                <a14:m>
                  <m:oMath xmlns:m="http://schemas.openxmlformats.org/officeDocument/2006/math">
                    <m:sSub>
                      <m:sSubPr>
                        <m:ctrlPr>
                          <a:rPr lang="en-US" sz="4800" i="1">
                            <a:solidFill>
                              <a:schemeClr val="accent4"/>
                            </a:solidFill>
                            <a:latin typeface="Cambria Math" panose="02040503050406030204" pitchFamily="18" charset="0"/>
                          </a:rPr>
                        </m:ctrlPr>
                      </m:sSubPr>
                      <m:e>
                        <m:r>
                          <a:rPr lang="en-US" sz="4800" i="1">
                            <a:solidFill>
                              <a:schemeClr val="accent4"/>
                            </a:solidFill>
                            <a:latin typeface="Cambria Math" panose="02040503050406030204" pitchFamily="18" charset="0"/>
                            <a:ea typeface="Cambria Math" panose="02040503050406030204" pitchFamily="18" charset="0"/>
                          </a:rPr>
                          <m:t>ℛ</m:t>
                        </m:r>
                      </m:e>
                      <m:sub>
                        <m:r>
                          <a:rPr lang="en-US" sz="4800" i="1">
                            <a:solidFill>
                              <a:schemeClr val="accent4"/>
                            </a:solidFill>
                            <a:latin typeface="Cambria Math" panose="02040503050406030204" pitchFamily="18" charset="0"/>
                          </a:rPr>
                          <m:t>𝑘</m:t>
                        </m:r>
                      </m:sub>
                    </m:sSub>
                  </m:oMath>
                </a14:m>
                <a:endParaRPr lang="en-US" sz="4800" b="1" dirty="0">
                  <a:solidFill>
                    <a:schemeClr val="accent4"/>
                  </a:solidFill>
                  <a:latin typeface="Segoe" pitchFamily="34" charset="0"/>
                </a:endParaRPr>
              </a:p>
            </p:txBody>
          </p:sp>
        </mc:Choice>
        <mc:Fallback xmlns="">
          <p:sp>
            <p:nvSpPr>
              <p:cNvPr id="17" name="Rectangle 16"/>
              <p:cNvSpPr>
                <a:spLocks noRot="1" noChangeAspect="1" noMove="1" noResize="1" noEditPoints="1" noAdjustHandles="1" noChangeArrowheads="1" noChangeShapeType="1" noTextEdit="1"/>
              </p:cNvSpPr>
              <p:nvPr/>
            </p:nvSpPr>
            <p:spPr bwMode="auto">
              <a:xfrm>
                <a:off x="680366" y="4349474"/>
                <a:ext cx="7813430" cy="2048030"/>
              </a:xfrm>
              <a:prstGeom prst="rect">
                <a:avLst/>
              </a:prstGeom>
              <a:blipFill rotWithShape="0">
                <a:blip r:embed="rId8"/>
                <a:stretch>
                  <a:fillRect/>
                </a:stretch>
              </a:blipFill>
              <a:ln>
                <a:no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17655040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96898"/>
            <a:ext cx="8777287" cy="1319469"/>
          </a:xfrm>
        </p:spPr>
        <p:txBody>
          <a:bodyPr/>
          <a:lstStyle/>
          <a:p>
            <a:r>
              <a:rPr lang="en-US" dirty="0"/>
              <a:t>Training Procedure – </a:t>
            </a:r>
            <a:br>
              <a:rPr lang="en-US" dirty="0"/>
            </a:br>
            <a:r>
              <a:rPr lang="en-US" dirty="0"/>
              <a:t>Alternating Least-Squares (ALS) Method</a:t>
            </a:r>
          </a:p>
        </p:txBody>
      </p:sp>
      <p:grpSp>
        <p:nvGrpSpPr>
          <p:cNvPr id="14" name="Group 13"/>
          <p:cNvGrpSpPr/>
          <p:nvPr/>
        </p:nvGrpSpPr>
        <p:grpSpPr>
          <a:xfrm>
            <a:off x="680366" y="2073938"/>
            <a:ext cx="7813430" cy="2048030"/>
            <a:chOff x="627185" y="1867479"/>
            <a:chExt cx="7813430" cy="2048030"/>
          </a:xfrm>
        </p:grpSpPr>
        <mc:AlternateContent xmlns:mc="http://schemas.openxmlformats.org/markup-compatibility/2006" xmlns:a14="http://schemas.microsoft.com/office/drawing/2010/main">
          <mc:Choice Requires="a14">
            <p:sp>
              <p:nvSpPr>
                <p:cNvPr id="4" name="Content Placeholder 2"/>
                <p:cNvSpPr txBox="1">
                  <a:spLocks/>
                </p:cNvSpPr>
                <p:nvPr/>
              </p:nvSpPr>
              <p:spPr>
                <a:xfrm>
                  <a:off x="704973" y="2020071"/>
                  <a:ext cx="7735642" cy="1108573"/>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sz="2800" b="1" smtClean="0">
                            <a:latin typeface="Cambria Math" panose="02040503050406030204" pitchFamily="18" charset="0"/>
                          </a:rPr>
                          <m:t>𝐀</m:t>
                        </m:r>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rPr>
                                  <m:t>𝑘</m:t>
                                </m:r>
                              </m:sub>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r>
                                  <a:rPr lang="en-US" sz="2800" b="1">
                                    <a:latin typeface="Cambria Math" panose="02040503050406030204" pitchFamily="18" charset="0"/>
                                  </a:rPr>
                                  <m:t>𝐀</m:t>
                                </m:r>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up>
                                    <m:r>
                                      <a:rPr lang="en-US" sz="2800" i="1" smtClean="0">
                                        <a:latin typeface="Cambria Math" panose="02040503050406030204" pitchFamily="18" charset="0"/>
                                        <a:ea typeface="Cambria Math" panose="02040503050406030204" pitchFamily="18" charset="0"/>
                                      </a:rPr>
                                      <m:t>𝑇</m:t>
                                    </m:r>
                                  </m:sup>
                                </m:sSubSup>
                                <m:r>
                                  <a:rPr lang="en-US" sz="2800" i="1" smtClean="0">
                                    <a:latin typeface="Cambria Math" panose="02040503050406030204" pitchFamily="18" charset="0"/>
                                    <a:ea typeface="Cambria Math" panose="02040503050406030204" pitchFamily="18" charset="0"/>
                                  </a:rPr>
                                  <m:t>+</m:t>
                                </m:r>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up>
                                    <m:r>
                                      <a:rPr lang="en-US" sz="2800" i="1" smtClean="0">
                                        <a:latin typeface="Cambria Math" panose="02040503050406030204" pitchFamily="18" charset="0"/>
                                        <a:ea typeface="Cambria Math" panose="02040503050406030204" pitchFamily="18" charset="0"/>
                                      </a:rPr>
                                      <m:t>𝑇</m:t>
                                    </m:r>
                                  </m:sup>
                                </m:sSubSup>
                                <m:r>
                                  <a:rPr lang="en-US" sz="2800" b="1">
                                    <a:latin typeface="Cambria Math" panose="02040503050406030204" pitchFamily="18" charset="0"/>
                                  </a:rPr>
                                  <m:t>𝐀</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Sub>
                              </m:e>
                            </m:nary>
                          </m:e>
                        </m:d>
                        <m:sSup>
                          <m:sSupPr>
                            <m:ctrlPr>
                              <a:rPr lang="en-US" sz="2800" i="1" smtClean="0">
                                <a:latin typeface="Cambria Math" panose="02040503050406030204" pitchFamily="18" charset="0"/>
                              </a:rPr>
                            </m:ctrlPr>
                          </m:sSupPr>
                          <m:e>
                            <m:d>
                              <m:dPr>
                                <m:begChr m:val="["/>
                                <m:endChr m:val="]"/>
                                <m:ctrlPr>
                                  <a:rPr lang="en-US" sz="2800" i="1" smtClean="0">
                                    <a:latin typeface="Cambria Math" panose="02040503050406030204" pitchFamily="18" charset="0"/>
                                  </a:rPr>
                                </m:ctrlPr>
                              </m:dPr>
                              <m:e>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rPr>
                                      <m:t>𝑘</m:t>
                                    </m:r>
                                  </m:sub>
                                  <m:sup/>
                                  <m:e>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𝐵</m:t>
                                        </m:r>
                                      </m:e>
                                      <m:sub>
                                        <m:r>
                                          <a:rPr lang="en-US" sz="2800" i="1" smtClean="0">
                                            <a:latin typeface="Cambria Math" panose="02040503050406030204" pitchFamily="18" charset="0"/>
                                            <a:ea typeface="Cambria Math" panose="02040503050406030204" pitchFamily="18" charset="0"/>
                                          </a:rPr>
                                          <m:t>𝑘</m:t>
                                        </m:r>
                                      </m:sub>
                                    </m:sSub>
                                    <m:r>
                                      <a:rPr lang="en-US" sz="2800" i="1" smtClean="0">
                                        <a:latin typeface="Cambria Math" panose="02040503050406030204" pitchFamily="18" charset="0"/>
                                        <a:ea typeface="Cambria Math" panose="02040503050406030204" pitchFamily="18" charset="0"/>
                                      </a:rPr>
                                      <m:t>+</m:t>
                                    </m:r>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𝐶</m:t>
                                        </m:r>
                                      </m:e>
                                      <m:sub>
                                        <m:r>
                                          <a:rPr lang="en-US" sz="2800" i="1" smtClean="0">
                                            <a:latin typeface="Cambria Math" panose="02040503050406030204" pitchFamily="18" charset="0"/>
                                            <a:ea typeface="Cambria Math" panose="02040503050406030204" pitchFamily="18" charset="0"/>
                                          </a:rPr>
                                          <m:t>𝑘</m:t>
                                        </m:r>
                                      </m:sub>
                                    </m:sSub>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𝜆</m:t>
                                    </m:r>
                                    <m:r>
                                      <a:rPr lang="en-US" sz="2800" b="1" smtClean="0">
                                        <a:latin typeface="Cambria Math" panose="02040503050406030204" pitchFamily="18" charset="0"/>
                                        <a:ea typeface="Cambria Math" panose="02040503050406030204" pitchFamily="18" charset="0"/>
                                      </a:rPr>
                                      <m:t>𝐈</m:t>
                                    </m:r>
                                  </m:e>
                                </m:nary>
                              </m:e>
                            </m:d>
                          </m:e>
                          <m:sup>
                            <m:r>
                              <a:rPr lang="en-US" sz="2800" i="1" smtClean="0">
                                <a:latin typeface="Cambria Math" panose="02040503050406030204" pitchFamily="18" charset="0"/>
                              </a:rPr>
                              <m:t>−1</m:t>
                            </m:r>
                          </m:sup>
                        </m:sSup>
                      </m:oMath>
                    </m:oMathPara>
                  </a14:m>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704973" y="2020071"/>
                  <a:ext cx="7735642" cy="1108573"/>
                </a:xfrm>
                <a:prstGeom prst="rect">
                  <a:avLst/>
                </a:prstGeom>
                <a:blipFill rotWithShape="0">
                  <a:blip r:embed="rId2"/>
                  <a:stretch>
                    <a:fillRect b="-60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524000" y="3291734"/>
                  <a:ext cx="6060831" cy="483915"/>
                </a:xfrm>
                <a:prstGeom prst="rect">
                  <a:avLst/>
                </a:prstGeom>
                <a:noFill/>
              </p:spPr>
              <p:txBody>
                <a:bodyPr wrap="square" rtlCol="0">
                  <a:spAutoFit/>
                </a:bodyPr>
                <a:lstStyle/>
                <a:p>
                  <a:r>
                    <a:rPr lang="en-US" sz="2400" b="0" dirty="0" smtClean="0">
                      <a:solidFill>
                        <a:schemeClr val="tx1"/>
                      </a:solidFill>
                    </a:rPr>
                    <a:t>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sSup>
                        <m:sSupPr>
                          <m:ctrlPr>
                            <a:rPr lang="en-US" sz="2400" b="1" i="1" smtClean="0">
                              <a:latin typeface="Cambria Math" panose="02040503050406030204" pitchFamily="18" charset="0"/>
                            </a:rPr>
                          </m:ctrlPr>
                        </m:sSupPr>
                        <m:e>
                          <m:r>
                            <a:rPr lang="en-US" sz="2400" b="1">
                              <a:latin typeface="Cambria Math" panose="02040503050406030204" pitchFamily="18" charset="0"/>
                            </a:rPr>
                            <m:t>𝐀</m:t>
                          </m:r>
                        </m:e>
                        <m:sup>
                          <m:r>
                            <m:rPr>
                              <m:sty m:val="p"/>
                            </m:rPr>
                            <a:rPr lang="en-US" sz="2400" b="0" i="0" smtClean="0">
                              <a:latin typeface="Cambria Math" panose="02040503050406030204" pitchFamily="18" charset="0"/>
                            </a:rPr>
                            <m:t>T</m:t>
                          </m:r>
                        </m:sup>
                      </m:sSup>
                      <m:r>
                        <a:rPr lang="en-US" sz="2400" b="1">
                          <a:latin typeface="Cambria Math" panose="02040503050406030204" pitchFamily="18" charset="0"/>
                        </a:rPr>
                        <m:t>𝐀</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up>
                          <m:r>
                            <m:rPr>
                              <m:sty m:val="p"/>
                            </m:rPr>
                            <a:rPr lang="en-US" sz="2400" i="0">
                              <a:latin typeface="Cambria Math" panose="02040503050406030204" pitchFamily="18" charset="0"/>
                              <a:ea typeface="Cambria Math" panose="02040503050406030204" pitchFamily="18" charset="0"/>
                            </a:rPr>
                            <m:t>T</m:t>
                          </m:r>
                        </m:sup>
                      </m:sSubSup>
                      <m:r>
                        <m:rPr>
                          <m:nor/>
                        </m:rP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up>
                          <m:r>
                            <m:rPr>
                              <m:sty m:val="p"/>
                            </m:rPr>
                            <a:rPr lang="en-US" sz="2400" i="0">
                              <a:latin typeface="Cambria Math" panose="02040503050406030204" pitchFamily="18" charset="0"/>
                              <a:ea typeface="Cambria Math" panose="02040503050406030204" pitchFamily="18" charset="0"/>
                            </a:rPr>
                            <m:t>T</m:t>
                          </m:r>
                        </m:sup>
                      </m:sSubSup>
                      <m:sSup>
                        <m:sSupPr>
                          <m:ctrlPr>
                            <a:rPr lang="en-US" sz="2400" b="1" i="1">
                              <a:latin typeface="Cambria Math" panose="02040503050406030204" pitchFamily="18" charset="0"/>
                            </a:rPr>
                          </m:ctrlPr>
                        </m:sSupPr>
                        <m:e>
                          <m:r>
                            <a:rPr lang="en-US" sz="2400" b="1">
                              <a:latin typeface="Cambria Math" panose="02040503050406030204" pitchFamily="18" charset="0"/>
                            </a:rPr>
                            <m:t>𝐀</m:t>
                          </m:r>
                        </m:e>
                        <m:sup>
                          <m:r>
                            <m:rPr>
                              <m:sty m:val="p"/>
                            </m:rPr>
                            <a:rPr lang="en-US" sz="2400" b="0" i="1">
                              <a:latin typeface="Cambria Math" panose="02040503050406030204" pitchFamily="18" charset="0"/>
                            </a:rPr>
                            <m:t>T</m:t>
                          </m:r>
                        </m:sup>
                      </m:sSup>
                      <m:r>
                        <a:rPr lang="en-US" sz="2400" b="1">
                          <a:latin typeface="Cambria Math" panose="02040503050406030204" pitchFamily="18" charset="0"/>
                        </a:rPr>
                        <m:t>𝐀</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oMath>
                  </a14:m>
                  <a:r>
                    <a:rPr lang="en-US" sz="2400" dirty="0" smtClean="0">
                      <a:solidFill>
                        <a:schemeClr val="tx1"/>
                      </a:solidFill>
                      <a:latin typeface="Segoe" pitchFamily="34" charset="0"/>
                    </a:rPr>
                    <a:t>.</a:t>
                  </a:r>
                  <a:endParaRPr lang="en-US" sz="2400" dirty="0" err="1" smtClean="0">
                    <a:solidFill>
                      <a:schemeClr val="tx1"/>
                    </a:solidFill>
                    <a:latin typeface="Segoe"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524000" y="3291734"/>
                  <a:ext cx="6060831" cy="483915"/>
                </a:xfrm>
                <a:prstGeom prst="rect">
                  <a:avLst/>
                </a:prstGeom>
                <a:blipFill rotWithShape="0">
                  <a:blip r:embed="rId3"/>
                  <a:stretch>
                    <a:fillRect l="-1610" t="-5063" b="-29114"/>
                  </a:stretch>
                </a:blipFill>
              </p:spPr>
              <p:txBody>
                <a:bodyPr/>
                <a:lstStyle/>
                <a:p>
                  <a:r>
                    <a:rPr lang="en-US">
                      <a:noFill/>
                    </a:rPr>
                    <a:t> </a:t>
                  </a:r>
                </a:p>
              </p:txBody>
            </p:sp>
          </mc:Fallback>
        </mc:AlternateContent>
        <p:sp>
          <p:nvSpPr>
            <p:cNvPr id="12" name="Rectangle 11"/>
            <p:cNvSpPr/>
            <p:nvPr/>
          </p:nvSpPr>
          <p:spPr bwMode="auto">
            <a:xfrm>
              <a:off x="627185" y="1867479"/>
              <a:ext cx="7813430" cy="2048030"/>
            </a:xfrm>
            <a:prstGeom prst="rect">
              <a:avLst/>
            </a:prstGeom>
            <a:noFill/>
            <a:ln>
              <a:solidFill>
                <a:srgbClr val="1555A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nvGrpSpPr>
          <p:cNvPr id="2" name="Group 1"/>
          <p:cNvGrpSpPr/>
          <p:nvPr/>
        </p:nvGrpSpPr>
        <p:grpSpPr>
          <a:xfrm>
            <a:off x="510381" y="4349474"/>
            <a:ext cx="8305800" cy="2048030"/>
            <a:chOff x="457200" y="4716187"/>
            <a:chExt cx="8305800" cy="2048030"/>
          </a:xfrm>
        </p:grpSpPr>
        <mc:AlternateContent xmlns:mc="http://schemas.openxmlformats.org/markup-compatibility/2006" xmlns:a14="http://schemas.microsoft.com/office/drawing/2010/main">
          <mc:Choice Requires="a14">
            <p:sp>
              <p:nvSpPr>
                <p:cNvPr id="6" name="TextBox 5"/>
                <p:cNvSpPr txBox="1"/>
                <p:nvPr/>
              </p:nvSpPr>
              <p:spPr>
                <a:xfrm>
                  <a:off x="457200" y="4956525"/>
                  <a:ext cx="6248400" cy="6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tx1"/>
                            </a:solidFill>
                            <a:latin typeface="Cambria Math" panose="02040503050406030204" pitchFamily="18" charset="0"/>
                          </a:rPr>
                          <m:t>𝐯𝐞𝐜</m:t>
                        </m:r>
                        <m:d>
                          <m:dPr>
                            <m:ctrlPr>
                              <a:rPr lang="en-US" sz="2800" b="1" i="1" smtClean="0">
                                <a:solidFill>
                                  <a:schemeClr val="tx1"/>
                                </a:solidFill>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Sub>
                          </m:e>
                        </m:d>
                        <m:r>
                          <a:rPr lang="en-US" sz="2800" b="1" i="1" smtClean="0">
                            <a:solidFill>
                              <a:schemeClr val="tx1"/>
                            </a:solidFill>
                            <a:latin typeface="Cambria Math" panose="02040503050406030204" pitchFamily="18" charset="0"/>
                          </a:rPr>
                          <m:t>←</m:t>
                        </m:r>
                        <m:sSup>
                          <m:sSupPr>
                            <m:ctrlPr>
                              <a:rPr lang="en-US" sz="2800" b="1" i="1" smtClean="0">
                                <a:solidFill>
                                  <a:schemeClr val="tx1"/>
                                </a:solidFill>
                                <a:latin typeface="Cambria Math" panose="02040503050406030204" pitchFamily="18" charset="0"/>
                              </a:rPr>
                            </m:ctrlPr>
                          </m:sSupPr>
                          <m:e>
                            <m:d>
                              <m:dPr>
                                <m:ctrlPr>
                                  <a:rPr lang="en-US" sz="2800" b="1" i="1" smtClean="0">
                                    <a:solidFill>
                                      <a:schemeClr val="tx1"/>
                                    </a:solidFill>
                                    <a:latin typeface="Cambria Math" panose="02040503050406030204" pitchFamily="18" charset="0"/>
                                  </a:rPr>
                                </m:ctrlPr>
                              </m:dPr>
                              <m:e>
                                <m:sSup>
                                  <m:sSupPr>
                                    <m:ctrlPr>
                                      <a:rPr lang="en-US" sz="2800" b="1" i="1" smtClean="0">
                                        <a:solidFill>
                                          <a:schemeClr val="tx1"/>
                                        </a:solidFill>
                                        <a:latin typeface="Cambria Math" panose="02040503050406030204" pitchFamily="18" charset="0"/>
                                      </a:rPr>
                                    </m:ctrlPr>
                                  </m:sSupPr>
                                  <m:e>
                                    <m:r>
                                      <a:rPr lang="en-US" sz="2800" b="1" i="0" smtClean="0">
                                        <a:solidFill>
                                          <a:schemeClr val="tx1"/>
                                        </a:solidFill>
                                        <a:latin typeface="Cambria Math" panose="02040503050406030204" pitchFamily="18" charset="0"/>
                                      </a:rPr>
                                      <m:t>𝐙</m:t>
                                    </m:r>
                                  </m:e>
                                  <m:sup>
                                    <m:r>
                                      <m:rPr>
                                        <m:sty m:val="p"/>
                                      </m:rPr>
                                      <a:rPr lang="en-US" sz="2800" b="0" i="0" smtClean="0">
                                        <a:solidFill>
                                          <a:schemeClr val="tx1"/>
                                        </a:solidFill>
                                        <a:latin typeface="Cambria Math" panose="02040503050406030204" pitchFamily="18" charset="0"/>
                                      </a:rPr>
                                      <m:t>T</m:t>
                                    </m:r>
                                  </m:sup>
                                </m:sSup>
                                <m:r>
                                  <a:rPr lang="en-US" sz="2800" b="1" i="0" smtClean="0">
                                    <a:solidFill>
                                      <a:schemeClr val="tx1"/>
                                    </a:solidFill>
                                    <a:latin typeface="Cambria Math" panose="02040503050406030204" pitchFamily="18" charset="0"/>
                                  </a:rPr>
                                  <m:t>𝐙</m:t>
                                </m:r>
                                <m:r>
                                  <a:rPr lang="en-US" sz="2800" b="1"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𝜆</m:t>
                                </m:r>
                                <m:r>
                                  <a:rPr lang="en-US" sz="2800" b="1" i="0" smtClean="0">
                                    <a:solidFill>
                                      <a:schemeClr val="tx1"/>
                                    </a:solidFill>
                                    <a:latin typeface="Cambria Math" panose="02040503050406030204" pitchFamily="18" charset="0"/>
                                  </a:rPr>
                                  <m:t>𝐈</m:t>
                                </m:r>
                              </m:e>
                            </m:d>
                          </m:e>
                          <m:sup>
                            <m:r>
                              <a:rPr lang="en-US" sz="2800" b="0" i="1" smtClean="0">
                                <a:solidFill>
                                  <a:schemeClr val="tx1"/>
                                </a:solidFill>
                                <a:latin typeface="Cambria Math" panose="02040503050406030204" pitchFamily="18" charset="0"/>
                              </a:rPr>
                              <m:t>−1</m:t>
                            </m:r>
                          </m:sup>
                        </m:sSup>
                        <m:sSup>
                          <m:sSupPr>
                            <m:ctrlPr>
                              <a:rPr lang="en-US" sz="2800" b="1" i="1">
                                <a:latin typeface="Cambria Math" panose="02040503050406030204" pitchFamily="18" charset="0"/>
                              </a:rPr>
                            </m:ctrlPr>
                          </m:sSupPr>
                          <m:e>
                            <m:r>
                              <a:rPr lang="en-US" sz="2800" b="1">
                                <a:latin typeface="Cambria Math" panose="02040503050406030204" pitchFamily="18" charset="0"/>
                              </a:rPr>
                              <m:t>𝐙</m:t>
                            </m:r>
                          </m:e>
                          <m:sup>
                            <m:r>
                              <m:rPr>
                                <m:sty m:val="p"/>
                              </m:rPr>
                              <a:rPr lang="en-US" sz="2800" i="0">
                                <a:latin typeface="Cambria Math" panose="02040503050406030204" pitchFamily="18" charset="0"/>
                              </a:rPr>
                              <m:t>T</m:t>
                            </m:r>
                          </m:sup>
                        </m:sSup>
                        <m:r>
                          <a:rPr lang="en-US" sz="2800" b="1" i="0">
                            <a:latin typeface="Cambria Math" panose="02040503050406030204" pitchFamily="18" charset="0"/>
                          </a:rPr>
                          <m:t>𝐯𝐞𝐜</m:t>
                        </m:r>
                        <m:d>
                          <m:dPr>
                            <m:ctrlPr>
                              <a:rPr lang="en-US" sz="2800" b="1"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e>
                        </m:d>
                      </m:oMath>
                    </m:oMathPara>
                  </a14:m>
                  <a:endParaRPr lang="en-US" sz="2800" i="1" dirty="0" err="1" smtClean="0">
                    <a:solidFill>
                      <a:schemeClr val="tx1"/>
                    </a:solidFill>
                    <a:latin typeface="Segoe"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4956525"/>
                  <a:ext cx="6248400" cy="67480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24000" y="5613784"/>
                  <a:ext cx="7239000" cy="830997"/>
                </a:xfrm>
                <a:prstGeom prst="rect">
                  <a:avLst/>
                </a:prstGeom>
                <a:noFill/>
              </p:spPr>
              <p:txBody>
                <a:bodyPr wrap="square" rtlCol="0">
                  <a:spAutoFit/>
                </a:bodyPr>
                <a:lstStyle/>
                <a:p>
                  <a:r>
                    <a:rPr lang="en-US" sz="2400" b="0" dirty="0" smtClean="0">
                      <a:solidFill>
                        <a:schemeClr val="tx1"/>
                      </a:solidFill>
                    </a:rPr>
                    <a:t>where </a:t>
                  </a:r>
                  <a14:m>
                    <m:oMath xmlns:m="http://schemas.openxmlformats.org/officeDocument/2006/math">
                      <m:r>
                        <a:rPr lang="en-US" sz="2400" b="1">
                          <a:latin typeface="Cambria Math" panose="02040503050406030204" pitchFamily="18" charset="0"/>
                        </a:rPr>
                        <m:t>𝐯𝐞𝐜</m:t>
                      </m:r>
                      <m:d>
                        <m:dPr>
                          <m:ctrlPr>
                            <a:rPr lang="en-US" sz="2400" b="1" i="1">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smtClean="0">
                      <a:solidFill>
                        <a:schemeClr val="tx1"/>
                      </a:solidFill>
                      <a:latin typeface="Segoe" pitchFamily="34" charset="0"/>
                    </a:rPr>
                    <a:t> is </a:t>
                  </a:r>
                  <a:r>
                    <a:rPr lang="en-US" sz="2400" dirty="0" err="1" smtClean="0">
                      <a:solidFill>
                        <a:schemeClr val="tx1"/>
                      </a:solidFill>
                      <a:latin typeface="Segoe" pitchFamily="34" charset="0"/>
                    </a:rPr>
                    <a:t>vectorization</a:t>
                  </a:r>
                  <a:r>
                    <a:rPr lang="en-US" sz="2400" dirty="0" smtClean="0">
                      <a:solidFill>
                        <a:schemeClr val="tx1"/>
                      </a:solidFill>
                      <a:latin typeface="Segoe" pitchFamily="34" charset="0"/>
                    </a:rPr>
                    <a:t>, </a:t>
                  </a:r>
                  <a:br>
                    <a:rPr lang="en-US" sz="2400" dirty="0" smtClean="0">
                      <a:solidFill>
                        <a:schemeClr val="tx1"/>
                      </a:solidFill>
                      <a:latin typeface="Segoe" pitchFamily="34" charset="0"/>
                    </a:rPr>
                  </a:br>
                  <a14:m>
                    <m:oMath xmlns:m="http://schemas.openxmlformats.org/officeDocument/2006/math">
                      <m:r>
                        <a:rPr lang="en-US" sz="2400" b="1" i="0" smtClean="0">
                          <a:solidFill>
                            <a:schemeClr val="tx1"/>
                          </a:solidFill>
                          <a:latin typeface="Cambria Math" panose="02040503050406030204" pitchFamily="18" charset="0"/>
                        </a:rPr>
                        <m:t>𝐙</m:t>
                      </m:r>
                      <m:r>
                        <a:rPr lang="en-US" sz="2400" b="0" i="1" smtClean="0">
                          <a:solidFill>
                            <a:schemeClr val="tx1"/>
                          </a:solidFill>
                          <a:latin typeface="Cambria Math" panose="02040503050406030204" pitchFamily="18" charset="0"/>
                        </a:rPr>
                        <m:t>=</m:t>
                      </m:r>
                      <m:r>
                        <a:rPr lang="en-US" sz="2400" b="1" i="0" smtClean="0">
                          <a:solidFill>
                            <a:schemeClr val="tx1"/>
                          </a:solidFill>
                          <a:latin typeface="Cambria Math" panose="02040503050406030204" pitchFamily="18" charset="0"/>
                        </a:rPr>
                        <m:t>𝐀</m:t>
                      </m:r>
                      <m:r>
                        <a:rPr lang="en-US" sz="2400" i="1">
                          <a:latin typeface="Cambria Math" panose="02040503050406030204" pitchFamily="18" charset="0"/>
                          <a:ea typeface="Cambria Math" panose="02040503050406030204" pitchFamily="18" charset="0"/>
                        </a:rPr>
                        <m:t>⨂</m:t>
                      </m:r>
                      <m:r>
                        <a:rPr lang="en-US" sz="2400" b="1" i="0">
                          <a:latin typeface="Cambria Math" panose="02040503050406030204" pitchFamily="18" charset="0"/>
                        </a:rPr>
                        <m:t>𝐀</m:t>
                      </m:r>
                    </m:oMath>
                  </a14:m>
                  <a:r>
                    <a:rPr lang="en-US" sz="2400" dirty="0" smtClean="0">
                      <a:solidFill>
                        <a:schemeClr val="tx1"/>
                      </a:solidFill>
                      <a:latin typeface="Segoe" pitchFamily="34" charset="0"/>
                    </a:rPr>
                    <a:t> and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smtClean="0">
                      <a:solidFill>
                        <a:schemeClr val="tx1"/>
                      </a:solidFill>
                      <a:latin typeface="Segoe" pitchFamily="34" charset="0"/>
                    </a:rPr>
                    <a:t> is the </a:t>
                  </a:r>
                  <a:r>
                    <a:rPr lang="en-US" sz="2400" dirty="0" err="1" smtClean="0">
                      <a:solidFill>
                        <a:schemeClr val="tx1"/>
                      </a:solidFill>
                      <a:latin typeface="Segoe" pitchFamily="34" charset="0"/>
                    </a:rPr>
                    <a:t>Kronecker</a:t>
                  </a:r>
                  <a:r>
                    <a:rPr lang="en-US" sz="2400" dirty="0" smtClean="0">
                      <a:solidFill>
                        <a:schemeClr val="tx1"/>
                      </a:solidFill>
                      <a:latin typeface="Segoe" pitchFamily="34" charset="0"/>
                    </a:rPr>
                    <a:t> product.</a:t>
                  </a:r>
                </a:p>
              </p:txBody>
            </p:sp>
          </mc:Choice>
          <mc:Fallback xmlns="">
            <p:sp>
              <p:nvSpPr>
                <p:cNvPr id="7" name="TextBox 6"/>
                <p:cNvSpPr txBox="1">
                  <a:spLocks noRot="1" noChangeAspect="1" noMove="1" noResize="1" noEditPoints="1" noAdjustHandles="1" noChangeArrowheads="1" noChangeShapeType="1" noTextEdit="1"/>
                </p:cNvSpPr>
                <p:nvPr/>
              </p:nvSpPr>
              <p:spPr>
                <a:xfrm>
                  <a:off x="1524000" y="5613784"/>
                  <a:ext cx="7239000" cy="830997"/>
                </a:xfrm>
                <a:prstGeom prst="rect">
                  <a:avLst/>
                </a:prstGeom>
                <a:blipFill rotWithShape="0">
                  <a:blip r:embed="rId5"/>
                  <a:stretch>
                    <a:fillRect l="-1348" t="-5147" b="-16912"/>
                  </a:stretch>
                </a:blipFill>
              </p:spPr>
              <p:txBody>
                <a:bodyPr/>
                <a:lstStyle/>
                <a:p>
                  <a:r>
                    <a:rPr lang="en-US">
                      <a:noFill/>
                    </a:rPr>
                    <a:t> </a:t>
                  </a:r>
                </a:p>
              </p:txBody>
            </p:sp>
          </mc:Fallback>
        </mc:AlternateContent>
        <p:sp>
          <p:nvSpPr>
            <p:cNvPr id="13" name="Rectangle 12"/>
            <p:cNvSpPr/>
            <p:nvPr/>
          </p:nvSpPr>
          <p:spPr bwMode="auto">
            <a:xfrm>
              <a:off x="627185" y="4716187"/>
              <a:ext cx="7813430" cy="2048030"/>
            </a:xfrm>
            <a:prstGeom prst="rect">
              <a:avLst/>
            </a:prstGeom>
            <a:noFill/>
            <a:ln>
              <a:solidFill>
                <a:srgbClr val="1555A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mc:AlternateContent xmlns:mc="http://schemas.openxmlformats.org/markup-compatibility/2006" xmlns:a14="http://schemas.microsoft.com/office/drawing/2010/main">
        <mc:Choice Requires="a14">
          <p:sp>
            <p:nvSpPr>
              <p:cNvPr id="17" name="Rectangle 16"/>
              <p:cNvSpPr/>
              <p:nvPr/>
            </p:nvSpPr>
            <p:spPr bwMode="auto">
              <a:xfrm>
                <a:off x="680366" y="4349474"/>
                <a:ext cx="7813430" cy="2048030"/>
              </a:xfrm>
              <a:prstGeom prst="rect">
                <a:avLst/>
              </a:prstGeom>
              <a:solidFill>
                <a:srgbClr val="1555A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1096963" fontAlgn="base">
                  <a:spcBef>
                    <a:spcPct val="0"/>
                  </a:spcBef>
                  <a:spcAft>
                    <a:spcPct val="0"/>
                  </a:spcAft>
                </a:pPr>
                <a:r>
                  <a:rPr lang="en-US" sz="4800" dirty="0" smtClean="0">
                    <a:solidFill>
                      <a:schemeClr val="accent4"/>
                    </a:solidFill>
                    <a:latin typeface="Segoe" pitchFamily="34" charset="0"/>
                  </a:rPr>
                  <a:t>Fix</a:t>
                </a:r>
                <a:r>
                  <a:rPr lang="en-US" sz="4800" b="1" dirty="0">
                    <a:solidFill>
                      <a:schemeClr val="accent4"/>
                    </a:solidFill>
                  </a:rPr>
                  <a:t> </a:t>
                </a:r>
                <a14:m>
                  <m:oMath xmlns:m="http://schemas.openxmlformats.org/officeDocument/2006/math">
                    <m:r>
                      <a:rPr lang="en-US" sz="4800" b="1" dirty="0">
                        <a:solidFill>
                          <a:schemeClr val="accent4"/>
                        </a:solidFill>
                        <a:latin typeface="Cambria Math" panose="02040503050406030204" pitchFamily="18" charset="0"/>
                      </a:rPr>
                      <m:t>𝐀</m:t>
                    </m:r>
                  </m:oMath>
                </a14:m>
                <a:r>
                  <a:rPr lang="en-US" sz="4800" dirty="0" smtClean="0">
                    <a:solidFill>
                      <a:schemeClr val="accent4"/>
                    </a:solidFill>
                    <a:latin typeface="Segoe" pitchFamily="34" charset="0"/>
                  </a:rPr>
                  <a:t>, </a:t>
                </a:r>
                <a:r>
                  <a:rPr lang="en-US" sz="4800" dirty="0">
                    <a:solidFill>
                      <a:schemeClr val="accent4"/>
                    </a:solidFill>
                    <a:latin typeface="Segoe" pitchFamily="34" charset="0"/>
                  </a:rPr>
                  <a:t>update </a:t>
                </a:r>
                <a14:m>
                  <m:oMath xmlns:m="http://schemas.openxmlformats.org/officeDocument/2006/math">
                    <m:sSub>
                      <m:sSubPr>
                        <m:ctrlPr>
                          <a:rPr lang="en-US" sz="4800" i="1">
                            <a:solidFill>
                              <a:schemeClr val="accent4"/>
                            </a:solidFill>
                            <a:latin typeface="Cambria Math" panose="02040503050406030204" pitchFamily="18" charset="0"/>
                          </a:rPr>
                        </m:ctrlPr>
                      </m:sSubPr>
                      <m:e>
                        <m:r>
                          <a:rPr lang="en-US" sz="4800" i="1">
                            <a:solidFill>
                              <a:schemeClr val="accent4"/>
                            </a:solidFill>
                            <a:latin typeface="Cambria Math" panose="02040503050406030204" pitchFamily="18" charset="0"/>
                            <a:ea typeface="Cambria Math" panose="02040503050406030204" pitchFamily="18" charset="0"/>
                          </a:rPr>
                          <m:t>ℛ</m:t>
                        </m:r>
                      </m:e>
                      <m:sub>
                        <m:r>
                          <a:rPr lang="en-US" sz="4800" i="1">
                            <a:solidFill>
                              <a:schemeClr val="accent4"/>
                            </a:solidFill>
                            <a:latin typeface="Cambria Math" panose="02040503050406030204" pitchFamily="18" charset="0"/>
                          </a:rPr>
                          <m:t>𝑘</m:t>
                        </m:r>
                      </m:sub>
                    </m:sSub>
                  </m:oMath>
                </a14:m>
                <a:endParaRPr lang="en-US" sz="4800" b="1" dirty="0">
                  <a:solidFill>
                    <a:schemeClr val="accent4"/>
                  </a:solidFill>
                  <a:latin typeface="Segoe" pitchFamily="34" charset="0"/>
                </a:endParaRPr>
              </a:p>
            </p:txBody>
          </p:sp>
        </mc:Choice>
        <mc:Fallback xmlns="">
          <p:sp>
            <p:nvSpPr>
              <p:cNvPr id="17" name="Rectangle 16"/>
              <p:cNvSpPr>
                <a:spLocks noRot="1" noChangeAspect="1" noMove="1" noResize="1" noEditPoints="1" noAdjustHandles="1" noChangeArrowheads="1" noChangeShapeType="1" noTextEdit="1"/>
              </p:cNvSpPr>
              <p:nvPr/>
            </p:nvSpPr>
            <p:spPr bwMode="auto">
              <a:xfrm>
                <a:off x="680366" y="4349474"/>
                <a:ext cx="7813430" cy="2048030"/>
              </a:xfrm>
              <a:prstGeom prst="rect">
                <a:avLst/>
              </a:prstGeom>
              <a:blipFill rotWithShape="0">
                <a:blip r:embed="rId6"/>
                <a:stretch>
                  <a:fillRect/>
                </a:stretch>
              </a:blipFill>
              <a:ln>
                <a:no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195816177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96898"/>
            <a:ext cx="8777287" cy="1319469"/>
          </a:xfrm>
        </p:spPr>
        <p:txBody>
          <a:bodyPr/>
          <a:lstStyle/>
          <a:p>
            <a:r>
              <a:rPr lang="en-US" dirty="0"/>
              <a:t>Training Procedure – </a:t>
            </a:r>
            <a:br>
              <a:rPr lang="en-US" dirty="0"/>
            </a:br>
            <a:r>
              <a:rPr lang="en-US" dirty="0"/>
              <a:t>Alternating Least-Squares (ALS) Method</a:t>
            </a:r>
          </a:p>
        </p:txBody>
      </p:sp>
      <p:grpSp>
        <p:nvGrpSpPr>
          <p:cNvPr id="14" name="Group 13"/>
          <p:cNvGrpSpPr/>
          <p:nvPr/>
        </p:nvGrpSpPr>
        <p:grpSpPr>
          <a:xfrm>
            <a:off x="680366" y="2073938"/>
            <a:ext cx="7813430" cy="2048030"/>
            <a:chOff x="627185" y="1867479"/>
            <a:chExt cx="7813430" cy="2048030"/>
          </a:xfrm>
        </p:grpSpPr>
        <mc:AlternateContent xmlns:mc="http://schemas.openxmlformats.org/markup-compatibility/2006" xmlns:a14="http://schemas.microsoft.com/office/drawing/2010/main">
          <mc:Choice Requires="a14">
            <p:sp>
              <p:nvSpPr>
                <p:cNvPr id="4" name="Content Placeholder 2"/>
                <p:cNvSpPr txBox="1">
                  <a:spLocks/>
                </p:cNvSpPr>
                <p:nvPr/>
              </p:nvSpPr>
              <p:spPr>
                <a:xfrm>
                  <a:off x="704973" y="2020071"/>
                  <a:ext cx="7735642" cy="1108573"/>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sz="2800" b="1" smtClean="0">
                            <a:latin typeface="Cambria Math" panose="02040503050406030204" pitchFamily="18" charset="0"/>
                          </a:rPr>
                          <m:t>𝐀</m:t>
                        </m:r>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rPr>
                                  <m:t>𝑘</m:t>
                                </m:r>
                              </m:sub>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r>
                                  <a:rPr lang="en-US" sz="2800" b="1">
                                    <a:latin typeface="Cambria Math" panose="02040503050406030204" pitchFamily="18" charset="0"/>
                                  </a:rPr>
                                  <m:t>𝐀</m:t>
                                </m:r>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up>
                                    <m:r>
                                      <a:rPr lang="en-US" sz="2800" i="1" smtClean="0">
                                        <a:latin typeface="Cambria Math" panose="02040503050406030204" pitchFamily="18" charset="0"/>
                                        <a:ea typeface="Cambria Math" panose="02040503050406030204" pitchFamily="18" charset="0"/>
                                      </a:rPr>
                                      <m:t>𝑇</m:t>
                                    </m:r>
                                  </m:sup>
                                </m:sSubSup>
                                <m:r>
                                  <a:rPr lang="en-US" sz="2800" i="1" smtClean="0">
                                    <a:latin typeface="Cambria Math" panose="02040503050406030204" pitchFamily="18" charset="0"/>
                                    <a:ea typeface="Cambria Math" panose="02040503050406030204" pitchFamily="18" charset="0"/>
                                  </a:rPr>
                                  <m:t>+</m:t>
                                </m:r>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up>
                                    <m:r>
                                      <a:rPr lang="en-US" sz="2800" i="1" smtClean="0">
                                        <a:latin typeface="Cambria Math" panose="02040503050406030204" pitchFamily="18" charset="0"/>
                                        <a:ea typeface="Cambria Math" panose="02040503050406030204" pitchFamily="18" charset="0"/>
                                      </a:rPr>
                                      <m:t>𝑇</m:t>
                                    </m:r>
                                  </m:sup>
                                </m:sSubSup>
                                <m:r>
                                  <a:rPr lang="en-US" sz="2800" b="1">
                                    <a:latin typeface="Cambria Math" panose="02040503050406030204" pitchFamily="18" charset="0"/>
                                  </a:rPr>
                                  <m:t>𝐀</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Sub>
                              </m:e>
                            </m:nary>
                          </m:e>
                        </m:d>
                        <m:sSup>
                          <m:sSupPr>
                            <m:ctrlPr>
                              <a:rPr lang="en-US" sz="2800" i="1" smtClean="0">
                                <a:latin typeface="Cambria Math" panose="02040503050406030204" pitchFamily="18" charset="0"/>
                              </a:rPr>
                            </m:ctrlPr>
                          </m:sSupPr>
                          <m:e>
                            <m:d>
                              <m:dPr>
                                <m:begChr m:val="["/>
                                <m:endChr m:val="]"/>
                                <m:ctrlPr>
                                  <a:rPr lang="en-US" sz="2800" i="1" smtClean="0">
                                    <a:latin typeface="Cambria Math" panose="02040503050406030204" pitchFamily="18" charset="0"/>
                                  </a:rPr>
                                </m:ctrlPr>
                              </m:dPr>
                              <m:e>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rPr>
                                      <m:t>𝑘</m:t>
                                    </m:r>
                                  </m:sub>
                                  <m:sup/>
                                  <m:e>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𝐵</m:t>
                                        </m:r>
                                      </m:e>
                                      <m:sub>
                                        <m:r>
                                          <a:rPr lang="en-US" sz="2800" i="1" smtClean="0">
                                            <a:latin typeface="Cambria Math" panose="02040503050406030204" pitchFamily="18" charset="0"/>
                                            <a:ea typeface="Cambria Math" panose="02040503050406030204" pitchFamily="18" charset="0"/>
                                          </a:rPr>
                                          <m:t>𝑘</m:t>
                                        </m:r>
                                      </m:sub>
                                    </m:sSub>
                                    <m:r>
                                      <a:rPr lang="en-US" sz="2800" i="1" smtClean="0">
                                        <a:latin typeface="Cambria Math" panose="02040503050406030204" pitchFamily="18" charset="0"/>
                                        <a:ea typeface="Cambria Math" panose="02040503050406030204" pitchFamily="18" charset="0"/>
                                      </a:rPr>
                                      <m:t>+</m:t>
                                    </m:r>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𝐶</m:t>
                                        </m:r>
                                      </m:e>
                                      <m:sub>
                                        <m:r>
                                          <a:rPr lang="en-US" sz="2800" i="1" smtClean="0">
                                            <a:latin typeface="Cambria Math" panose="02040503050406030204" pitchFamily="18" charset="0"/>
                                            <a:ea typeface="Cambria Math" panose="02040503050406030204" pitchFamily="18" charset="0"/>
                                          </a:rPr>
                                          <m:t>𝑘</m:t>
                                        </m:r>
                                      </m:sub>
                                    </m:sSub>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𝜆</m:t>
                                    </m:r>
                                    <m:r>
                                      <a:rPr lang="en-US" sz="2800" b="1" smtClean="0">
                                        <a:latin typeface="Cambria Math" panose="02040503050406030204" pitchFamily="18" charset="0"/>
                                        <a:ea typeface="Cambria Math" panose="02040503050406030204" pitchFamily="18" charset="0"/>
                                      </a:rPr>
                                      <m:t>𝐈</m:t>
                                    </m:r>
                                  </m:e>
                                </m:nary>
                              </m:e>
                            </m:d>
                          </m:e>
                          <m:sup>
                            <m:r>
                              <a:rPr lang="en-US" sz="2800" i="1" smtClean="0">
                                <a:latin typeface="Cambria Math" panose="02040503050406030204" pitchFamily="18" charset="0"/>
                              </a:rPr>
                              <m:t>−1</m:t>
                            </m:r>
                          </m:sup>
                        </m:sSup>
                      </m:oMath>
                    </m:oMathPara>
                  </a14:m>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704973" y="2020071"/>
                  <a:ext cx="7735642" cy="1108573"/>
                </a:xfrm>
                <a:prstGeom prst="rect">
                  <a:avLst/>
                </a:prstGeom>
                <a:blipFill rotWithShape="0">
                  <a:blip r:embed="rId3"/>
                  <a:stretch>
                    <a:fillRect b="-60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524000" y="3291734"/>
                  <a:ext cx="6060831" cy="483915"/>
                </a:xfrm>
                <a:prstGeom prst="rect">
                  <a:avLst/>
                </a:prstGeom>
                <a:noFill/>
              </p:spPr>
              <p:txBody>
                <a:bodyPr wrap="square" rtlCol="0">
                  <a:spAutoFit/>
                </a:bodyPr>
                <a:lstStyle/>
                <a:p>
                  <a:r>
                    <a:rPr lang="en-US" sz="2400" b="0" dirty="0" smtClean="0">
                      <a:solidFill>
                        <a:schemeClr val="tx1"/>
                      </a:solidFill>
                    </a:rPr>
                    <a:t>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sSup>
                        <m:sSupPr>
                          <m:ctrlPr>
                            <a:rPr lang="en-US" sz="2400" b="1" i="1" smtClean="0">
                              <a:latin typeface="Cambria Math" panose="02040503050406030204" pitchFamily="18" charset="0"/>
                            </a:rPr>
                          </m:ctrlPr>
                        </m:sSupPr>
                        <m:e>
                          <m:r>
                            <a:rPr lang="en-US" sz="2400" b="1">
                              <a:latin typeface="Cambria Math" panose="02040503050406030204" pitchFamily="18" charset="0"/>
                            </a:rPr>
                            <m:t>𝐀</m:t>
                          </m:r>
                        </m:e>
                        <m:sup>
                          <m:r>
                            <m:rPr>
                              <m:sty m:val="p"/>
                            </m:rPr>
                            <a:rPr lang="en-US" sz="2400" b="0" i="0" smtClean="0">
                              <a:latin typeface="Cambria Math" panose="02040503050406030204" pitchFamily="18" charset="0"/>
                            </a:rPr>
                            <m:t>T</m:t>
                          </m:r>
                        </m:sup>
                      </m:sSup>
                      <m:r>
                        <a:rPr lang="en-US" sz="2400" b="1">
                          <a:latin typeface="Cambria Math" panose="02040503050406030204" pitchFamily="18" charset="0"/>
                        </a:rPr>
                        <m:t>𝐀</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up>
                          <m:r>
                            <m:rPr>
                              <m:sty m:val="p"/>
                            </m:rPr>
                            <a:rPr lang="en-US" sz="2400" i="0">
                              <a:latin typeface="Cambria Math" panose="02040503050406030204" pitchFamily="18" charset="0"/>
                              <a:ea typeface="Cambria Math" panose="02040503050406030204" pitchFamily="18" charset="0"/>
                            </a:rPr>
                            <m:t>T</m:t>
                          </m:r>
                        </m:sup>
                      </m:sSubSup>
                      <m:r>
                        <m:rPr>
                          <m:nor/>
                        </m:rP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up>
                          <m:r>
                            <m:rPr>
                              <m:sty m:val="p"/>
                            </m:rPr>
                            <a:rPr lang="en-US" sz="2400" i="0">
                              <a:latin typeface="Cambria Math" panose="02040503050406030204" pitchFamily="18" charset="0"/>
                              <a:ea typeface="Cambria Math" panose="02040503050406030204" pitchFamily="18" charset="0"/>
                            </a:rPr>
                            <m:t>T</m:t>
                          </m:r>
                        </m:sup>
                      </m:sSubSup>
                      <m:sSup>
                        <m:sSupPr>
                          <m:ctrlPr>
                            <a:rPr lang="en-US" sz="2400" b="1" i="1">
                              <a:latin typeface="Cambria Math" panose="02040503050406030204" pitchFamily="18" charset="0"/>
                            </a:rPr>
                          </m:ctrlPr>
                        </m:sSupPr>
                        <m:e>
                          <m:r>
                            <a:rPr lang="en-US" sz="2400" b="1">
                              <a:latin typeface="Cambria Math" panose="02040503050406030204" pitchFamily="18" charset="0"/>
                            </a:rPr>
                            <m:t>𝐀</m:t>
                          </m:r>
                        </m:e>
                        <m:sup>
                          <m:r>
                            <m:rPr>
                              <m:sty m:val="p"/>
                            </m:rPr>
                            <a:rPr lang="en-US" sz="2400" b="0" i="1">
                              <a:latin typeface="Cambria Math" panose="02040503050406030204" pitchFamily="18" charset="0"/>
                            </a:rPr>
                            <m:t>T</m:t>
                          </m:r>
                        </m:sup>
                      </m:sSup>
                      <m:r>
                        <a:rPr lang="en-US" sz="2400" b="1">
                          <a:latin typeface="Cambria Math" panose="02040503050406030204" pitchFamily="18" charset="0"/>
                        </a:rPr>
                        <m:t>𝐀</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oMath>
                  </a14:m>
                  <a:r>
                    <a:rPr lang="en-US" sz="2400" dirty="0" smtClean="0">
                      <a:solidFill>
                        <a:schemeClr val="tx1"/>
                      </a:solidFill>
                      <a:latin typeface="Segoe" pitchFamily="34" charset="0"/>
                    </a:rPr>
                    <a:t>.</a:t>
                  </a:r>
                  <a:endParaRPr lang="en-US" sz="2400" dirty="0" err="1" smtClean="0">
                    <a:solidFill>
                      <a:schemeClr val="tx1"/>
                    </a:solidFill>
                    <a:latin typeface="Segoe"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524000" y="3291734"/>
                  <a:ext cx="6060831" cy="483915"/>
                </a:xfrm>
                <a:prstGeom prst="rect">
                  <a:avLst/>
                </a:prstGeom>
                <a:blipFill rotWithShape="0">
                  <a:blip r:embed="rId4"/>
                  <a:stretch>
                    <a:fillRect l="-1610" t="-5063" b="-29114"/>
                  </a:stretch>
                </a:blipFill>
              </p:spPr>
              <p:txBody>
                <a:bodyPr/>
                <a:lstStyle/>
                <a:p>
                  <a:r>
                    <a:rPr lang="en-US">
                      <a:noFill/>
                    </a:rPr>
                    <a:t> </a:t>
                  </a:r>
                </a:p>
              </p:txBody>
            </p:sp>
          </mc:Fallback>
        </mc:AlternateContent>
        <p:sp>
          <p:nvSpPr>
            <p:cNvPr id="12" name="Rectangle 11"/>
            <p:cNvSpPr/>
            <p:nvPr/>
          </p:nvSpPr>
          <p:spPr bwMode="auto">
            <a:xfrm>
              <a:off x="627185" y="1867479"/>
              <a:ext cx="7813430" cy="2048030"/>
            </a:xfrm>
            <a:prstGeom prst="rect">
              <a:avLst/>
            </a:prstGeom>
            <a:noFill/>
            <a:ln>
              <a:solidFill>
                <a:srgbClr val="1555A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nvGrpSpPr>
          <p:cNvPr id="2" name="Group 1"/>
          <p:cNvGrpSpPr/>
          <p:nvPr/>
        </p:nvGrpSpPr>
        <p:grpSpPr>
          <a:xfrm>
            <a:off x="510381" y="4349474"/>
            <a:ext cx="8305800" cy="2048030"/>
            <a:chOff x="457200" y="4716187"/>
            <a:chExt cx="8305800" cy="2048030"/>
          </a:xfrm>
        </p:grpSpPr>
        <mc:AlternateContent xmlns:mc="http://schemas.openxmlformats.org/markup-compatibility/2006" xmlns:a14="http://schemas.microsoft.com/office/drawing/2010/main">
          <mc:Choice Requires="a14">
            <p:sp>
              <p:nvSpPr>
                <p:cNvPr id="6" name="TextBox 5"/>
                <p:cNvSpPr txBox="1"/>
                <p:nvPr/>
              </p:nvSpPr>
              <p:spPr>
                <a:xfrm>
                  <a:off x="457200" y="4956525"/>
                  <a:ext cx="6248400" cy="6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tx1"/>
                            </a:solidFill>
                            <a:latin typeface="Cambria Math" panose="02040503050406030204" pitchFamily="18" charset="0"/>
                          </a:rPr>
                          <m:t>𝐯𝐞𝐜</m:t>
                        </m:r>
                        <m:d>
                          <m:dPr>
                            <m:ctrlPr>
                              <a:rPr lang="en-US" sz="2800" b="1" i="1" smtClean="0">
                                <a:solidFill>
                                  <a:schemeClr val="tx1"/>
                                </a:solidFill>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Sub>
                          </m:e>
                        </m:d>
                        <m:r>
                          <a:rPr lang="en-US" sz="2800" b="1" i="1" smtClean="0">
                            <a:solidFill>
                              <a:schemeClr val="tx1"/>
                            </a:solidFill>
                            <a:latin typeface="Cambria Math" panose="02040503050406030204" pitchFamily="18" charset="0"/>
                          </a:rPr>
                          <m:t>←</m:t>
                        </m:r>
                        <m:sSup>
                          <m:sSupPr>
                            <m:ctrlPr>
                              <a:rPr lang="en-US" sz="2800" b="1" i="1" smtClean="0">
                                <a:solidFill>
                                  <a:schemeClr val="tx1"/>
                                </a:solidFill>
                                <a:latin typeface="Cambria Math" panose="02040503050406030204" pitchFamily="18" charset="0"/>
                              </a:rPr>
                            </m:ctrlPr>
                          </m:sSupPr>
                          <m:e>
                            <m:d>
                              <m:dPr>
                                <m:ctrlPr>
                                  <a:rPr lang="en-US" sz="2800" b="1" i="1" smtClean="0">
                                    <a:solidFill>
                                      <a:schemeClr val="tx1"/>
                                    </a:solidFill>
                                    <a:latin typeface="Cambria Math" panose="02040503050406030204" pitchFamily="18" charset="0"/>
                                  </a:rPr>
                                </m:ctrlPr>
                              </m:dPr>
                              <m:e>
                                <m:sSup>
                                  <m:sSupPr>
                                    <m:ctrlPr>
                                      <a:rPr lang="en-US" sz="2800" b="1" i="1" smtClean="0">
                                        <a:solidFill>
                                          <a:schemeClr val="tx1"/>
                                        </a:solidFill>
                                        <a:latin typeface="Cambria Math" panose="02040503050406030204" pitchFamily="18" charset="0"/>
                                      </a:rPr>
                                    </m:ctrlPr>
                                  </m:sSupPr>
                                  <m:e>
                                    <m:r>
                                      <a:rPr lang="en-US" sz="2800" b="1" i="0" smtClean="0">
                                        <a:solidFill>
                                          <a:schemeClr val="tx1"/>
                                        </a:solidFill>
                                        <a:latin typeface="Cambria Math" panose="02040503050406030204" pitchFamily="18" charset="0"/>
                                      </a:rPr>
                                      <m:t>𝐙</m:t>
                                    </m:r>
                                  </m:e>
                                  <m:sup>
                                    <m:r>
                                      <m:rPr>
                                        <m:sty m:val="p"/>
                                      </m:rPr>
                                      <a:rPr lang="en-US" sz="2800" b="0" i="0" smtClean="0">
                                        <a:solidFill>
                                          <a:schemeClr val="tx1"/>
                                        </a:solidFill>
                                        <a:latin typeface="Cambria Math" panose="02040503050406030204" pitchFamily="18" charset="0"/>
                                      </a:rPr>
                                      <m:t>T</m:t>
                                    </m:r>
                                  </m:sup>
                                </m:sSup>
                                <m:r>
                                  <a:rPr lang="en-US" sz="2800" b="1" i="0" smtClean="0">
                                    <a:solidFill>
                                      <a:schemeClr val="tx1"/>
                                    </a:solidFill>
                                    <a:latin typeface="Cambria Math" panose="02040503050406030204" pitchFamily="18" charset="0"/>
                                  </a:rPr>
                                  <m:t>𝐙</m:t>
                                </m:r>
                                <m:r>
                                  <a:rPr lang="en-US" sz="2800" b="1"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𝜆</m:t>
                                </m:r>
                                <m:r>
                                  <a:rPr lang="en-US" sz="2800" b="1" i="0" smtClean="0">
                                    <a:solidFill>
                                      <a:schemeClr val="tx1"/>
                                    </a:solidFill>
                                    <a:latin typeface="Cambria Math" panose="02040503050406030204" pitchFamily="18" charset="0"/>
                                  </a:rPr>
                                  <m:t>𝐈</m:t>
                                </m:r>
                              </m:e>
                            </m:d>
                          </m:e>
                          <m:sup>
                            <m:r>
                              <a:rPr lang="en-US" sz="2800" b="0" i="1" smtClean="0">
                                <a:solidFill>
                                  <a:schemeClr val="tx1"/>
                                </a:solidFill>
                                <a:latin typeface="Cambria Math" panose="02040503050406030204" pitchFamily="18" charset="0"/>
                              </a:rPr>
                              <m:t>−1</m:t>
                            </m:r>
                          </m:sup>
                        </m:sSup>
                        <m:sSup>
                          <m:sSupPr>
                            <m:ctrlPr>
                              <a:rPr lang="en-US" sz="2800" b="1" i="1">
                                <a:latin typeface="Cambria Math" panose="02040503050406030204" pitchFamily="18" charset="0"/>
                              </a:rPr>
                            </m:ctrlPr>
                          </m:sSupPr>
                          <m:e>
                            <m:r>
                              <a:rPr lang="en-US" sz="2800" b="1">
                                <a:latin typeface="Cambria Math" panose="02040503050406030204" pitchFamily="18" charset="0"/>
                              </a:rPr>
                              <m:t>𝐙</m:t>
                            </m:r>
                          </m:e>
                          <m:sup>
                            <m:r>
                              <m:rPr>
                                <m:sty m:val="p"/>
                              </m:rPr>
                              <a:rPr lang="en-US" sz="2800" i="0">
                                <a:latin typeface="Cambria Math" panose="02040503050406030204" pitchFamily="18" charset="0"/>
                              </a:rPr>
                              <m:t>T</m:t>
                            </m:r>
                          </m:sup>
                        </m:sSup>
                        <m:r>
                          <a:rPr lang="en-US" sz="2800" b="1" i="0">
                            <a:latin typeface="Cambria Math" panose="02040503050406030204" pitchFamily="18" charset="0"/>
                          </a:rPr>
                          <m:t>𝐯𝐞𝐜</m:t>
                        </m:r>
                        <m:d>
                          <m:dPr>
                            <m:ctrlPr>
                              <a:rPr lang="en-US" sz="2800" b="1"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𝒳</m:t>
                                </m:r>
                              </m:e>
                              <m:sub>
                                <m:r>
                                  <a:rPr lang="en-US" sz="2800" i="1">
                                    <a:latin typeface="Cambria Math" panose="02040503050406030204" pitchFamily="18" charset="0"/>
                                  </a:rPr>
                                  <m:t>𝑘</m:t>
                                </m:r>
                              </m:sub>
                            </m:sSub>
                          </m:e>
                        </m:d>
                      </m:oMath>
                    </m:oMathPara>
                  </a14:m>
                  <a:endParaRPr lang="en-US" sz="2800" i="1" dirty="0" err="1" smtClean="0">
                    <a:solidFill>
                      <a:schemeClr val="tx1"/>
                    </a:solidFill>
                    <a:latin typeface="Segoe"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4956525"/>
                  <a:ext cx="6248400" cy="67480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24000" y="5613784"/>
                  <a:ext cx="7239000" cy="830997"/>
                </a:xfrm>
                <a:prstGeom prst="rect">
                  <a:avLst/>
                </a:prstGeom>
                <a:noFill/>
              </p:spPr>
              <p:txBody>
                <a:bodyPr wrap="square" rtlCol="0">
                  <a:spAutoFit/>
                </a:bodyPr>
                <a:lstStyle/>
                <a:p>
                  <a:r>
                    <a:rPr lang="en-US" sz="2400" b="0" dirty="0" smtClean="0">
                      <a:solidFill>
                        <a:schemeClr val="tx1"/>
                      </a:solidFill>
                    </a:rPr>
                    <a:t>where </a:t>
                  </a:r>
                  <a14:m>
                    <m:oMath xmlns:m="http://schemas.openxmlformats.org/officeDocument/2006/math">
                      <m:r>
                        <a:rPr lang="en-US" sz="2400" b="1">
                          <a:latin typeface="Cambria Math" panose="02040503050406030204" pitchFamily="18" charset="0"/>
                        </a:rPr>
                        <m:t>𝐯𝐞𝐜</m:t>
                      </m:r>
                      <m:d>
                        <m:dPr>
                          <m:ctrlPr>
                            <a:rPr lang="en-US" sz="2400" b="1" i="1">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smtClean="0">
                      <a:solidFill>
                        <a:schemeClr val="tx1"/>
                      </a:solidFill>
                      <a:latin typeface="Segoe" pitchFamily="34" charset="0"/>
                    </a:rPr>
                    <a:t> is </a:t>
                  </a:r>
                  <a:r>
                    <a:rPr lang="en-US" sz="2400" dirty="0" err="1" smtClean="0">
                      <a:solidFill>
                        <a:schemeClr val="tx1"/>
                      </a:solidFill>
                      <a:latin typeface="Segoe" pitchFamily="34" charset="0"/>
                    </a:rPr>
                    <a:t>vectorization</a:t>
                  </a:r>
                  <a:r>
                    <a:rPr lang="en-US" sz="2400" dirty="0" smtClean="0">
                      <a:solidFill>
                        <a:schemeClr val="tx1"/>
                      </a:solidFill>
                      <a:latin typeface="Segoe" pitchFamily="34" charset="0"/>
                    </a:rPr>
                    <a:t>, </a:t>
                  </a:r>
                  <a:br>
                    <a:rPr lang="en-US" sz="2400" dirty="0" smtClean="0">
                      <a:solidFill>
                        <a:schemeClr val="tx1"/>
                      </a:solidFill>
                      <a:latin typeface="Segoe" pitchFamily="34" charset="0"/>
                    </a:rPr>
                  </a:br>
                  <a14:m>
                    <m:oMath xmlns:m="http://schemas.openxmlformats.org/officeDocument/2006/math">
                      <m:r>
                        <a:rPr lang="en-US" sz="2400" b="1" i="0" smtClean="0">
                          <a:solidFill>
                            <a:schemeClr val="tx1"/>
                          </a:solidFill>
                          <a:latin typeface="Cambria Math" panose="02040503050406030204" pitchFamily="18" charset="0"/>
                        </a:rPr>
                        <m:t>𝐙</m:t>
                      </m:r>
                      <m:r>
                        <a:rPr lang="en-US" sz="2400" b="0" i="1" smtClean="0">
                          <a:solidFill>
                            <a:schemeClr val="tx1"/>
                          </a:solidFill>
                          <a:latin typeface="Cambria Math" panose="02040503050406030204" pitchFamily="18" charset="0"/>
                        </a:rPr>
                        <m:t>=</m:t>
                      </m:r>
                      <m:r>
                        <a:rPr lang="en-US" sz="2400" b="1" i="0" smtClean="0">
                          <a:solidFill>
                            <a:schemeClr val="tx1"/>
                          </a:solidFill>
                          <a:latin typeface="Cambria Math" panose="02040503050406030204" pitchFamily="18" charset="0"/>
                        </a:rPr>
                        <m:t>𝐀</m:t>
                      </m:r>
                      <m:r>
                        <a:rPr lang="en-US" sz="2400" i="1">
                          <a:latin typeface="Cambria Math" panose="02040503050406030204" pitchFamily="18" charset="0"/>
                          <a:ea typeface="Cambria Math" panose="02040503050406030204" pitchFamily="18" charset="0"/>
                        </a:rPr>
                        <m:t>⨂</m:t>
                      </m:r>
                      <m:r>
                        <a:rPr lang="en-US" sz="2400" b="1" i="0">
                          <a:latin typeface="Cambria Math" panose="02040503050406030204" pitchFamily="18" charset="0"/>
                        </a:rPr>
                        <m:t>𝐀</m:t>
                      </m:r>
                    </m:oMath>
                  </a14:m>
                  <a:r>
                    <a:rPr lang="en-US" sz="2400" dirty="0" smtClean="0">
                      <a:solidFill>
                        <a:schemeClr val="tx1"/>
                      </a:solidFill>
                      <a:latin typeface="Segoe" pitchFamily="34" charset="0"/>
                    </a:rPr>
                    <a:t> and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smtClean="0">
                      <a:solidFill>
                        <a:schemeClr val="tx1"/>
                      </a:solidFill>
                      <a:latin typeface="Segoe" pitchFamily="34" charset="0"/>
                    </a:rPr>
                    <a:t> is the </a:t>
                  </a:r>
                  <a:r>
                    <a:rPr lang="en-US" sz="2400" dirty="0" err="1" smtClean="0">
                      <a:solidFill>
                        <a:schemeClr val="tx1"/>
                      </a:solidFill>
                      <a:latin typeface="Segoe" pitchFamily="34" charset="0"/>
                    </a:rPr>
                    <a:t>Kronecker</a:t>
                  </a:r>
                  <a:r>
                    <a:rPr lang="en-US" sz="2400" dirty="0" smtClean="0">
                      <a:solidFill>
                        <a:schemeClr val="tx1"/>
                      </a:solidFill>
                      <a:latin typeface="Segoe" pitchFamily="34" charset="0"/>
                    </a:rPr>
                    <a:t> product.</a:t>
                  </a:r>
                </a:p>
              </p:txBody>
            </p:sp>
          </mc:Choice>
          <mc:Fallback xmlns="">
            <p:sp>
              <p:nvSpPr>
                <p:cNvPr id="7" name="TextBox 6"/>
                <p:cNvSpPr txBox="1">
                  <a:spLocks noRot="1" noChangeAspect="1" noMove="1" noResize="1" noEditPoints="1" noAdjustHandles="1" noChangeArrowheads="1" noChangeShapeType="1" noTextEdit="1"/>
                </p:cNvSpPr>
                <p:nvPr/>
              </p:nvSpPr>
              <p:spPr>
                <a:xfrm>
                  <a:off x="1524000" y="5613784"/>
                  <a:ext cx="7239000" cy="830997"/>
                </a:xfrm>
                <a:prstGeom prst="rect">
                  <a:avLst/>
                </a:prstGeom>
                <a:blipFill rotWithShape="0">
                  <a:blip r:embed="rId6"/>
                  <a:stretch>
                    <a:fillRect l="-1348" t="-5147" b="-16912"/>
                  </a:stretch>
                </a:blipFill>
              </p:spPr>
              <p:txBody>
                <a:bodyPr/>
                <a:lstStyle/>
                <a:p>
                  <a:r>
                    <a:rPr lang="en-US">
                      <a:noFill/>
                    </a:rPr>
                    <a:t> </a:t>
                  </a:r>
                </a:p>
              </p:txBody>
            </p:sp>
          </mc:Fallback>
        </mc:AlternateContent>
        <p:sp>
          <p:nvSpPr>
            <p:cNvPr id="13" name="Rectangle 12"/>
            <p:cNvSpPr/>
            <p:nvPr/>
          </p:nvSpPr>
          <p:spPr bwMode="auto">
            <a:xfrm>
              <a:off x="627185" y="4716187"/>
              <a:ext cx="7813430" cy="2048030"/>
            </a:xfrm>
            <a:prstGeom prst="rect">
              <a:avLst/>
            </a:prstGeom>
            <a:noFill/>
            <a:ln>
              <a:solidFill>
                <a:srgbClr val="1555A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spTree>
    <p:extLst>
      <p:ext uri="{BB962C8B-B14F-4D97-AF65-F5344CB8AC3E}">
        <p14:creationId xmlns:p14="http://schemas.microsoft.com/office/powerpoint/2010/main" val="243555729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96898"/>
            <a:ext cx="8777287" cy="1319469"/>
          </a:xfrm>
        </p:spPr>
        <p:txBody>
          <a:bodyPr/>
          <a:lstStyle/>
          <a:p>
            <a:r>
              <a:rPr lang="en-US" dirty="0"/>
              <a:t>Training Procedure – </a:t>
            </a:r>
            <a:br>
              <a:rPr lang="en-US" dirty="0"/>
            </a:br>
            <a:r>
              <a:rPr lang="en-US" dirty="0"/>
              <a:t>Alternating Least-Squares (ALS) Method</a:t>
            </a: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274638" y="2151616"/>
                <a:ext cx="8723313" cy="1108573"/>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1" smtClean="0">
                          <a:latin typeface="Cambria Math" panose="02040503050406030204" pitchFamily="18" charset="0"/>
                        </a:rPr>
                        <m:t>𝐀</m:t>
                      </m:r>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rPr>
                                <m:t>𝑘</m:t>
                              </m:r>
                            </m:sub>
                            <m:sup/>
                            <m:e>
                              <m:sSubSup>
                                <m:sSubSupPr>
                                  <m:ctrlPr>
                                    <a:rPr lang="en-US" sz="2800" i="1">
                                      <a:solidFill>
                                        <a:srgbClr val="FF0000"/>
                                      </a:solidFill>
                                      <a:latin typeface="Cambria Math" panose="02040503050406030204" pitchFamily="18" charset="0"/>
                                      <a:ea typeface="Cambria Math" panose="02040503050406030204" pitchFamily="18" charset="0"/>
                                    </a:rPr>
                                  </m:ctrlPr>
                                </m:sSubSupPr>
                                <m:e>
                                  <m:r>
                                    <a:rPr lang="en-US" sz="2800" i="1">
                                      <a:solidFill>
                                        <a:srgbClr val="FF0000"/>
                                      </a:solidFill>
                                      <a:latin typeface="Cambria Math" panose="02040503050406030204" pitchFamily="18" charset="0"/>
                                      <a:ea typeface="Cambria Math" panose="02040503050406030204" pitchFamily="18" charset="0"/>
                                    </a:rPr>
                                    <m:t>𝒳</m:t>
                                  </m:r>
                                </m:e>
                                <m:sub>
                                  <m:r>
                                    <a:rPr lang="en-US" sz="2800" i="1">
                                      <a:solidFill>
                                        <a:srgbClr val="FF0000"/>
                                      </a:solidFill>
                                      <a:latin typeface="Cambria Math" panose="02040503050406030204" pitchFamily="18" charset="0"/>
                                    </a:rPr>
                                    <m:t>𝑘</m:t>
                                  </m:r>
                                </m:sub>
                                <m:sup>
                                  <m:r>
                                    <a:rPr lang="en-US" sz="2800" i="1">
                                      <a:solidFill>
                                        <a:srgbClr val="FF0000"/>
                                      </a:solidFill>
                                      <a:latin typeface="Cambria Math" panose="02040503050406030204" pitchFamily="18" charset="0"/>
                                      <a:ea typeface="Cambria Math" panose="02040503050406030204" pitchFamily="18" charset="0"/>
                                    </a:rPr>
                                    <m:t>′</m:t>
                                  </m:r>
                                </m:sup>
                              </m:sSubSup>
                              <m:sSub>
                                <m:sSubPr>
                                  <m:ctrlPr>
                                    <a:rPr lang="en-US" sz="2800" i="1">
                                      <a:solidFill>
                                        <a:srgbClr val="FF0000"/>
                                      </a:solidFill>
                                      <a:latin typeface="Cambria Math" panose="02040503050406030204" pitchFamily="18" charset="0"/>
                                    </a:rPr>
                                  </m:ctrlPr>
                                </m:sSubPr>
                                <m:e>
                                  <m:r>
                                    <a:rPr lang="en-US" sz="2800" b="1">
                                      <a:solidFill>
                                        <a:srgbClr val="FF0000"/>
                                      </a:solidFill>
                                      <a:latin typeface="Cambria Math" panose="02040503050406030204" pitchFamily="18" charset="0"/>
                                    </a:rPr>
                                    <m:t>𝐀</m:t>
                                  </m:r>
                                </m:e>
                                <m:sub>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𝑘</m:t>
                                      </m:r>
                                    </m:e>
                                    <m:sub>
                                      <m:r>
                                        <a:rPr lang="en-US" sz="2800" b="0" i="1" smtClean="0">
                                          <a:solidFill>
                                            <a:srgbClr val="FF0000"/>
                                          </a:solidFill>
                                          <a:latin typeface="Cambria Math" panose="02040503050406030204" pitchFamily="18" charset="0"/>
                                        </a:rPr>
                                        <m:t>𝑟</m:t>
                                      </m:r>
                                    </m:sub>
                                  </m:sSub>
                                </m:sub>
                              </m:sSub>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up>
                                  <m:r>
                                    <m:rPr>
                                      <m:sty m:val="p"/>
                                    </m:rPr>
                                    <a:rPr lang="en-US" sz="2800" i="0" smtClean="0">
                                      <a:latin typeface="Cambria Math" panose="02040503050406030204" pitchFamily="18" charset="0"/>
                                      <a:ea typeface="Cambria Math" panose="02040503050406030204" pitchFamily="18" charset="0"/>
                                    </a:rPr>
                                    <m:t>T</m:t>
                                  </m:r>
                                </m:sup>
                              </m:sSubSup>
                              <m:r>
                                <a:rPr lang="en-US" sz="2800" i="1" smtClean="0">
                                  <a:latin typeface="Cambria Math" panose="02040503050406030204" pitchFamily="18" charset="0"/>
                                  <a:ea typeface="Cambria Math" panose="02040503050406030204" pitchFamily="18" charset="0"/>
                                </a:rPr>
                                <m:t>+</m:t>
                              </m:r>
                              <m:sSup>
                                <m:sSupPr>
                                  <m:ctrlPr>
                                    <a:rPr lang="en-US" sz="2800" b="1" i="1" smtClean="0">
                                      <a:solidFill>
                                        <a:srgbClr val="FF0000"/>
                                      </a:solidFill>
                                      <a:latin typeface="Cambria Math" panose="02040503050406030204" pitchFamily="18" charset="0"/>
                                      <a:ea typeface="Cambria Math" panose="02040503050406030204" pitchFamily="18" charset="0"/>
                                    </a:rPr>
                                  </m:ctrlPr>
                                </m:sSupPr>
                                <m:e>
                                  <m:sSubSup>
                                    <m:sSubSupPr>
                                      <m:ctrlPr>
                                        <a:rPr lang="en-US" sz="2800" i="1">
                                          <a:solidFill>
                                            <a:srgbClr val="FF0000"/>
                                          </a:solidFill>
                                          <a:latin typeface="Cambria Math" panose="02040503050406030204" pitchFamily="18" charset="0"/>
                                          <a:ea typeface="Cambria Math" panose="02040503050406030204" pitchFamily="18" charset="0"/>
                                        </a:rPr>
                                      </m:ctrlPr>
                                    </m:sSubSupPr>
                                    <m:e>
                                      <m:r>
                                        <a:rPr lang="en-US" sz="2800" i="1">
                                          <a:solidFill>
                                            <a:srgbClr val="FF0000"/>
                                          </a:solidFill>
                                          <a:latin typeface="Cambria Math" panose="02040503050406030204" pitchFamily="18" charset="0"/>
                                          <a:ea typeface="Cambria Math" panose="02040503050406030204" pitchFamily="18" charset="0"/>
                                        </a:rPr>
                                        <m:t>𝒳</m:t>
                                      </m:r>
                                    </m:e>
                                    <m:sub>
                                      <m:r>
                                        <a:rPr lang="en-US" sz="2800" i="1">
                                          <a:solidFill>
                                            <a:srgbClr val="FF0000"/>
                                          </a:solidFill>
                                          <a:latin typeface="Cambria Math" panose="02040503050406030204" pitchFamily="18" charset="0"/>
                                        </a:rPr>
                                        <m:t>𝑘</m:t>
                                      </m:r>
                                    </m:sub>
                                    <m:sup>
                                      <m:r>
                                        <a:rPr lang="en-US" sz="2800" i="1">
                                          <a:solidFill>
                                            <a:srgbClr val="FF0000"/>
                                          </a:solidFill>
                                          <a:latin typeface="Cambria Math" panose="02040503050406030204" pitchFamily="18" charset="0"/>
                                          <a:ea typeface="Cambria Math" panose="02040503050406030204" pitchFamily="18" charset="0"/>
                                        </a:rPr>
                                        <m:t>′</m:t>
                                      </m:r>
                                    </m:sup>
                                  </m:sSubSup>
                                </m:e>
                                <m:sup>
                                  <m:r>
                                    <m:rPr>
                                      <m:sty m:val="p"/>
                                    </m:rPr>
                                    <a:rPr lang="en-US" sz="2800" b="0" i="0" smtClean="0">
                                      <a:solidFill>
                                        <a:srgbClr val="FF0000"/>
                                      </a:solidFill>
                                      <a:latin typeface="Cambria Math" panose="02040503050406030204" pitchFamily="18" charset="0"/>
                                      <a:ea typeface="Cambria Math" panose="02040503050406030204" pitchFamily="18" charset="0"/>
                                    </a:rPr>
                                    <m:t>T</m:t>
                                  </m:r>
                                </m:sup>
                              </m:sSup>
                              <m:sSub>
                                <m:sSubPr>
                                  <m:ctrlPr>
                                    <a:rPr lang="en-US" sz="2800" i="1">
                                      <a:solidFill>
                                        <a:srgbClr val="FF0000"/>
                                      </a:solidFill>
                                      <a:latin typeface="Cambria Math" panose="02040503050406030204" pitchFamily="18" charset="0"/>
                                    </a:rPr>
                                  </m:ctrlPr>
                                </m:sSubPr>
                                <m:e>
                                  <m:r>
                                    <a:rPr lang="en-US" sz="2800" b="1">
                                      <a:solidFill>
                                        <a:srgbClr val="FF0000"/>
                                      </a:solidFill>
                                      <a:latin typeface="Cambria Math" panose="02040503050406030204" pitchFamily="18" charset="0"/>
                                    </a:rPr>
                                    <m:t>𝐀</m:t>
                                  </m:r>
                                </m:e>
                                <m:sub>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𝑘</m:t>
                                      </m:r>
                                    </m:e>
                                    <m:sub>
                                      <m:r>
                                        <a:rPr lang="en-US" sz="2800" b="0" i="1" smtClean="0">
                                          <a:solidFill>
                                            <a:srgbClr val="FF0000"/>
                                          </a:solidFill>
                                          <a:latin typeface="Cambria Math" panose="02040503050406030204" pitchFamily="18" charset="0"/>
                                        </a:rPr>
                                        <m:t>𝑙</m:t>
                                      </m:r>
                                    </m:sub>
                                  </m:sSub>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ℛ</m:t>
                                  </m:r>
                                </m:e>
                                <m:sub>
                                  <m:r>
                                    <a:rPr lang="en-US" sz="2800" i="1">
                                      <a:latin typeface="Cambria Math" panose="02040503050406030204" pitchFamily="18" charset="0"/>
                                    </a:rPr>
                                    <m:t>𝑘</m:t>
                                  </m:r>
                                </m:sub>
                              </m:sSub>
                            </m:e>
                          </m:nary>
                        </m:e>
                      </m:d>
                      <m:sSup>
                        <m:sSupPr>
                          <m:ctrlPr>
                            <a:rPr lang="en-US" sz="2800" i="1" smtClean="0">
                              <a:latin typeface="Cambria Math" panose="02040503050406030204" pitchFamily="18" charset="0"/>
                            </a:rPr>
                          </m:ctrlPr>
                        </m:sSupPr>
                        <m:e>
                          <m:d>
                            <m:dPr>
                              <m:begChr m:val="["/>
                              <m:endChr m:val="]"/>
                              <m:ctrlPr>
                                <a:rPr lang="en-US" sz="2800" i="1" smtClean="0">
                                  <a:latin typeface="Cambria Math" panose="02040503050406030204" pitchFamily="18" charset="0"/>
                                </a:rPr>
                              </m:ctrlPr>
                            </m:dPr>
                            <m:e>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rPr>
                                    <m:t>𝑘</m:t>
                                  </m:r>
                                </m:sub>
                                <m:sup/>
                                <m:e>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smtClean="0">
                                          <a:solidFill>
                                            <a:srgbClr val="FF0000"/>
                                          </a:solidFill>
                                          <a:latin typeface="Cambria Math" panose="02040503050406030204" pitchFamily="18" charset="0"/>
                                          <a:ea typeface="Cambria Math" panose="02040503050406030204" pitchFamily="18" charset="0"/>
                                        </a:rPr>
                                        <m:t>𝐵</m:t>
                                      </m:r>
                                    </m:e>
                                    <m:sub>
                                      <m:sSub>
                                        <m:sSubPr>
                                          <m:ctrlPr>
                                            <a:rPr lang="en-US" sz="2800" b="0" i="1" smtClean="0">
                                              <a:solidFill>
                                                <a:srgbClr val="FF0000"/>
                                              </a:solidFill>
                                              <a:latin typeface="Cambria Math" panose="02040503050406030204" pitchFamily="18" charset="0"/>
                                              <a:ea typeface="Cambria Math" panose="02040503050406030204" pitchFamily="18" charset="0"/>
                                            </a:rPr>
                                          </m:ctrlPr>
                                        </m:sSubPr>
                                        <m:e>
                                          <m:r>
                                            <a:rPr lang="en-US" sz="2800" i="1" smtClean="0">
                                              <a:solidFill>
                                                <a:srgbClr val="FF0000"/>
                                              </a:solidFill>
                                              <a:latin typeface="Cambria Math" panose="02040503050406030204" pitchFamily="18" charset="0"/>
                                              <a:ea typeface="Cambria Math" panose="02040503050406030204" pitchFamily="18" charset="0"/>
                                            </a:rPr>
                                            <m:t>𝑘</m:t>
                                          </m:r>
                                        </m:e>
                                        <m:sub>
                                          <m:r>
                                            <a:rPr lang="en-US" sz="2800" b="0" i="1" smtClean="0">
                                              <a:solidFill>
                                                <a:srgbClr val="FF0000"/>
                                              </a:solidFill>
                                              <a:latin typeface="Cambria Math" panose="02040503050406030204" pitchFamily="18" charset="0"/>
                                              <a:ea typeface="Cambria Math" panose="02040503050406030204" pitchFamily="18" charset="0"/>
                                            </a:rPr>
                                            <m:t>𝑟</m:t>
                                          </m:r>
                                        </m:sub>
                                      </m:sSub>
                                    </m:sub>
                                  </m:sSub>
                                  <m:r>
                                    <a:rPr lang="en-US" sz="2800" i="1" smtClean="0">
                                      <a:latin typeface="Cambria Math" panose="02040503050406030204" pitchFamily="18" charset="0"/>
                                      <a:ea typeface="Cambria Math" panose="02040503050406030204" pitchFamily="18" charset="0"/>
                                    </a:rPr>
                                    <m:t>+</m:t>
                                  </m:r>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smtClean="0">
                                          <a:solidFill>
                                            <a:srgbClr val="FF0000"/>
                                          </a:solidFill>
                                          <a:latin typeface="Cambria Math" panose="02040503050406030204" pitchFamily="18" charset="0"/>
                                          <a:ea typeface="Cambria Math" panose="02040503050406030204" pitchFamily="18" charset="0"/>
                                        </a:rPr>
                                        <m:t>𝐶</m:t>
                                      </m:r>
                                    </m:e>
                                    <m:sub>
                                      <m:sSub>
                                        <m:sSubPr>
                                          <m:ctrlPr>
                                            <a:rPr lang="en-US" sz="2800" b="0" i="1" smtClean="0">
                                              <a:solidFill>
                                                <a:srgbClr val="FF0000"/>
                                              </a:solidFill>
                                              <a:latin typeface="Cambria Math" panose="02040503050406030204" pitchFamily="18" charset="0"/>
                                              <a:ea typeface="Cambria Math" panose="02040503050406030204" pitchFamily="18" charset="0"/>
                                            </a:rPr>
                                          </m:ctrlPr>
                                        </m:sSubPr>
                                        <m:e>
                                          <m:r>
                                            <a:rPr lang="en-US" sz="2800" i="1" smtClean="0">
                                              <a:solidFill>
                                                <a:srgbClr val="FF0000"/>
                                              </a:solidFill>
                                              <a:latin typeface="Cambria Math" panose="02040503050406030204" pitchFamily="18" charset="0"/>
                                              <a:ea typeface="Cambria Math" panose="02040503050406030204" pitchFamily="18" charset="0"/>
                                            </a:rPr>
                                            <m:t>𝑘</m:t>
                                          </m:r>
                                        </m:e>
                                        <m:sub>
                                          <m:r>
                                            <a:rPr lang="en-US" sz="2800" b="0" i="1" smtClean="0">
                                              <a:solidFill>
                                                <a:srgbClr val="FF0000"/>
                                              </a:solidFill>
                                              <a:latin typeface="Cambria Math" panose="02040503050406030204" pitchFamily="18" charset="0"/>
                                              <a:ea typeface="Cambria Math" panose="02040503050406030204" pitchFamily="18" charset="0"/>
                                            </a:rPr>
                                            <m:t>𝑙</m:t>
                                          </m:r>
                                        </m:sub>
                                      </m:sSub>
                                    </m:sub>
                                  </m:sSub>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𝜆</m:t>
                                  </m:r>
                                  <m:r>
                                    <a:rPr lang="en-US" sz="2800" b="1" smtClean="0">
                                      <a:latin typeface="Cambria Math" panose="02040503050406030204" pitchFamily="18" charset="0"/>
                                      <a:ea typeface="Cambria Math" panose="02040503050406030204" pitchFamily="18" charset="0"/>
                                    </a:rPr>
                                    <m:t>𝐈</m:t>
                                  </m:r>
                                </m:e>
                              </m:nary>
                            </m:e>
                          </m:d>
                        </m:e>
                        <m:sup>
                          <m:r>
                            <a:rPr lang="en-US" sz="2800" i="1" smtClean="0">
                              <a:latin typeface="Cambria Math" panose="02040503050406030204" pitchFamily="18" charset="0"/>
                            </a:rPr>
                            <m:t>−1</m:t>
                          </m:r>
                        </m:sup>
                      </m:sSup>
                    </m:oMath>
                  </m:oMathPara>
                </a14:m>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274638" y="2151616"/>
                <a:ext cx="8723313" cy="1108573"/>
              </a:xfrm>
              <a:prstGeom prst="rect">
                <a:avLst/>
              </a:prstGeom>
              <a:blipFill rotWithShape="0">
                <a:blip r:embed="rId3"/>
                <a:stretch>
                  <a:fillRect b="-54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26432" y="3423279"/>
                <a:ext cx="6916615" cy="527709"/>
              </a:xfrm>
              <a:prstGeom prst="rect">
                <a:avLst/>
              </a:prstGeom>
              <a:noFill/>
            </p:spPr>
            <p:txBody>
              <a:bodyPr wrap="square" rtlCol="0">
                <a:spAutoFit/>
              </a:bodyPr>
              <a:lstStyle/>
              <a:p>
                <a:r>
                  <a:rPr lang="en-US" sz="2400" b="0" dirty="0" smtClean="0">
                    <a:solidFill>
                      <a:schemeClr val="tx1"/>
                    </a:solidFill>
                  </a:rPr>
                  <a:t>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𝑟</m:t>
                            </m:r>
                          </m:sub>
                        </m:sSub>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sSubSup>
                      <m:sSubSupPr>
                        <m:ctrlPr>
                          <a:rPr lang="en-US" sz="2400" b="1" i="1" smtClean="0">
                            <a:latin typeface="Cambria Math" panose="02040503050406030204" pitchFamily="18" charset="0"/>
                          </a:rPr>
                        </m:ctrlPr>
                      </m:sSubSupPr>
                      <m:e>
                        <m:r>
                          <a:rPr lang="en-US" sz="2400" b="1">
                            <a:latin typeface="Cambria Math" panose="02040503050406030204" pitchFamily="18" charset="0"/>
                          </a:rPr>
                          <m:t>𝐀</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sub>
                      <m:sup>
                        <m:r>
                          <m:rPr>
                            <m:sty m:val="p"/>
                          </m:rPr>
                          <a:rPr lang="en-US" sz="2400" b="0" i="0" smtClean="0">
                            <a:latin typeface="Cambria Math" panose="02040503050406030204" pitchFamily="18" charset="0"/>
                          </a:rPr>
                          <m:t>T</m:t>
                        </m:r>
                      </m:sup>
                    </m:sSubSup>
                    <m:sSub>
                      <m:sSubPr>
                        <m:ctrlPr>
                          <a:rPr lang="en-US" sz="2400" b="1" i="1" smtClean="0">
                            <a:latin typeface="Cambria Math" panose="02040503050406030204" pitchFamily="18" charset="0"/>
                          </a:rPr>
                        </m:ctrlPr>
                      </m:sSubPr>
                      <m:e>
                        <m:r>
                          <a:rPr lang="en-US" sz="2400" b="1">
                            <a:latin typeface="Cambria Math" panose="02040503050406030204" pitchFamily="18" charset="0"/>
                          </a:rPr>
                          <m:t>𝐀</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sub>
                    </m:sSub>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up>
                        <m:r>
                          <m:rPr>
                            <m:sty m:val="p"/>
                          </m:rPr>
                          <a:rPr lang="en-US" sz="2400" i="0">
                            <a:latin typeface="Cambria Math" panose="02040503050406030204" pitchFamily="18" charset="0"/>
                            <a:ea typeface="Cambria Math" panose="02040503050406030204" pitchFamily="18" charset="0"/>
                          </a:rPr>
                          <m:t>T</m:t>
                        </m:r>
                      </m:sup>
                    </m:sSubSup>
                    <m:r>
                      <m:rPr>
                        <m:nor/>
                      </m:rP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𝑙</m:t>
                            </m:r>
                          </m:sub>
                        </m:sSub>
                      </m:sub>
                    </m:sSub>
                    <m:r>
                      <a:rPr lang="en-US"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up>
                        <m:r>
                          <m:rPr>
                            <m:sty m:val="p"/>
                          </m:rPr>
                          <a:rPr lang="en-US" sz="2400" i="0">
                            <a:latin typeface="Cambria Math" panose="02040503050406030204" pitchFamily="18" charset="0"/>
                            <a:ea typeface="Cambria Math" panose="02040503050406030204" pitchFamily="18" charset="0"/>
                          </a:rPr>
                          <m:t>T</m:t>
                        </m:r>
                      </m:sup>
                    </m:sSubSup>
                    <m:sSubSup>
                      <m:sSubSupPr>
                        <m:ctrlPr>
                          <a:rPr lang="en-US" sz="2400" b="1" i="1" smtClean="0">
                            <a:latin typeface="Cambria Math" panose="02040503050406030204" pitchFamily="18" charset="0"/>
                          </a:rPr>
                        </m:ctrlPr>
                      </m:sSubSupPr>
                      <m:e>
                        <m:r>
                          <a:rPr lang="en-US" sz="2400" b="1">
                            <a:latin typeface="Cambria Math" panose="02040503050406030204" pitchFamily="18" charset="0"/>
                          </a:rPr>
                          <m:t>𝐀</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𝑙</m:t>
                            </m:r>
                          </m:sub>
                        </m:sSub>
                      </m:sub>
                      <m:sup>
                        <m:r>
                          <m:rPr>
                            <m:sty m:val="p"/>
                          </m:rPr>
                          <a:rPr lang="en-US" sz="2400" b="0" i="1">
                            <a:latin typeface="Cambria Math" panose="02040503050406030204" pitchFamily="18" charset="0"/>
                          </a:rPr>
                          <m:t>T</m:t>
                        </m:r>
                      </m:sup>
                    </m:sSubSup>
                    <m:sSub>
                      <m:sSubPr>
                        <m:ctrlPr>
                          <a:rPr lang="en-US" sz="2400" b="1" i="1" smtClean="0">
                            <a:latin typeface="Cambria Math" panose="02040503050406030204" pitchFamily="18" charset="0"/>
                          </a:rPr>
                        </m:ctrlPr>
                      </m:sSubPr>
                      <m:e>
                        <m:r>
                          <a:rPr lang="en-US" sz="2400" b="1">
                            <a:latin typeface="Cambria Math" panose="02040503050406030204" pitchFamily="18" charset="0"/>
                          </a:rPr>
                          <m:t>𝐀</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𝑙</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ℛ</m:t>
                        </m:r>
                      </m:e>
                      <m:sub>
                        <m:r>
                          <a:rPr lang="en-US" sz="2400" i="1">
                            <a:latin typeface="Cambria Math" panose="02040503050406030204" pitchFamily="18" charset="0"/>
                          </a:rPr>
                          <m:t>𝑘</m:t>
                        </m:r>
                      </m:sub>
                    </m:sSub>
                  </m:oMath>
                </a14:m>
                <a:r>
                  <a:rPr lang="en-US" sz="2400" dirty="0" smtClean="0">
                    <a:solidFill>
                      <a:schemeClr val="tx1"/>
                    </a:solidFill>
                    <a:latin typeface="Segoe" pitchFamily="34" charset="0"/>
                  </a:rPr>
                  <a:t>.</a:t>
                </a:r>
                <a:endParaRPr lang="en-US" sz="2400" dirty="0" err="1" smtClean="0">
                  <a:solidFill>
                    <a:schemeClr val="tx1"/>
                  </a:solidFill>
                  <a:latin typeface="Segoe"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926432" y="3423279"/>
                <a:ext cx="6916615" cy="527709"/>
              </a:xfrm>
              <a:prstGeom prst="rect">
                <a:avLst/>
              </a:prstGeom>
              <a:blipFill rotWithShape="0">
                <a:blip r:embed="rId4"/>
                <a:stretch>
                  <a:fillRect l="-1322" t="-4651" b="-18605"/>
                </a:stretch>
              </a:blipFill>
            </p:spPr>
            <p:txBody>
              <a:bodyPr/>
              <a:lstStyle/>
              <a:p>
                <a:r>
                  <a:rPr lang="en-US">
                    <a:noFill/>
                  </a:rPr>
                  <a:t> </a:t>
                </a:r>
              </a:p>
            </p:txBody>
          </p:sp>
        </mc:Fallback>
      </mc:AlternateContent>
      <p:sp>
        <p:nvSpPr>
          <p:cNvPr id="12" name="Rectangle 11"/>
          <p:cNvSpPr/>
          <p:nvPr/>
        </p:nvSpPr>
        <p:spPr bwMode="auto">
          <a:xfrm>
            <a:off x="358775" y="1999024"/>
            <a:ext cx="8582025" cy="2048030"/>
          </a:xfrm>
          <a:prstGeom prst="rect">
            <a:avLst/>
          </a:prstGeom>
          <a:noFill/>
          <a:ln>
            <a:solidFill>
              <a:srgbClr val="1555A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nvGrpSpPr>
          <p:cNvPr id="2" name="Group 1"/>
          <p:cNvGrpSpPr/>
          <p:nvPr/>
        </p:nvGrpSpPr>
        <p:grpSpPr>
          <a:xfrm>
            <a:off x="358775" y="4349474"/>
            <a:ext cx="8582025" cy="2048030"/>
            <a:chOff x="305594" y="4716187"/>
            <a:chExt cx="8582025" cy="2048030"/>
          </a:xfrm>
        </p:grpSpPr>
        <mc:AlternateContent xmlns:mc="http://schemas.openxmlformats.org/markup-compatibility/2006" xmlns:a14="http://schemas.microsoft.com/office/drawing/2010/main">
          <mc:Choice Requires="a14">
            <p:sp>
              <p:nvSpPr>
                <p:cNvPr id="6" name="TextBox 5"/>
                <p:cNvSpPr txBox="1"/>
                <p:nvPr/>
              </p:nvSpPr>
              <p:spPr>
                <a:xfrm>
                  <a:off x="423069" y="5098844"/>
                  <a:ext cx="8362950" cy="12697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1" i="0" smtClean="0">
                            <a:solidFill>
                              <a:schemeClr val="tx1"/>
                            </a:solidFill>
                            <a:latin typeface="Cambria Math" panose="02040503050406030204" pitchFamily="18" charset="0"/>
                          </a:rPr>
                          <m:t>𝐯𝐞𝐜</m:t>
                        </m:r>
                        <m:d>
                          <m:dPr>
                            <m:ctrlPr>
                              <a:rPr lang="en-US" sz="3200" b="1" i="1" smtClean="0">
                                <a:solidFill>
                                  <a:schemeClr val="tx1"/>
                                </a:solidFill>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ℛ</m:t>
                                </m:r>
                              </m:e>
                              <m:sub>
                                <m:r>
                                  <a:rPr lang="en-US" sz="3200" i="1">
                                    <a:latin typeface="Cambria Math" panose="02040503050406030204" pitchFamily="18" charset="0"/>
                                  </a:rPr>
                                  <m:t>𝑘</m:t>
                                </m:r>
                              </m:sub>
                            </m:sSub>
                          </m:e>
                        </m:d>
                        <m:r>
                          <a:rPr lang="en-US" sz="3200" b="1" i="1" smtClean="0">
                            <a:solidFill>
                              <a:schemeClr val="tx1"/>
                            </a:solidFill>
                            <a:latin typeface="Cambria Math" panose="02040503050406030204" pitchFamily="18" charset="0"/>
                          </a:rPr>
                          <m:t>←</m:t>
                        </m:r>
                        <m:sSup>
                          <m:sSupPr>
                            <m:ctrlPr>
                              <a:rPr lang="en-US" sz="3200" b="1" i="1" smtClean="0">
                                <a:solidFill>
                                  <a:schemeClr val="tx1"/>
                                </a:solidFill>
                                <a:latin typeface="Cambria Math" panose="02040503050406030204" pitchFamily="18" charset="0"/>
                              </a:rPr>
                            </m:ctrlPr>
                          </m:sSupPr>
                          <m:e>
                            <m:d>
                              <m:dPr>
                                <m:ctrlPr>
                                  <a:rPr lang="en-US" sz="3200" b="1" i="1" smtClean="0">
                                    <a:solidFill>
                                      <a:schemeClr val="tx1"/>
                                    </a:solidFill>
                                    <a:latin typeface="Cambria Math" panose="02040503050406030204" pitchFamily="18" charset="0"/>
                                  </a:rPr>
                                </m:ctrlPr>
                              </m:dPr>
                              <m:e>
                                <m:sSubSup>
                                  <m:sSubSupPr>
                                    <m:ctrlPr>
                                      <a:rPr lang="en-US" sz="3200" b="1" i="1">
                                        <a:solidFill>
                                          <a:srgbClr val="FF0000"/>
                                        </a:solidFill>
                                        <a:latin typeface="Cambria Math" panose="02040503050406030204" pitchFamily="18" charset="0"/>
                                      </a:rPr>
                                    </m:ctrlPr>
                                  </m:sSubSupPr>
                                  <m:e>
                                    <m:r>
                                      <a:rPr lang="en-US" sz="3200" b="1">
                                        <a:solidFill>
                                          <a:srgbClr val="FF0000"/>
                                        </a:solidFill>
                                        <a:latin typeface="Cambria Math" panose="02040503050406030204" pitchFamily="18" charset="0"/>
                                      </a:rPr>
                                      <m:t>𝐀</m:t>
                                    </m:r>
                                  </m:e>
                                  <m:sub>
                                    <m:sSub>
                                      <m:sSubPr>
                                        <m:ctrlPr>
                                          <a:rPr lang="en-US" sz="3200" i="1">
                                            <a:solidFill>
                                              <a:srgbClr val="FF0000"/>
                                            </a:solidFill>
                                            <a:latin typeface="Cambria Math" panose="02040503050406030204" pitchFamily="18" charset="0"/>
                                          </a:rPr>
                                        </m:ctrlPr>
                                      </m:sSubPr>
                                      <m:e>
                                        <m:r>
                                          <a:rPr lang="en-US" sz="3200" i="1">
                                            <a:solidFill>
                                              <a:srgbClr val="FF0000"/>
                                            </a:solidFill>
                                            <a:latin typeface="Cambria Math" panose="02040503050406030204" pitchFamily="18" charset="0"/>
                                          </a:rPr>
                                          <m:t>𝑘</m:t>
                                        </m:r>
                                      </m:e>
                                      <m:sub>
                                        <m:r>
                                          <a:rPr lang="en-US" sz="3200" i="1">
                                            <a:solidFill>
                                              <a:srgbClr val="FF0000"/>
                                            </a:solidFill>
                                            <a:latin typeface="Cambria Math" panose="02040503050406030204" pitchFamily="18" charset="0"/>
                                          </a:rPr>
                                          <m:t>𝑟</m:t>
                                        </m:r>
                                      </m:sub>
                                    </m:sSub>
                                  </m:sub>
                                  <m:sup>
                                    <m:r>
                                      <m:rPr>
                                        <m:sty m:val="p"/>
                                      </m:rPr>
                                      <a:rPr lang="en-US" sz="3200">
                                        <a:solidFill>
                                          <a:srgbClr val="FF0000"/>
                                        </a:solidFill>
                                        <a:latin typeface="Cambria Math" panose="02040503050406030204" pitchFamily="18" charset="0"/>
                                      </a:rPr>
                                      <m:t>T</m:t>
                                    </m:r>
                                  </m:sup>
                                </m:sSubSup>
                                <m:sSub>
                                  <m:sSubPr>
                                    <m:ctrlPr>
                                      <a:rPr lang="en-US" sz="3200" b="1" i="1" smtClean="0">
                                        <a:solidFill>
                                          <a:srgbClr val="FF0000"/>
                                        </a:solidFill>
                                        <a:latin typeface="Cambria Math" panose="02040503050406030204" pitchFamily="18" charset="0"/>
                                      </a:rPr>
                                    </m:ctrlPr>
                                  </m:sSubPr>
                                  <m:e>
                                    <m:r>
                                      <a:rPr lang="en-US" sz="3200" b="1">
                                        <a:solidFill>
                                          <a:srgbClr val="FF0000"/>
                                        </a:solidFill>
                                        <a:latin typeface="Cambria Math" panose="02040503050406030204" pitchFamily="18" charset="0"/>
                                      </a:rPr>
                                      <m:t>𝐀</m:t>
                                    </m:r>
                                  </m:e>
                                  <m:sub>
                                    <m:sSub>
                                      <m:sSubPr>
                                        <m:ctrlPr>
                                          <a:rPr lang="en-US" sz="3200" b="1"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𝑘</m:t>
                                        </m:r>
                                      </m:e>
                                      <m:sub>
                                        <m:r>
                                          <a:rPr lang="en-US" sz="3200" b="0" i="1" smtClean="0">
                                            <a:solidFill>
                                              <a:srgbClr val="FF0000"/>
                                            </a:solidFill>
                                            <a:latin typeface="Cambria Math" panose="02040503050406030204" pitchFamily="18" charset="0"/>
                                          </a:rPr>
                                          <m:t>𝑟</m:t>
                                        </m:r>
                                      </m:sub>
                                    </m:sSub>
                                  </m:sub>
                                </m:sSub>
                                <m:r>
                                  <a:rPr lang="en-US" sz="2800" i="1">
                                    <a:latin typeface="Cambria Math" panose="02040503050406030204" pitchFamily="18" charset="0"/>
                                    <a:ea typeface="Cambria Math" panose="02040503050406030204" pitchFamily="18" charset="0"/>
                                  </a:rPr>
                                  <m:t>⨂</m:t>
                                </m:r>
                                <m:sSubSup>
                                  <m:sSubSupPr>
                                    <m:ctrlPr>
                                      <a:rPr lang="en-US" sz="3200" b="1" i="1">
                                        <a:solidFill>
                                          <a:srgbClr val="FF0000"/>
                                        </a:solidFill>
                                        <a:latin typeface="Cambria Math" panose="02040503050406030204" pitchFamily="18" charset="0"/>
                                      </a:rPr>
                                    </m:ctrlPr>
                                  </m:sSubSupPr>
                                  <m:e>
                                    <m:r>
                                      <a:rPr lang="en-US" sz="3200" b="1">
                                        <a:solidFill>
                                          <a:srgbClr val="FF0000"/>
                                        </a:solidFill>
                                        <a:latin typeface="Cambria Math" panose="02040503050406030204" pitchFamily="18" charset="0"/>
                                      </a:rPr>
                                      <m:t>𝐀</m:t>
                                    </m:r>
                                  </m:e>
                                  <m:sub>
                                    <m:sSub>
                                      <m:sSubPr>
                                        <m:ctrlPr>
                                          <a:rPr lang="en-US" sz="3200" i="1">
                                            <a:solidFill>
                                              <a:srgbClr val="FF0000"/>
                                            </a:solidFill>
                                            <a:latin typeface="Cambria Math" panose="02040503050406030204" pitchFamily="18" charset="0"/>
                                          </a:rPr>
                                        </m:ctrlPr>
                                      </m:sSubPr>
                                      <m:e>
                                        <m:r>
                                          <a:rPr lang="en-US" sz="3200" i="1">
                                            <a:solidFill>
                                              <a:srgbClr val="FF0000"/>
                                            </a:solidFill>
                                            <a:latin typeface="Cambria Math" panose="02040503050406030204" pitchFamily="18" charset="0"/>
                                          </a:rPr>
                                          <m:t>𝑘</m:t>
                                        </m:r>
                                      </m:e>
                                      <m:sub>
                                        <m:r>
                                          <a:rPr lang="en-US" sz="3200" b="0" i="1" smtClean="0">
                                            <a:solidFill>
                                              <a:srgbClr val="FF0000"/>
                                            </a:solidFill>
                                            <a:latin typeface="Cambria Math" panose="02040503050406030204" pitchFamily="18" charset="0"/>
                                          </a:rPr>
                                          <m:t>𝑙</m:t>
                                        </m:r>
                                      </m:sub>
                                    </m:sSub>
                                  </m:sub>
                                  <m:sup>
                                    <m:r>
                                      <m:rPr>
                                        <m:sty m:val="p"/>
                                      </m:rPr>
                                      <a:rPr lang="en-US" sz="3200">
                                        <a:solidFill>
                                          <a:srgbClr val="FF0000"/>
                                        </a:solidFill>
                                        <a:latin typeface="Cambria Math" panose="02040503050406030204" pitchFamily="18" charset="0"/>
                                      </a:rPr>
                                      <m:t>T</m:t>
                                    </m:r>
                                  </m:sup>
                                </m:sSubSup>
                                <m:sSub>
                                  <m:sSubPr>
                                    <m:ctrlPr>
                                      <a:rPr lang="en-US" sz="3200" b="1" i="1">
                                        <a:solidFill>
                                          <a:srgbClr val="FF0000"/>
                                        </a:solidFill>
                                        <a:latin typeface="Cambria Math" panose="02040503050406030204" pitchFamily="18" charset="0"/>
                                      </a:rPr>
                                    </m:ctrlPr>
                                  </m:sSubPr>
                                  <m:e>
                                    <m:r>
                                      <a:rPr lang="en-US" sz="3200" b="1">
                                        <a:solidFill>
                                          <a:srgbClr val="FF0000"/>
                                        </a:solidFill>
                                        <a:latin typeface="Cambria Math" panose="02040503050406030204" pitchFamily="18" charset="0"/>
                                      </a:rPr>
                                      <m:t>𝐀</m:t>
                                    </m:r>
                                  </m:e>
                                  <m:sub>
                                    <m:sSub>
                                      <m:sSubPr>
                                        <m:ctrlPr>
                                          <a:rPr lang="en-US" sz="3200" b="1" i="1">
                                            <a:solidFill>
                                              <a:srgbClr val="FF0000"/>
                                            </a:solidFill>
                                            <a:latin typeface="Cambria Math" panose="02040503050406030204" pitchFamily="18" charset="0"/>
                                          </a:rPr>
                                        </m:ctrlPr>
                                      </m:sSubPr>
                                      <m:e>
                                        <m:r>
                                          <a:rPr lang="en-US" sz="3200" i="1">
                                            <a:solidFill>
                                              <a:srgbClr val="FF0000"/>
                                            </a:solidFill>
                                            <a:latin typeface="Cambria Math" panose="02040503050406030204" pitchFamily="18" charset="0"/>
                                          </a:rPr>
                                          <m:t>𝑘</m:t>
                                        </m:r>
                                      </m:e>
                                      <m:sub>
                                        <m:r>
                                          <a:rPr lang="en-US" sz="3200" b="0" i="1" smtClean="0">
                                            <a:solidFill>
                                              <a:srgbClr val="FF0000"/>
                                            </a:solidFill>
                                            <a:latin typeface="Cambria Math" panose="02040503050406030204" pitchFamily="18" charset="0"/>
                                          </a:rPr>
                                          <m:t>𝑙</m:t>
                                        </m:r>
                                      </m:sub>
                                    </m:sSub>
                                  </m:sub>
                                </m:sSub>
                                <m:r>
                                  <a:rPr lang="en-US" sz="3200" b="1"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𝜆</m:t>
                                </m:r>
                                <m:r>
                                  <a:rPr lang="en-US" sz="3200" b="1" i="0" smtClean="0">
                                    <a:solidFill>
                                      <a:schemeClr val="tx1"/>
                                    </a:solidFill>
                                    <a:latin typeface="Cambria Math" panose="02040503050406030204" pitchFamily="18" charset="0"/>
                                  </a:rPr>
                                  <m:t>𝐈</m:t>
                                </m:r>
                              </m:e>
                            </m:d>
                          </m:e>
                          <m:sup>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𝟏</m:t>
                            </m:r>
                          </m:sup>
                        </m:sSup>
                        <m:r>
                          <a:rPr lang="en-US" sz="3200" b="1" i="1" smtClean="0">
                            <a:latin typeface="Cambria Math" panose="02040503050406030204" pitchFamily="18" charset="0"/>
                          </a:rPr>
                          <m:t>×</m:t>
                        </m:r>
                        <m:r>
                          <a:rPr lang="en-US" sz="3200" b="1" i="0">
                            <a:latin typeface="Cambria Math" panose="02040503050406030204" pitchFamily="18" charset="0"/>
                          </a:rPr>
                          <m:t>𝐯𝐞𝐜</m:t>
                        </m:r>
                        <m:d>
                          <m:dPr>
                            <m:ctrlPr>
                              <a:rPr lang="en-US" sz="3200" b="1" i="1">
                                <a:latin typeface="Cambria Math" panose="02040503050406030204" pitchFamily="18" charset="0"/>
                              </a:rPr>
                            </m:ctrlPr>
                          </m:dPr>
                          <m:e>
                            <m:sSubSup>
                              <m:sSubSupPr>
                                <m:ctrlPr>
                                  <a:rPr lang="en-US" sz="3200" b="0" i="1" smtClean="0">
                                    <a:solidFill>
                                      <a:srgbClr val="FF0000"/>
                                    </a:solidFill>
                                    <a:latin typeface="Cambria Math" panose="02040503050406030204" pitchFamily="18" charset="0"/>
                                    <a:ea typeface="Cambria Math" panose="02040503050406030204" pitchFamily="18" charset="0"/>
                                  </a:rPr>
                                </m:ctrlPr>
                              </m:sSubSupPr>
                              <m:e>
                                <m:sSubSup>
                                  <m:sSubSupPr>
                                    <m:ctrlPr>
                                      <a:rPr lang="en-US" sz="3200" b="1" i="1">
                                        <a:solidFill>
                                          <a:srgbClr val="FF0000"/>
                                        </a:solidFill>
                                        <a:latin typeface="Cambria Math" panose="02040503050406030204" pitchFamily="18" charset="0"/>
                                      </a:rPr>
                                    </m:ctrlPr>
                                  </m:sSubSupPr>
                                  <m:e>
                                    <m:r>
                                      <a:rPr lang="en-US" sz="3200" b="1">
                                        <a:solidFill>
                                          <a:srgbClr val="FF0000"/>
                                        </a:solidFill>
                                        <a:latin typeface="Cambria Math" panose="02040503050406030204" pitchFamily="18" charset="0"/>
                                      </a:rPr>
                                      <m:t>𝐀</m:t>
                                    </m:r>
                                  </m:e>
                                  <m:sub>
                                    <m:sSub>
                                      <m:sSubPr>
                                        <m:ctrlPr>
                                          <a:rPr lang="en-US" sz="3200" i="1">
                                            <a:solidFill>
                                              <a:srgbClr val="FF0000"/>
                                            </a:solidFill>
                                            <a:latin typeface="Cambria Math" panose="02040503050406030204" pitchFamily="18" charset="0"/>
                                          </a:rPr>
                                        </m:ctrlPr>
                                      </m:sSubPr>
                                      <m:e>
                                        <m:r>
                                          <a:rPr lang="en-US" sz="3200" i="1">
                                            <a:solidFill>
                                              <a:srgbClr val="FF0000"/>
                                            </a:solidFill>
                                            <a:latin typeface="Cambria Math" panose="02040503050406030204" pitchFamily="18" charset="0"/>
                                          </a:rPr>
                                          <m:t>𝑘</m:t>
                                        </m:r>
                                      </m:e>
                                      <m:sub>
                                        <m:r>
                                          <a:rPr lang="en-US" sz="3200" b="0" i="1" smtClean="0">
                                            <a:solidFill>
                                              <a:srgbClr val="FF0000"/>
                                            </a:solidFill>
                                            <a:latin typeface="Cambria Math" panose="02040503050406030204" pitchFamily="18" charset="0"/>
                                          </a:rPr>
                                          <m:t>𝑙</m:t>
                                        </m:r>
                                      </m:sub>
                                    </m:sSub>
                                  </m:sub>
                                  <m:sup>
                                    <m:r>
                                      <m:rPr>
                                        <m:sty m:val="p"/>
                                      </m:rPr>
                                      <a:rPr lang="en-US" sz="3200">
                                        <a:solidFill>
                                          <a:srgbClr val="FF0000"/>
                                        </a:solidFill>
                                        <a:latin typeface="Cambria Math" panose="02040503050406030204" pitchFamily="18" charset="0"/>
                                      </a:rPr>
                                      <m:t>T</m:t>
                                    </m:r>
                                  </m:sup>
                                </m:sSubSup>
                                <m:r>
                                  <a:rPr lang="en-US" sz="3200" i="1">
                                    <a:solidFill>
                                      <a:srgbClr val="FF0000"/>
                                    </a:solidFill>
                                    <a:latin typeface="Cambria Math" panose="02040503050406030204" pitchFamily="18" charset="0"/>
                                    <a:ea typeface="Cambria Math" panose="02040503050406030204" pitchFamily="18" charset="0"/>
                                  </a:rPr>
                                  <m:t>𝒳</m:t>
                                </m:r>
                              </m:e>
                              <m:sub>
                                <m:r>
                                  <a:rPr lang="en-US" sz="3200" i="1">
                                    <a:solidFill>
                                      <a:srgbClr val="FF0000"/>
                                    </a:solidFill>
                                    <a:latin typeface="Cambria Math" panose="02040503050406030204" pitchFamily="18" charset="0"/>
                                  </a:rPr>
                                  <m:t>𝑘</m:t>
                                </m:r>
                              </m:sub>
                              <m:sup>
                                <m:r>
                                  <a:rPr lang="en-US" sz="3200" b="0" i="1" smtClean="0">
                                    <a:solidFill>
                                      <a:srgbClr val="FF0000"/>
                                    </a:solidFill>
                                    <a:latin typeface="Cambria Math" panose="02040503050406030204" pitchFamily="18" charset="0"/>
                                  </a:rPr>
                                  <m:t>′</m:t>
                                </m:r>
                              </m:sup>
                            </m:sSubSup>
                            <m:sSub>
                              <m:sSubPr>
                                <m:ctrlPr>
                                  <a:rPr lang="en-US" sz="3200" b="1" i="1">
                                    <a:solidFill>
                                      <a:srgbClr val="FF0000"/>
                                    </a:solidFill>
                                    <a:latin typeface="Cambria Math" panose="02040503050406030204" pitchFamily="18" charset="0"/>
                                  </a:rPr>
                                </m:ctrlPr>
                              </m:sSubPr>
                              <m:e>
                                <m:r>
                                  <a:rPr lang="en-US" sz="3200" b="1">
                                    <a:solidFill>
                                      <a:srgbClr val="FF0000"/>
                                    </a:solidFill>
                                    <a:latin typeface="Cambria Math" panose="02040503050406030204" pitchFamily="18" charset="0"/>
                                  </a:rPr>
                                  <m:t>𝐀</m:t>
                                </m:r>
                              </m:e>
                              <m:sub>
                                <m:sSub>
                                  <m:sSubPr>
                                    <m:ctrlPr>
                                      <a:rPr lang="en-US" sz="3200" b="1" i="1">
                                        <a:solidFill>
                                          <a:srgbClr val="FF0000"/>
                                        </a:solidFill>
                                        <a:latin typeface="Cambria Math" panose="02040503050406030204" pitchFamily="18" charset="0"/>
                                      </a:rPr>
                                    </m:ctrlPr>
                                  </m:sSubPr>
                                  <m:e>
                                    <m:r>
                                      <a:rPr lang="en-US" sz="3200" i="1">
                                        <a:solidFill>
                                          <a:srgbClr val="FF0000"/>
                                        </a:solidFill>
                                        <a:latin typeface="Cambria Math" panose="02040503050406030204" pitchFamily="18" charset="0"/>
                                      </a:rPr>
                                      <m:t>𝑘</m:t>
                                    </m:r>
                                  </m:e>
                                  <m:sub>
                                    <m:r>
                                      <a:rPr lang="en-US" sz="3200" i="1">
                                        <a:solidFill>
                                          <a:srgbClr val="FF0000"/>
                                        </a:solidFill>
                                        <a:latin typeface="Cambria Math" panose="02040503050406030204" pitchFamily="18" charset="0"/>
                                      </a:rPr>
                                      <m:t>𝑟</m:t>
                                    </m:r>
                                  </m:sub>
                                </m:sSub>
                              </m:sub>
                            </m:sSub>
                          </m:e>
                        </m:d>
                      </m:oMath>
                    </m:oMathPara>
                  </a14:m>
                  <a:endParaRPr lang="en-US" sz="2800" i="1" dirty="0" err="1" smtClean="0">
                    <a:solidFill>
                      <a:schemeClr val="tx1"/>
                    </a:solidFill>
                    <a:latin typeface="Segoe"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3069" y="5098844"/>
                  <a:ext cx="8362950" cy="1269771"/>
                </a:xfrm>
                <a:prstGeom prst="rect">
                  <a:avLst/>
                </a:prstGeom>
                <a:blipFill rotWithShape="0">
                  <a:blip r:embed="rId5"/>
                  <a:stretch>
                    <a:fillRect/>
                  </a:stretch>
                </a:blipFill>
              </p:spPr>
              <p:txBody>
                <a:bodyPr/>
                <a:lstStyle/>
                <a:p>
                  <a:r>
                    <a:rPr lang="en-US">
                      <a:noFill/>
                    </a:rPr>
                    <a:t> </a:t>
                  </a:r>
                </a:p>
              </p:txBody>
            </p:sp>
          </mc:Fallback>
        </mc:AlternateContent>
        <p:sp>
          <p:nvSpPr>
            <p:cNvPr id="13" name="Rectangle 12"/>
            <p:cNvSpPr/>
            <p:nvPr/>
          </p:nvSpPr>
          <p:spPr bwMode="auto">
            <a:xfrm>
              <a:off x="305594" y="4716187"/>
              <a:ext cx="8582025" cy="2048030"/>
            </a:xfrm>
            <a:prstGeom prst="rect">
              <a:avLst/>
            </a:prstGeom>
            <a:noFill/>
            <a:ln>
              <a:solidFill>
                <a:srgbClr val="1555A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spTree>
    <p:extLst>
      <p:ext uri="{BB962C8B-B14F-4D97-AF65-F5344CB8AC3E}">
        <p14:creationId xmlns:p14="http://schemas.microsoft.com/office/powerpoint/2010/main" val="228044133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5960" y="1459172"/>
                <a:ext cx="8914642" cy="4099584"/>
              </a:xfrm>
            </p:spPr>
            <p:txBody>
              <a:bodyPr/>
              <a:lstStyle/>
              <a:p>
                <a:r>
                  <a:rPr lang="en-US" dirty="0" smtClean="0"/>
                  <a:t>Without Type information (RESCAL):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𝑝𝑟</m:t>
                    </m:r>
                    <m:r>
                      <a:rPr lang="en-US" i="1">
                        <a:latin typeface="Cambria Math" panose="02040503050406030204" pitchFamily="18" charset="0"/>
                      </a:rPr>
                      <m:t>)</m:t>
                    </m:r>
                  </m:oMath>
                </a14:m>
                <a:endParaRPr lang="en-US" dirty="0" smtClean="0"/>
              </a:p>
              <a:p>
                <a:pPr lvl="1"/>
                <a14:m>
                  <m:oMath xmlns:m="http://schemas.openxmlformats.org/officeDocument/2006/math">
                    <m:r>
                      <a:rPr lang="en-US" i="1">
                        <a:latin typeface="Cambria Math" panose="02040503050406030204" pitchFamily="18" charset="0"/>
                      </a:rPr>
                      <m:t>𝑛</m:t>
                    </m:r>
                  </m:oMath>
                </a14:m>
                <a:r>
                  <a:rPr lang="en-US" dirty="0"/>
                  <a:t>: # entities</a:t>
                </a:r>
              </a:p>
              <a:p>
                <a:pPr lvl="1"/>
                <a14:m>
                  <m:oMath xmlns:m="http://schemas.openxmlformats.org/officeDocument/2006/math">
                    <m:r>
                      <a:rPr lang="en-US" b="0" i="1" smtClean="0">
                        <a:latin typeface="Cambria Math" panose="02040503050406030204" pitchFamily="18" charset="0"/>
                      </a:rPr>
                      <m:t>𝑝</m:t>
                    </m:r>
                  </m:oMath>
                </a14:m>
                <a:r>
                  <a:rPr lang="en-US" dirty="0" smtClean="0"/>
                  <a:t>: # non-zero entries</a:t>
                </a:r>
              </a:p>
              <a:p>
                <a:pPr lvl="1"/>
                <a14:m>
                  <m:oMath xmlns:m="http://schemas.openxmlformats.org/officeDocument/2006/math">
                    <m:r>
                      <a:rPr lang="en-US" b="0" i="1" smtClean="0">
                        <a:latin typeface="Cambria Math" panose="02040503050406030204" pitchFamily="18" charset="0"/>
                      </a:rPr>
                      <m:t>𝑟</m:t>
                    </m:r>
                  </m:oMath>
                </a14:m>
                <a:r>
                  <a:rPr lang="en-US" dirty="0" smtClean="0"/>
                  <a:t>: # dimensions of projected entity vectors</a:t>
                </a:r>
              </a:p>
              <a:p>
                <a:pPr lvl="1"/>
                <a:endParaRPr lang="en-US" dirty="0" smtClean="0"/>
              </a:p>
              <a:p>
                <a:pPr lvl="8"/>
                <a:endParaRPr lang="en-US" sz="800" dirty="0" smtClean="0"/>
              </a:p>
              <a:p>
                <a:r>
                  <a:rPr lang="en-US" dirty="0" smtClean="0"/>
                  <a:t>With </a:t>
                </a:r>
                <a:r>
                  <a:rPr lang="en-US" dirty="0"/>
                  <a:t>Type information </a:t>
                </a:r>
                <a:r>
                  <a:rPr lang="en-US" dirty="0" smtClean="0"/>
                  <a:t>(TRESCAL):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𝑝𝑟</m:t>
                        </m:r>
                      </m:e>
                    </m:d>
                  </m:oMath>
                </a14:m>
                <a:endParaRPr lang="en-US" dirty="0" smtClean="0"/>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oMath>
                </a14:m>
                <a:r>
                  <a:rPr lang="en-US" dirty="0" smtClean="0"/>
                  <a:t>: average # entities satisfying the type constraint</a:t>
                </a:r>
              </a:p>
              <a:p>
                <a:pPr lvl="1"/>
                <a14:m>
                  <m:oMath xmlns:m="http://schemas.openxmlformats.org/officeDocument/2006/math">
                    <m:f>
                      <m:fPr>
                        <m:type m:val="lin"/>
                        <m:ctrlPr>
                          <a:rPr lang="en-US" b="0" i="1" dirty="0"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𝑛</m:t>
                            </m:r>
                          </m:e>
                        </m:acc>
                      </m:num>
                      <m:den>
                        <m:r>
                          <a:rPr lang="en-US" b="0" i="1" dirty="0" smtClean="0">
                            <a:latin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≅0.06</m:t>
                        </m:r>
                      </m:den>
                    </m:f>
                  </m:oMath>
                </a14:m>
                <a:endParaRPr lang="en-US" dirty="0" smtClean="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5960" y="1459172"/>
                <a:ext cx="8914642" cy="4099584"/>
              </a:xfrm>
              <a:blipFill rotWithShape="0">
                <a:blip r:embed="rId3"/>
                <a:stretch>
                  <a:fillRect l="-547" t="-193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Complexity Analysis</a:t>
            </a:r>
            <a:endParaRPr lang="en-US" dirty="0"/>
          </a:p>
        </p:txBody>
      </p:sp>
    </p:spTree>
    <p:extLst>
      <p:ext uri="{BB962C8B-B14F-4D97-AF65-F5344CB8AC3E}">
        <p14:creationId xmlns:p14="http://schemas.microsoft.com/office/powerpoint/2010/main" val="31220728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3579441"/>
          </a:xfrm>
        </p:spPr>
        <p:txBody>
          <a:bodyPr/>
          <a:lstStyle/>
          <a:p>
            <a:r>
              <a:rPr lang="en-US" dirty="0" smtClean="0">
                <a:solidFill>
                  <a:schemeClr val="bg2">
                    <a:lumMod val="75000"/>
                  </a:schemeClr>
                </a:solidFill>
              </a:rPr>
              <a:t>Introduction</a:t>
            </a:r>
            <a:endParaRPr lang="en-US" dirty="0">
              <a:solidFill>
                <a:schemeClr val="bg2">
                  <a:lumMod val="75000"/>
                </a:schemeClr>
              </a:solidFill>
            </a:endParaRPr>
          </a:p>
          <a:p>
            <a:r>
              <a:rPr lang="en-US" dirty="0" smtClean="0">
                <a:solidFill>
                  <a:schemeClr val="bg2">
                    <a:lumMod val="75000"/>
                  </a:schemeClr>
                </a:solidFill>
              </a:rPr>
              <a:t>KB embedding via Tensor Decomposition</a:t>
            </a:r>
          </a:p>
          <a:p>
            <a:r>
              <a:rPr lang="en-US" dirty="0" smtClean="0">
                <a:solidFill>
                  <a:schemeClr val="bg2">
                    <a:lumMod val="75000"/>
                  </a:schemeClr>
                </a:solidFill>
              </a:rPr>
              <a:t>Typed tensor decomposition (TRESCAL)</a:t>
            </a:r>
          </a:p>
          <a:p>
            <a:r>
              <a:rPr lang="en-US" b="1" dirty="0" smtClean="0"/>
              <a:t>Experiments</a:t>
            </a:r>
          </a:p>
          <a:p>
            <a:pPr lvl="1"/>
            <a:r>
              <a:rPr lang="en-US" dirty="0" smtClean="0"/>
              <a:t>KB Completion</a:t>
            </a:r>
          </a:p>
          <a:p>
            <a:pPr lvl="1"/>
            <a:r>
              <a:rPr lang="en-US" dirty="0" smtClean="0"/>
              <a:t>Application to Relation Extraction</a:t>
            </a:r>
          </a:p>
          <a:p>
            <a:r>
              <a:rPr lang="en-US" dirty="0" smtClean="0"/>
              <a:t>Discussion &amp; Conclusions</a:t>
            </a:r>
            <a:endParaRPr lang="en-US" dirty="0"/>
          </a:p>
        </p:txBody>
      </p:sp>
      <p:sp>
        <p:nvSpPr>
          <p:cNvPr id="3" name="Title 2"/>
          <p:cNvSpPr>
            <a:spLocks noGrp="1"/>
          </p:cNvSpPr>
          <p:nvPr>
            <p:ph type="title"/>
          </p:nvPr>
        </p:nvSpPr>
        <p:spPr/>
        <p:txBody>
          <a:bodyPr/>
          <a:lstStyle/>
          <a:p>
            <a:r>
              <a:rPr lang="en-US" dirty="0" smtClean="0"/>
              <a:t>Road Map</a:t>
            </a:r>
            <a:endParaRPr lang="en-US" dirty="0"/>
          </a:p>
        </p:txBody>
      </p:sp>
    </p:spTree>
    <p:extLst>
      <p:ext uri="{BB962C8B-B14F-4D97-AF65-F5344CB8AC3E}">
        <p14:creationId xmlns:p14="http://schemas.microsoft.com/office/powerpoint/2010/main" val="404813851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2868478"/>
          </a:xfrm>
        </p:spPr>
        <p:txBody>
          <a:bodyPr/>
          <a:lstStyle/>
          <a:p>
            <a:r>
              <a:rPr lang="en-US" dirty="0"/>
              <a:t>KB – Never Ending Language Learning (NELL)</a:t>
            </a:r>
          </a:p>
          <a:p>
            <a:pPr lvl="1"/>
            <a:r>
              <a:rPr lang="en-US" dirty="0"/>
              <a:t>Training: version 165</a:t>
            </a:r>
          </a:p>
          <a:p>
            <a:pPr lvl="1"/>
            <a:r>
              <a:rPr lang="en-US" dirty="0"/>
              <a:t>Developing: </a:t>
            </a:r>
            <a:r>
              <a:rPr lang="en-US" dirty="0" smtClean="0"/>
              <a:t>new facts between v.166 and v.533</a:t>
            </a:r>
          </a:p>
          <a:p>
            <a:pPr lvl="1"/>
            <a:r>
              <a:rPr lang="en-US" dirty="0" smtClean="0"/>
              <a:t>Testing: new facts between v.534 and v.745</a:t>
            </a:r>
          </a:p>
          <a:p>
            <a:pPr lvl="8"/>
            <a:endParaRPr lang="en-US" dirty="0"/>
          </a:p>
          <a:p>
            <a:r>
              <a:rPr lang="en-US" dirty="0" smtClean="0"/>
              <a:t>Data statistics of the training set</a:t>
            </a:r>
            <a:endParaRPr lang="en-US" dirty="0"/>
          </a:p>
        </p:txBody>
      </p:sp>
      <p:sp>
        <p:nvSpPr>
          <p:cNvPr id="3" name="Title 2"/>
          <p:cNvSpPr>
            <a:spLocks noGrp="1"/>
          </p:cNvSpPr>
          <p:nvPr>
            <p:ph type="title"/>
          </p:nvPr>
        </p:nvSpPr>
        <p:spPr/>
        <p:txBody>
          <a:bodyPr/>
          <a:lstStyle/>
          <a:p>
            <a:r>
              <a:rPr lang="en-US" dirty="0"/>
              <a:t>Experiments – KB Completion</a:t>
            </a:r>
          </a:p>
        </p:txBody>
      </p:sp>
      <p:graphicFrame>
        <p:nvGraphicFramePr>
          <p:cNvPr id="4" name="Table 3"/>
          <p:cNvGraphicFramePr>
            <a:graphicFrameLocks noGrp="1"/>
          </p:cNvGraphicFramePr>
          <p:nvPr>
            <p:extLst>
              <p:ext uri="{D42A27DB-BD31-4B8C-83A1-F6EECF244321}">
                <p14:modId xmlns:p14="http://schemas.microsoft.com/office/powerpoint/2010/main" val="3118202371"/>
              </p:ext>
            </p:extLst>
          </p:nvPr>
        </p:nvGraphicFramePr>
        <p:xfrm>
          <a:off x="924864" y="4082951"/>
          <a:ext cx="5562600" cy="1828800"/>
        </p:xfrm>
        <a:graphic>
          <a:graphicData uri="http://schemas.openxmlformats.org/drawingml/2006/table">
            <a:tbl>
              <a:tblPr bandRow="1">
                <a:tableStyleId>{5DA37D80-6434-44D0-A028-1B22A696006F}</a:tableStyleId>
              </a:tblPr>
              <a:tblGrid>
                <a:gridCol w="3733800"/>
                <a:gridCol w="1828800"/>
              </a:tblGrid>
              <a:tr h="370840">
                <a:tc>
                  <a:txBody>
                    <a:bodyPr/>
                    <a:lstStyle/>
                    <a:p>
                      <a:r>
                        <a:rPr lang="en-US" sz="2400" dirty="0" smtClean="0">
                          <a:latin typeface="Times New Roman" panose="02020603050405020304" pitchFamily="18" charset="0"/>
                          <a:cs typeface="Times New Roman" panose="02020603050405020304" pitchFamily="18" charset="0"/>
                        </a:rPr>
                        <a:t># Entities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753k</a:t>
                      </a:r>
                      <a:endParaRPr lang="en-US"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 Relation Types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229</a:t>
                      </a:r>
                      <a:endParaRPr lang="en-US"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 Entity Types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300</a:t>
                      </a:r>
                      <a:endParaRPr lang="en-US"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 Entity-Relation Triples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solidFill>
                            <a:srgbClr val="FF0000"/>
                          </a:solidFill>
                          <a:latin typeface="Times New Roman" panose="02020603050405020304" pitchFamily="18" charset="0"/>
                          <a:cs typeface="Times New Roman" panose="02020603050405020304" pitchFamily="18" charset="0"/>
                        </a:rPr>
                        <a:t>1.8M</a:t>
                      </a:r>
                      <a:endParaRPr lang="en-US" sz="2400" dirty="0">
                        <a:solidFill>
                          <a:srgbClr val="FF0000"/>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4224181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7495" y="1214473"/>
                <a:ext cx="8914642" cy="3367397"/>
              </a:xfrm>
            </p:spPr>
            <p:txBody>
              <a:bodyPr/>
              <a:lstStyle/>
              <a:p>
                <a:r>
                  <a:rPr lang="en-US" dirty="0" smtClean="0"/>
                  <a:t>Entity Retrieval: </a:t>
                </a:r>
                <a14:m>
                  <m:oMath xmlns:m="http://schemas.openxmlformats.org/officeDocument/2006/math">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𝑟</m:t>
                            </m:r>
                          </m:e>
                          <m:sub>
                            <m:r>
                              <a:rPr lang="en-US" i="1" dirty="0" smtClean="0">
                                <a:latin typeface="Cambria Math" panose="02040503050406030204" pitchFamily="18" charset="0"/>
                              </a:rPr>
                              <m:t>𝑘</m:t>
                            </m:r>
                          </m:sub>
                        </m:sSub>
                        <m:r>
                          <a:rPr lang="en-US" i="1" dirty="0" smtClean="0">
                            <a:latin typeface="Cambria Math" panose="02040503050406030204" pitchFamily="18" charset="0"/>
                          </a:rPr>
                          <m:t>, ?</m:t>
                        </m:r>
                      </m:e>
                    </m:d>
                  </m:oMath>
                </a14:m>
                <a:endParaRPr lang="en-US" dirty="0"/>
              </a:p>
              <a:p>
                <a:pPr lvl="1"/>
                <a:r>
                  <a:rPr lang="en-US" dirty="0"/>
                  <a:t>One positive entity with 100 negative entities</a:t>
                </a:r>
              </a:p>
              <a:p>
                <a:r>
                  <a:rPr lang="en-US" dirty="0"/>
                  <a:t>Relation Retrieval: </a:t>
                </a:r>
                <a14:m>
                  <m:oMath xmlns:m="http://schemas.openxmlformats.org/officeDocument/2006/math">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𝑗</m:t>
                            </m:r>
                          </m:sub>
                        </m:sSub>
                      </m:e>
                    </m:d>
                  </m:oMath>
                </a14:m>
                <a:endParaRPr lang="en-US" dirty="0"/>
              </a:p>
              <a:p>
                <a:pPr lvl="1"/>
                <a:r>
                  <a:rPr lang="en-US" dirty="0"/>
                  <a:t>Positive entity pairs with equal number of negative </a:t>
                </a:r>
                <a:r>
                  <a:rPr lang="en-US" dirty="0" smtClean="0"/>
                  <a:t>pairs</a:t>
                </a:r>
              </a:p>
              <a:p>
                <a:pPr lvl="8"/>
                <a:endParaRPr lang="en-US" dirty="0"/>
              </a:p>
              <a:p>
                <a:r>
                  <a:rPr lang="en-US" dirty="0"/>
                  <a:t>Baselines</a:t>
                </a:r>
                <a:r>
                  <a:rPr lang="en-US" dirty="0" smtClean="0"/>
                  <a:t>:</a:t>
                </a:r>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7495" y="1214473"/>
                <a:ext cx="8914642" cy="3367397"/>
              </a:xfrm>
              <a:blipFill rotWithShape="0">
                <a:blip r:embed="rId2"/>
                <a:stretch>
                  <a:fillRect l="-547" t="-2351" b="-144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Tasks &amp; Baselines</a:t>
            </a:r>
          </a:p>
        </p:txBody>
      </p:sp>
      <p:sp>
        <p:nvSpPr>
          <p:cNvPr id="5" name="TextBox 4"/>
          <p:cNvSpPr txBox="1"/>
          <p:nvPr/>
        </p:nvSpPr>
        <p:spPr>
          <a:xfrm>
            <a:off x="1517505" y="5745423"/>
            <a:ext cx="2370229" cy="738664"/>
          </a:xfrm>
          <a:prstGeom prst="rect">
            <a:avLst/>
          </a:prstGeom>
          <a:noFill/>
        </p:spPr>
        <p:txBody>
          <a:bodyPr wrap="square" rtlCol="0">
            <a:spAutoFit/>
          </a:bodyPr>
          <a:lstStyle/>
          <a:p>
            <a:pPr algn="ctr"/>
            <a:r>
              <a:rPr lang="en-US" sz="2400" dirty="0" smtClean="0">
                <a:latin typeface="Segoe" pitchFamily="34" charset="0"/>
              </a:rPr>
              <a:t>RESCAL</a:t>
            </a:r>
            <a:br>
              <a:rPr lang="en-US" sz="2400" dirty="0" smtClean="0">
                <a:latin typeface="Segoe" pitchFamily="34" charset="0"/>
              </a:rPr>
            </a:br>
            <a:r>
              <a:rPr lang="en-US" dirty="0" smtClean="0">
                <a:latin typeface="Segoe" pitchFamily="34" charset="0"/>
              </a:rPr>
              <a:t>[Nickel</a:t>
            </a:r>
            <a:r>
              <a:rPr lang="en-US" dirty="0">
                <a:latin typeface="Segoe" pitchFamily="34" charset="0"/>
              </a:rPr>
              <a:t>+, ICML-11]</a:t>
            </a:r>
            <a:endParaRPr lang="en-US" sz="2400" dirty="0" smtClean="0">
              <a:solidFill>
                <a:schemeClr val="tx1"/>
              </a:solidFill>
              <a:latin typeface="Segoe" pitchFamily="34" charset="0"/>
            </a:endParaRPr>
          </a:p>
        </p:txBody>
      </p:sp>
      <p:grpSp>
        <p:nvGrpSpPr>
          <p:cNvPr id="6" name="Group 5"/>
          <p:cNvGrpSpPr/>
          <p:nvPr/>
        </p:nvGrpSpPr>
        <p:grpSpPr>
          <a:xfrm>
            <a:off x="6229125" y="4322675"/>
            <a:ext cx="1840230" cy="1291185"/>
            <a:chOff x="5779770" y="4855914"/>
            <a:chExt cx="1840230" cy="1291185"/>
          </a:xfrm>
        </p:grpSpPr>
        <p:cxnSp>
          <p:nvCxnSpPr>
            <p:cNvPr id="7" name="Straight Arrow Connector 6"/>
            <p:cNvCxnSpPr/>
            <p:nvPr/>
          </p:nvCxnSpPr>
          <p:spPr bwMode="auto">
            <a:xfrm flipV="1">
              <a:off x="6095206" y="5372220"/>
              <a:ext cx="190103" cy="614034"/>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2"/>
              </a:solidFill>
              <a:prstDash val="solid"/>
              <a:round/>
              <a:headEnd type="none" w="med" len="med"/>
              <a:tailEnd type="triangle"/>
            </a:ln>
            <a:effectLst/>
          </p:spPr>
        </p:cxnSp>
        <p:cxnSp>
          <p:nvCxnSpPr>
            <p:cNvPr id="8" name="Straight Arrow Connector 7"/>
            <p:cNvCxnSpPr/>
            <p:nvPr/>
          </p:nvCxnSpPr>
          <p:spPr bwMode="auto">
            <a:xfrm flipV="1">
              <a:off x="6095206" y="5450712"/>
              <a:ext cx="1524794" cy="535541"/>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2"/>
              </a:solidFill>
              <a:prstDash val="solid"/>
              <a:round/>
              <a:headEnd type="none" w="med" len="med"/>
              <a:tailEnd type="triangle"/>
            </a:ln>
            <a:effectLst/>
          </p:spPr>
        </p:cxnSp>
        <p:cxnSp>
          <p:nvCxnSpPr>
            <p:cNvPr id="9" name="Straight Arrow Connector 8"/>
            <p:cNvCxnSpPr/>
            <p:nvPr/>
          </p:nvCxnSpPr>
          <p:spPr bwMode="auto">
            <a:xfrm>
              <a:off x="6262449" y="5382249"/>
              <a:ext cx="1357551" cy="31574"/>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6"/>
              </a:solidFill>
              <a:prstDash val="sysDot"/>
              <a:round/>
              <a:headEnd type="none" w="med" len="med"/>
              <a:tailEnd type="triangle"/>
            </a:ln>
            <a:effectLst/>
          </p:spPr>
        </p:cxnSp>
        <mc:AlternateContent xmlns:mc="http://schemas.openxmlformats.org/markup-compatibility/2006" xmlns:a14="http://schemas.microsoft.com/office/drawing/2010/main">
          <mc:Choice Requires="a14">
            <p:sp>
              <p:nvSpPr>
                <p:cNvPr id="10" name="TextBox 9"/>
                <p:cNvSpPr txBox="1"/>
                <p:nvPr/>
              </p:nvSpPr>
              <p:spPr>
                <a:xfrm>
                  <a:off x="5779770" y="5334000"/>
                  <a:ext cx="39905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𝑒</m:t>
                            </m:r>
                          </m:e>
                          <m:sub>
                            <m:r>
                              <a:rPr lang="en-US" sz="2800" b="0" i="1" smtClean="0">
                                <a:solidFill>
                                  <a:schemeClr val="tx1"/>
                                </a:solidFill>
                                <a:latin typeface="Cambria Math" panose="02040503050406030204" pitchFamily="18" charset="0"/>
                              </a:rPr>
                              <m:t>𝑖</m:t>
                            </m:r>
                          </m:sub>
                        </m:sSub>
                      </m:oMath>
                    </m:oMathPara>
                  </a14:m>
                  <a:endParaRPr lang="en-US" sz="2800" dirty="0" err="1" smtClean="0">
                    <a:solidFill>
                      <a:schemeClr val="tx1"/>
                    </a:solidFill>
                    <a:latin typeface="Segoe"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779770" y="5334000"/>
                  <a:ext cx="399057"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75933" y="5589189"/>
                  <a:ext cx="399057" cy="557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𝑒</m:t>
                            </m:r>
                          </m:e>
                          <m:sub>
                            <m:r>
                              <a:rPr lang="en-US" sz="2800" b="0" i="1" smtClean="0">
                                <a:solidFill>
                                  <a:schemeClr val="tx1"/>
                                </a:solidFill>
                                <a:latin typeface="Cambria Math" panose="02040503050406030204" pitchFamily="18" charset="0"/>
                              </a:rPr>
                              <m:t>𝑗</m:t>
                            </m:r>
                          </m:sub>
                        </m:sSub>
                      </m:oMath>
                    </m:oMathPara>
                  </a14:m>
                  <a:endParaRPr lang="en-US" sz="2800" dirty="0" err="1" smtClean="0">
                    <a:solidFill>
                      <a:schemeClr val="tx1"/>
                    </a:solidFill>
                    <a:latin typeface="Segoe"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675933" y="5589189"/>
                  <a:ext cx="399057" cy="55791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675933" y="4855914"/>
                  <a:ext cx="39905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𝑟</m:t>
                            </m:r>
                          </m:e>
                          <m:sub>
                            <m:r>
                              <a:rPr lang="en-US" sz="2800" b="0" i="1" smtClean="0">
                                <a:solidFill>
                                  <a:schemeClr val="tx1"/>
                                </a:solidFill>
                                <a:latin typeface="Cambria Math" panose="02040503050406030204" pitchFamily="18" charset="0"/>
                              </a:rPr>
                              <m:t>𝑘</m:t>
                            </m:r>
                          </m:sub>
                        </m:sSub>
                      </m:oMath>
                    </m:oMathPara>
                  </a14:m>
                  <a:endParaRPr lang="en-US" sz="2800" dirty="0" err="1" smtClean="0">
                    <a:solidFill>
                      <a:schemeClr val="tx1"/>
                    </a:solidFill>
                    <a:latin typeface="Segoe"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675933" y="4855914"/>
                  <a:ext cx="399057" cy="523220"/>
                </a:xfrm>
                <a:prstGeom prst="rect">
                  <a:avLst/>
                </a:prstGeom>
                <a:blipFill rotWithShape="0">
                  <a:blip r:embed="rId7"/>
                  <a:stretch>
                    <a:fillRect/>
                  </a:stretch>
                </a:blipFill>
              </p:spPr>
              <p:txBody>
                <a:bodyPr/>
                <a:lstStyle/>
                <a:p>
                  <a:r>
                    <a:rPr lang="en-US">
                      <a:noFill/>
                    </a:rPr>
                    <a:t> </a:t>
                  </a:r>
                </a:p>
              </p:txBody>
            </p:sp>
          </mc:Fallback>
        </mc:AlternateContent>
      </p:grpSp>
      <p:sp>
        <p:nvSpPr>
          <p:cNvPr id="13" name="TextBox 12"/>
          <p:cNvSpPr txBox="1"/>
          <p:nvPr/>
        </p:nvSpPr>
        <p:spPr>
          <a:xfrm>
            <a:off x="6019646" y="5745423"/>
            <a:ext cx="2423018" cy="738664"/>
          </a:xfrm>
          <a:prstGeom prst="rect">
            <a:avLst/>
          </a:prstGeom>
          <a:noFill/>
        </p:spPr>
        <p:txBody>
          <a:bodyPr wrap="square" rtlCol="0">
            <a:spAutoFit/>
          </a:bodyPr>
          <a:lstStyle/>
          <a:p>
            <a:pPr algn="ctr"/>
            <a:r>
              <a:rPr lang="en-US" sz="2400" dirty="0" err="1" smtClean="0">
                <a:solidFill>
                  <a:schemeClr val="tx1"/>
                </a:solidFill>
                <a:latin typeface="Segoe" pitchFamily="34" charset="0"/>
              </a:rPr>
              <a:t>TransE</a:t>
            </a:r>
            <a:r>
              <a:rPr lang="en-US" sz="2400" dirty="0">
                <a:latin typeface="Segoe" pitchFamily="34" charset="0"/>
              </a:rPr>
              <a:t/>
            </a:r>
            <a:br>
              <a:rPr lang="en-US" sz="2400" dirty="0">
                <a:latin typeface="Segoe" pitchFamily="34" charset="0"/>
              </a:rPr>
            </a:br>
            <a:r>
              <a:rPr lang="en-US" dirty="0" smtClean="0">
                <a:latin typeface="Segoe" pitchFamily="34" charset="0"/>
              </a:rPr>
              <a:t>[</a:t>
            </a:r>
            <a:r>
              <a:rPr lang="en-US" dirty="0" err="1" smtClean="0">
                <a:latin typeface="Segoe" pitchFamily="34" charset="0"/>
              </a:rPr>
              <a:t>Bordes</a:t>
            </a:r>
            <a:r>
              <a:rPr lang="en-US" dirty="0" smtClean="0">
                <a:latin typeface="Segoe" pitchFamily="34" charset="0"/>
              </a:rPr>
              <a:t>+, NIPS-13]</a:t>
            </a:r>
            <a:endParaRPr lang="en-US" sz="2400" dirty="0" smtClean="0">
              <a:solidFill>
                <a:schemeClr val="tx1"/>
              </a:solidFill>
              <a:latin typeface="Segoe" pitchFamily="34" charset="0"/>
            </a:endParaRPr>
          </a:p>
        </p:txBody>
      </p:sp>
      <p:pic>
        <p:nvPicPr>
          <p:cNvPr id="14" name="Picture 13"/>
          <p:cNvPicPr>
            <a:picLocks noChangeAspect="1"/>
          </p:cNvPicPr>
          <p:nvPr/>
        </p:nvPicPr>
        <p:blipFill>
          <a:blip r:embed="rId8"/>
          <a:stretch>
            <a:fillRect/>
          </a:stretch>
        </p:blipFill>
        <p:spPr>
          <a:xfrm>
            <a:off x="796425" y="4611860"/>
            <a:ext cx="3812390" cy="1002000"/>
          </a:xfrm>
          <a:prstGeom prst="rect">
            <a:avLst/>
          </a:prstGeom>
        </p:spPr>
      </p:pic>
    </p:spTree>
    <p:extLst>
      <p:ext uri="{BB962C8B-B14F-4D97-AF65-F5344CB8AC3E}">
        <p14:creationId xmlns:p14="http://schemas.microsoft.com/office/powerpoint/2010/main" val="271107488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Training Time Reduction</a:t>
            </a:r>
            <a:endParaRPr lang="en-US" dirty="0"/>
          </a:p>
        </p:txBody>
      </p:sp>
      <p:sp>
        <p:nvSpPr>
          <p:cNvPr id="4" name="Text Placeholder 3"/>
          <p:cNvSpPr>
            <a:spLocks noGrp="1"/>
          </p:cNvSpPr>
          <p:nvPr>
            <p:ph type="body" sz="quarter" idx="10"/>
          </p:nvPr>
        </p:nvSpPr>
        <p:spPr>
          <a:xfrm>
            <a:off x="274638" y="5845124"/>
            <a:ext cx="8914642" cy="923330"/>
          </a:xfrm>
        </p:spPr>
        <p:txBody>
          <a:bodyPr/>
          <a:lstStyle/>
          <a:p>
            <a:r>
              <a:rPr lang="en-US" sz="2400" dirty="0" smtClean="0"/>
              <a:t>Both models finish training in 10 iterations.</a:t>
            </a:r>
          </a:p>
          <a:p>
            <a:r>
              <a:rPr lang="en-US" sz="2400" dirty="0" smtClean="0"/>
              <a:t>TRESCAL filters 96% entity triples with incompatible types.</a:t>
            </a:r>
            <a:endParaRPr lang="en-US" sz="2400" dirty="0"/>
          </a:p>
        </p:txBody>
      </p:sp>
      <p:graphicFrame>
        <p:nvGraphicFramePr>
          <p:cNvPr id="8" name="Chart 7"/>
          <p:cNvGraphicFramePr/>
          <p:nvPr>
            <p:extLst>
              <p:ext uri="{D42A27DB-BD31-4B8C-83A1-F6EECF244321}">
                <p14:modId xmlns:p14="http://schemas.microsoft.com/office/powerpoint/2010/main" val="573566471"/>
              </p:ext>
            </p:extLst>
          </p:nvPr>
        </p:nvGraphicFramePr>
        <p:xfrm>
          <a:off x="540913" y="1312762"/>
          <a:ext cx="7920506" cy="4145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p:nvPr/>
        </p:nvCxnSpPr>
        <p:spPr>
          <a:xfrm flipH="1">
            <a:off x="3992451" y="3271234"/>
            <a:ext cx="2588653" cy="978794"/>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86777" y="3760631"/>
            <a:ext cx="2382592"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rgbClr val="FF0000"/>
                </a:solidFill>
              </a:rPr>
              <a:t>4.6x speed-up</a:t>
            </a:r>
          </a:p>
        </p:txBody>
      </p:sp>
    </p:spTree>
    <p:extLst>
      <p:ext uri="{BB962C8B-B14F-4D97-AF65-F5344CB8AC3E}">
        <p14:creationId xmlns:p14="http://schemas.microsoft.com/office/powerpoint/2010/main" val="231562424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Training Time Reduction</a:t>
            </a:r>
            <a:endParaRPr lang="en-US" dirty="0"/>
          </a:p>
        </p:txBody>
      </p:sp>
      <p:sp>
        <p:nvSpPr>
          <p:cNvPr id="4" name="Text Placeholder 3"/>
          <p:cNvSpPr>
            <a:spLocks noGrp="1"/>
          </p:cNvSpPr>
          <p:nvPr>
            <p:ph type="body" sz="quarter" idx="10"/>
          </p:nvPr>
        </p:nvSpPr>
        <p:spPr>
          <a:xfrm>
            <a:off x="274638" y="5845124"/>
            <a:ext cx="8914642" cy="517065"/>
          </a:xfrm>
        </p:spPr>
        <p:txBody>
          <a:bodyPr/>
          <a:lstStyle/>
          <a:p>
            <a:r>
              <a:rPr lang="en-US" sz="2400" dirty="0" smtClean="0"/>
              <a:t># iterations for </a:t>
            </a:r>
            <a:r>
              <a:rPr lang="en-US" sz="2400" dirty="0" err="1" smtClean="0"/>
              <a:t>TransE</a:t>
            </a:r>
            <a:r>
              <a:rPr lang="en-US" sz="2400" dirty="0" smtClean="0"/>
              <a:t> is set to 500 (the default value).</a:t>
            </a:r>
          </a:p>
        </p:txBody>
      </p:sp>
      <p:graphicFrame>
        <p:nvGraphicFramePr>
          <p:cNvPr id="8" name="Chart 7"/>
          <p:cNvGraphicFramePr/>
          <p:nvPr>
            <p:extLst>
              <p:ext uri="{D42A27DB-BD31-4B8C-83A1-F6EECF244321}">
                <p14:modId xmlns:p14="http://schemas.microsoft.com/office/powerpoint/2010/main" val="135256079"/>
              </p:ext>
            </p:extLst>
          </p:nvPr>
        </p:nvGraphicFramePr>
        <p:xfrm>
          <a:off x="540913" y="1312762"/>
          <a:ext cx="7920506" cy="4145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p:nvPr/>
        </p:nvCxnSpPr>
        <p:spPr>
          <a:xfrm flipH="1">
            <a:off x="2962141" y="3271234"/>
            <a:ext cx="3618964" cy="965915"/>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74276" y="3760631"/>
            <a:ext cx="259509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rgbClr val="FF0000"/>
                </a:solidFill>
              </a:rPr>
              <a:t>21.5x speed-up</a:t>
            </a:r>
          </a:p>
        </p:txBody>
      </p:sp>
    </p:spTree>
    <p:extLst>
      <p:ext uri="{BB962C8B-B14F-4D97-AF65-F5344CB8AC3E}">
        <p14:creationId xmlns:p14="http://schemas.microsoft.com/office/powerpoint/2010/main" val="274766482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5035225"/>
          </a:xfrm>
        </p:spPr>
        <p:txBody>
          <a:bodyPr/>
          <a:lstStyle/>
          <a:p>
            <a:r>
              <a:rPr lang="en-US" dirty="0" smtClean="0"/>
              <a:t>Knowledge base is never complete!</a:t>
            </a:r>
          </a:p>
          <a:p>
            <a:pPr lvl="1"/>
            <a:r>
              <a:rPr lang="en-US" dirty="0" smtClean="0"/>
              <a:t>Extract previously unknown facts from new corpora</a:t>
            </a:r>
          </a:p>
          <a:p>
            <a:pPr lvl="1"/>
            <a:r>
              <a:rPr lang="en-US" dirty="0" smtClean="0"/>
              <a:t>Predict new facts via inference</a:t>
            </a:r>
          </a:p>
          <a:p>
            <a:pPr lvl="8"/>
            <a:endParaRPr lang="en-US" dirty="0" smtClean="0"/>
          </a:p>
          <a:p>
            <a:r>
              <a:rPr lang="en-US" dirty="0" smtClean="0"/>
              <a:t>Modeling multi-relational data</a:t>
            </a:r>
          </a:p>
          <a:p>
            <a:pPr lvl="1"/>
            <a:r>
              <a:rPr lang="en-US" dirty="0" smtClean="0"/>
              <a:t>Statistical relational learning </a:t>
            </a:r>
            <a:r>
              <a:rPr lang="en-US" sz="2400" dirty="0" smtClean="0"/>
              <a:t>[Getoor &amp; </a:t>
            </a:r>
            <a:r>
              <a:rPr lang="en-US" sz="2400" dirty="0" err="1" smtClean="0"/>
              <a:t>Taskar</a:t>
            </a:r>
            <a:r>
              <a:rPr lang="en-US" sz="2400" dirty="0" smtClean="0"/>
              <a:t>, </a:t>
            </a:r>
            <a:r>
              <a:rPr lang="en-US" sz="2400" smtClean="0"/>
              <a:t>2007]</a:t>
            </a:r>
            <a:endParaRPr lang="en-US" dirty="0" smtClean="0"/>
          </a:p>
          <a:p>
            <a:pPr lvl="1"/>
            <a:r>
              <a:rPr lang="en-US" dirty="0" smtClean="0"/>
              <a:t>Path ranking methods (e.g., random walk) </a:t>
            </a:r>
            <a:br>
              <a:rPr lang="en-US" dirty="0" smtClean="0"/>
            </a:br>
            <a:r>
              <a:rPr lang="en-US" sz="2400" dirty="0" smtClean="0"/>
              <a:t>[e.g., Lao+ 2011]</a:t>
            </a:r>
            <a:endParaRPr lang="en-US" dirty="0" smtClean="0"/>
          </a:p>
          <a:p>
            <a:pPr lvl="1"/>
            <a:r>
              <a:rPr lang="en-US" dirty="0" smtClean="0">
                <a:solidFill>
                  <a:schemeClr val="accent6">
                    <a:lumMod val="75000"/>
                  </a:schemeClr>
                </a:solidFill>
              </a:rPr>
              <a:t>Knowledge base embedding</a:t>
            </a:r>
          </a:p>
          <a:p>
            <a:pPr lvl="2"/>
            <a:r>
              <a:rPr lang="en-US" dirty="0" smtClean="0"/>
              <a:t>Very </a:t>
            </a:r>
            <a:r>
              <a:rPr lang="en-US" dirty="0"/>
              <a:t>efficient</a:t>
            </a:r>
          </a:p>
          <a:p>
            <a:pPr lvl="2"/>
            <a:r>
              <a:rPr lang="en-US" dirty="0" smtClean="0"/>
              <a:t>Better </a:t>
            </a:r>
            <a:r>
              <a:rPr lang="en-US" dirty="0"/>
              <a:t>prediction </a:t>
            </a:r>
            <a:r>
              <a:rPr lang="en-US" dirty="0" smtClean="0"/>
              <a:t>accuracy</a:t>
            </a:r>
            <a:endParaRPr lang="en-US" dirty="0"/>
          </a:p>
        </p:txBody>
      </p:sp>
      <p:sp>
        <p:nvSpPr>
          <p:cNvPr id="3" name="Title 2"/>
          <p:cNvSpPr>
            <a:spLocks noGrp="1"/>
          </p:cNvSpPr>
          <p:nvPr>
            <p:ph type="title"/>
          </p:nvPr>
        </p:nvSpPr>
        <p:spPr/>
        <p:txBody>
          <a:bodyPr/>
          <a:lstStyle/>
          <a:p>
            <a:r>
              <a:rPr lang="en-US" dirty="0" smtClean="0"/>
              <a:t>Reasoning with Knowledge Base</a:t>
            </a:r>
            <a:endParaRPr lang="en-US" dirty="0"/>
          </a:p>
        </p:txBody>
      </p:sp>
    </p:spTree>
    <p:extLst>
      <p:ext uri="{BB962C8B-B14F-4D97-AF65-F5344CB8AC3E}">
        <p14:creationId xmlns:p14="http://schemas.microsoft.com/office/powerpoint/2010/main" val="403550534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dirty="0" smtClean="0"/>
                  <a:t>Entity Retrieval  </a:t>
                </a:r>
                <a14:m>
                  <m:oMath xmlns:m="http://schemas.openxmlformats.org/officeDocument/2006/math">
                    <m:d>
                      <m:dPr>
                        <m:ctrlPr>
                          <a:rPr lang="en-US" i="1" dirty="0" smtClean="0">
                            <a:solidFill>
                              <a:srgbClr val="1555A4"/>
                            </a:solidFill>
                            <a:latin typeface="Cambria Math" panose="02040503050406030204" pitchFamily="18" charset="0"/>
                          </a:rPr>
                        </m:ctrlPr>
                      </m:dPr>
                      <m:e>
                        <m:sSub>
                          <m:sSubPr>
                            <m:ctrlPr>
                              <a:rPr lang="en-US" i="1" dirty="0">
                                <a:solidFill>
                                  <a:srgbClr val="1555A4"/>
                                </a:solidFill>
                                <a:latin typeface="Cambria Math" panose="02040503050406030204" pitchFamily="18" charset="0"/>
                              </a:rPr>
                            </m:ctrlPr>
                          </m:sSubPr>
                          <m:e>
                            <m:r>
                              <a:rPr lang="en-US" i="1" dirty="0">
                                <a:solidFill>
                                  <a:srgbClr val="1555A4"/>
                                </a:solidFill>
                                <a:latin typeface="Cambria Math" panose="02040503050406030204" pitchFamily="18" charset="0"/>
                              </a:rPr>
                              <m:t>𝑒</m:t>
                            </m:r>
                          </m:e>
                          <m:sub>
                            <m:r>
                              <a:rPr lang="en-US" i="1" dirty="0">
                                <a:solidFill>
                                  <a:srgbClr val="1555A4"/>
                                </a:solidFill>
                                <a:latin typeface="Cambria Math" panose="02040503050406030204" pitchFamily="18" charset="0"/>
                              </a:rPr>
                              <m:t>𝑖</m:t>
                            </m:r>
                          </m:sub>
                        </m:sSub>
                        <m:r>
                          <a:rPr lang="en-US" i="1" dirty="0">
                            <a:solidFill>
                              <a:srgbClr val="1555A4"/>
                            </a:solidFill>
                            <a:latin typeface="Cambria Math" panose="02040503050406030204" pitchFamily="18" charset="0"/>
                          </a:rPr>
                          <m:t>, </m:t>
                        </m:r>
                        <m:sSub>
                          <m:sSubPr>
                            <m:ctrlPr>
                              <a:rPr lang="en-US" i="1" dirty="0">
                                <a:solidFill>
                                  <a:srgbClr val="1555A4"/>
                                </a:solidFill>
                                <a:latin typeface="Cambria Math" panose="02040503050406030204" pitchFamily="18" charset="0"/>
                              </a:rPr>
                            </m:ctrlPr>
                          </m:sSubPr>
                          <m:e>
                            <m:r>
                              <a:rPr lang="en-US" i="1" dirty="0">
                                <a:solidFill>
                                  <a:srgbClr val="1555A4"/>
                                </a:solidFill>
                                <a:latin typeface="Cambria Math" panose="02040503050406030204" pitchFamily="18" charset="0"/>
                              </a:rPr>
                              <m:t>𝑟</m:t>
                            </m:r>
                          </m:e>
                          <m:sub>
                            <m:r>
                              <a:rPr lang="en-US" i="1" dirty="0">
                                <a:solidFill>
                                  <a:srgbClr val="1555A4"/>
                                </a:solidFill>
                                <a:latin typeface="Cambria Math" panose="02040503050406030204" pitchFamily="18" charset="0"/>
                              </a:rPr>
                              <m:t>𝑘</m:t>
                            </m:r>
                          </m:sub>
                        </m:sSub>
                        <m:r>
                          <a:rPr lang="en-US" i="1" dirty="0">
                            <a:solidFill>
                              <a:srgbClr val="1555A4"/>
                            </a:solidFill>
                            <a:latin typeface="Cambria Math" panose="02040503050406030204" pitchFamily="18" charset="0"/>
                          </a:rPr>
                          <m:t>, ?</m:t>
                        </m:r>
                      </m:e>
                    </m:d>
                  </m:oMath>
                </a14:m>
                <a:endParaRPr lang="en-US"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en-US">
                    <a:noFill/>
                  </a:rPr>
                  <a:t> </a:t>
                </a:r>
              </a:p>
            </p:txBody>
          </p:sp>
        </mc:Fallback>
      </mc:AlternateContent>
      <p:graphicFrame>
        <p:nvGraphicFramePr>
          <p:cNvPr id="4" name="Content Placeholder 5"/>
          <p:cNvGraphicFramePr>
            <a:graphicFrameLocks/>
          </p:cNvGraphicFramePr>
          <p:nvPr>
            <p:extLst>
              <p:ext uri="{D42A27DB-BD31-4B8C-83A1-F6EECF244321}">
                <p14:modId xmlns:p14="http://schemas.microsoft.com/office/powerpoint/2010/main" val="2207366137"/>
              </p:ext>
            </p:extLst>
          </p:nvPr>
        </p:nvGraphicFramePr>
        <p:xfrm>
          <a:off x="348446" y="1473693"/>
          <a:ext cx="8534400" cy="49359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826691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dirty="0" smtClean="0"/>
                  <a:t>Relation Retrieval  </a:t>
                </a:r>
                <a14:m>
                  <m:oMath xmlns:m="http://schemas.openxmlformats.org/officeDocument/2006/math">
                    <m:d>
                      <m:dPr>
                        <m:ctrlPr>
                          <a:rPr lang="en-US" i="1" dirty="0" smtClean="0">
                            <a:solidFill>
                              <a:srgbClr val="1555A4"/>
                            </a:solidFill>
                            <a:latin typeface="Cambria Math" panose="02040503050406030204" pitchFamily="18" charset="0"/>
                          </a:rPr>
                        </m:ctrlPr>
                      </m:dPr>
                      <m:e>
                        <m:sSub>
                          <m:sSubPr>
                            <m:ctrlPr>
                              <a:rPr lang="en-US" i="1" dirty="0">
                                <a:solidFill>
                                  <a:srgbClr val="1555A4"/>
                                </a:solidFill>
                                <a:latin typeface="Cambria Math" panose="02040503050406030204" pitchFamily="18" charset="0"/>
                              </a:rPr>
                            </m:ctrlPr>
                          </m:sSubPr>
                          <m:e>
                            <m:r>
                              <a:rPr lang="en-US" i="1" dirty="0">
                                <a:solidFill>
                                  <a:srgbClr val="1555A4"/>
                                </a:solidFill>
                                <a:latin typeface="Cambria Math" panose="02040503050406030204" pitchFamily="18" charset="0"/>
                              </a:rPr>
                              <m:t>𝑒</m:t>
                            </m:r>
                          </m:e>
                          <m:sub>
                            <m:r>
                              <a:rPr lang="en-US" i="1" dirty="0">
                                <a:solidFill>
                                  <a:srgbClr val="1555A4"/>
                                </a:solidFill>
                                <a:latin typeface="Cambria Math" panose="02040503050406030204" pitchFamily="18" charset="0"/>
                              </a:rPr>
                              <m:t>𝑖</m:t>
                            </m:r>
                          </m:sub>
                        </m:sSub>
                        <m:r>
                          <a:rPr lang="en-US" i="1" dirty="0">
                            <a:solidFill>
                              <a:srgbClr val="1555A4"/>
                            </a:solidFill>
                            <a:latin typeface="Cambria Math" panose="02040503050406030204" pitchFamily="18" charset="0"/>
                          </a:rPr>
                          <m:t>, ?, </m:t>
                        </m:r>
                        <m:sSub>
                          <m:sSubPr>
                            <m:ctrlPr>
                              <a:rPr lang="en-US" i="1" dirty="0">
                                <a:solidFill>
                                  <a:srgbClr val="1555A4"/>
                                </a:solidFill>
                                <a:latin typeface="Cambria Math" panose="02040503050406030204" pitchFamily="18" charset="0"/>
                              </a:rPr>
                            </m:ctrlPr>
                          </m:sSubPr>
                          <m:e>
                            <m:r>
                              <a:rPr lang="en-US" i="1" dirty="0">
                                <a:solidFill>
                                  <a:srgbClr val="1555A4"/>
                                </a:solidFill>
                                <a:latin typeface="Cambria Math" panose="02040503050406030204" pitchFamily="18" charset="0"/>
                              </a:rPr>
                              <m:t>𝑒</m:t>
                            </m:r>
                          </m:e>
                          <m:sub>
                            <m:r>
                              <a:rPr lang="en-US" i="1" dirty="0">
                                <a:solidFill>
                                  <a:srgbClr val="1555A4"/>
                                </a:solidFill>
                                <a:latin typeface="Cambria Math" panose="02040503050406030204" pitchFamily="18" charset="0"/>
                              </a:rPr>
                              <m:t>𝑗</m:t>
                            </m:r>
                          </m:sub>
                        </m:sSub>
                      </m:e>
                    </m:d>
                  </m:oMath>
                </a14:m>
                <a:endParaRPr lang="en-US" dirty="0">
                  <a:solidFill>
                    <a:srgbClr val="1555A4"/>
                  </a:solidFill>
                </a:endParaRP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en-US">
                    <a:noFill/>
                  </a:rPr>
                  <a:t> </a:t>
                </a:r>
              </a:p>
            </p:txBody>
          </p:sp>
        </mc:Fallback>
      </mc:AlternateContent>
      <p:graphicFrame>
        <p:nvGraphicFramePr>
          <p:cNvPr id="4" name="Content Placeholder 5"/>
          <p:cNvGraphicFramePr>
            <a:graphicFrameLocks/>
          </p:cNvGraphicFramePr>
          <p:nvPr>
            <p:extLst>
              <p:ext uri="{D42A27DB-BD31-4B8C-83A1-F6EECF244321}">
                <p14:modId xmlns:p14="http://schemas.microsoft.com/office/powerpoint/2010/main" val="126615568"/>
              </p:ext>
            </p:extLst>
          </p:nvPr>
        </p:nvGraphicFramePr>
        <p:xfrm>
          <a:off x="366201" y="1509204"/>
          <a:ext cx="8534400" cy="48058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059614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Experiments – Relation Extraction</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363" y="1631477"/>
            <a:ext cx="1905000" cy="1905000"/>
          </a:xfrm>
          <a:prstGeom prst="rect">
            <a:avLst/>
          </a:prstGeom>
        </p:spPr>
      </p:pic>
      <p:sp>
        <p:nvSpPr>
          <p:cNvPr id="5" name="Flowchart: Magnetic Disk 4"/>
          <p:cNvSpPr/>
          <p:nvPr/>
        </p:nvSpPr>
        <p:spPr bwMode="auto">
          <a:xfrm>
            <a:off x="3562141" y="3918364"/>
            <a:ext cx="1524000" cy="1676400"/>
          </a:xfrm>
          <a:prstGeom prst="flowChartMagneticDisk">
            <a:avLst/>
          </a:prstGeom>
          <a:solidFill>
            <a:schemeClr val="accent5">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 name="TextBox 5"/>
          <p:cNvSpPr txBox="1"/>
          <p:nvPr/>
        </p:nvSpPr>
        <p:spPr>
          <a:xfrm>
            <a:off x="2110363" y="2346371"/>
            <a:ext cx="6709611" cy="523220"/>
          </a:xfrm>
          <a:prstGeom prst="rect">
            <a:avLst/>
          </a:prstGeom>
          <a:noFill/>
        </p:spPr>
        <p:txBody>
          <a:bodyPr wrap="square" rtlCol="0">
            <a:spAutoFit/>
          </a:bodyPr>
          <a:lstStyle/>
          <a:p>
            <a:r>
              <a:rPr lang="en-US" sz="2800" dirty="0">
                <a:latin typeface="Segoe" pitchFamily="34" charset="0"/>
              </a:rPr>
              <a:t>Satya </a:t>
            </a:r>
            <a:r>
              <a:rPr lang="en-US" sz="2800" dirty="0" smtClean="0">
                <a:latin typeface="Segoe" pitchFamily="34" charset="0"/>
              </a:rPr>
              <a:t>Nadella is the </a:t>
            </a:r>
            <a:r>
              <a:rPr lang="en-US" sz="2800" dirty="0" smtClean="0">
                <a:solidFill>
                  <a:srgbClr val="7030A0"/>
                </a:solidFill>
                <a:latin typeface="Segoe" pitchFamily="34" charset="0"/>
              </a:rPr>
              <a:t>CEO of</a:t>
            </a:r>
            <a:r>
              <a:rPr lang="en-US" sz="2800" dirty="0" smtClean="0">
                <a:latin typeface="Segoe" pitchFamily="34" charset="0"/>
              </a:rPr>
              <a:t> Microsoft.</a:t>
            </a:r>
            <a:endParaRPr lang="en-US" sz="2800" dirty="0" smtClean="0">
              <a:solidFill>
                <a:schemeClr val="tx1"/>
              </a:solidFill>
              <a:latin typeface="Segoe" pitchFamily="34" charset="0"/>
            </a:endParaRPr>
          </a:p>
        </p:txBody>
      </p:sp>
      <p:sp>
        <p:nvSpPr>
          <p:cNvPr id="7" name="TextBox 6"/>
          <p:cNvSpPr txBox="1"/>
          <p:nvPr/>
        </p:nvSpPr>
        <p:spPr>
          <a:xfrm>
            <a:off x="2702683" y="5677996"/>
            <a:ext cx="6414655" cy="584775"/>
          </a:xfrm>
          <a:prstGeom prst="rect">
            <a:avLst/>
          </a:prstGeom>
          <a:noFill/>
        </p:spPr>
        <p:txBody>
          <a:bodyPr wrap="square" rtlCol="0">
            <a:spAutoFit/>
          </a:bodyPr>
          <a:lstStyle/>
          <a:p>
            <a:pPr algn="ctr"/>
            <a:r>
              <a:rPr lang="en-US" sz="2800" dirty="0" smtClean="0">
                <a:latin typeface="Segoe" pitchFamily="34" charset="0"/>
              </a:rPr>
              <a:t>(</a:t>
            </a:r>
            <a:r>
              <a:rPr lang="en-US" sz="3200" i="1" dirty="0">
                <a:latin typeface="Times New Roman" panose="02020603050405020304" pitchFamily="18" charset="0"/>
                <a:cs typeface="Times New Roman" panose="02020603050405020304" pitchFamily="18" charset="0"/>
              </a:rPr>
              <a:t>Satya Nadella , </a:t>
            </a:r>
            <a:r>
              <a:rPr lang="en-US" sz="3200" i="1" dirty="0" smtClean="0">
                <a:solidFill>
                  <a:srgbClr val="0070C0"/>
                </a:solidFill>
                <a:latin typeface="Times New Roman" panose="02020603050405020304" pitchFamily="18" charset="0"/>
                <a:cs typeface="Times New Roman" panose="02020603050405020304" pitchFamily="18" charset="0"/>
              </a:rPr>
              <a:t>work-at</a:t>
            </a:r>
            <a:r>
              <a:rPr lang="en-US" sz="3200" i="1" dirty="0" smtClean="0">
                <a:latin typeface="Times New Roman" panose="02020603050405020304" pitchFamily="18" charset="0"/>
                <a:cs typeface="Times New Roman" panose="02020603050405020304" pitchFamily="18" charset="0"/>
              </a:rPr>
              <a:t>, Microsoft</a:t>
            </a:r>
            <a:r>
              <a:rPr lang="en-US" sz="2800" dirty="0" smtClean="0">
                <a:latin typeface="Segoe" pitchFamily="34" charset="0"/>
              </a:rPr>
              <a:t>)</a:t>
            </a:r>
            <a:endParaRPr lang="en-US" sz="2800" dirty="0" smtClean="0">
              <a:solidFill>
                <a:schemeClr val="tx1"/>
              </a:solidFill>
              <a:latin typeface="Segoe" pitchFamily="34" charset="0"/>
            </a:endParaRPr>
          </a:p>
        </p:txBody>
      </p:sp>
      <p:sp>
        <p:nvSpPr>
          <p:cNvPr id="8" name="Notched Right Arrow 7"/>
          <p:cNvSpPr/>
          <p:nvPr/>
        </p:nvSpPr>
        <p:spPr bwMode="auto">
          <a:xfrm rot="2119608">
            <a:off x="1919235" y="3537436"/>
            <a:ext cx="1566897" cy="761856"/>
          </a:xfrm>
          <a:prstGeom prst="notchedRightArrow">
            <a:avLst/>
          </a:prstGeom>
          <a:solidFill>
            <a:schemeClr val="tx2">
              <a:lumMod val="75000"/>
            </a:schemeClr>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Tree>
    <p:extLst>
      <p:ext uri="{BB962C8B-B14F-4D97-AF65-F5344CB8AC3E}">
        <p14:creationId xmlns:p14="http://schemas.microsoft.com/office/powerpoint/2010/main" val="142244643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797403"/>
            <a:ext cx="3301515" cy="1107996"/>
          </a:xfrm>
        </p:spPr>
        <p:txBody>
          <a:bodyPr/>
          <a:lstStyle/>
          <a:p>
            <a:r>
              <a:rPr lang="en-US" dirty="0"/>
              <a:t>Row: Entity Pair</a:t>
            </a:r>
          </a:p>
          <a:p>
            <a:r>
              <a:rPr lang="en-US" dirty="0"/>
              <a:t>Column: </a:t>
            </a:r>
            <a:r>
              <a:rPr lang="en-US" dirty="0" smtClean="0"/>
              <a:t>Relation</a:t>
            </a:r>
            <a:endParaRPr lang="en-US" dirty="0"/>
          </a:p>
        </p:txBody>
      </p:sp>
      <p:sp>
        <p:nvSpPr>
          <p:cNvPr id="3" name="Title 2"/>
          <p:cNvSpPr>
            <a:spLocks noGrp="1"/>
          </p:cNvSpPr>
          <p:nvPr>
            <p:ph type="title"/>
          </p:nvPr>
        </p:nvSpPr>
        <p:spPr>
          <a:xfrm>
            <a:off x="274638" y="296898"/>
            <a:ext cx="8777287" cy="1296375"/>
          </a:xfrm>
        </p:spPr>
        <p:txBody>
          <a:bodyPr/>
          <a:lstStyle/>
          <a:p>
            <a:r>
              <a:rPr lang="en-US" dirty="0"/>
              <a:t>Relation Extraction as Matrix Factorization</a:t>
            </a:r>
            <a:br>
              <a:rPr lang="en-US" dirty="0"/>
            </a:br>
            <a:r>
              <a:rPr lang="en-US" sz="3600" dirty="0"/>
              <a:t>[Riedel+ 13]</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773198"/>
            <a:ext cx="5181036" cy="5041842"/>
          </a:xfrm>
          <a:prstGeom prst="rect">
            <a:avLst/>
          </a:prstGeom>
        </p:spPr>
      </p:pic>
      <p:sp>
        <p:nvSpPr>
          <p:cNvPr id="5" name="Rectangle 4"/>
          <p:cNvSpPr/>
          <p:nvPr/>
        </p:nvSpPr>
        <p:spPr bwMode="auto">
          <a:xfrm>
            <a:off x="6400800" y="4267201"/>
            <a:ext cx="2133600" cy="2133600"/>
          </a:xfrm>
          <a:prstGeom prst="rect">
            <a:avLst/>
          </a:prstGeom>
          <a:noFill/>
          <a:ln w="381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 name="TextBox 5"/>
          <p:cNvSpPr txBox="1"/>
          <p:nvPr/>
        </p:nvSpPr>
        <p:spPr>
          <a:xfrm>
            <a:off x="1519031" y="6476486"/>
            <a:ext cx="2209800" cy="338554"/>
          </a:xfrm>
          <a:prstGeom prst="rect">
            <a:avLst/>
          </a:prstGeom>
          <a:noFill/>
        </p:spPr>
        <p:txBody>
          <a:bodyPr wrap="square" rtlCol="0">
            <a:spAutoFit/>
          </a:bodyPr>
          <a:lstStyle/>
          <a:p>
            <a:pPr algn="r"/>
            <a:r>
              <a:rPr lang="en-US" sz="1600" dirty="0" smtClean="0">
                <a:latin typeface="Segoe" pitchFamily="34" charset="0"/>
              </a:rPr>
              <a:t>Fig.1 of [Riedel+ 13]</a:t>
            </a:r>
            <a:endParaRPr lang="en-US" sz="1600" dirty="0" smtClean="0">
              <a:solidFill>
                <a:schemeClr val="tx1"/>
              </a:solidFill>
              <a:latin typeface="Segoe" pitchFamily="34" charset="0"/>
            </a:endParaRPr>
          </a:p>
        </p:txBody>
      </p:sp>
    </p:spTree>
    <p:extLst>
      <p:ext uri="{BB962C8B-B14F-4D97-AF65-F5344CB8AC3E}">
        <p14:creationId xmlns:p14="http://schemas.microsoft.com/office/powerpoint/2010/main" val="132722330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5609228"/>
          </a:xfrm>
        </p:spPr>
        <p:txBody>
          <a:bodyPr/>
          <a:lstStyle/>
          <a:p>
            <a:r>
              <a:rPr lang="en-US" dirty="0" smtClean="0"/>
              <a:t>Raw data: NY Times corpus &amp; Freebase</a:t>
            </a:r>
          </a:p>
          <a:p>
            <a:pPr lvl="1"/>
            <a:r>
              <a:rPr lang="en-US" dirty="0" smtClean="0"/>
              <a:t>Entities in NY Times and Freebase are aligned</a:t>
            </a:r>
          </a:p>
          <a:p>
            <a:r>
              <a:rPr lang="en-US" dirty="0" smtClean="0"/>
              <a:t>Raw tensor construction</a:t>
            </a:r>
          </a:p>
          <a:p>
            <a:pPr lvl="1"/>
            <a:r>
              <a:rPr lang="en-US" dirty="0" smtClean="0">
                <a:latin typeface="Times New Roman" panose="02020603050405020304" pitchFamily="18" charset="0"/>
                <a:cs typeface="Times New Roman" panose="02020603050405020304" pitchFamily="18" charset="0"/>
              </a:rPr>
              <a:t>80,698</a:t>
            </a:r>
            <a:r>
              <a:rPr lang="en-US" dirty="0" smtClean="0"/>
              <a:t> entities &amp; </a:t>
            </a:r>
            <a:r>
              <a:rPr lang="en-US" dirty="0" smtClean="0">
                <a:latin typeface="Times New Roman" panose="02020603050405020304" pitchFamily="18" charset="0"/>
                <a:cs typeface="Times New Roman" panose="02020603050405020304" pitchFamily="18" charset="0"/>
              </a:rPr>
              <a:t>1,652</a:t>
            </a:r>
            <a:r>
              <a:rPr lang="en-US" dirty="0" smtClean="0"/>
              <a:t> relations</a:t>
            </a:r>
          </a:p>
          <a:p>
            <a:pPr lvl="1"/>
            <a:r>
              <a:rPr lang="en-US" dirty="0" smtClean="0"/>
              <a:t>Type information from Freebase &amp; NER</a:t>
            </a:r>
          </a:p>
          <a:p>
            <a:pPr lvl="1"/>
            <a:r>
              <a:rPr lang="en-US" dirty="0" smtClean="0"/>
              <a:t>Type constraints are derived from training data</a:t>
            </a:r>
          </a:p>
          <a:p>
            <a:pPr lvl="1"/>
            <a:endParaRPr lang="en-US" sz="1500" dirty="0" smtClean="0"/>
          </a:p>
          <a:p>
            <a:r>
              <a:rPr lang="en-US" dirty="0" smtClean="0"/>
              <a:t>Task – identify FB relations of entity pairs in text</a:t>
            </a:r>
          </a:p>
          <a:p>
            <a:pPr lvl="1"/>
            <a:r>
              <a:rPr lang="en-US" dirty="0" smtClean="0">
                <a:latin typeface="Times New Roman" panose="02020603050405020304" pitchFamily="18" charset="0"/>
                <a:cs typeface="Times New Roman" panose="02020603050405020304" pitchFamily="18" charset="0"/>
              </a:rPr>
              <a:t>10,000</a:t>
            </a:r>
            <a:r>
              <a:rPr lang="en-US" dirty="0" smtClean="0"/>
              <a:t> entity pairs: </a:t>
            </a:r>
            <a:r>
              <a:rPr lang="en-US" dirty="0" smtClean="0">
                <a:latin typeface="Times New Roman" panose="02020603050405020304" pitchFamily="18" charset="0"/>
                <a:cs typeface="Times New Roman" panose="02020603050405020304" pitchFamily="18" charset="0"/>
              </a:rPr>
              <a:t>2,048 have both entities in FB</a:t>
            </a:r>
            <a:endParaRPr lang="en-US" dirty="0" smtClean="0"/>
          </a:p>
          <a:p>
            <a:pPr lvl="1"/>
            <a:r>
              <a:rPr lang="en-US" dirty="0" smtClean="0"/>
              <a:t>Evaluation metric – Weighted mean average precision (MAP) on </a:t>
            </a:r>
            <a:r>
              <a:rPr lang="en-US" dirty="0" smtClean="0">
                <a:latin typeface="Times New Roman" panose="02020603050405020304" pitchFamily="18" charset="0"/>
                <a:cs typeface="Times New Roman" panose="02020603050405020304" pitchFamily="18" charset="0"/>
              </a:rPr>
              <a:t>19</a:t>
            </a:r>
            <a:r>
              <a:rPr lang="en-US" dirty="0" smtClean="0"/>
              <a:t> relations</a:t>
            </a:r>
          </a:p>
          <a:p>
            <a:endParaRPr lang="en-US" dirty="0"/>
          </a:p>
        </p:txBody>
      </p:sp>
      <p:sp>
        <p:nvSpPr>
          <p:cNvPr id="3" name="Title 2"/>
          <p:cNvSpPr>
            <a:spLocks noGrp="1"/>
          </p:cNvSpPr>
          <p:nvPr>
            <p:ph type="title"/>
          </p:nvPr>
        </p:nvSpPr>
        <p:spPr/>
        <p:txBody>
          <a:bodyPr/>
          <a:lstStyle/>
          <a:p>
            <a:r>
              <a:rPr lang="en-US" dirty="0" smtClean="0"/>
              <a:t>Data &amp; Task Description</a:t>
            </a:r>
            <a:endParaRPr lang="en-US" dirty="0"/>
          </a:p>
        </p:txBody>
      </p:sp>
    </p:spTree>
    <p:extLst>
      <p:ext uri="{BB962C8B-B14F-4D97-AF65-F5344CB8AC3E}">
        <p14:creationId xmlns:p14="http://schemas.microsoft.com/office/powerpoint/2010/main" val="306236623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Relation Extraction</a:t>
            </a:r>
            <a:endParaRPr lang="en-US" dirty="0"/>
          </a:p>
        </p:txBody>
      </p:sp>
      <p:graphicFrame>
        <p:nvGraphicFramePr>
          <p:cNvPr id="4" name="Chart 3"/>
          <p:cNvGraphicFramePr/>
          <p:nvPr>
            <p:extLst>
              <p:ext uri="{D42A27DB-BD31-4B8C-83A1-F6EECF244321}">
                <p14:modId xmlns:p14="http://schemas.microsoft.com/office/powerpoint/2010/main" val="459415125"/>
              </p:ext>
            </p:extLst>
          </p:nvPr>
        </p:nvGraphicFramePr>
        <p:xfrm>
          <a:off x="533400" y="2133600"/>
          <a:ext cx="7924800" cy="45974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1"/>
          <p:cNvSpPr>
            <a:spLocks noGrp="1"/>
          </p:cNvSpPr>
          <p:nvPr>
            <p:ph type="body" sz="quarter" idx="10"/>
          </p:nvPr>
        </p:nvSpPr>
        <p:spPr>
          <a:xfrm>
            <a:off x="207495" y="1112873"/>
            <a:ext cx="8914642" cy="600164"/>
          </a:xfrm>
        </p:spPr>
        <p:txBody>
          <a:bodyPr/>
          <a:lstStyle/>
          <a:p>
            <a:r>
              <a:rPr lang="en-US" dirty="0" smtClean="0"/>
              <a:t>Evaluated using only </a:t>
            </a:r>
            <a:r>
              <a:rPr lang="en-US" dirty="0" smtClean="0">
                <a:latin typeface="Times New Roman" panose="02020603050405020304" pitchFamily="18" charset="0"/>
                <a:cs typeface="Times New Roman" panose="02020603050405020304" pitchFamily="18" charset="0"/>
              </a:rPr>
              <a:t>2,048</a:t>
            </a:r>
            <a:r>
              <a:rPr lang="en-US" dirty="0" smtClean="0"/>
              <a:t> FB entity pairs</a:t>
            </a:r>
          </a:p>
        </p:txBody>
      </p:sp>
      <p:sp>
        <p:nvSpPr>
          <p:cNvPr id="2" name="TextBox 1"/>
          <p:cNvSpPr txBox="1"/>
          <p:nvPr/>
        </p:nvSpPr>
        <p:spPr>
          <a:xfrm>
            <a:off x="7073900" y="6578600"/>
            <a:ext cx="2341563" cy="544765"/>
          </a:xfrm>
          <a:prstGeom prst="rect">
            <a:avLst/>
          </a:prstGeom>
          <a:noFill/>
        </p:spPr>
        <p:txBody>
          <a:bodyPr wrap="square" lIns="182880" tIns="146304" rIns="182880" bIns="146304" rtlCol="0">
            <a:spAutoFit/>
          </a:bodyPr>
          <a:lstStyle/>
          <a:p>
            <a:pPr algn="r">
              <a:lnSpc>
                <a:spcPct val="90000"/>
              </a:lnSpc>
              <a:spcAft>
                <a:spcPts val="600"/>
              </a:spcAft>
            </a:pPr>
            <a:r>
              <a:rPr lang="en-US" dirty="0" smtClean="0">
                <a:gradFill>
                  <a:gsLst>
                    <a:gs pos="2917">
                      <a:schemeClr val="tx1"/>
                    </a:gs>
                    <a:gs pos="30000">
                      <a:schemeClr val="tx1"/>
                    </a:gs>
                  </a:gsLst>
                  <a:lin ang="5400000" scaled="0"/>
                </a:gradFill>
              </a:rPr>
              <a:t>[updated version]</a:t>
            </a:r>
          </a:p>
        </p:txBody>
      </p:sp>
    </p:spTree>
    <p:extLst>
      <p:ext uri="{BB962C8B-B14F-4D97-AF65-F5344CB8AC3E}">
        <p14:creationId xmlns:p14="http://schemas.microsoft.com/office/powerpoint/2010/main" val="151101088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Relation Extraction</a:t>
            </a:r>
            <a:endParaRPr lang="en-US" dirty="0"/>
          </a:p>
        </p:txBody>
      </p:sp>
      <p:graphicFrame>
        <p:nvGraphicFramePr>
          <p:cNvPr id="4" name="Chart 3"/>
          <p:cNvGraphicFramePr/>
          <p:nvPr>
            <p:extLst>
              <p:ext uri="{D42A27DB-BD31-4B8C-83A1-F6EECF244321}">
                <p14:modId xmlns:p14="http://schemas.microsoft.com/office/powerpoint/2010/main" val="2666211232"/>
              </p:ext>
            </p:extLst>
          </p:nvPr>
        </p:nvGraphicFramePr>
        <p:xfrm>
          <a:off x="533400" y="2133600"/>
          <a:ext cx="7924800" cy="4597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1"/>
          <p:cNvSpPr>
            <a:spLocks noGrp="1"/>
          </p:cNvSpPr>
          <p:nvPr>
            <p:ph type="body" sz="quarter" idx="10"/>
          </p:nvPr>
        </p:nvSpPr>
        <p:spPr>
          <a:xfrm>
            <a:off x="207495" y="1112873"/>
            <a:ext cx="8914642" cy="600164"/>
          </a:xfrm>
        </p:spPr>
        <p:txBody>
          <a:bodyPr/>
          <a:lstStyle/>
          <a:p>
            <a:r>
              <a:rPr lang="en-US" dirty="0" smtClean="0"/>
              <a:t>Evaluated using all </a:t>
            </a:r>
            <a:r>
              <a:rPr lang="en-US" dirty="0" smtClean="0">
                <a:latin typeface="Times New Roman" panose="02020603050405020304" pitchFamily="18" charset="0"/>
                <a:cs typeface="Times New Roman" panose="02020603050405020304" pitchFamily="18" charset="0"/>
              </a:rPr>
              <a:t>10,000</a:t>
            </a:r>
            <a:r>
              <a:rPr lang="en-US" dirty="0" smtClean="0"/>
              <a:t> entity pairs</a:t>
            </a:r>
          </a:p>
        </p:txBody>
      </p:sp>
    </p:spTree>
    <p:extLst>
      <p:ext uri="{BB962C8B-B14F-4D97-AF65-F5344CB8AC3E}">
        <p14:creationId xmlns:p14="http://schemas.microsoft.com/office/powerpoint/2010/main" val="48050315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4989058"/>
          </a:xfrm>
        </p:spPr>
        <p:txBody>
          <a:bodyPr/>
          <a:lstStyle/>
          <a:p>
            <a:r>
              <a:rPr lang="en-US" dirty="0" smtClean="0"/>
              <a:t>TRESCAL: A KB </a:t>
            </a:r>
            <a:r>
              <a:rPr lang="en-US" dirty="0"/>
              <a:t>embedding </a:t>
            </a:r>
            <a:r>
              <a:rPr lang="en-US" dirty="0" smtClean="0"/>
              <a:t>model via tensor decomposition</a:t>
            </a:r>
            <a:endParaRPr lang="en-US" dirty="0"/>
          </a:p>
          <a:p>
            <a:pPr lvl="1"/>
            <a:r>
              <a:rPr lang="en-US" dirty="0" smtClean="0"/>
              <a:t>Leverages entity type constraint</a:t>
            </a:r>
          </a:p>
          <a:p>
            <a:pPr lvl="2"/>
            <a:r>
              <a:rPr lang="en-US" dirty="0"/>
              <a:t>Faster model training time</a:t>
            </a:r>
          </a:p>
          <a:p>
            <a:pPr lvl="2"/>
            <a:r>
              <a:rPr lang="en-US" dirty="0"/>
              <a:t>Highly scalable to large KB</a:t>
            </a:r>
          </a:p>
          <a:p>
            <a:pPr lvl="2"/>
            <a:r>
              <a:rPr lang="en-US" dirty="0"/>
              <a:t>Higher prediction accuracy</a:t>
            </a:r>
          </a:p>
          <a:p>
            <a:pPr lvl="1"/>
            <a:r>
              <a:rPr lang="en-US" dirty="0" smtClean="0"/>
              <a:t>Application to relation extraction</a:t>
            </a:r>
          </a:p>
          <a:p>
            <a:pPr lvl="8"/>
            <a:endParaRPr lang="en-US" sz="800" dirty="0" smtClean="0"/>
          </a:p>
          <a:p>
            <a:r>
              <a:rPr lang="en-US" dirty="0"/>
              <a:t>Challenges &amp; Future Work</a:t>
            </a:r>
          </a:p>
          <a:p>
            <a:pPr lvl="1"/>
            <a:r>
              <a:rPr lang="en-US" dirty="0"/>
              <a:t>Capture more types of </a:t>
            </a:r>
            <a:r>
              <a:rPr lang="en-US" dirty="0" smtClean="0"/>
              <a:t>relational domain knowledge </a:t>
            </a:r>
          </a:p>
          <a:p>
            <a:pPr lvl="1"/>
            <a:r>
              <a:rPr lang="en-US" dirty="0" smtClean="0"/>
              <a:t>Support </a:t>
            </a:r>
            <a:r>
              <a:rPr lang="en-US" dirty="0"/>
              <a:t>more sophisticated inferential </a:t>
            </a:r>
            <a:r>
              <a:rPr lang="en-US" dirty="0" smtClean="0"/>
              <a:t>tasks</a:t>
            </a:r>
            <a:endParaRPr lang="en-US" dirty="0"/>
          </a:p>
        </p:txBody>
      </p:sp>
      <p:sp>
        <p:nvSpPr>
          <p:cNvPr id="3" name="Title 2"/>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40387753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7495" y="1214473"/>
                <a:ext cx="8914642" cy="4996048"/>
              </a:xfrm>
            </p:spPr>
            <p:txBody>
              <a:bodyPr/>
              <a:lstStyle/>
              <a:p>
                <a:r>
                  <a:rPr lang="en-US" dirty="0" smtClean="0"/>
                  <a:t>Each entity in a KB is represented by an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𝑅</m:t>
                        </m:r>
                      </m:e>
                      <m:sup>
                        <m:r>
                          <a:rPr lang="en-US" i="1" dirty="0" smtClean="0">
                            <a:latin typeface="Cambria Math" panose="02040503050406030204" pitchFamily="18" charset="0"/>
                          </a:rPr>
                          <m:t>𝑑</m:t>
                        </m:r>
                      </m:sup>
                    </m:sSup>
                  </m:oMath>
                </a14:m>
                <a:r>
                  <a:rPr lang="en-US" dirty="0"/>
                  <a:t> vector</a:t>
                </a:r>
              </a:p>
              <a:p>
                <a:r>
                  <a:rPr lang="en-US" dirty="0"/>
                  <a:t>Predict whether </a:t>
                </a:r>
                <a14:m>
                  <m:oMath xmlns:m="http://schemas.openxmlformats.org/officeDocument/2006/math">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i="1" dirty="0" smtClean="0">
                            <a:latin typeface="Cambria Math" panose="02040503050406030204" pitchFamily="18" charset="0"/>
                          </a:rPr>
                          <m:t>𝑟</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e>
                    </m:d>
                  </m:oMath>
                </a14:m>
                <a:r>
                  <a:rPr lang="en-US" dirty="0"/>
                  <a:t> is true by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𝑟</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𝒗</m:t>
                        </m:r>
                      </m:e>
                      <m:sub>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𝒗</m:t>
                        </m:r>
                      </m:e>
                      <m:sub>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sub>
                    </m:sSub>
                    <m:r>
                      <a:rPr lang="en-US" i="1" dirty="0" smtClean="0">
                        <a:latin typeface="Cambria Math" panose="02040503050406030204" pitchFamily="18" charset="0"/>
                      </a:rPr>
                      <m:t>)</m:t>
                    </m:r>
                  </m:oMath>
                </a14:m>
                <a:endParaRPr lang="en-US" dirty="0" smtClean="0"/>
              </a:p>
              <a:p>
                <a:pPr lvl="1"/>
                <a:r>
                  <a:rPr lang="en-US" b="0" dirty="0" smtClean="0"/>
                  <a:t>Linear: </a:t>
                </a:r>
                <a14:m>
                  <m:oMath xmlns:m="http://schemas.openxmlformats.org/officeDocument/2006/math">
                    <m:sSubSup>
                      <m:sSubSupPr>
                        <m:ctrlPr>
                          <a:rPr lang="en-US" b="0" i="1" smtClean="0">
                            <a:latin typeface="Cambria Math" panose="02040503050406030204" pitchFamily="18" charset="0"/>
                          </a:rPr>
                        </m:ctrlPr>
                      </m:sSubSupPr>
                      <m:e>
                        <m:r>
                          <a:rPr lang="en-US" b="1" i="0" smtClean="0">
                            <a:latin typeface="Cambria Math" panose="02040503050406030204" pitchFamily="18" charset="0"/>
                          </a:rPr>
                          <m:t>𝐀</m:t>
                        </m:r>
                      </m:e>
                      <m:sub>
                        <m:r>
                          <a:rPr lang="en-US" b="0" i="1" smtClean="0">
                            <a:latin typeface="Cambria Math" panose="02040503050406030204" pitchFamily="18" charset="0"/>
                          </a:rPr>
                          <m:t>𝑟</m:t>
                        </m:r>
                      </m:sub>
                      <m:sup>
                        <m:r>
                          <m:rPr>
                            <m:sty m:val="p"/>
                          </m:rPr>
                          <a:rPr lang="en-US" b="0" i="0" smtClean="0">
                            <a:latin typeface="Cambria Math" panose="02040503050406030204" pitchFamily="18" charset="0"/>
                          </a:rPr>
                          <m:t>T</m:t>
                        </m:r>
                      </m:sup>
                    </m:sSubSup>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𝒗</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sub>
                            </m:sSub>
                          </m:e>
                          <m:e>
                            <m:sSub>
                              <m:sSubPr>
                                <m:ctrlPr>
                                  <a:rPr lang="en-US" b="0" i="1" smtClean="0">
                                    <a:latin typeface="Cambria Math" panose="02040503050406030204" pitchFamily="18" charset="0"/>
                                  </a:rPr>
                                </m:ctrlPr>
                              </m:sSubPr>
                              <m:e>
                                <m:r>
                                  <a:rPr lang="en-US" b="1" i="1" smtClean="0">
                                    <a:latin typeface="Cambria Math" panose="02040503050406030204" pitchFamily="18" charset="0"/>
                                  </a:rPr>
                                  <m:t>𝒗</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sub>
                            </m:sSub>
                          </m:e>
                        </m:eqArr>
                      </m:e>
                    </m:d>
                  </m:oMath>
                </a14:m>
                <a:r>
                  <a:rPr lang="en-US" dirty="0" smtClean="0"/>
                  <a:t>   or  Bilinear: </a:t>
                </a:r>
                <a14:m>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𝒗</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0" smtClean="0">
                            <a:latin typeface="Cambria Math" panose="02040503050406030204" pitchFamily="18" charset="0"/>
                          </a:rPr>
                          <m:t>𝐁</m:t>
                        </m:r>
                      </m:e>
                      <m:sub>
                        <m:r>
                          <a:rPr lang="en-US" b="0" i="1" smtClean="0">
                            <a:latin typeface="Cambria Math" panose="02040503050406030204" pitchFamily="18" charset="0"/>
                          </a:rPr>
                          <m:t>𝑟</m:t>
                        </m:r>
                      </m:sub>
                    </m:sSub>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𝒗</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sub>
                      <m:sup>
                        <m:r>
                          <a:rPr lang="en-US" b="0" i="1" smtClean="0">
                            <a:latin typeface="Cambria Math" panose="02040503050406030204" pitchFamily="18" charset="0"/>
                          </a:rPr>
                          <m:t>𝑇</m:t>
                        </m:r>
                      </m:sup>
                    </m:sSubSup>
                  </m:oMath>
                </a14:m>
                <a:endParaRPr lang="en-US" dirty="0"/>
              </a:p>
              <a:p>
                <a:pPr lvl="8"/>
                <a:endParaRPr lang="en-US" dirty="0"/>
              </a:p>
              <a:p>
                <a:r>
                  <a:rPr lang="en-US" dirty="0" smtClean="0"/>
                  <a:t>Recent work on KB embedding</a:t>
                </a:r>
                <a:endParaRPr lang="en-US" dirty="0"/>
              </a:p>
              <a:p>
                <a:pPr lvl="1"/>
                <a:r>
                  <a:rPr lang="en-US" dirty="0"/>
                  <a:t>RESCAL </a:t>
                </a:r>
                <a:r>
                  <a:rPr lang="en-US" sz="2400" dirty="0"/>
                  <a:t>[Nickel+, ICML-11</a:t>
                </a:r>
                <a:r>
                  <a:rPr lang="en-US" sz="2400" dirty="0" smtClean="0"/>
                  <a:t>]</a:t>
                </a:r>
                <a:r>
                  <a:rPr lang="en-US" dirty="0" smtClean="0"/>
                  <a:t>, SME </a:t>
                </a:r>
                <a:r>
                  <a:rPr lang="en-US" sz="2400" dirty="0"/>
                  <a:t>[</a:t>
                </a:r>
                <a:r>
                  <a:rPr lang="en-US" sz="2400" dirty="0" err="1"/>
                  <a:t>Bordes</a:t>
                </a:r>
                <a:r>
                  <a:rPr lang="en-US" sz="2400" dirty="0"/>
                  <a:t>+, </a:t>
                </a:r>
                <a:r>
                  <a:rPr lang="en-US" sz="2400" dirty="0" smtClean="0"/>
                  <a:t>AISTATS-12]</a:t>
                </a:r>
                <a:r>
                  <a:rPr lang="en-US" dirty="0" smtClean="0"/>
                  <a:t>, NTN </a:t>
                </a:r>
                <a:r>
                  <a:rPr lang="en-US" sz="2400" dirty="0"/>
                  <a:t>[Socher+, </a:t>
                </a:r>
                <a:r>
                  <a:rPr lang="en-US" sz="2400" dirty="0" smtClean="0"/>
                  <a:t>NIPS-13]</a:t>
                </a:r>
                <a:r>
                  <a:rPr lang="en-US" dirty="0" smtClean="0"/>
                  <a:t>, </a:t>
                </a:r>
                <a:r>
                  <a:rPr lang="en-US" dirty="0" err="1" smtClean="0"/>
                  <a:t>TransE</a:t>
                </a:r>
                <a:r>
                  <a:rPr lang="en-US" dirty="0" smtClean="0"/>
                  <a:t> </a:t>
                </a:r>
                <a:r>
                  <a:rPr lang="en-US" sz="2400" dirty="0"/>
                  <a:t>[</a:t>
                </a:r>
                <a:r>
                  <a:rPr lang="en-US" sz="2400" dirty="0" err="1"/>
                  <a:t>Bordes</a:t>
                </a:r>
                <a:r>
                  <a:rPr lang="en-US" sz="2400" dirty="0"/>
                  <a:t>+, NIPS-13</a:t>
                </a:r>
                <a:r>
                  <a:rPr lang="en-US" sz="2400" dirty="0" smtClean="0"/>
                  <a:t>]</a:t>
                </a:r>
              </a:p>
              <a:p>
                <a:pPr lvl="1"/>
                <a:r>
                  <a:rPr lang="en-US" dirty="0" smtClean="0"/>
                  <a:t>Train on existing facts (e.g.,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oMath>
                </a14:m>
                <a:r>
                  <a:rPr lang="en-US" dirty="0" smtClean="0"/>
                  <a:t> triples)</a:t>
                </a:r>
              </a:p>
              <a:p>
                <a:pPr lvl="1"/>
                <a:r>
                  <a:rPr lang="en-US" dirty="0" smtClean="0"/>
                  <a:t>Ignore </a:t>
                </a:r>
                <a:r>
                  <a:rPr lang="en-US" i="1" dirty="0" smtClean="0">
                    <a:solidFill>
                      <a:schemeClr val="accent6">
                        <a:lumMod val="75000"/>
                      </a:schemeClr>
                    </a:solidFill>
                  </a:rPr>
                  <a:t>relational domain knowledge </a:t>
                </a:r>
                <a:r>
                  <a:rPr lang="en-US" dirty="0" smtClean="0"/>
                  <a:t>available in the KB (e.g., ontology)</a:t>
                </a:r>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7495" y="1214473"/>
                <a:ext cx="8914642" cy="4996048"/>
              </a:xfrm>
              <a:blipFill rotWithShape="0">
                <a:blip r:embed="rId3"/>
                <a:stretch>
                  <a:fillRect l="-547" t="-134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Knowledge Base Embedding</a:t>
            </a:r>
          </a:p>
        </p:txBody>
      </p:sp>
    </p:spTree>
    <p:extLst>
      <p:ext uri="{BB962C8B-B14F-4D97-AF65-F5344CB8AC3E}">
        <p14:creationId xmlns:p14="http://schemas.microsoft.com/office/powerpoint/2010/main" val="32987093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7495" y="1459174"/>
                <a:ext cx="8914642" cy="3779496"/>
              </a:xfrm>
            </p:spPr>
            <p:txBody>
              <a:bodyPr/>
              <a:lstStyle/>
              <a:p>
                <a:r>
                  <a:rPr lang="en-US" dirty="0" smtClean="0"/>
                  <a:t>Example – type constraint</a:t>
                </a:r>
              </a:p>
              <a:p>
                <a:pPr marL="257141" lvl="1" indent="0">
                  <a:buNone/>
                </a:pP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nor/>
                          </m:rPr>
                          <a:rPr lang="en-US" b="0" i="0" smtClean="0">
                            <a:latin typeface="Cambria Math" panose="02040503050406030204" pitchFamily="18" charset="0"/>
                          </a:rPr>
                          <m:t>born</m:t>
                        </m:r>
                        <m:r>
                          <m:rPr>
                            <m:nor/>
                          </m:rPr>
                          <a:rPr lang="en-US" b="0" i="0" smtClean="0">
                            <a:latin typeface="Cambria Math" panose="02040503050406030204" pitchFamily="18" charset="0"/>
                          </a:rPr>
                          <m:t>−</m:t>
                        </m:r>
                        <m:r>
                          <m:rPr>
                            <m:nor/>
                          </m:rPr>
                          <a:rPr lang="en-US" b="0" i="0" smtClean="0">
                            <a:latin typeface="Cambria Math" panose="02040503050406030204" pitchFamily="18" charset="0"/>
                          </a:rPr>
                          <m:t>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oMath>
                </a14:m>
                <a:r>
                  <a:rPr lang="en-US" dirty="0" smtClean="0"/>
                  <a:t> can be true only if </a:t>
                </a:r>
                <a:r>
                  <a:rPr lang="en-US" b="0" i="1" dirty="0" smtClean="0">
                    <a:latin typeface="Cambria Math" panose="02040503050406030204" pitchFamily="18" charset="0"/>
                  </a:rPr>
                  <a:t/>
                </a:r>
                <a:br>
                  <a:rPr lang="en-US" b="0" i="1" dirty="0" smtClean="0">
                    <a:latin typeface="Cambria Math" panose="02040503050406030204" pitchFamily="18" charset="0"/>
                  </a:rPr>
                </a:br>
                <a:r>
                  <a:rPr lang="en-US" b="0" i="1" dirty="0" smtClean="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nor/>
                      </m:rPr>
                      <a:rPr lang="en-US" b="0" i="0" smtClean="0">
                        <a:latin typeface="Cambria Math" panose="02040503050406030204" pitchFamily="18" charset="0"/>
                      </a:rPr>
                      <m:t>type</m:t>
                    </m:r>
                    <m:r>
                      <a:rPr lang="en-US" b="0" i="1" smtClean="0">
                        <a:latin typeface="Cambria Math" panose="02040503050406030204" pitchFamily="18" charset="0"/>
                      </a:rPr>
                      <m:t>=</m:t>
                    </m:r>
                    <m:r>
                      <m:rPr>
                        <m:nor/>
                      </m:rPr>
                      <a:rPr lang="en-US" b="0" i="0" smtClean="0">
                        <a:latin typeface="Cambria Math" panose="02040503050406030204" pitchFamily="18" charset="0"/>
                      </a:rPr>
                      <m:t>person</m:t>
                    </m:r>
                  </m:oMath>
                </a14:m>
                <a:r>
                  <a:rPr lang="en-US" dirty="0" smtClean="0"/>
                  <a:t> </a:t>
                </a:r>
                <a14:m>
                  <m:oMath xmlns:m="http://schemas.openxmlformats.org/officeDocument/2006/math">
                    <m:r>
                      <a:rPr lang="en-US" b="0" i="1" dirty="0" smtClean="0">
                        <a:latin typeface="Cambria Math" panose="02040503050406030204" pitchFamily="18" charset="0"/>
                      </a:rPr>
                      <m:t>∧</m:t>
                    </m:r>
                  </m:oMath>
                </a14:m>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2</m:t>
                        </m:r>
                      </m:sub>
                    </m:sSub>
                    <m:r>
                      <a:rPr lang="en-US" i="1">
                        <a:latin typeface="Cambria Math" panose="02040503050406030204" pitchFamily="18" charset="0"/>
                      </a:rPr>
                      <m:t>.</m:t>
                    </m:r>
                    <m:r>
                      <m:rPr>
                        <m:nor/>
                      </m:rPr>
                      <a:rPr lang="en-US">
                        <a:latin typeface="Cambria Math" panose="02040503050406030204" pitchFamily="18" charset="0"/>
                      </a:rPr>
                      <m:t>type</m:t>
                    </m:r>
                    <m:r>
                      <a:rPr lang="en-US" i="1">
                        <a:latin typeface="Cambria Math" panose="02040503050406030204" pitchFamily="18" charset="0"/>
                      </a:rPr>
                      <m:t>=</m:t>
                    </m:r>
                    <m:r>
                      <m:rPr>
                        <m:nor/>
                      </m:rPr>
                      <a:rPr lang="en-US" b="0" i="0" smtClean="0">
                        <a:latin typeface="Cambria Math" panose="02040503050406030204" pitchFamily="18" charset="0"/>
                      </a:rPr>
                      <m:t>location</m:t>
                    </m:r>
                  </m:oMath>
                </a14:m>
                <a:endParaRPr lang="en-US" dirty="0" smtClean="0"/>
              </a:p>
              <a:p>
                <a:pPr marL="257141" lvl="1" indent="0">
                  <a:buNone/>
                </a:pPr>
                <a:endParaRPr lang="en-US" dirty="0" smtClean="0"/>
              </a:p>
              <a:p>
                <a:r>
                  <a:rPr lang="en-US" dirty="0" smtClean="0"/>
                  <a:t>Example – common sense</a:t>
                </a:r>
              </a:p>
              <a:p>
                <a:pPr marL="257141" lvl="1" indent="0">
                  <a:buNone/>
                </a:pP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nor/>
                          </m:rPr>
                          <a:rPr lang="en-US" b="0" i="0" smtClean="0">
                            <a:latin typeface="Cambria Math" panose="02040503050406030204" pitchFamily="18" charset="0"/>
                          </a:rPr>
                          <m:t>child</m:t>
                        </m:r>
                        <m:r>
                          <m:rPr>
                            <m:nor/>
                          </m:rPr>
                          <a:rPr lang="en-US" b="0" i="0" smtClean="0">
                            <a:latin typeface="Cambria Math" panose="02040503050406030204" pitchFamily="18" charset="0"/>
                          </a:rPr>
                          <m:t>−</m:t>
                        </m:r>
                        <m:r>
                          <m:rPr>
                            <m:nor/>
                          </m:rPr>
                          <a:rPr lang="en-US" b="0" i="0" smtClean="0">
                            <a:latin typeface="Cambria Math" panose="02040503050406030204" pitchFamily="18" charset="0"/>
                          </a:rPr>
                          <m:t>of</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oMath>
                </a14:m>
                <a:r>
                  <a:rPr lang="en-US" dirty="0" smtClean="0"/>
                  <a:t> can be true only if</a:t>
                </a:r>
                <a:br>
                  <a:rPr lang="en-US" dirty="0" smtClean="0"/>
                </a:b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r>
                      <m:rPr>
                        <m:nor/>
                      </m:rPr>
                      <a:rPr lang="en-US">
                        <a:latin typeface="Cambria Math" panose="02040503050406030204" pitchFamily="18" charset="0"/>
                      </a:rPr>
                      <m:t>type</m:t>
                    </m:r>
                    <m:r>
                      <a:rPr lang="en-US" i="1">
                        <a:latin typeface="Cambria Math" panose="02040503050406030204" pitchFamily="18" charset="0"/>
                      </a:rPr>
                      <m:t>=</m:t>
                    </m:r>
                    <m:r>
                      <m:rPr>
                        <m:nor/>
                      </m:rPr>
                      <a:rPr lang="en-US">
                        <a:latin typeface="Cambria Math" panose="02040503050406030204" pitchFamily="18" charset="0"/>
                      </a:rPr>
                      <m:t>person</m:t>
                    </m:r>
                  </m:oMath>
                </a14:m>
                <a:r>
                  <a:rPr lang="en-US" dirty="0"/>
                  <a:t> </a:t>
                </a:r>
                <a14:m>
                  <m:oMath xmlns:m="http://schemas.openxmlformats.org/officeDocument/2006/math">
                    <m:r>
                      <a:rPr lang="en-US" i="1" dirty="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i="1">
                        <a:latin typeface="Cambria Math" panose="02040503050406030204" pitchFamily="18" charset="0"/>
                      </a:rPr>
                      <m:t>.</m:t>
                    </m:r>
                    <m:r>
                      <m:rPr>
                        <m:nor/>
                      </m:rPr>
                      <a:rPr lang="en-US">
                        <a:latin typeface="Cambria Math" panose="02040503050406030204" pitchFamily="18" charset="0"/>
                      </a:rPr>
                      <m:t>type</m:t>
                    </m:r>
                    <m:r>
                      <a:rPr lang="en-US" i="1">
                        <a:latin typeface="Cambria Math" panose="02040503050406030204" pitchFamily="18" charset="0"/>
                      </a:rPr>
                      <m:t>=</m:t>
                    </m:r>
                    <m:r>
                      <m:rPr>
                        <m:nor/>
                      </m:rPr>
                      <a:rPr lang="en-US" b="0" i="0" smtClean="0">
                        <a:latin typeface="Cambria Math" panose="02040503050406030204" pitchFamily="18" charset="0"/>
                      </a:rPr>
                      <m:t>person</m:t>
                    </m:r>
                  </m:oMath>
                </a14:m>
                <a:r>
                  <a:rPr lang="en-US" dirty="0"/>
                  <a:t> </a:t>
                </a:r>
                <a14:m>
                  <m:oMath xmlns:m="http://schemas.openxmlformats.org/officeDocument/2006/math">
                    <m:r>
                      <a:rPr lang="en-US" i="1" dirty="0">
                        <a:latin typeface="Cambria Math" panose="02040503050406030204" pitchFamily="18" charset="0"/>
                      </a:rPr>
                      <m:t>∧</m:t>
                    </m:r>
                  </m:oMath>
                </a14:m>
                <a:r>
                  <a:rPr lang="en-US" dirty="0"/>
                  <a:t> </a:t>
                </a:r>
              </a:p>
              <a:p>
                <a:pPr marL="257141" lvl="1" indent="0">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r>
                      <m:rPr>
                        <m:nor/>
                      </m:rPr>
                      <a:rPr lang="en-US" b="0" i="0" smtClean="0">
                        <a:latin typeface="Cambria Math" panose="02040503050406030204" pitchFamily="18" charset="0"/>
                      </a:rPr>
                      <m:t>age</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r>
                      <m:rPr>
                        <m:nor/>
                      </m:rPr>
                      <a:rPr lang="en-US" b="0" i="0" smtClean="0">
                        <a:latin typeface="Cambria Math" panose="02040503050406030204" pitchFamily="18" charset="0"/>
                      </a:rPr>
                      <m:t>age</m:t>
                    </m:r>
                  </m:oMath>
                </a14:m>
                <a:endParaRPr lang="en-US" dirty="0" smtClean="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7495" y="1459174"/>
                <a:ext cx="8914642" cy="3779496"/>
              </a:xfrm>
              <a:blipFill rotWithShape="0">
                <a:blip r:embed="rId3"/>
                <a:stretch>
                  <a:fillRect l="-547" t="-209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Relational Domain Knowledge</a:t>
            </a:r>
            <a:endParaRPr lang="en-US" dirty="0"/>
          </a:p>
        </p:txBody>
      </p:sp>
    </p:spTree>
    <p:extLst>
      <p:ext uri="{BB962C8B-B14F-4D97-AF65-F5344CB8AC3E}">
        <p14:creationId xmlns:p14="http://schemas.microsoft.com/office/powerpoint/2010/main" val="108037792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7495" y="1214473"/>
                <a:ext cx="8914642" cy="5410712"/>
              </a:xfrm>
            </p:spPr>
            <p:txBody>
              <a:bodyPr/>
              <a:lstStyle/>
              <a:p>
                <a:r>
                  <a:rPr lang="en-US" dirty="0" smtClean="0"/>
                  <a:t>KB embedding via Tensor Decomposition</a:t>
                </a:r>
              </a:p>
              <a:p>
                <a:pPr lvl="1"/>
                <a:r>
                  <a:rPr lang="en-US" dirty="0" smtClean="0"/>
                  <a:t>Entity </a:t>
                </a:r>
                <a14:m>
                  <m:oMath xmlns:m="http://schemas.openxmlformats.org/officeDocument/2006/math">
                    <m:r>
                      <a:rPr lang="en-US" b="0" i="1" smtClean="0">
                        <a:latin typeface="Cambria Math" panose="02040503050406030204" pitchFamily="18" charset="0"/>
                      </a:rPr>
                      <m:t>→</m:t>
                    </m:r>
                  </m:oMath>
                </a14:m>
                <a:r>
                  <a:rPr lang="en-US" dirty="0" smtClean="0"/>
                  <a:t> vector, Relation </a:t>
                </a:r>
                <a14:m>
                  <m:oMath xmlns:m="http://schemas.openxmlformats.org/officeDocument/2006/math">
                    <m:r>
                      <a:rPr lang="en-US" b="0" i="1" smtClean="0">
                        <a:latin typeface="Cambria Math" panose="02040503050406030204" pitchFamily="18" charset="0"/>
                      </a:rPr>
                      <m:t>→</m:t>
                    </m:r>
                  </m:oMath>
                </a14:m>
                <a:r>
                  <a:rPr lang="en-US" dirty="0" smtClean="0"/>
                  <a:t> matrix</a:t>
                </a:r>
              </a:p>
              <a:p>
                <a:pPr lvl="8"/>
                <a:endParaRPr lang="en-US" sz="800" dirty="0" smtClean="0"/>
              </a:p>
              <a:p>
                <a:r>
                  <a:rPr lang="en-US" dirty="0" smtClean="0"/>
                  <a:t>Relational domain knowledge</a:t>
                </a:r>
              </a:p>
              <a:p>
                <a:pPr lvl="1"/>
                <a:r>
                  <a:rPr lang="en-US" dirty="0" smtClean="0"/>
                  <a:t>Type information and constraints</a:t>
                </a:r>
              </a:p>
              <a:p>
                <a:pPr lvl="1"/>
                <a:r>
                  <a:rPr lang="en-US" dirty="0" smtClean="0"/>
                  <a:t>Only </a:t>
                </a:r>
                <a:r>
                  <a:rPr lang="en-US" dirty="0"/>
                  <a:t>legitimate entities are included in the </a:t>
                </a:r>
                <a:r>
                  <a:rPr lang="en-US" dirty="0" smtClean="0"/>
                  <a:t>loss</a:t>
                </a:r>
              </a:p>
              <a:p>
                <a:pPr lvl="8"/>
                <a:endParaRPr lang="en-US" sz="800" dirty="0"/>
              </a:p>
              <a:p>
                <a:r>
                  <a:rPr lang="en-US" dirty="0"/>
                  <a:t>Benefits of leveraging </a:t>
                </a:r>
                <a:r>
                  <a:rPr lang="en-US" dirty="0" smtClean="0"/>
                  <a:t>type </a:t>
                </a:r>
                <a:r>
                  <a:rPr lang="en-US" dirty="0"/>
                  <a:t>information</a:t>
                </a:r>
              </a:p>
              <a:p>
                <a:pPr lvl="1"/>
                <a:r>
                  <a:rPr lang="en-US" dirty="0"/>
                  <a:t>Faster model training time</a:t>
                </a:r>
              </a:p>
              <a:p>
                <a:pPr lvl="1"/>
                <a:r>
                  <a:rPr lang="en-US" dirty="0"/>
                  <a:t>Highly scalable to large KB</a:t>
                </a:r>
              </a:p>
              <a:p>
                <a:pPr lvl="1"/>
                <a:r>
                  <a:rPr lang="en-US" dirty="0" smtClean="0"/>
                  <a:t>Higher </a:t>
                </a:r>
                <a:r>
                  <a:rPr lang="en-US" dirty="0"/>
                  <a:t>prediction accuracy</a:t>
                </a:r>
              </a:p>
              <a:p>
                <a:pPr lvl="8"/>
                <a:endParaRPr lang="en-US" sz="800" dirty="0"/>
              </a:p>
              <a:p>
                <a:r>
                  <a:rPr lang="en-US" dirty="0" smtClean="0"/>
                  <a:t>Application </a:t>
                </a:r>
                <a:r>
                  <a:rPr lang="en-US" dirty="0"/>
                  <a:t>to Relation </a:t>
                </a:r>
                <a:r>
                  <a:rPr lang="en-US" dirty="0" smtClean="0"/>
                  <a:t>Extraction</a:t>
                </a:r>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7495" y="1214473"/>
                <a:ext cx="8914642" cy="5410712"/>
              </a:xfrm>
              <a:blipFill rotWithShape="0">
                <a:blip r:embed="rId3"/>
                <a:stretch>
                  <a:fillRect l="-547" t="-1464" b="-168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Typed </a:t>
            </a:r>
            <a:r>
              <a:rPr lang="en-US" dirty="0" smtClean="0"/>
              <a:t>Tensor Decomposition – TRESCAL</a:t>
            </a:r>
            <a:endParaRPr lang="en-US" dirty="0"/>
          </a:p>
        </p:txBody>
      </p:sp>
    </p:spTree>
    <p:extLst>
      <p:ext uri="{BB962C8B-B14F-4D97-AF65-F5344CB8AC3E}">
        <p14:creationId xmlns:p14="http://schemas.microsoft.com/office/powerpoint/2010/main" val="19851975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7495" y="1214473"/>
            <a:ext cx="8914642" cy="2631490"/>
          </a:xfrm>
        </p:spPr>
        <p:txBody>
          <a:bodyPr/>
          <a:lstStyle/>
          <a:p>
            <a:r>
              <a:rPr lang="en-US" dirty="0" smtClean="0">
                <a:solidFill>
                  <a:schemeClr val="bg2">
                    <a:lumMod val="75000"/>
                  </a:schemeClr>
                </a:solidFill>
              </a:rPr>
              <a:t>Introduction</a:t>
            </a:r>
            <a:endParaRPr lang="en-US" dirty="0">
              <a:solidFill>
                <a:schemeClr val="bg2">
                  <a:lumMod val="75000"/>
                </a:schemeClr>
              </a:solidFill>
            </a:endParaRPr>
          </a:p>
          <a:p>
            <a:r>
              <a:rPr lang="en-US" b="1" dirty="0" smtClean="0"/>
              <a:t>KB embedding via Tensor Decomposition</a:t>
            </a:r>
          </a:p>
          <a:p>
            <a:r>
              <a:rPr lang="en-US" dirty="0" smtClean="0"/>
              <a:t>Typed tensor decomposition (TRESCAL)</a:t>
            </a:r>
          </a:p>
          <a:p>
            <a:r>
              <a:rPr lang="en-US" dirty="0" smtClean="0"/>
              <a:t>Experiments</a:t>
            </a:r>
          </a:p>
          <a:p>
            <a:r>
              <a:rPr lang="en-US" dirty="0" smtClean="0"/>
              <a:t>Discussion &amp; Conclusions</a:t>
            </a:r>
            <a:endParaRPr lang="en-US" dirty="0"/>
          </a:p>
        </p:txBody>
      </p:sp>
      <p:sp>
        <p:nvSpPr>
          <p:cNvPr id="3" name="Title 2"/>
          <p:cNvSpPr>
            <a:spLocks noGrp="1"/>
          </p:cNvSpPr>
          <p:nvPr>
            <p:ph type="title"/>
          </p:nvPr>
        </p:nvSpPr>
        <p:spPr/>
        <p:txBody>
          <a:bodyPr/>
          <a:lstStyle/>
          <a:p>
            <a:r>
              <a:rPr lang="en-US" dirty="0" smtClean="0"/>
              <a:t>Road Map</a:t>
            </a:r>
            <a:endParaRPr lang="en-US" dirty="0"/>
          </a:p>
        </p:txBody>
      </p:sp>
    </p:spTree>
    <p:extLst>
      <p:ext uri="{BB962C8B-B14F-4D97-AF65-F5344CB8AC3E}">
        <p14:creationId xmlns:p14="http://schemas.microsoft.com/office/powerpoint/2010/main" val="406827499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7495" y="1374493"/>
                <a:ext cx="8914642" cy="600164"/>
              </a:xfrm>
            </p:spPr>
            <p:txBody>
              <a:bodyPr/>
              <a:lstStyle/>
              <a:p>
                <a:r>
                  <a:rPr lang="en-US" dirty="0" smtClean="0"/>
                  <a:t>Collection of </a:t>
                </a:r>
                <a:r>
                  <a:rPr lang="en-US" dirty="0" err="1">
                    <a:latin typeface="Times New Roman" panose="02020603050405020304" pitchFamily="18" charset="0"/>
                    <a:cs typeface="Times New Roman" panose="02020603050405020304" pitchFamily="18" charset="0"/>
                  </a:rPr>
                  <a:t>subj</a:t>
                </a:r>
                <a:r>
                  <a:rPr lang="en-US" dirty="0" err="1"/>
                  <a:t>-</a:t>
                </a:r>
                <a:r>
                  <a:rPr lang="en-US" dirty="0" err="1">
                    <a:latin typeface="Times New Roman" panose="02020603050405020304" pitchFamily="18" charset="0"/>
                    <a:cs typeface="Times New Roman" panose="02020603050405020304" pitchFamily="18" charset="0"/>
                  </a:rPr>
                  <a:t>pred</a:t>
                </a:r>
                <a:r>
                  <a:rPr lang="en-US" dirty="0" err="1"/>
                  <a:t>-</a:t>
                </a:r>
                <a:r>
                  <a:rPr lang="en-US" dirty="0" err="1">
                    <a:latin typeface="Times New Roman" panose="02020603050405020304" pitchFamily="18" charset="0"/>
                    <a:cs typeface="Times New Roman" panose="02020603050405020304" pitchFamily="18" charset="0"/>
                  </a:rPr>
                  <a:t>obj</a:t>
                </a:r>
                <a:r>
                  <a:rPr lang="en-US" dirty="0"/>
                  <a:t> triples –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i="1" dirty="0" smtClean="0">
                        <a:latin typeface="Cambria Math" panose="02040503050406030204" pitchFamily="18" charset="0"/>
                      </a:rPr>
                      <m:t>𝑟</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oMath>
                </a14:m>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7495" y="1374493"/>
                <a:ext cx="8914642" cy="600164"/>
              </a:xfrm>
              <a:blipFill rotWithShape="0">
                <a:blip r:embed="rId3"/>
                <a:stretch>
                  <a:fillRect l="-547" t="-13131" b="-2323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Knowledge Base Representation (1/2)</a:t>
            </a:r>
          </a:p>
        </p:txBody>
      </p:sp>
      <p:graphicFrame>
        <p:nvGraphicFramePr>
          <p:cNvPr id="4" name="Table 3"/>
          <p:cNvGraphicFramePr>
            <a:graphicFrameLocks noGrp="1"/>
          </p:cNvGraphicFramePr>
          <p:nvPr>
            <p:extLst>
              <p:ext uri="{D42A27DB-BD31-4B8C-83A1-F6EECF244321}">
                <p14:modId xmlns:p14="http://schemas.microsoft.com/office/powerpoint/2010/main" val="368646680"/>
              </p:ext>
            </p:extLst>
          </p:nvPr>
        </p:nvGraphicFramePr>
        <p:xfrm>
          <a:off x="239487" y="2732512"/>
          <a:ext cx="4342605" cy="3352800"/>
        </p:xfrm>
        <a:graphic>
          <a:graphicData uri="http://schemas.openxmlformats.org/drawingml/2006/table">
            <a:tbl>
              <a:tblPr firstRow="1" bandRow="1">
                <a:tableStyleId>{9DCAF9ED-07DC-4A11-8D7F-57B35C25682E}</a:tableStyleId>
              </a:tblPr>
              <a:tblGrid>
                <a:gridCol w="1447535"/>
                <a:gridCol w="1447535"/>
                <a:gridCol w="1447535"/>
              </a:tblGrid>
              <a:tr h="457200">
                <a:tc>
                  <a:txBody>
                    <a:bodyPr/>
                    <a:lstStyle/>
                    <a:p>
                      <a:pPr algn="ctr"/>
                      <a:r>
                        <a:rPr lang="en-US" sz="2000" dirty="0" smtClean="0"/>
                        <a:t>Subject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Predicate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Object</a:t>
                      </a:r>
                      <a:endParaRPr lang="en-US" sz="20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200" dirty="0" smtClean="0">
                          <a:latin typeface="Times New Roman" panose="02020603050405020304" pitchFamily="18" charset="0"/>
                          <a:cs typeface="Times New Roman" panose="02020603050405020304" pitchFamily="18" charset="0"/>
                        </a:rPr>
                        <a:t>Obama</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Born-in</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Hawaii</a:t>
                      </a:r>
                      <a:endParaRPr lang="en-US" sz="22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200" dirty="0" smtClean="0">
                          <a:latin typeface="Times New Roman" panose="02020603050405020304" pitchFamily="18" charset="0"/>
                          <a:cs typeface="Times New Roman" panose="02020603050405020304" pitchFamily="18" charset="0"/>
                        </a:rPr>
                        <a:t>Bill Gates</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Nationality</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USA</a:t>
                      </a:r>
                      <a:endParaRPr lang="en-US" sz="2200" dirty="0">
                        <a:latin typeface="Times New Roman" panose="02020603050405020304" pitchFamily="18" charset="0"/>
                        <a:cs typeface="Times New Roman" panose="02020603050405020304" pitchFamily="18" charset="0"/>
                      </a:endParaRPr>
                    </a:p>
                  </a:txBody>
                  <a:tcPr/>
                </a:tc>
              </a:tr>
              <a:tr h="622300">
                <a:tc>
                  <a:txBody>
                    <a:bodyPr/>
                    <a:lstStyle/>
                    <a:p>
                      <a:pPr algn="ctr"/>
                      <a:r>
                        <a:rPr lang="en-US" sz="2200" dirty="0" smtClean="0">
                          <a:latin typeface="Times New Roman" panose="02020603050405020304" pitchFamily="18" charset="0"/>
                          <a:cs typeface="Times New Roman" panose="02020603050405020304" pitchFamily="18" charset="0"/>
                        </a:rPr>
                        <a:t>Bill Clinton</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Spouse-of</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Hillary Clinton</a:t>
                      </a:r>
                      <a:endParaRPr lang="en-US" sz="2200" dirty="0">
                        <a:latin typeface="Times New Roman" panose="02020603050405020304" pitchFamily="18" charset="0"/>
                        <a:cs typeface="Times New Roman" panose="02020603050405020304" pitchFamily="18" charset="0"/>
                      </a:endParaRPr>
                    </a:p>
                  </a:txBody>
                  <a:tcPr/>
                </a:tc>
              </a:tr>
              <a:tr h="622300">
                <a:tc>
                  <a:txBody>
                    <a:bodyPr/>
                    <a:lstStyle/>
                    <a:p>
                      <a:pPr algn="ctr"/>
                      <a:r>
                        <a:rPr lang="en-US" sz="2200" dirty="0" smtClean="0">
                          <a:latin typeface="Times New Roman" panose="02020603050405020304" pitchFamily="18" charset="0"/>
                          <a:cs typeface="Times New Roman" panose="02020603050405020304" pitchFamily="18" charset="0"/>
                        </a:rPr>
                        <a:t>Satya Nadella</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Work-at</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Microsoft</a:t>
                      </a:r>
                      <a:endParaRPr lang="en-US" sz="22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000" dirty="0" smtClean="0"/>
                        <a: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17365186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07495" y="1374493"/>
                <a:ext cx="8914642" cy="600164"/>
              </a:xfrm>
            </p:spPr>
            <p:txBody>
              <a:bodyPr/>
              <a:lstStyle/>
              <a:p>
                <a:r>
                  <a:rPr lang="en-US" dirty="0" smtClean="0"/>
                  <a:t>Collection of </a:t>
                </a:r>
                <a:r>
                  <a:rPr lang="en-US" dirty="0" err="1">
                    <a:latin typeface="Times New Roman" panose="02020603050405020304" pitchFamily="18" charset="0"/>
                    <a:cs typeface="Times New Roman" panose="02020603050405020304" pitchFamily="18" charset="0"/>
                  </a:rPr>
                  <a:t>subj</a:t>
                </a:r>
                <a:r>
                  <a:rPr lang="en-US" dirty="0" err="1"/>
                  <a:t>-</a:t>
                </a:r>
                <a:r>
                  <a:rPr lang="en-US" dirty="0" err="1">
                    <a:latin typeface="Times New Roman" panose="02020603050405020304" pitchFamily="18" charset="0"/>
                    <a:cs typeface="Times New Roman" panose="02020603050405020304" pitchFamily="18" charset="0"/>
                  </a:rPr>
                  <a:t>pred</a:t>
                </a:r>
                <a:r>
                  <a:rPr lang="en-US" dirty="0" err="1"/>
                  <a:t>-</a:t>
                </a:r>
                <a:r>
                  <a:rPr lang="en-US" dirty="0" err="1">
                    <a:latin typeface="Times New Roman" panose="02020603050405020304" pitchFamily="18" charset="0"/>
                    <a:cs typeface="Times New Roman" panose="02020603050405020304" pitchFamily="18" charset="0"/>
                  </a:rPr>
                  <a:t>obj</a:t>
                </a:r>
                <a:r>
                  <a:rPr lang="en-US" dirty="0"/>
                  <a:t> triples –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i="1" dirty="0" smtClean="0">
                        <a:latin typeface="Cambria Math" panose="02040503050406030204" pitchFamily="18" charset="0"/>
                      </a:rPr>
                      <m:t>𝑟</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oMath>
                </a14:m>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07495" y="1374493"/>
                <a:ext cx="8914642" cy="600164"/>
              </a:xfrm>
              <a:blipFill rotWithShape="0">
                <a:blip r:embed="rId3"/>
                <a:stretch>
                  <a:fillRect l="-547" t="-13131" b="-2323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Knowledge Base Representation (1/2)</a:t>
            </a:r>
          </a:p>
        </p:txBody>
      </p:sp>
      <p:graphicFrame>
        <p:nvGraphicFramePr>
          <p:cNvPr id="4" name="Table 3"/>
          <p:cNvGraphicFramePr>
            <a:graphicFrameLocks noGrp="1"/>
          </p:cNvGraphicFramePr>
          <p:nvPr>
            <p:extLst/>
          </p:nvPr>
        </p:nvGraphicFramePr>
        <p:xfrm>
          <a:off x="239487" y="2732512"/>
          <a:ext cx="4342605" cy="3352800"/>
        </p:xfrm>
        <a:graphic>
          <a:graphicData uri="http://schemas.openxmlformats.org/drawingml/2006/table">
            <a:tbl>
              <a:tblPr firstRow="1" bandRow="1">
                <a:tableStyleId>{9DCAF9ED-07DC-4A11-8D7F-57B35C25682E}</a:tableStyleId>
              </a:tblPr>
              <a:tblGrid>
                <a:gridCol w="1447535"/>
                <a:gridCol w="1447535"/>
                <a:gridCol w="1447535"/>
              </a:tblGrid>
              <a:tr h="457200">
                <a:tc>
                  <a:txBody>
                    <a:bodyPr/>
                    <a:lstStyle/>
                    <a:p>
                      <a:pPr algn="ctr"/>
                      <a:r>
                        <a:rPr lang="en-US" sz="2000" dirty="0" smtClean="0"/>
                        <a:t>Subject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Predicate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Object</a:t>
                      </a:r>
                      <a:endParaRPr lang="en-US" sz="20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200" dirty="0" smtClean="0">
                          <a:latin typeface="Times New Roman" panose="02020603050405020304" pitchFamily="18" charset="0"/>
                          <a:cs typeface="Times New Roman" panose="02020603050405020304" pitchFamily="18" charset="0"/>
                        </a:rPr>
                        <a:t>Obama</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Born-in</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Hawaii</a:t>
                      </a:r>
                      <a:endParaRPr lang="en-US" sz="22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200" dirty="0" smtClean="0">
                          <a:latin typeface="Times New Roman" panose="02020603050405020304" pitchFamily="18" charset="0"/>
                          <a:cs typeface="Times New Roman" panose="02020603050405020304" pitchFamily="18" charset="0"/>
                        </a:rPr>
                        <a:t>Bill Gates</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Nationality</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USA</a:t>
                      </a:r>
                      <a:endParaRPr lang="en-US" sz="2200" dirty="0">
                        <a:latin typeface="Times New Roman" panose="02020603050405020304" pitchFamily="18" charset="0"/>
                        <a:cs typeface="Times New Roman" panose="02020603050405020304" pitchFamily="18" charset="0"/>
                      </a:endParaRPr>
                    </a:p>
                  </a:txBody>
                  <a:tcPr/>
                </a:tc>
              </a:tr>
              <a:tr h="622300">
                <a:tc>
                  <a:txBody>
                    <a:bodyPr/>
                    <a:lstStyle/>
                    <a:p>
                      <a:pPr algn="ctr"/>
                      <a:r>
                        <a:rPr lang="en-US" sz="2200" dirty="0" smtClean="0">
                          <a:latin typeface="Times New Roman" panose="02020603050405020304" pitchFamily="18" charset="0"/>
                          <a:cs typeface="Times New Roman" panose="02020603050405020304" pitchFamily="18" charset="0"/>
                        </a:rPr>
                        <a:t>Bill Clinton</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Spouse-of</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Hillary Clinton</a:t>
                      </a:r>
                      <a:endParaRPr lang="en-US" sz="2200" dirty="0">
                        <a:latin typeface="Times New Roman" panose="02020603050405020304" pitchFamily="18" charset="0"/>
                        <a:cs typeface="Times New Roman" panose="02020603050405020304" pitchFamily="18" charset="0"/>
                      </a:endParaRPr>
                    </a:p>
                  </a:txBody>
                  <a:tcPr/>
                </a:tc>
              </a:tr>
              <a:tr h="622300">
                <a:tc>
                  <a:txBody>
                    <a:bodyPr/>
                    <a:lstStyle/>
                    <a:p>
                      <a:pPr algn="ctr"/>
                      <a:r>
                        <a:rPr lang="en-US" sz="2200" dirty="0" smtClean="0">
                          <a:latin typeface="Times New Roman" panose="02020603050405020304" pitchFamily="18" charset="0"/>
                          <a:cs typeface="Times New Roman" panose="02020603050405020304" pitchFamily="18" charset="0"/>
                        </a:rPr>
                        <a:t>Satya Nadella</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Work-at</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Microsoft</a:t>
                      </a:r>
                      <a:endParaRPr lang="en-US" sz="22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000" dirty="0" smtClean="0"/>
                        <a: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t>…</a:t>
                      </a:r>
                      <a:endParaRPr lang="en-US" sz="2000" dirty="0">
                        <a:latin typeface="Times New Roman" panose="02020603050405020304" pitchFamily="18" charset="0"/>
                        <a:cs typeface="Times New Roman" panose="02020603050405020304" pitchFamily="18" charset="0"/>
                      </a:endParaRPr>
                    </a:p>
                  </a:txBody>
                  <a:tcPr/>
                </a:tc>
              </a:tr>
            </a:tbl>
          </a:graphicData>
        </a:graphic>
      </p:graphicFrame>
      <p:grpSp>
        <p:nvGrpSpPr>
          <p:cNvPr id="5" name="Group 4"/>
          <p:cNvGrpSpPr/>
          <p:nvPr/>
        </p:nvGrpSpPr>
        <p:grpSpPr>
          <a:xfrm>
            <a:off x="4571206" y="2849880"/>
            <a:ext cx="4419600" cy="3799820"/>
            <a:chOff x="4571206" y="2895600"/>
            <a:chExt cx="4419600" cy="3799820"/>
          </a:xfrm>
        </p:grpSpPr>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2895600"/>
              <a:ext cx="3391056" cy="311806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571206" y="6172200"/>
                  <a:ext cx="4419600" cy="523220"/>
                </a:xfrm>
                <a:prstGeom prst="rect">
                  <a:avLst/>
                </a:prstGeom>
                <a:noFill/>
              </p:spPr>
              <p:txBody>
                <a:bodyPr wrap="square" rtlCol="0">
                  <a:spAutoFit/>
                </a:bodyPr>
                <a:lstStyle/>
                <a:p>
                  <a:pPr algn="ctr"/>
                  <a14:m>
                    <m:oMath xmlns:m="http://schemas.openxmlformats.org/officeDocument/2006/math">
                      <m:r>
                        <a:rPr lang="en-US" sz="2800" b="0" i="1" smtClean="0">
                          <a:solidFill>
                            <a:srgbClr val="1458A8"/>
                          </a:solidFill>
                          <a:latin typeface="Cambria Math" panose="02040503050406030204" pitchFamily="18" charset="0"/>
                        </a:rPr>
                        <m:t>𝑛</m:t>
                      </m:r>
                    </m:oMath>
                  </a14:m>
                  <a:r>
                    <a:rPr lang="en-US" sz="2800" dirty="0" smtClean="0">
                      <a:solidFill>
                        <a:srgbClr val="1458A8"/>
                      </a:solidFill>
                      <a:latin typeface="Times New Roman" panose="02020603050405020304" pitchFamily="18" charset="0"/>
                      <a:cs typeface="Times New Roman" panose="02020603050405020304" pitchFamily="18" charset="0"/>
                    </a:rPr>
                    <a:t>: # entities, </a:t>
                  </a:r>
                  <a14:m>
                    <m:oMath xmlns:m="http://schemas.openxmlformats.org/officeDocument/2006/math">
                      <m:r>
                        <a:rPr lang="en-US" sz="2800" b="0" i="1" smtClean="0">
                          <a:solidFill>
                            <a:srgbClr val="1458A8"/>
                          </a:solidFill>
                          <a:latin typeface="Cambria Math" panose="02040503050406030204" pitchFamily="18" charset="0"/>
                        </a:rPr>
                        <m:t>𝑚</m:t>
                      </m:r>
                    </m:oMath>
                  </a14:m>
                  <a:r>
                    <a:rPr lang="en-US" sz="2800" dirty="0" smtClean="0">
                      <a:solidFill>
                        <a:srgbClr val="1458A8"/>
                      </a:solidFill>
                      <a:latin typeface="Times New Roman" panose="02020603050405020304" pitchFamily="18" charset="0"/>
                      <a:cs typeface="Times New Roman" panose="02020603050405020304" pitchFamily="18" charset="0"/>
                    </a:rPr>
                    <a:t>: # relations</a:t>
                  </a:r>
                </a:p>
              </p:txBody>
            </p:sp>
          </mc:Choice>
          <mc:Fallback xmlns="">
            <p:sp>
              <p:nvSpPr>
                <p:cNvPr id="7" name="TextBox 6"/>
                <p:cNvSpPr txBox="1">
                  <a:spLocks noRot="1" noChangeAspect="1" noMove="1" noResize="1" noEditPoints="1" noAdjustHandles="1" noChangeArrowheads="1" noChangeShapeType="1" noTextEdit="1"/>
                </p:cNvSpPr>
                <p:nvPr/>
              </p:nvSpPr>
              <p:spPr>
                <a:xfrm>
                  <a:off x="4571206" y="6172200"/>
                  <a:ext cx="4419600" cy="523220"/>
                </a:xfrm>
                <a:prstGeom prst="rect">
                  <a:avLst/>
                </a:prstGeom>
                <a:blipFill rotWithShape="0">
                  <a:blip r:embed="rId5"/>
                  <a:stretch>
                    <a:fillRect t="-11628" b="-31395"/>
                  </a:stretch>
                </a:blipFill>
              </p:spPr>
              <p:txBody>
                <a:bodyPr/>
                <a:lstStyle/>
                <a:p>
                  <a:r>
                    <a:rPr lang="en-US">
                      <a:noFill/>
                    </a:rPr>
                    <a:t> </a:t>
                  </a:r>
                </a:p>
              </p:txBody>
            </p:sp>
          </mc:Fallback>
        </mc:AlternateContent>
      </p:grpSp>
    </p:spTree>
    <p:extLst>
      <p:ext uri="{BB962C8B-B14F-4D97-AF65-F5344CB8AC3E}">
        <p14:creationId xmlns:p14="http://schemas.microsoft.com/office/powerpoint/2010/main" val="103268838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67_MSR White Template 4x3">
  <a:themeElements>
    <a:clrScheme name="Custom 126">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34975" rIns="0" bIns="34975" numCol="1" rtlCol="0" anchor="ctr" anchorCtr="0" compatLnSpc="1">
        <a:prstTxWarp prst="textNoShape">
          <a:avLst/>
        </a:prstTxWarp>
      </a:bodyPr>
      <a:lstStyle>
        <a:defPPr algn="ctr" defTabSz="699261" fontAlgn="base">
          <a:spcBef>
            <a:spcPct val="0"/>
          </a:spcBef>
          <a:spcAft>
            <a:spcPct val="0"/>
          </a:spcAft>
          <a:defRPr sz="1500" dirty="0">
            <a:gradFill>
              <a:gsLst>
                <a:gs pos="5833">
                  <a:schemeClr val="tx1">
                    <a:lumMod val="50000"/>
                  </a:schemeClr>
                </a:gs>
                <a:gs pos="100000">
                  <a:schemeClr val="tx1">
                    <a:lumMod val="50000"/>
                  </a:schemeClr>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4x3" id="{36A01FF4-D5D2-46DA-AD77-61501D08BAB8}" vid="{EF1C5C42-724F-4BE7-B6F7-F9F6706ED605}"/>
    </a:ext>
  </a:extLst>
</a:theme>
</file>

<file path=ppt/theme/theme2.xml><?xml version="1.0" encoding="utf-8"?>
<a:theme xmlns:a="http://schemas.openxmlformats.org/drawingml/2006/main" name="3-30367_MSR Dark Blue Template 4x3">
  <a:themeElements>
    <a:clrScheme name="Custom 127">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34975" rIns="0" bIns="34975" numCol="1" rtlCol="0" anchor="ctr" anchorCtr="0" compatLnSpc="1">
        <a:prstTxWarp prst="textNoShape">
          <a:avLst/>
        </a:prstTxWarp>
      </a:bodyPr>
      <a:lstStyle>
        <a:defPPr algn="ctr" defTabSz="699261" fontAlgn="base">
          <a:spcBef>
            <a:spcPct val="0"/>
          </a:spcBef>
          <a:spcAft>
            <a:spcPct val="0"/>
          </a:spcAft>
          <a:defRPr sz="1500" dirty="0">
            <a:gradFill>
              <a:gsLst>
                <a:gs pos="0">
                  <a:schemeClr val="bg2">
                    <a:lumMod val="50000"/>
                  </a:schemeClr>
                </a:gs>
                <a:gs pos="100000">
                  <a:schemeClr val="bg2">
                    <a:lumMod val="50000"/>
                  </a:schemeClr>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4x3" id="{36A01FF4-D5D2-46DA-AD77-61501D08BAB8}" vid="{DC0F2DB9-38F7-4051-8BB4-6C8E3450089C}"/>
    </a:ext>
  </a:extLst>
</a:theme>
</file>

<file path=ppt/theme/theme3.xml><?xml version="1.0" encoding="utf-8"?>
<a:theme xmlns:a="http://schemas.openxmlformats.org/drawingml/2006/main" name="3-30367_MSR White Template 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4x3" id="{36A01FF4-D5D2-46DA-AD77-61501D08BAB8}" vid="{7E1B781E-6839-42F6-AFEC-D17CA9B5B56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MSR_Template_4x3_v02</Template>
  <TotalTime>0</TotalTime>
  <Words>899</Words>
  <Application>Microsoft Office PowerPoint</Application>
  <PresentationFormat>Custom</PresentationFormat>
  <Paragraphs>386</Paragraphs>
  <Slides>37</Slides>
  <Notes>24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37</vt:i4>
      </vt:variant>
    </vt:vector>
  </HeadingPairs>
  <TitlesOfParts>
    <vt:vector size="49" baseType="lpstr">
      <vt:lpstr>Arial</vt:lpstr>
      <vt:lpstr>Cambria Math</vt:lpstr>
      <vt:lpstr>Consolas</vt:lpstr>
      <vt:lpstr>Segoe</vt:lpstr>
      <vt:lpstr>Segoe Semibold</vt:lpstr>
      <vt:lpstr>Segoe UI</vt:lpstr>
      <vt:lpstr>Segoe UI Light</vt:lpstr>
      <vt:lpstr>Times New Roman</vt:lpstr>
      <vt:lpstr>Wingdings</vt:lpstr>
      <vt:lpstr>3-30367_MSR White Template 4x3</vt:lpstr>
      <vt:lpstr>3-30367_MSR Dark Blue Template 4x3</vt:lpstr>
      <vt:lpstr>3-30367_MSR White Template 16x9</vt:lpstr>
      <vt:lpstr>Typed Tensor Decomposition of Knowledge Bases for  Relation Extraction</vt:lpstr>
      <vt:lpstr>Knowledge Base</vt:lpstr>
      <vt:lpstr>Reasoning with Knowledge Base</vt:lpstr>
      <vt:lpstr>Knowledge Base Embedding</vt:lpstr>
      <vt:lpstr>Relational Domain Knowledge</vt:lpstr>
      <vt:lpstr>Typed Tensor Decomposition – TRESCAL</vt:lpstr>
      <vt:lpstr>Road Map</vt:lpstr>
      <vt:lpstr>Knowledge Base Representation (1/2)</vt:lpstr>
      <vt:lpstr>Knowledge Base Representation (1/2)</vt:lpstr>
      <vt:lpstr>Knowledge Base Representation (2/2)</vt:lpstr>
      <vt:lpstr>Knowledge Base Representation (2/2)</vt:lpstr>
      <vt:lpstr>Tensor Decomposition Objective</vt:lpstr>
      <vt:lpstr>Measure the Degree of a Relationship</vt:lpstr>
      <vt:lpstr>Road Map</vt:lpstr>
      <vt:lpstr>Typed Tensor Decomposition Objective</vt:lpstr>
      <vt:lpstr>Typed Tensor Decomposition Objective</vt:lpstr>
      <vt:lpstr>Typed Tensor Decomposition Objective</vt:lpstr>
      <vt:lpstr>Typed Tensor Decomposition Objective</vt:lpstr>
      <vt:lpstr>Typed Tensor Decomposition Objective</vt:lpstr>
      <vt:lpstr>Training Procedure –  Alternating Least-Squares (ALS) Method</vt:lpstr>
      <vt:lpstr>Training Procedure –  Alternating Least-Squares (ALS) Method</vt:lpstr>
      <vt:lpstr>Training Procedure –  Alternating Least-Squares (ALS) Method</vt:lpstr>
      <vt:lpstr>Training Procedure –  Alternating Least-Squares (ALS) Method</vt:lpstr>
      <vt:lpstr>Complexity Analysis</vt:lpstr>
      <vt:lpstr>Road Map</vt:lpstr>
      <vt:lpstr>Experiments – KB Completion</vt:lpstr>
      <vt:lpstr>Tasks &amp; Baselines</vt:lpstr>
      <vt:lpstr>Training Time Reduction</vt:lpstr>
      <vt:lpstr>Training Time Reduction</vt:lpstr>
      <vt:lpstr>Entity Retrieval  (e_i, r_k, ?)</vt:lpstr>
      <vt:lpstr>Relation Retrieval  (e_i, ?, e_j )</vt:lpstr>
      <vt:lpstr>Experiments – Relation Extraction</vt:lpstr>
      <vt:lpstr>Relation Extraction as Matrix Factorization [Riedel+ 13]</vt:lpstr>
      <vt:lpstr>Data &amp; Task Description</vt:lpstr>
      <vt:lpstr>Relation Extraction</vt:lpstr>
      <vt:lpstr>Relation Extraction</vt:lpstr>
      <vt:lpstr>Conclusions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Typed Tensor Decomposition of Knowledge Bases for Relation Extraction</dc:title>
  <dc:subject/>
  <dc:creator/>
  <cp:keywords>EMNLP-2014</cp:keywords>
  <dc:description/>
  <cp:lastModifiedBy/>
  <cp:revision>1</cp:revision>
  <dcterms:created xsi:type="dcterms:W3CDTF">2014-11-04T21:29:52Z</dcterms:created>
  <dcterms:modified xsi:type="dcterms:W3CDTF">2014-11-04T21:30:58Z</dcterms:modified>
  <cp:category>Conference Talk</cp:category>
</cp:coreProperties>
</file>