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2" r:id="rId1"/>
  </p:sldMasterIdLst>
  <p:notesMasterIdLst>
    <p:notesMasterId r:id="rId25"/>
  </p:notesMasterIdLst>
  <p:sldIdLst>
    <p:sldId id="256" r:id="rId2"/>
    <p:sldId id="257" r:id="rId3"/>
    <p:sldId id="305" r:id="rId4"/>
    <p:sldId id="306" r:id="rId5"/>
    <p:sldId id="258" r:id="rId6"/>
    <p:sldId id="308" r:id="rId7"/>
    <p:sldId id="326" r:id="rId8"/>
    <p:sldId id="302" r:id="rId9"/>
    <p:sldId id="319" r:id="rId10"/>
    <p:sldId id="320" r:id="rId11"/>
    <p:sldId id="313" r:id="rId12"/>
    <p:sldId id="322" r:id="rId13"/>
    <p:sldId id="301" r:id="rId14"/>
    <p:sldId id="286" r:id="rId15"/>
    <p:sldId id="298" r:id="rId16"/>
    <p:sldId id="315" r:id="rId17"/>
    <p:sldId id="324" r:id="rId18"/>
    <p:sldId id="318" r:id="rId19"/>
    <p:sldId id="272" r:id="rId20"/>
    <p:sldId id="273" r:id="rId21"/>
    <p:sldId id="328" r:id="rId22"/>
    <p:sldId id="30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992" autoAdjust="0"/>
  </p:normalViewPr>
  <p:slideViewPr>
    <p:cSldViewPr>
      <p:cViewPr varScale="1">
        <p:scale>
          <a:sx n="121" d="100"/>
          <a:sy n="12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lisa_000\Dropbox\MSR_docs\summary_withProBas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Spearman's</a:t>
            </a:r>
            <a:r>
              <a:rPr lang="en-US" sz="2400" baseline="0"/>
              <a:t>  </a:t>
            </a:r>
            <a:r>
              <a:rPr lang="en-US" sz="2400" baseline="0">
                <a:sym typeface="Symbol"/>
              </a:rPr>
              <a:t></a:t>
            </a:r>
            <a:endParaRPr lang="en-US" sz="2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50000"/>
              </a:schemeClr>
            </a:solidFill>
          </c:spPr>
          <c:invertIfNegative val="0"/>
          <c:val>
            <c:numRef>
              <c:f>Spearman!$B$12:$F$12</c:f>
              <c:numCache>
                <c:formatCode>0.000</c:formatCode>
                <c:ptCount val="5"/>
                <c:pt idx="0">
                  <c:v>1.7999999999999999E-2</c:v>
                </c:pt>
                <c:pt idx="1">
                  <c:v>1.4E-2</c:v>
                </c:pt>
                <c:pt idx="2">
                  <c:v>0.05</c:v>
                </c:pt>
                <c:pt idx="3">
                  <c:v>0.22900000000000001</c:v>
                </c:pt>
                <c:pt idx="4">
                  <c:v>0.35410000000000008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Spearman!$B$1:$F$1</c15:sqref>
                        </c15:formulaRef>
                      </c:ext>
                    </c:extLst>
                    <c:strCache>
                      <c:ptCount val="5"/>
                      <c:pt idx="0">
                        <c:v>Random</c:v>
                      </c:pt>
                      <c:pt idx="1">
                        <c:v>BUAP</c:v>
                      </c:pt>
                      <c:pt idx="2">
                        <c:v>Duluth</c:v>
                      </c:pt>
                      <c:pt idx="3">
                        <c:v>UTD-NB</c:v>
                      </c:pt>
                      <c:pt idx="4">
                        <c:v>Comb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1449968"/>
        <c:axId val="841448400"/>
      </c:barChart>
      <c:catAx>
        <c:axId val="841449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841448400"/>
        <c:crosses val="autoZero"/>
        <c:auto val="1"/>
        <c:lblAlgn val="ctr"/>
        <c:lblOffset val="100"/>
        <c:noMultiLvlLbl val="0"/>
      </c:catAx>
      <c:valAx>
        <c:axId val="841448400"/>
        <c:scaling>
          <c:orientation val="minMax"/>
          <c:max val="0.35500000000000026"/>
          <c:min val="0"/>
        </c:scaling>
        <c:delete val="0"/>
        <c:axPos val="l"/>
        <c:majorGridlines/>
        <c:numFmt formatCode="0.000" sourceLinked="1"/>
        <c:majorTickMark val="none"/>
        <c:minorTickMark val="none"/>
        <c:tickLblPos val="nextTo"/>
        <c:txPr>
          <a:bodyPr/>
          <a:lstStyle/>
          <a:p>
            <a:pPr>
              <a:defRPr sz="2000" b="0"/>
            </a:pPr>
            <a:endParaRPr lang="en-US"/>
          </a:p>
        </c:txPr>
        <c:crossAx val="841449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0.85177</cdr:x>
      <cdr:y>0.91071</cdr:y>
    </cdr:from>
    <cdr:to>
      <cdr:x>0.94768</cdr:x>
      <cdr:y>0.98214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7034336" y="3672408"/>
          <a:ext cx="792088" cy="28803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32B72-7488-4698-83D7-B06666124301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885F5-EA8D-443F-A5CA-651905133B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5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0ECD-E728-4EAA-AD1D-14EB9C78C7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0ECD-E728-4EAA-AD1D-14EB9C78C7B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1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85F5-EA8D-443F-A5CA-651905133B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60ECD-E728-4EAA-AD1D-14EB9C78C7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75988F-778A-4DF6-8959-C457FC709893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6384-FF1C-4E67-8093-71B3A7248767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DD1A-7A4D-4959-BC1F-689AFB27E147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EFD-FB99-4B78-B80B-097239F6AC49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5D7AC2-EA46-4184-BE80-8C5C34EDE51F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5F7B-A5C3-4823-9BD9-75B049306D68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F514-8BAB-48DD-AB83-E5900F52FF25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117-1434-434D-99AF-FEF9AC3C2D5C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55CE-4E72-44C1-99A0-B7637EFE3DA0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BF84-9DFA-4B34-96AC-49535F4A7D31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A15-B484-4A81-9EA8-EADA2B8B2C11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2E2EE8-2A72-4754-BCEA-7D7BE139AE79}" type="datetime1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6E3917-45BD-46AC-BB4A-F2ABE3C824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84" y="1628800"/>
            <a:ext cx="8278688" cy="16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COMBINING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HETEROGENEOUS MODELS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MEASURING RELATIONAL SIMILARITY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NAACL-HLT 2013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717032"/>
            <a:ext cx="7056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Alisa Zhila,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Instituto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Politecnico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Nacional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, Mexico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Scott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Wen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-tau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Yih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Chris Meek, Geoffrey Zweig, 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Microsoft Research, Redmond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Mikolov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BRNO University of Technology, Czech Republic (currently at Google)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6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General Models: </a:t>
            </a:r>
            <a:br>
              <a:rPr lang="en-US" b="1" dirty="0" smtClean="0"/>
            </a:br>
            <a:r>
              <a:rPr lang="en-US" b="1" dirty="0" smtClean="0"/>
              <a:t>Directional Similarity Model 2/2 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Prototype pair:                      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clothing : shirt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Target pair:                            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furniture : desk</a:t>
            </a:r>
          </a:p>
          <a:p>
            <a:pPr marL="273050" lvl="1" indent="-273050">
              <a:spcBef>
                <a:spcPts val="1800"/>
              </a:spcBef>
              <a:buNone/>
            </a:pPr>
            <a:r>
              <a:rPr lang="es-MX" sz="2400" b="1" dirty="0" err="1" smtClean="0"/>
              <a:t>Words</a:t>
            </a:r>
            <a:r>
              <a:rPr lang="es-MX" sz="2400" b="1" dirty="0" smtClean="0"/>
              <a:t> are </a:t>
            </a:r>
            <a:r>
              <a:rPr lang="es-MX" sz="2400" b="1" dirty="0" err="1" smtClean="0"/>
              <a:t>represented</a:t>
            </a:r>
            <a:r>
              <a:rPr lang="es-MX" sz="2400" b="1" dirty="0" smtClean="0"/>
              <a:t> as </a:t>
            </a:r>
            <a:r>
              <a:rPr lang="es-MX" sz="2400" b="1" dirty="0" err="1" smtClean="0"/>
              <a:t>vectors</a:t>
            </a:r>
            <a:r>
              <a:rPr lang="es-MX" sz="2400" b="1" dirty="0" smtClean="0"/>
              <a:t>  in RNNLM</a:t>
            </a:r>
          </a:p>
          <a:p>
            <a:pPr marL="274320" lvl="1" indent="0">
              <a:buNone/>
            </a:pPr>
            <a:endParaRPr lang="ru-RU" dirty="0"/>
          </a:p>
        </p:txBody>
      </p:sp>
      <p:sp>
        <p:nvSpPr>
          <p:cNvPr id="5" name="Oval 4"/>
          <p:cNvSpPr/>
          <p:nvPr/>
        </p:nvSpPr>
        <p:spPr>
          <a:xfrm>
            <a:off x="1619672" y="422108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2699792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3275856" y="53012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514806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7544" y="440749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clothing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15816" y="275131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shirt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19872" y="522920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furniture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411946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desk</a:t>
            </a:r>
            <a:endParaRPr lang="ru-RU" sz="2400" b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>
            <a:stCxn id="5" idx="7"/>
            <a:endCxn id="6" idx="3"/>
          </p:cNvCxnSpPr>
          <p:nvPr/>
        </p:nvCxnSpPr>
        <p:spPr>
          <a:xfrm flipV="1">
            <a:off x="1742597" y="3119877"/>
            <a:ext cx="978286" cy="11223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3296947" y="4509120"/>
            <a:ext cx="1995133" cy="91501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979712" y="3789040"/>
            <a:ext cx="432048" cy="43204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339752" y="347139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ym typeface="Symbol"/>
              </a:rPr>
              <a:t></a:t>
            </a:r>
            <a:endParaRPr lang="ru-R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5536" y="5733256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 smtClean="0">
                <a:solidFill>
                  <a:schemeClr val="tx2"/>
                </a:solidFill>
              </a:rPr>
              <a:t>Relational</a:t>
            </a:r>
            <a:r>
              <a:rPr lang="es-MX" sz="2400" b="1" dirty="0" smtClean="0">
                <a:solidFill>
                  <a:schemeClr val="tx2"/>
                </a:solidFill>
              </a:rPr>
              <a:t> </a:t>
            </a:r>
            <a:r>
              <a:rPr lang="es-MX" sz="2400" b="1" dirty="0" err="1" smtClean="0">
                <a:solidFill>
                  <a:schemeClr val="tx2"/>
                </a:solidFill>
              </a:rPr>
              <a:t>Similarity</a:t>
            </a:r>
            <a:r>
              <a:rPr lang="es-MX" sz="2400" b="1" dirty="0" smtClean="0">
                <a:solidFill>
                  <a:schemeClr val="tx2"/>
                </a:solidFill>
              </a:rPr>
              <a:t> </a:t>
            </a:r>
            <a:r>
              <a:rPr lang="es-MX" sz="2400" b="1" dirty="0" err="1" smtClean="0">
                <a:solidFill>
                  <a:schemeClr val="tx2"/>
                </a:solidFill>
              </a:rPr>
              <a:t>via</a:t>
            </a:r>
            <a:r>
              <a:rPr lang="es-MX" sz="2400" b="1" dirty="0" smtClean="0">
                <a:solidFill>
                  <a:schemeClr val="tx2"/>
                </a:solidFill>
              </a:rPr>
              <a:t> </a:t>
            </a:r>
            <a:r>
              <a:rPr lang="es-MX" sz="2400" b="1" dirty="0" err="1" smtClean="0">
                <a:solidFill>
                  <a:schemeClr val="tx2"/>
                </a:solidFill>
              </a:rPr>
              <a:t>Cosine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tx2">
                    <a:lumMod val="75000"/>
                  </a:schemeClr>
                </a:solidFill>
              </a:rPr>
              <a:t>between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tx2">
                    <a:lumMod val="75000"/>
                  </a:schemeClr>
                </a:solidFill>
              </a:rPr>
              <a:t>word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tx2">
                    <a:lumMod val="75000"/>
                  </a:schemeClr>
                </a:solidFill>
              </a:rPr>
              <a:t>pair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tx2">
                    <a:lumMod val="75000"/>
                  </a:schemeClr>
                </a:solidFill>
              </a:rPr>
              <a:t>vectors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0.17552 -0.154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General </a:t>
            </a:r>
            <a:r>
              <a:rPr lang="en-US" b="1" dirty="0" smtClean="0"/>
              <a:t>Models:</a:t>
            </a:r>
            <a:br>
              <a:rPr lang="en-US" b="1" dirty="0" smtClean="0"/>
            </a:br>
            <a:r>
              <a:rPr lang="en-US" b="1" dirty="0" smtClean="0"/>
              <a:t>Lexical Pattern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[E.g. Rink and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Harabagiu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2012]</a:t>
            </a:r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tx2"/>
                </a:solidFill>
              </a:rPr>
              <a:t>Extract lexical patterns:</a:t>
            </a:r>
          </a:p>
          <a:p>
            <a:pPr marL="0" indent="636588">
              <a:buNone/>
            </a:pP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Word pairs        </a:t>
            </a:r>
            <a:r>
              <a:rPr lang="en-US" sz="2300" dirty="0" smtClean="0"/>
              <a:t>(mammal :  whale),  (library :  books)</a:t>
            </a:r>
          </a:p>
          <a:p>
            <a:pPr marL="0" indent="636588">
              <a:buNone/>
            </a:pP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Corpora:  Wikipedia, </a:t>
            </a:r>
            <a:r>
              <a:rPr lang="en-US" sz="2300" b="1" dirty="0" err="1" smtClean="0">
                <a:solidFill>
                  <a:schemeClr val="tx2">
                    <a:lumMod val="75000"/>
                  </a:schemeClr>
                </a:solidFill>
              </a:rPr>
              <a:t>GigaWord</a:t>
            </a:r>
            <a:endParaRPr lang="en-US" sz="23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620713" indent="15875">
              <a:buNone/>
            </a:pP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Lexical patterns:  word sequences encountered between given words of a word pair  </a:t>
            </a:r>
          </a:p>
          <a:p>
            <a:pPr marL="0" indent="636588">
              <a:buNone/>
            </a:pP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300" dirty="0" smtClean="0"/>
              <a:t>mammals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</a:rPr>
              <a:t>such as </a:t>
            </a: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</a:rPr>
              <a:t>whales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”, </a:t>
            </a:r>
          </a:p>
          <a:p>
            <a:pPr marL="0" indent="636588">
              <a:buNone/>
            </a:pP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300" dirty="0" smtClean="0"/>
              <a:t>library </a:t>
            </a:r>
            <a:r>
              <a:rPr lang="en-US" sz="2300" b="1" dirty="0" smtClean="0">
                <a:solidFill>
                  <a:srgbClr val="0070C0"/>
                </a:solidFill>
              </a:rPr>
              <a:t>comprised of</a:t>
            </a:r>
            <a:r>
              <a:rPr lang="en-US" sz="2300" dirty="0" smtClean="0"/>
              <a:t> books</a:t>
            </a: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Hundreds of thousands of lexical patterns collected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Features:  </a:t>
            </a:r>
            <a:r>
              <a:rPr lang="en-US" b="1" dirty="0" smtClean="0"/>
              <a:t>log(pattern occurrence count)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Train a log-linear classifier: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Positive and negative examples for a relation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err="1" smtClean="0"/>
              <a:t>Relation</a:t>
            </a:r>
            <a:r>
              <a:rPr lang="es-MX" b="1" dirty="0" smtClean="0"/>
              <a:t> </a:t>
            </a:r>
            <a:r>
              <a:rPr lang="es-MX" b="1" dirty="0" err="1" smtClean="0"/>
              <a:t>Specific</a:t>
            </a:r>
            <a:r>
              <a:rPr lang="en-US" b="1" dirty="0" smtClean="0"/>
              <a:t> Models:</a:t>
            </a:r>
            <a:br>
              <a:rPr lang="en-US" b="1" dirty="0" smtClean="0"/>
            </a:br>
            <a:r>
              <a:rPr lang="en-US" b="1" dirty="0" smtClean="0"/>
              <a:t>Knowledge Bases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Relation-specific information from Knowledge Bases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Probase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[Wu et al., 2012]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&gt; 2.5M concepts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Relations between large part of the concepts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Numerical Probabilities  for relations</a:t>
            </a:r>
          </a:p>
          <a:p>
            <a:pPr marL="547688" lvl="1" indent="-9525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(furniture : desk)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gives </a:t>
            </a:r>
            <a:r>
              <a:rPr lang="en-US" dirty="0" err="1" smtClean="0">
                <a:solidFill>
                  <a:schemeClr val="tx1"/>
                </a:solidFill>
              </a:rPr>
              <a:t>Prob</a:t>
            </a:r>
            <a:r>
              <a:rPr lang="en-US" dirty="0" smtClean="0">
                <a:solidFill>
                  <a:schemeClr val="tx1"/>
                </a:solidFill>
              </a:rPr>
              <a:t>[(furniture : desk)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 Relation 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R</a:t>
            </a:r>
            <a:r>
              <a:rPr lang="en-US" baseline="-25000" dirty="0" err="1" smtClean="0">
                <a:solidFill>
                  <a:schemeClr val="tx1"/>
                </a:solidFill>
                <a:sym typeface="Symbol"/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73050" indent="-273050"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 considered relations:</a:t>
            </a:r>
          </a:p>
          <a:p>
            <a:pPr marL="547370" lvl="1" indent="-27305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Is-A             </a:t>
            </a:r>
            <a:r>
              <a:rPr lang="en-US" dirty="0" err="1" smtClean="0">
                <a:solidFill>
                  <a:schemeClr val="tx1"/>
                </a:solidFill>
              </a:rPr>
              <a:t>weapon:knife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medicine:aspirin</a:t>
            </a:r>
            <a:endParaRPr lang="en-US" b="1" dirty="0" smtClean="0">
              <a:solidFill>
                <a:schemeClr val="tx1"/>
              </a:solidFill>
            </a:endParaRPr>
          </a:p>
          <a:p>
            <a:pPr marL="547370" lvl="1" indent="-27305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Attribute    </a:t>
            </a:r>
            <a:r>
              <a:rPr lang="en-US" dirty="0" err="1" smtClean="0">
                <a:solidFill>
                  <a:schemeClr val="tx1"/>
                </a:solidFill>
              </a:rPr>
              <a:t>glass:fragile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beggar:poor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post-2-1120845508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872" y="4509120"/>
            <a:ext cx="2091549" cy="2091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s-MX" b="1" dirty="0" err="1" smtClean="0"/>
              <a:t>Relation</a:t>
            </a:r>
            <a:r>
              <a:rPr lang="es-MX" b="1" dirty="0" smtClean="0"/>
              <a:t> </a:t>
            </a:r>
            <a:r>
              <a:rPr lang="es-MX" b="1" dirty="0" err="1" smtClean="0"/>
              <a:t>Specific</a:t>
            </a:r>
            <a:r>
              <a:rPr lang="en-US" b="1" dirty="0" smtClean="0"/>
              <a:t> Models:</a:t>
            </a:r>
            <a:br>
              <a:rPr lang="en-US" b="1" dirty="0" smtClean="0"/>
            </a:br>
            <a:r>
              <a:rPr lang="en-US" b="1" dirty="0" smtClean="0"/>
              <a:t>Lexical Semantics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Polarity-Inducing Latent Semantic Analysis, PILSA </a:t>
            </a:r>
          </a:p>
          <a:p>
            <a:pPr marL="288000" indent="0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Yih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et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al.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2012]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Distinguishes between Synonyms and Antonyms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Vector Space model 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Words represented as unit vectors 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Words with opposite meanings correspond to oppositely directed vectors 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Degree of synonymy/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antonymy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measured as cosine</a:t>
            </a:r>
          </a:p>
          <a:p>
            <a:pPr lvl="1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" name="TextBox 5"/>
          <p:cNvSpPr txBox="1"/>
          <p:nvPr/>
        </p:nvSpPr>
        <p:spPr>
          <a:xfrm>
            <a:off x="3102496" y="4581128"/>
            <a:ext cx="74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89784" y="4263008"/>
            <a:ext cx="150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burning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64088" y="580526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4048" y="627970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freezing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851920" y="4725144"/>
            <a:ext cx="1152128" cy="1656184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>
          <a:xfrm>
            <a:off x="5148064" y="5949280"/>
            <a:ext cx="216024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Oval 32"/>
          <p:cNvSpPr/>
          <p:nvPr/>
        </p:nvSpPr>
        <p:spPr>
          <a:xfrm>
            <a:off x="3635896" y="4869160"/>
            <a:ext cx="216024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Oval 33"/>
          <p:cNvSpPr/>
          <p:nvPr/>
        </p:nvSpPr>
        <p:spPr>
          <a:xfrm>
            <a:off x="3995936" y="4653136"/>
            <a:ext cx="216024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/>
          <p:cNvSpPr/>
          <p:nvPr/>
        </p:nvSpPr>
        <p:spPr>
          <a:xfrm>
            <a:off x="4644008" y="6309320"/>
            <a:ext cx="216024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Combining Heterogeneous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Learn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 optimal linear combination of models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Features: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outputs of the models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Logistic regression: </a:t>
            </a:r>
          </a:p>
          <a:p>
            <a:pPr marL="457200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regularizers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L1 and L2 selected empirically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Learning settings: </a:t>
            </a:r>
          </a:p>
          <a:p>
            <a:pPr marL="441325" lvl="1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Positive examples:   </a:t>
            </a:r>
          </a:p>
          <a:p>
            <a:pPr marL="441325" lvl="1" indent="0"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ornithology:birds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psychology:mind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marL="273050" indent="168275" algn="ctr">
              <a:buNone/>
            </a:pPr>
            <a:r>
              <a:rPr lang="en-US" sz="2300" dirty="0" err="1" smtClean="0"/>
              <a:t>astronomy:stars</a:t>
            </a:r>
            <a:r>
              <a:rPr lang="en-US" sz="2300" dirty="0" smtClean="0"/>
              <a:t>, </a:t>
            </a:r>
            <a:r>
              <a:rPr lang="en-US" sz="2300" dirty="0" err="1" smtClean="0"/>
              <a:t>ballistics:projectile</a:t>
            </a:r>
            <a:endParaRPr lang="en-US" sz="2300" dirty="0" smtClean="0"/>
          </a:p>
          <a:p>
            <a:pPr marL="730250" lvl="1" indent="-288925">
              <a:buNone/>
              <a:tabLst>
                <a:tab pos="261938" algn="l"/>
              </a:tabLs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Negative examples: </a:t>
            </a:r>
          </a:p>
          <a:p>
            <a:pPr marL="441325" lvl="1" indent="0" algn="ctr">
              <a:buNone/>
              <a:tabLst>
                <a:tab pos="261938" algn="l"/>
              </a:tabLst>
            </a:pPr>
            <a:r>
              <a:rPr lang="en-US" dirty="0" err="1" smtClean="0">
                <a:solidFill>
                  <a:schemeClr val="tx1"/>
                </a:solidFill>
              </a:rPr>
              <a:t>school:students</a:t>
            </a:r>
            <a:r>
              <a:rPr lang="en-US" dirty="0" smtClean="0">
                <a:solidFill>
                  <a:schemeClr val="tx1"/>
                </a:solidFill>
              </a:rPr>
              <a:t>,  </a:t>
            </a:r>
            <a:r>
              <a:rPr lang="en-US" dirty="0" err="1" smtClean="0">
                <a:solidFill>
                  <a:schemeClr val="tx1"/>
                </a:solidFill>
              </a:rPr>
              <a:t>furniture:desk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mammal:primate</a:t>
            </a:r>
            <a:endParaRPr lang="en-US" dirty="0" smtClean="0">
              <a:solidFill>
                <a:schemeClr val="tx1"/>
              </a:solidFill>
            </a:endParaRPr>
          </a:p>
          <a:p>
            <a:pPr marL="441325" lvl="1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Learns a model for each relation/prototype pair group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Heterogeneous </a:t>
            </a:r>
            <a:r>
              <a:rPr lang="es-MX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Relational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Similarity</a:t>
            </a:r>
            <a:r>
              <a:rPr lang="es-MX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Models</a:t>
            </a:r>
          </a:p>
          <a:p>
            <a:r>
              <a:rPr lang="en-US" b="1" dirty="0" smtClean="0"/>
              <a:t>Experiment and Results</a:t>
            </a:r>
          </a:p>
          <a:p>
            <a:pPr lvl="1"/>
            <a:r>
              <a:rPr lang="en-US" b="1" dirty="0" smtClean="0"/>
              <a:t>Task &amp; Dataset</a:t>
            </a:r>
          </a:p>
          <a:p>
            <a:pPr lvl="1"/>
            <a:r>
              <a:rPr lang="en-US" b="1" dirty="0" smtClean="0"/>
              <a:t>Results</a:t>
            </a:r>
          </a:p>
          <a:p>
            <a:pPr lvl="1"/>
            <a:r>
              <a:rPr lang="en-US" b="1" dirty="0" smtClean="0"/>
              <a:t>Analysis of combined models</a:t>
            </a:r>
          </a:p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Conclusions and Future Work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 &amp; Dataset 1/2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SemEval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2012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2: </a:t>
            </a:r>
          </a:p>
          <a:p>
            <a:pPr>
              <a:buNone/>
            </a:pP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Measuring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Degrees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Relational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Similarity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3-4 prototype pairs for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79 relations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10 main categories: </a:t>
            </a:r>
          </a:p>
          <a:p>
            <a:pPr marL="533083" lvl="2" indent="15875">
              <a:buNone/>
            </a:pPr>
            <a:r>
              <a:rPr lang="en-US" sz="2300" b="1" dirty="0" smtClean="0">
                <a:solidFill>
                  <a:schemeClr val="tx2">
                    <a:lumMod val="75000"/>
                  </a:schemeClr>
                </a:solidFill>
              </a:rPr>
              <a:t>Class Inclusion, Attribute, Case Relations, Space-Time…</a:t>
            </a:r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40 example pairs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a relation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Not all examples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represent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relation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equally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well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603504" lvl="2" indent="0">
              <a:buNone/>
            </a:pPr>
            <a:r>
              <a:rPr lang="en-US" sz="2400" dirty="0" smtClean="0"/>
              <a:t> an X indicates/signifies Y</a:t>
            </a:r>
          </a:p>
          <a:p>
            <a:pPr marL="603504" lvl="2" indent="0">
              <a:buNone/>
            </a:pPr>
            <a:r>
              <a:rPr lang="en-US" sz="2400" dirty="0" smtClean="0"/>
              <a:t>" </a:t>
            </a:r>
            <a:r>
              <a:rPr lang="en-US" sz="2400" dirty="0" err="1" smtClean="0"/>
              <a:t>siren:danger</a:t>
            </a:r>
            <a:r>
              <a:rPr lang="en-US" sz="2400" dirty="0" smtClean="0"/>
              <a:t> " "</a:t>
            </a:r>
            <a:r>
              <a:rPr lang="en-US" sz="2400" dirty="0" err="1" smtClean="0"/>
              <a:t>signature:approval</a:t>
            </a:r>
            <a:r>
              <a:rPr lang="en-US" sz="2400" dirty="0" smtClean="0"/>
              <a:t> "   </a:t>
            </a:r>
            <a:r>
              <a:rPr lang="en-US" sz="2400" dirty="0" smtClean="0">
                <a:solidFill>
                  <a:srgbClr val="C00000"/>
                </a:solidFill>
              </a:rPr>
              <a:t>"</a:t>
            </a:r>
            <a:r>
              <a:rPr lang="en-US" sz="2400" dirty="0" err="1" smtClean="0">
                <a:solidFill>
                  <a:srgbClr val="C00000"/>
                </a:solidFill>
              </a:rPr>
              <a:t>yellow:caution</a:t>
            </a:r>
            <a:r>
              <a:rPr lang="en-US" sz="2400" dirty="0" smtClean="0">
                <a:solidFill>
                  <a:srgbClr val="C00000"/>
                </a:solidFill>
              </a:rPr>
              <a:t>"</a:t>
            </a:r>
            <a:endParaRPr lang="ru-RU" sz="2400" dirty="0" smtClean="0">
              <a:solidFill>
                <a:srgbClr val="C00000"/>
              </a:solidFill>
            </a:endParaRPr>
          </a:p>
          <a:p>
            <a:pPr marL="258763" indent="-258763"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Gold Standard Rankings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example word pairs per relation</a:t>
            </a:r>
          </a:p>
          <a:p>
            <a:pPr marL="258763" indent="3175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ranked by degrees of relational similarity </a:t>
            </a:r>
          </a:p>
          <a:p>
            <a:pPr marL="258763" indent="3175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based on inquiries of human annotators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 &amp; Dataset 2/2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Task: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automatically rank example pairs in a group and evaluate against the Gold Standard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Evaluation metric: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Spearman rank correlation coefficient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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02336" lvl="1" indent="0">
              <a:buNone/>
            </a:pPr>
            <a:r>
              <a:rPr lang="en-US" dirty="0" smtClean="0"/>
              <a:t>How well an automatic ranking of pairs correlates </a:t>
            </a:r>
          </a:p>
          <a:p>
            <a:pPr marL="402336" lvl="1" indent="0">
              <a:buNone/>
            </a:pPr>
            <a:r>
              <a:rPr lang="en-US" dirty="0" smtClean="0"/>
              <a:t>with the gold standard one by human annotators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Settings:</a:t>
            </a:r>
          </a:p>
          <a:p>
            <a:pPr marL="441325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 relations in a development set with known gold standard rankings</a:t>
            </a:r>
          </a:p>
          <a:p>
            <a:pPr marL="441325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69 relations in a testing set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Approaches to 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Measuring Relational Similarity Degree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Duluth systems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[Pedersen, 2012]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Word vectors based 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WordNet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+ cosine similarity</a:t>
            </a:r>
          </a:p>
          <a:p>
            <a:pPr marL="258763" indent="-258763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BUAP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system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Tovar et al., 2012]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33083" lvl="1" indent="-258763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Word pair represented in a vector space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Cosine between target pair and a prototypical example</a:t>
            </a:r>
          </a:p>
          <a:p>
            <a:pPr marL="258763" indent="-258763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UTD systems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[Rink and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Harabagiu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2012]</a:t>
            </a:r>
          </a:p>
          <a:p>
            <a:pPr marL="533083" lvl="1" indent="-258763">
              <a:spcAft>
                <a:spcPts val="1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Lexical patterns between words in a word pair + Naïve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Bayes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Classifier or SVM classifier</a:t>
            </a:r>
          </a:p>
          <a:p>
            <a:pPr marL="258763" indent="0">
              <a:spcAft>
                <a:spcPts val="12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Some systems were able to outperform the random baseline, yet there was still much room for improvement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Results: Averaged Performance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83496" y="2607295"/>
            <a:ext cx="292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54.1 %  improvement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337293"/>
              </p:ext>
            </p:extLst>
          </p:nvPr>
        </p:nvGraphicFramePr>
        <p:xfrm>
          <a:off x="345976" y="1484784"/>
          <a:ext cx="833048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4288" y="570363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Co</a:t>
            </a:r>
            <a:r>
              <a:rPr lang="en-US" sz="2400" b="1" dirty="0" smtClean="0"/>
              <a:t>-HM</a:t>
            </a:r>
            <a:endParaRPr lang="ru-RU" sz="2400" b="1" dirty="0"/>
          </a:p>
        </p:txBody>
      </p:sp>
      <p:sp>
        <p:nvSpPr>
          <p:cNvPr id="12" name="Left Brace 11"/>
          <p:cNvSpPr/>
          <p:nvPr/>
        </p:nvSpPr>
        <p:spPr>
          <a:xfrm>
            <a:off x="6876256" y="2132856"/>
            <a:ext cx="504056" cy="1296144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 Relations in word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2800" b="1" dirty="0" smtClean="0"/>
              <a:t>Part-of</a:t>
            </a:r>
            <a:r>
              <a:rPr lang="en-US" sz="2800" b="1" dirty="0"/>
              <a:t>		  </a:t>
            </a:r>
            <a:r>
              <a:rPr lang="en-US" sz="2800" b="1" dirty="0" smtClean="0"/>
              <a:t>              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wheel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car</a:t>
            </a:r>
          </a:p>
          <a:p>
            <a:pPr lvl="1">
              <a:buNone/>
            </a:pPr>
            <a:r>
              <a:rPr lang="en-US" sz="2800" dirty="0" smtClean="0"/>
              <a:t>   </a:t>
            </a:r>
            <a:r>
              <a:rPr lang="en-US" sz="2800" i="1" dirty="0" smtClean="0"/>
              <a:t>Used In:</a:t>
            </a:r>
            <a:r>
              <a:rPr lang="en-US" sz="2800" dirty="0" smtClean="0"/>
              <a:t>  Relational Search, Product Description</a:t>
            </a:r>
            <a:endParaRPr lang="en-US" sz="2800" dirty="0"/>
          </a:p>
          <a:p>
            <a:pPr lvl="1">
              <a:spcBef>
                <a:spcPts val="1800"/>
              </a:spcBef>
            </a:pPr>
            <a:r>
              <a:rPr lang="en-US" sz="2800" b="1" dirty="0" smtClean="0"/>
              <a:t>Synonyms </a:t>
            </a:r>
            <a:r>
              <a:rPr lang="en-US" sz="2800" b="1" dirty="0"/>
              <a:t>	  </a:t>
            </a:r>
            <a:r>
              <a:rPr lang="en-US" sz="2800" b="1" dirty="0" smtClean="0"/>
              <a:t>              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car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auto</a:t>
            </a:r>
          </a:p>
          <a:p>
            <a:pPr marL="547688" lvl="1" indent="-11113">
              <a:buNone/>
            </a:pPr>
            <a:r>
              <a:rPr lang="en-US" sz="2800" i="1" dirty="0" smtClean="0"/>
              <a:t>Used In:</a:t>
            </a:r>
            <a:r>
              <a:rPr lang="en-US" sz="2800" dirty="0" smtClean="0"/>
              <a:t>   Word hints, translation</a:t>
            </a:r>
            <a:endParaRPr lang="en-US" sz="2800" dirty="0"/>
          </a:p>
          <a:p>
            <a:pPr lvl="1">
              <a:spcBef>
                <a:spcPts val="1800"/>
              </a:spcBef>
            </a:pPr>
            <a:r>
              <a:rPr lang="en-US" sz="2800" b="1" dirty="0" smtClean="0"/>
              <a:t>Is-A </a:t>
            </a:r>
            <a:r>
              <a:rPr lang="en-US" sz="2800" b="1" dirty="0"/>
              <a:t>		  </a:t>
            </a:r>
            <a:r>
              <a:rPr lang="en-US" sz="2800" b="1" dirty="0" smtClean="0"/>
              <a:t>              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dog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animal</a:t>
            </a:r>
          </a:p>
          <a:p>
            <a:pPr marL="547688" lvl="1" indent="-11113">
              <a:buNone/>
            </a:pPr>
            <a:r>
              <a:rPr lang="en-US" sz="2800" i="1" dirty="0" smtClean="0"/>
              <a:t>Used In</a:t>
            </a:r>
            <a:r>
              <a:rPr lang="en-US" sz="2800" dirty="0" smtClean="0"/>
              <a:t>:  Taxonomy  population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r>
              <a:rPr lang="en-US" dirty="0" smtClean="0"/>
              <a:t>:  </a:t>
            </a:r>
            <a:r>
              <a:rPr lang="en-US" b="1" dirty="0" smtClean="0"/>
              <a:t>Per Relation Group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50884"/>
              </p:ext>
            </p:extLst>
          </p:nvPr>
        </p:nvGraphicFramePr>
        <p:xfrm>
          <a:off x="1798711" y="1510643"/>
          <a:ext cx="6013649" cy="3436156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767343"/>
                <a:gridCol w="1623153"/>
                <a:gridCol w="1623153"/>
              </a:tblGrid>
              <a:tr h="38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Relation Groups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UTD-NB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Co-HM</a:t>
                      </a:r>
                      <a:endParaRPr lang="en-US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749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 CLASS INCLUSION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 PART-WHOLE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 SIMILAR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CONTRAST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5 ATTRIBUTE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6 NON-ATTRIBUTE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7 CASE RELATION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CAUSE-PURPOSE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9 SPACE-TIME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74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10 REFERENCE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Half Frame 4"/>
          <p:cNvSpPr/>
          <p:nvPr/>
        </p:nvSpPr>
        <p:spPr>
          <a:xfrm rot="13385317">
            <a:off x="7159875" y="1901625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3385317">
            <a:off x="7159875" y="2189657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3385317">
            <a:off x="7159875" y="2837729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3385317">
            <a:off x="7159874" y="3125761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13385317">
            <a:off x="7159875" y="3413793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3385317">
            <a:off x="7159875" y="3693851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/>
          <p:cNvSpPr/>
          <p:nvPr/>
        </p:nvSpPr>
        <p:spPr>
          <a:xfrm rot="13385317">
            <a:off x="7159875" y="3981883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3385317">
            <a:off x="5325395" y="4629955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9944" y="5373216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r>
              <a:rPr lang="en-US" sz="2800" dirty="0" smtClean="0"/>
              <a:t> winning cases out of 10 </a:t>
            </a:r>
            <a:endParaRPr lang="en-US" sz="2800" dirty="0"/>
          </a:p>
        </p:txBody>
      </p:sp>
      <p:sp>
        <p:nvSpPr>
          <p:cNvPr id="16" name="Half Frame 15"/>
          <p:cNvSpPr/>
          <p:nvPr/>
        </p:nvSpPr>
        <p:spPr>
          <a:xfrm rot="13385317">
            <a:off x="7160619" y="2549697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3385317">
            <a:off x="7160619" y="4349897"/>
            <a:ext cx="214964" cy="182404"/>
          </a:xfrm>
          <a:prstGeom prst="halfFrame">
            <a:avLst>
              <a:gd name="adj1" fmla="val 19225"/>
              <a:gd name="adj2" fmla="val 17007"/>
            </a:avLst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Analysis: Model Ablation Study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From a combined model take out each individual model one by one: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800" dirty="0" smtClean="0"/>
              <a:t>-Is-A    -Attribute    -DS       -PILSA     -Patterns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-DS shows substantial drop in performance: </a:t>
            </a:r>
          </a:p>
          <a:p>
            <a:pPr lvl="1"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rgbClr val="C00000"/>
                </a:solidFill>
                <a:sym typeface="Symbol"/>
              </a:rPr>
              <a:t>33%  drop </a:t>
            </a:r>
            <a:r>
              <a:rPr lang="en-US" sz="2500" dirty="0" smtClean="0">
                <a:solidFill>
                  <a:schemeClr val="tx1"/>
                </a:solidFill>
                <a:sym typeface="Symbol"/>
              </a:rPr>
              <a:t>in</a:t>
            </a:r>
            <a:r>
              <a:rPr lang="en-US" sz="2500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Spearman’s </a:t>
            </a:r>
            <a:r>
              <a:rPr lang="en-US" sz="2500" dirty="0" smtClean="0">
                <a:solidFill>
                  <a:schemeClr val="tx1"/>
                </a:solidFill>
                <a:sym typeface="Symbol"/>
              </a:rPr>
              <a:t> (</a:t>
            </a:r>
            <a:r>
              <a:rPr lang="en-US" sz="2500" dirty="0" smtClean="0">
                <a:solidFill>
                  <a:schemeClr val="tx1"/>
                </a:solidFill>
              </a:rPr>
              <a:t>0.353 </a:t>
            </a:r>
            <a:r>
              <a:rPr lang="en-US" sz="2500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sz="2500" dirty="0" smtClean="0">
                <a:solidFill>
                  <a:schemeClr val="tx1"/>
                </a:solidFill>
              </a:rPr>
              <a:t> 0.238 </a:t>
            </a:r>
            <a:r>
              <a:rPr lang="en-US" sz="2500" dirty="0" smtClean="0">
                <a:solidFill>
                  <a:schemeClr val="tx1"/>
                </a:solidFill>
                <a:sym typeface="Symbol"/>
              </a:rPr>
              <a:t>)</a:t>
            </a:r>
            <a:endParaRPr lang="en-US" sz="25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Ablation of other models does not show statistically significant change in result 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However, combining all the models together gives great improvement compared to DS model only </a:t>
            </a:r>
          </a:p>
          <a:p>
            <a:pPr marL="547688" lvl="1" indent="-285750">
              <a:buNone/>
            </a:pPr>
            <a:r>
              <a:rPr lang="en-US" sz="2500" dirty="0" smtClean="0">
                <a:solidFill>
                  <a:srgbClr val="006600"/>
                </a:solidFill>
                <a:sym typeface="Symbol"/>
              </a:rPr>
              <a:t>9% increase </a:t>
            </a:r>
            <a:r>
              <a:rPr lang="en-US" sz="2500" dirty="0" smtClean="0">
                <a:solidFill>
                  <a:schemeClr val="tx1"/>
                </a:solidFill>
                <a:sym typeface="Symbol"/>
              </a:rPr>
              <a:t>in </a:t>
            </a:r>
            <a:r>
              <a:rPr lang="en-US" sz="2500" dirty="0" smtClean="0">
                <a:solidFill>
                  <a:schemeClr val="tx1"/>
                </a:solidFill>
              </a:rPr>
              <a:t>Spearman’s </a:t>
            </a:r>
            <a:r>
              <a:rPr lang="en-US" sz="2500" dirty="0" smtClean="0">
                <a:solidFill>
                  <a:schemeClr val="tx1"/>
                </a:solidFill>
                <a:sym typeface="Symbol"/>
              </a:rPr>
              <a:t> (</a:t>
            </a:r>
            <a:r>
              <a:rPr lang="en-US" sz="2500" dirty="0" smtClean="0">
                <a:solidFill>
                  <a:schemeClr val="tx1"/>
                </a:solidFill>
              </a:rPr>
              <a:t>0.324 </a:t>
            </a:r>
            <a:r>
              <a:rPr lang="en-US" sz="2500" dirty="0" smtClean="0">
                <a:solidFill>
                  <a:schemeClr val="tx1"/>
                </a:solidFill>
                <a:sym typeface="Symbol"/>
              </a:rPr>
              <a:t> 0.353)</a:t>
            </a:r>
            <a:endParaRPr lang="ru-RU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Heterogeneous Relational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s-MX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Similarity</a:t>
            </a:r>
            <a:r>
              <a:rPr lang="es-MX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Models </a:t>
            </a:r>
          </a:p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Experiment and Results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 and Future Work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Conclusions &amp;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1938" indent="-261938"/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State-of-the-art results </a:t>
            </a:r>
          </a:p>
          <a:p>
            <a:pPr>
              <a:spcBef>
                <a:spcPts val="1800"/>
              </a:spcBef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Introduced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Directional Similarity model</a:t>
            </a:r>
          </a:p>
          <a:p>
            <a:pPr lvl="1"/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A general model for </a:t>
            </a: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</a:rPr>
              <a:t>measuring relational similarity for arbitrary relations</a:t>
            </a:r>
          </a:p>
          <a:p>
            <a:pPr>
              <a:spcBef>
                <a:spcPts val="1800"/>
              </a:spcBef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Introduced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 combination of heterogeneous</a:t>
            </a:r>
          </a:p>
          <a:p>
            <a:pPr marL="174943" indent="0">
              <a:buNone/>
            </a:pP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 – general and relation-specific – models </a:t>
            </a:r>
          </a:p>
          <a:p>
            <a:pPr marL="174943" indent="0"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for even better relational similarity measuring</a:t>
            </a:r>
          </a:p>
          <a:p>
            <a:pPr>
              <a:spcBef>
                <a:spcPts val="3000"/>
              </a:spcBef>
              <a:buNone/>
            </a:pP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In the future:</a:t>
            </a:r>
          </a:p>
          <a:p>
            <a:pPr lvl="1"/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How to choose individual models for specific relations?</a:t>
            </a:r>
          </a:p>
          <a:p>
            <a:pPr lvl="1"/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User study for relation similarity ceiling</a:t>
            </a:r>
          </a:p>
          <a:p>
            <a:pPr lvl="1"/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Compare various VSM (RNNLM vs. others)</a:t>
            </a:r>
          </a:p>
          <a:p>
            <a:pPr marL="174943" indent="0">
              <a:spcAft>
                <a:spcPts val="1200"/>
              </a:spcAft>
              <a:buNone/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Thank you! </a:t>
            </a:r>
            <a:endParaRPr lang="ru-RU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 Relations in word pairs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More examples: </a:t>
            </a:r>
          </a:p>
          <a:p>
            <a:pPr lvl="1"/>
            <a:r>
              <a:rPr lang="en-US" sz="2800" b="1" dirty="0" smtClean="0"/>
              <a:t>Cause-effect	                 </a:t>
            </a:r>
            <a:r>
              <a:rPr lang="en-US" sz="2800" dirty="0" smtClean="0">
                <a:solidFill>
                  <a:schemeClr val="tx1"/>
                </a:solidFill>
              </a:rPr>
              <a:t>joke : laughter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b="1" dirty="0" err="1" smtClean="0"/>
              <a:t>Time:Associated</a:t>
            </a:r>
            <a:r>
              <a:rPr lang="en-US" sz="2800" b="1" dirty="0" smtClean="0"/>
              <a:t> Item</a:t>
            </a:r>
            <a:r>
              <a:rPr lang="en-US" sz="2800" i="1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retirement : pension</a:t>
            </a:r>
            <a:endParaRPr lang="ru-RU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b="1" dirty="0" err="1" smtClean="0"/>
              <a:t>Mass:Portion</a:t>
            </a:r>
            <a:r>
              <a:rPr lang="en-US" sz="2800" dirty="0" smtClean="0"/>
              <a:t>  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water:drop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b="1" dirty="0" err="1" smtClean="0"/>
              <a:t>Activity:Stage</a:t>
            </a:r>
            <a:r>
              <a:rPr lang="en-US" sz="2800" i="1" dirty="0" smtClean="0"/>
              <a:t>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shopping:buying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b="1" dirty="0" err="1" smtClean="0"/>
              <a:t>Object:Typical</a:t>
            </a:r>
            <a:r>
              <a:rPr lang="en-US" sz="2800" b="1" dirty="0" smtClean="0"/>
              <a:t> Action  </a:t>
            </a:r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glass:break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b="1" dirty="0" err="1" smtClean="0"/>
              <a:t>Sign:Significant</a:t>
            </a:r>
            <a:r>
              <a:rPr lang="en-US" sz="2800" b="1" dirty="0" smtClean="0"/>
              <a:t>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siren:danger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/>
              <a:t>…</a:t>
            </a:r>
          </a:p>
          <a:p>
            <a:pPr lvl="1" algn="ctr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Many types of various relations!!!</a:t>
            </a:r>
          </a:p>
          <a:p>
            <a:pPr lvl="1">
              <a:buNone/>
            </a:pPr>
            <a:r>
              <a:rPr lang="en-US" sz="2800" i="1" dirty="0" smtClean="0"/>
              <a:t>Used In:</a:t>
            </a:r>
            <a:r>
              <a:rPr lang="en-US" sz="2800" dirty="0" smtClean="0"/>
              <a:t> Semantic structure of a document, </a:t>
            </a:r>
          </a:p>
          <a:p>
            <a:pPr marL="1436688" lvl="1" indent="0">
              <a:buNone/>
            </a:pPr>
            <a:r>
              <a:rPr lang="en-US" sz="2800" dirty="0" smtClean="0"/>
              <a:t>event detection, word hints…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Similarity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Building a general “relational similarity” model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 a more efficient way to learn a model for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any arbitrary relation 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Turney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2008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 smtClean="0"/>
          </a:p>
          <a:p>
            <a:pPr>
              <a:buNone/>
            </a:pPr>
            <a:r>
              <a:rPr lang="es-MX" sz="2800" b="1" dirty="0" err="1" smtClean="0">
                <a:solidFill>
                  <a:schemeClr val="tx2"/>
                </a:solidFill>
              </a:rPr>
              <a:t>Prototype</a:t>
            </a:r>
            <a:r>
              <a:rPr lang="es-MX" sz="2800" b="1" dirty="0" smtClean="0">
                <a:solidFill>
                  <a:schemeClr val="tx2"/>
                </a:solidFill>
              </a:rPr>
              <a:t> </a:t>
            </a:r>
            <a:r>
              <a:rPr lang="es-MX" sz="2800" b="1" dirty="0" err="1" smtClean="0">
                <a:solidFill>
                  <a:schemeClr val="tx2"/>
                </a:solidFill>
              </a:rPr>
              <a:t>pairs</a:t>
            </a:r>
            <a:r>
              <a:rPr lang="es-MX" sz="2800" b="1" dirty="0" smtClean="0">
                <a:solidFill>
                  <a:schemeClr val="tx2"/>
                </a:solidFill>
              </a:rPr>
              <a:t>:</a:t>
            </a:r>
          </a:p>
          <a:p>
            <a:pPr algn="ctr">
              <a:buNone/>
            </a:pPr>
            <a:r>
              <a:rPr lang="en-US" dirty="0" err="1" smtClean="0"/>
              <a:t>ornithology:birds</a:t>
            </a:r>
            <a:r>
              <a:rPr lang="en-US" dirty="0" smtClean="0"/>
              <a:t>, </a:t>
            </a:r>
            <a:r>
              <a:rPr lang="en-US" dirty="0" err="1" smtClean="0"/>
              <a:t>psychology:mind</a:t>
            </a:r>
            <a:r>
              <a:rPr lang="en-US" dirty="0" smtClean="0"/>
              <a:t>, </a:t>
            </a:r>
          </a:p>
          <a:p>
            <a:pPr algn="ctr">
              <a:buNone/>
            </a:pPr>
            <a:r>
              <a:rPr lang="en-US" dirty="0" err="1" smtClean="0"/>
              <a:t>astronomy:stars</a:t>
            </a:r>
            <a:r>
              <a:rPr lang="en-US" dirty="0" smtClean="0"/>
              <a:t>, </a:t>
            </a:r>
            <a:r>
              <a:rPr lang="en-US" dirty="0" err="1" smtClean="0"/>
              <a:t>ballistics:projectile</a:t>
            </a:r>
            <a:endParaRPr lang="en-US" dirty="0" smtClean="0"/>
          </a:p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Target pairs: 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6600"/>
                </a:solidFill>
              </a:rPr>
              <a:t>herpetologist:salamander</a:t>
            </a:r>
            <a:r>
              <a:rPr lang="en-US" dirty="0" smtClean="0"/>
              <a:t>,  </a:t>
            </a:r>
            <a:r>
              <a:rPr lang="en-US" dirty="0" err="1" smtClean="0">
                <a:solidFill>
                  <a:srgbClr val="C00000"/>
                </a:solidFill>
              </a:rPr>
              <a:t>school:students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Relation type: </a:t>
            </a:r>
            <a:endParaRPr lang="ru-RU" sz="2800" b="1" dirty="0" smtClean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es-MX" dirty="0" err="1" smtClean="0"/>
              <a:t>Knowledge</a:t>
            </a:r>
            <a:endParaRPr lang="en-US" dirty="0" smtClean="0"/>
          </a:p>
          <a:p>
            <a:pPr algn="ctr">
              <a:buNone/>
            </a:pP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Degrees of relational </a:t>
            </a:r>
            <a:r>
              <a:rPr lang="en-US" b="1" dirty="0" smtClean="0"/>
              <a:t>similarity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Is-A relation </a:t>
            </a:r>
          </a:p>
          <a:p>
            <a:pPr marL="82296" indent="0">
              <a:buNone/>
            </a:pPr>
            <a:r>
              <a:rPr lang="en-US" dirty="0" smtClean="0"/>
              <a:t>mammal: primate   </a:t>
            </a:r>
          </a:p>
          <a:p>
            <a:pPr marL="82296" indent="0">
              <a:buNone/>
            </a:pPr>
            <a:r>
              <a:rPr lang="en-US" dirty="0" smtClean="0"/>
              <a:t>mammal: whale </a:t>
            </a:r>
          </a:p>
          <a:p>
            <a:pPr marL="82296" indent="0">
              <a:buNone/>
            </a:pPr>
            <a:r>
              <a:rPr lang="en-US" dirty="0" smtClean="0"/>
              <a:t>mammal: porpoise </a:t>
            </a:r>
            <a:endParaRPr lang="ru-RU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01521"/>
            <a:ext cx="1974265" cy="131617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7504" y="2159000"/>
            <a:ext cx="3733800" cy="1219200"/>
          </a:xfrm>
          <a:prstGeom prst="ellipse">
            <a:avLst/>
          </a:prstGeom>
          <a:noFill/>
          <a:ln w="63500">
            <a:solidFill>
              <a:schemeClr val="accent1">
                <a:shade val="50000"/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12160" y="1268760"/>
            <a:ext cx="3131840" cy="23317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>
              <a:buFont typeface="Wingdings 3"/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ENTITY:SOUND</a:t>
            </a:r>
          </a:p>
          <a:p>
            <a:pPr marL="82296" indent="0">
              <a:buFont typeface="Wingdings 3"/>
              <a:buNone/>
            </a:pPr>
            <a:r>
              <a:rPr lang="en-US" dirty="0" smtClean="0"/>
              <a:t>dog	:  bark </a:t>
            </a:r>
          </a:p>
          <a:p>
            <a:pPr marL="82296" indent="0">
              <a:buFont typeface="Wingdings 3"/>
              <a:buNone/>
            </a:pPr>
            <a:r>
              <a:rPr lang="en-US" dirty="0" smtClean="0"/>
              <a:t>car	:  vroom </a:t>
            </a:r>
          </a:p>
          <a:p>
            <a:pPr marL="82296" indent="0">
              <a:buFont typeface="Wingdings 3"/>
              <a:buNone/>
            </a:pPr>
            <a:r>
              <a:rPr lang="en-US" dirty="0" smtClean="0"/>
              <a:t>cat	:  meow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251075" y="1854191"/>
            <a:ext cx="362983" cy="1192216"/>
            <a:chOff x="7098947" y="1854191"/>
            <a:chExt cx="362983" cy="1192216"/>
          </a:xfrm>
        </p:grpSpPr>
        <p:sp>
          <p:nvSpPr>
            <p:cNvPr id="8" name="Half Frame 7"/>
            <p:cNvSpPr/>
            <p:nvPr/>
          </p:nvSpPr>
          <p:spPr>
            <a:xfrm rot="8214683" flipH="1">
              <a:off x="7098947" y="1854191"/>
              <a:ext cx="352055" cy="158510"/>
            </a:xfrm>
            <a:prstGeom prst="halfFrame">
              <a:avLst>
                <a:gd name="adj1" fmla="val 19225"/>
                <a:gd name="adj2" fmla="val 170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/>
            <p:cNvSpPr/>
            <p:nvPr/>
          </p:nvSpPr>
          <p:spPr>
            <a:xfrm rot="8214683" flipH="1">
              <a:off x="7109875" y="2855907"/>
              <a:ext cx="352055" cy="190500"/>
            </a:xfrm>
            <a:prstGeom prst="halfFrame">
              <a:avLst>
                <a:gd name="adj1" fmla="val 19225"/>
                <a:gd name="adj2" fmla="val 170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5125159"/>
            <a:ext cx="5544616" cy="523220"/>
          </a:xfrm>
          <a:prstGeom prst="rect">
            <a:avLst/>
          </a:prstGeom>
          <a:blipFill rotWithShape="0">
            <a:blip r:embed="rId4" cstate="print"/>
            <a:stretch>
              <a:fillRect l="-2198" t="-12791" b="-31395"/>
            </a:stretch>
          </a:blipFill>
        </p:spPr>
        <p:txBody>
          <a:bodyPr/>
          <a:lstStyle/>
          <a:p>
            <a:pPr algn="ctr"/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4339579"/>
            <a:ext cx="78477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err="1" smtClean="0"/>
              <a:t>Binary</a:t>
            </a:r>
            <a:r>
              <a:rPr lang="es-MX" sz="2800" dirty="0" smtClean="0"/>
              <a:t> </a:t>
            </a:r>
            <a:r>
              <a:rPr lang="es-MX" sz="2800" dirty="0" err="1" smtClean="0"/>
              <a:t>decision</a:t>
            </a:r>
            <a:r>
              <a:rPr lang="es-MX" sz="2800" dirty="0" smtClean="0"/>
              <a:t> </a:t>
            </a:r>
            <a:r>
              <a:rPr lang="es-MX" sz="2800" dirty="0" err="1" smtClean="0"/>
              <a:t>on</a:t>
            </a:r>
            <a:r>
              <a:rPr lang="en-US" sz="2800" dirty="0" smtClean="0"/>
              <a:t> a relation loses these shades. 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Problem</a:t>
            </a:r>
            <a:endParaRPr lang="ru-RU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s-MX" sz="2800" b="1" dirty="0" err="1" smtClean="0">
                <a:solidFill>
                  <a:schemeClr val="tx2"/>
                </a:solidFill>
              </a:rPr>
              <a:t>Given</a:t>
            </a:r>
            <a:r>
              <a:rPr lang="es-MX" sz="2800" b="1" dirty="0" smtClean="0">
                <a:solidFill>
                  <a:schemeClr val="tx2"/>
                </a:solidFill>
              </a:rPr>
              <a:t> a </a:t>
            </a:r>
            <a:r>
              <a:rPr lang="es-MX" sz="2800" b="1" dirty="0" err="1" smtClean="0">
                <a:solidFill>
                  <a:schemeClr val="tx2"/>
                </a:solidFill>
              </a:rPr>
              <a:t>few</a:t>
            </a:r>
            <a:r>
              <a:rPr lang="es-MX" sz="2800" b="1" dirty="0" smtClean="0">
                <a:solidFill>
                  <a:schemeClr val="tx2"/>
                </a:solidFill>
              </a:rPr>
              <a:t> </a:t>
            </a:r>
            <a:r>
              <a:rPr lang="es-MX" sz="2800" b="1" dirty="0" err="1" smtClean="0">
                <a:solidFill>
                  <a:schemeClr val="tx2"/>
                </a:solidFill>
              </a:rPr>
              <a:t>prototypical</a:t>
            </a:r>
            <a:r>
              <a:rPr lang="es-MX" sz="2800" b="1" dirty="0" smtClean="0">
                <a:solidFill>
                  <a:schemeClr val="tx2"/>
                </a:solidFill>
              </a:rPr>
              <a:t> </a:t>
            </a:r>
            <a:r>
              <a:rPr lang="es-MX" sz="2800" b="1" dirty="0" err="1" smtClean="0">
                <a:solidFill>
                  <a:schemeClr val="tx2"/>
                </a:solidFill>
              </a:rPr>
              <a:t>pairs</a:t>
            </a:r>
            <a:r>
              <a:rPr lang="es-MX" sz="2800" b="1" dirty="0" smtClean="0">
                <a:solidFill>
                  <a:schemeClr val="tx2"/>
                </a:solidFill>
              </a:rPr>
              <a:t>: </a:t>
            </a:r>
          </a:p>
          <a:p>
            <a:pPr lvl="0" algn="ctr">
              <a:buNone/>
              <a:defRPr/>
            </a:pPr>
            <a:r>
              <a:rPr lang="en-US" dirty="0" smtClean="0"/>
              <a:t>mammal: whale, </a:t>
            </a:r>
            <a:r>
              <a:rPr lang="en-US" dirty="0" err="1" smtClean="0"/>
              <a:t>mammal:porpoise</a:t>
            </a:r>
            <a:endParaRPr lang="es-MX" dirty="0" smtClean="0"/>
          </a:p>
          <a:p>
            <a:pPr lvl="0">
              <a:defRPr/>
            </a:pPr>
            <a:r>
              <a:rPr lang="es-MX" sz="2800" b="1" dirty="0" smtClean="0">
                <a:solidFill>
                  <a:schemeClr val="tx2"/>
                </a:solidFill>
              </a:rPr>
              <a:t>Determine </a:t>
            </a:r>
            <a:r>
              <a:rPr lang="es-MX" sz="2800" b="1" dirty="0" err="1" smtClean="0">
                <a:solidFill>
                  <a:schemeClr val="tx2"/>
                </a:solidFill>
              </a:rPr>
              <a:t>which</a:t>
            </a:r>
            <a:r>
              <a:rPr lang="es-MX" sz="2800" b="1" dirty="0" smtClean="0">
                <a:solidFill>
                  <a:schemeClr val="tx2"/>
                </a:solidFill>
              </a:rPr>
              <a:t> target </a:t>
            </a:r>
            <a:r>
              <a:rPr lang="es-MX" sz="2800" b="1" dirty="0" err="1" smtClean="0">
                <a:solidFill>
                  <a:schemeClr val="tx2"/>
                </a:solidFill>
              </a:rPr>
              <a:t>pairs</a:t>
            </a:r>
            <a:r>
              <a:rPr lang="es-MX" sz="2800" b="1" dirty="0" smtClean="0">
                <a:solidFill>
                  <a:schemeClr val="tx2"/>
                </a:solidFill>
              </a:rPr>
              <a:t> </a:t>
            </a:r>
            <a:r>
              <a:rPr lang="es-MX" sz="2800" b="1" dirty="0" err="1" smtClean="0">
                <a:solidFill>
                  <a:schemeClr val="tx2"/>
                </a:solidFill>
              </a:rPr>
              <a:t>express</a:t>
            </a:r>
            <a:r>
              <a:rPr lang="es-MX" sz="2800" b="1" dirty="0" smtClean="0">
                <a:solidFill>
                  <a:schemeClr val="tx2"/>
                </a:solidFill>
              </a:rPr>
              <a:t> </a:t>
            </a:r>
            <a:r>
              <a:rPr lang="es-MX" sz="2800" b="1" dirty="0" err="1" smtClean="0">
                <a:solidFill>
                  <a:schemeClr val="tx2"/>
                </a:solidFill>
              </a:rPr>
              <a:t>the</a:t>
            </a:r>
            <a:r>
              <a:rPr lang="es-MX" sz="2800" b="1" dirty="0" smtClean="0">
                <a:solidFill>
                  <a:schemeClr val="tx2"/>
                </a:solidFill>
              </a:rPr>
              <a:t> </a:t>
            </a:r>
            <a:r>
              <a:rPr lang="es-MX" sz="2800" b="1" dirty="0" err="1" smtClean="0">
                <a:solidFill>
                  <a:schemeClr val="tx2"/>
                </a:solidFill>
              </a:rPr>
              <a:t>same</a:t>
            </a:r>
            <a:r>
              <a:rPr lang="es-MX" sz="2800" b="1" dirty="0" smtClean="0">
                <a:solidFill>
                  <a:schemeClr val="tx2"/>
                </a:solidFill>
              </a:rPr>
              <a:t> </a:t>
            </a:r>
            <a:r>
              <a:rPr lang="es-MX" sz="2800" b="1" dirty="0" err="1" smtClean="0">
                <a:solidFill>
                  <a:schemeClr val="tx2"/>
                </a:solidFill>
              </a:rPr>
              <a:t>relation</a:t>
            </a:r>
            <a:r>
              <a:rPr lang="es-MX" sz="2800" b="1" dirty="0" smtClean="0">
                <a:solidFill>
                  <a:schemeClr val="tx2"/>
                </a:solidFill>
              </a:rPr>
              <a:t>:</a:t>
            </a:r>
          </a:p>
          <a:p>
            <a:pPr marL="82296" lvl="0" indent="0" algn="ctr">
              <a:buNone/>
              <a:defRPr/>
            </a:pPr>
            <a:r>
              <a:rPr lang="en-US" dirty="0" smtClean="0">
                <a:solidFill>
                  <a:srgbClr val="006600"/>
                </a:solidFill>
              </a:rPr>
              <a:t>mammal: primate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006600"/>
                </a:solidFill>
              </a:rPr>
              <a:t>mammal: dolphin</a:t>
            </a:r>
            <a:r>
              <a:rPr lang="en-US" dirty="0" smtClean="0"/>
              <a:t>,  </a:t>
            </a:r>
            <a:r>
              <a:rPr lang="en-US" dirty="0" err="1" smtClean="0">
                <a:solidFill>
                  <a:srgbClr val="C00000"/>
                </a:solidFill>
              </a:rPr>
              <a:t>astronomy:stars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And to what degree:</a:t>
            </a:r>
            <a:endParaRPr lang="ru-RU" sz="2800" b="1" dirty="0" smtClean="0">
              <a:solidFill>
                <a:schemeClr val="tx2"/>
              </a:solidFill>
            </a:endParaRPr>
          </a:p>
          <a:p>
            <a:pPr lvl="0" algn="ctr">
              <a:buNone/>
              <a:defRPr/>
            </a:pPr>
            <a:r>
              <a:rPr lang="en-US" sz="2800" dirty="0" smtClean="0"/>
              <a:t>   </a:t>
            </a:r>
            <a:r>
              <a:rPr lang="en-US" sz="2800" dirty="0" err="1" smtClean="0"/>
              <a:t>Prob</a:t>
            </a:r>
            <a:r>
              <a:rPr lang="en-US" sz="2800" dirty="0" smtClean="0"/>
              <a:t>[word </a:t>
            </a:r>
            <a:r>
              <a:rPr lang="en-US" sz="2800" dirty="0" err="1" smtClean="0"/>
              <a:t>pair</a:t>
            </a:r>
            <a:r>
              <a:rPr lang="en-US" sz="2800" i="1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 smtClean="0">
                <a:sym typeface="Symbol"/>
              </a:rPr>
              <a:t> relation </a:t>
            </a:r>
            <a:r>
              <a:rPr lang="en-US" sz="2800" i="1" dirty="0" err="1" smtClean="0">
                <a:sym typeface="Symbol"/>
              </a:rPr>
              <a:t>R</a:t>
            </a:r>
            <a:r>
              <a:rPr lang="en-US" sz="2800" i="1" baseline="-25000" dirty="0" err="1" smtClean="0">
                <a:sym typeface="Symbol"/>
              </a:rPr>
              <a:t>j</a:t>
            </a:r>
            <a:r>
              <a:rPr lang="en-US" sz="2800" dirty="0" smtClean="0"/>
              <a:t>]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Contributions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sz="2400" dirty="0" err="1" smtClean="0">
                <a:solidFill>
                  <a:schemeClr val="tx2">
                    <a:lumMod val="75000"/>
                  </a:schemeClr>
                </a:solidFill>
              </a:rPr>
              <a:t>Introduced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tx2">
                    <a:lumMod val="75000"/>
                  </a:schemeClr>
                </a:solidFill>
              </a:rPr>
              <a:t>Directional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b="1" dirty="0" err="1" smtClean="0">
                <a:solidFill>
                  <a:schemeClr val="tx2">
                    <a:lumMod val="75000"/>
                  </a:schemeClr>
                </a:solidFill>
              </a:rPr>
              <a:t>Similarity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dirty="0" err="1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endParaRPr lang="es-MX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s-MX" dirty="0" err="1" smtClean="0"/>
              <a:t>Core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measuring</a:t>
            </a:r>
            <a:r>
              <a:rPr lang="es-MX" dirty="0" smtClean="0"/>
              <a:t> of </a:t>
            </a:r>
            <a:r>
              <a:rPr lang="es-MX" dirty="0" err="1" smtClean="0"/>
              <a:t>relation</a:t>
            </a:r>
            <a:r>
              <a:rPr lang="es-MX" dirty="0" smtClean="0"/>
              <a:t> </a:t>
            </a:r>
            <a:r>
              <a:rPr lang="es-MX" dirty="0" err="1" smtClean="0"/>
              <a:t>similarity</a:t>
            </a:r>
            <a:r>
              <a:rPr lang="es-MX" dirty="0" smtClean="0"/>
              <a:t> </a:t>
            </a:r>
            <a:r>
              <a:rPr lang="es-MX" dirty="0" err="1" smtClean="0"/>
              <a:t>degrees</a:t>
            </a:r>
            <a:r>
              <a:rPr lang="es-MX" dirty="0" smtClean="0"/>
              <a:t> </a:t>
            </a:r>
          </a:p>
          <a:p>
            <a:pPr lvl="1"/>
            <a:r>
              <a:rPr lang="es-MX" dirty="0" err="1" smtClean="0"/>
              <a:t>Outperform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previous</a:t>
            </a:r>
            <a:r>
              <a:rPr lang="es-MX" dirty="0" smtClean="0"/>
              <a:t> </a:t>
            </a:r>
            <a:r>
              <a:rPr lang="es-MX" dirty="0" err="1" smtClean="0"/>
              <a:t>best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Exploited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advantages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existing relation similarity models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combining heterogeneous models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Achieved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 better performance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73050" indent="-11113">
              <a:buNone/>
            </a:pPr>
            <a:endParaRPr lang="es-MX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73050" indent="-273050"/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Evaluated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SemEval-2012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2:</a:t>
            </a:r>
          </a:p>
          <a:p>
            <a:pPr marL="273050" indent="-11113">
              <a:buNone/>
            </a:pP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Measuring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Degrees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Relational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Similarity</a:t>
            </a:r>
            <a:endParaRPr lang="es-MX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47370" lvl="1" indent="-11113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 to </a:t>
            </a: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54% </a:t>
            </a:r>
            <a:r>
              <a:rPr lang="es-MX" b="1" dirty="0" err="1" smtClean="0">
                <a:solidFill>
                  <a:schemeClr val="tx2">
                    <a:lumMod val="75000"/>
                  </a:schemeClr>
                </a:solidFill>
              </a:rPr>
              <a:t>improvement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over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previous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best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273050" indent="-273050"/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73050" indent="-11113">
              <a:buNone/>
            </a:pPr>
            <a:endParaRPr lang="es-MX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b="1" dirty="0" smtClean="0"/>
              <a:t>Heterogeneous Relational Similarity Models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General Relational Similarity Models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Relation-Specific Models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Combining Heterogeneous Models 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Experiment and Results</a:t>
            </a:r>
          </a:p>
          <a:p>
            <a:pPr>
              <a:spcBef>
                <a:spcPts val="1800"/>
              </a:spcBef>
            </a:pPr>
            <a:r>
              <a:rPr lang="en-US" b="1" dirty="0" smtClean="0"/>
              <a:t>Conclusions and Future Work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General Models: </a:t>
            </a:r>
            <a:br>
              <a:rPr lang="en-US" b="1" dirty="0" smtClean="0"/>
            </a:br>
            <a:r>
              <a:rPr lang="en-US" b="1" dirty="0" smtClean="0"/>
              <a:t>Directional Similarity Model 1/2 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917-45BD-46AC-BB4A-F2ABE3C824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867328" cy="4937760"/>
          </a:xfrm>
        </p:spPr>
        <p:txBody>
          <a:bodyPr anchor="t">
            <a:normAutofit/>
          </a:bodyPr>
          <a:lstStyle/>
          <a:p>
            <a:pPr marL="274320" lvl="1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Prototype pair:                      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clothing : shirt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Target pair:                             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furniture : desk</a:t>
            </a:r>
            <a:endParaRPr lang="ru-RU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73050" lvl="1" indent="-273050">
              <a:spcBef>
                <a:spcPts val="3000"/>
              </a:spcBef>
            </a:pPr>
            <a:r>
              <a:rPr lang="es-MX" sz="2600" b="1" dirty="0" err="1" smtClean="0"/>
              <a:t>Directional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Similarity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Model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is</a:t>
            </a:r>
            <a:r>
              <a:rPr lang="es-MX" sz="2600" b="1" dirty="0" smtClean="0"/>
              <a:t> a </a:t>
            </a:r>
            <a:r>
              <a:rPr lang="es-MX" sz="2600" b="1" dirty="0" err="1" smtClean="0"/>
              <a:t>variant</a:t>
            </a:r>
            <a:r>
              <a:rPr lang="es-MX" sz="2600" b="1" dirty="0" smtClean="0"/>
              <a:t> of </a:t>
            </a:r>
          </a:p>
          <a:p>
            <a:pPr marL="273050" lvl="1" indent="-11113">
              <a:buNone/>
            </a:pPr>
            <a:r>
              <a:rPr lang="es-MX" sz="2600" b="1" dirty="0" smtClean="0"/>
              <a:t>Vector Offset </a:t>
            </a:r>
            <a:r>
              <a:rPr lang="es-MX" sz="2600" b="1" dirty="0" err="1" smtClean="0"/>
              <a:t>Model</a:t>
            </a:r>
            <a:r>
              <a:rPr lang="es-MX" sz="2800" b="1" dirty="0" smtClean="0"/>
              <a:t> </a:t>
            </a:r>
            <a:r>
              <a:rPr lang="en-US" sz="2800" b="1" dirty="0" smtClean="0"/>
              <a:t> </a:t>
            </a:r>
            <a:r>
              <a:rPr lang="en-US" sz="2400" dirty="0" smtClean="0"/>
              <a:t>[Tomas </a:t>
            </a:r>
            <a:r>
              <a:rPr lang="en-US" sz="2400" dirty="0" err="1" smtClean="0"/>
              <a:t>Mikolov</a:t>
            </a:r>
            <a:r>
              <a:rPr lang="en-US" sz="2400" dirty="0" smtClean="0"/>
              <a:t> et al., 2013 @ NAACL]</a:t>
            </a:r>
            <a:endParaRPr lang="en-US" sz="2800" dirty="0" smtClean="0"/>
          </a:p>
          <a:p>
            <a:pPr marL="273050" lvl="1" indent="-273050">
              <a:spcBef>
                <a:spcPts val="1800"/>
              </a:spcBef>
            </a:pPr>
            <a:r>
              <a:rPr lang="es-MX" sz="2600" b="1" dirty="0" err="1" smtClean="0"/>
              <a:t>Language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Model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learnt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through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Recurrent</a:t>
            </a:r>
            <a:r>
              <a:rPr lang="es-MX" sz="2600" b="1" dirty="0" smtClean="0"/>
              <a:t> Neural Network, RNNLM</a:t>
            </a:r>
          </a:p>
          <a:p>
            <a:pPr marL="273050" lvl="1" indent="-273050">
              <a:spcBef>
                <a:spcPts val="1800"/>
              </a:spcBef>
            </a:pPr>
            <a:r>
              <a:rPr lang="es-MX" sz="2600" b="1" dirty="0" smtClean="0"/>
              <a:t>Vector </a:t>
            </a:r>
            <a:r>
              <a:rPr lang="es-MX" sz="2600" b="1" dirty="0" err="1" smtClean="0"/>
              <a:t>Space</a:t>
            </a:r>
            <a:r>
              <a:rPr lang="es-MX" sz="2600" b="1" dirty="0" smtClean="0"/>
              <a:t> in RNNLM</a:t>
            </a:r>
            <a:endParaRPr lang="en-US" sz="2600" b="1" dirty="0" err="1" smtClean="0"/>
          </a:p>
          <a:p>
            <a:pPr marL="274320" lvl="1" indent="0">
              <a:buNone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1085</Words>
  <Application>Microsoft Office PowerPoint</Application>
  <PresentationFormat>On-screen Show (4:3)</PresentationFormat>
  <Paragraphs>259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Bookman Old Style</vt:lpstr>
      <vt:lpstr>Calibri</vt:lpstr>
      <vt:lpstr>Cambria</vt:lpstr>
      <vt:lpstr>Gill Sans MT</vt:lpstr>
      <vt:lpstr>Symbol</vt:lpstr>
      <vt:lpstr>Times New Roman</vt:lpstr>
      <vt:lpstr>Wingdings</vt:lpstr>
      <vt:lpstr>Wingdings 3</vt:lpstr>
      <vt:lpstr>Origin</vt:lpstr>
      <vt:lpstr>COMBINING HETEROGENEOUS MODELS  FOR  MEASURING RELATIONAL SIMILARITY</vt:lpstr>
      <vt:lpstr>Introduction: Relations in word pairs</vt:lpstr>
      <vt:lpstr>Introduction: Relations in word pairs</vt:lpstr>
      <vt:lpstr>Relational Similarity</vt:lpstr>
      <vt:lpstr>Degrees of relational similarity</vt:lpstr>
      <vt:lpstr>Problem</vt:lpstr>
      <vt:lpstr>Contributions</vt:lpstr>
      <vt:lpstr>Outline</vt:lpstr>
      <vt:lpstr>General Models:  Directional Similarity Model 1/2 </vt:lpstr>
      <vt:lpstr>General Models:  Directional Similarity Model 2/2 </vt:lpstr>
      <vt:lpstr>General Models: Lexical Pattern Model</vt:lpstr>
      <vt:lpstr>Relation Specific Models: Knowledge Bases</vt:lpstr>
      <vt:lpstr>Relation Specific Models: Lexical Semantics Measures</vt:lpstr>
      <vt:lpstr>Combining Heterogeneous Models</vt:lpstr>
      <vt:lpstr>Outline</vt:lpstr>
      <vt:lpstr>Task &amp; Dataset 1/2</vt:lpstr>
      <vt:lpstr>Task &amp; Dataset 2/2</vt:lpstr>
      <vt:lpstr>Approaches to  Measuring Relational Similarity Degree</vt:lpstr>
      <vt:lpstr>Results: Averaged Performance </vt:lpstr>
      <vt:lpstr>Results:  Per Relation Group</vt:lpstr>
      <vt:lpstr>Analysis: Model Ablation Study</vt:lpstr>
      <vt:lpstr>Outline</vt:lpstr>
      <vt:lpstr>Conclusions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2014-07-22T17:28:43Z</dcterms:created>
  <dcterms:modified xsi:type="dcterms:W3CDTF">2014-07-22T17:30:47Z</dcterms:modified>
</cp:coreProperties>
</file>