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24"/>
  </p:notesMasterIdLst>
  <p:sldIdLst>
    <p:sldId id="283" r:id="rId2"/>
    <p:sldId id="257" r:id="rId3"/>
    <p:sldId id="284" r:id="rId4"/>
    <p:sldId id="285" r:id="rId5"/>
    <p:sldId id="286" r:id="rId6"/>
    <p:sldId id="287" r:id="rId7"/>
    <p:sldId id="302" r:id="rId8"/>
    <p:sldId id="297" r:id="rId9"/>
    <p:sldId id="263" r:id="rId10"/>
    <p:sldId id="264" r:id="rId11"/>
    <p:sldId id="265" r:id="rId12"/>
    <p:sldId id="305" r:id="rId13"/>
    <p:sldId id="306" r:id="rId14"/>
    <p:sldId id="268" r:id="rId15"/>
    <p:sldId id="303" r:id="rId16"/>
    <p:sldId id="304" r:id="rId17"/>
    <p:sldId id="295" r:id="rId18"/>
    <p:sldId id="272" r:id="rId19"/>
    <p:sldId id="292" r:id="rId20"/>
    <p:sldId id="279" r:id="rId21"/>
    <p:sldId id="280"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5" autoAdjust="0"/>
    <p:restoredTop sz="85765" autoAdjust="0"/>
  </p:normalViewPr>
  <p:slideViewPr>
    <p:cSldViewPr>
      <p:cViewPr varScale="1">
        <p:scale>
          <a:sx n="69" d="100"/>
          <a:sy n="69" d="100"/>
        </p:scale>
        <p:origin x="124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70A3F5-22BD-4411-AE6A-A8A524F5D4D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ED7D8AA9-E0A9-494E-B6D1-78581BB21947}">
      <dgm:prSet/>
      <dgm:spPr/>
      <dgm:t>
        <a:bodyPr/>
        <a:lstStyle/>
        <a:p>
          <a:pPr algn="l"/>
          <a:r>
            <a:rPr lang="en-US" dirty="0">
              <a:solidFill>
                <a:schemeClr val="tx1"/>
              </a:solidFill>
            </a:rPr>
            <a:t>Personalized Spam Filtering </a:t>
          </a:r>
          <a:r>
            <a:rPr lang="en-US" dirty="0" smtClean="0">
              <a:solidFill>
                <a:schemeClr val="tx1"/>
              </a:solidFill>
            </a:rPr>
            <a:t>for </a:t>
          </a:r>
        </a:p>
        <a:p>
          <a:pPr algn="l"/>
          <a:r>
            <a:rPr lang="en-US" dirty="0" smtClean="0">
              <a:solidFill>
                <a:schemeClr val="tx1"/>
              </a:solidFill>
            </a:rPr>
            <a:t>Gray </a:t>
          </a:r>
          <a:r>
            <a:rPr lang="en-US" dirty="0">
              <a:solidFill>
                <a:schemeClr val="tx1"/>
              </a:solidFill>
            </a:rPr>
            <a:t>Mail</a:t>
          </a:r>
        </a:p>
      </dgm:t>
    </dgm:pt>
    <dgm:pt modelId="{E72AFEB0-6414-4B53-AEC7-64C3FC6B780E}" type="parTrans" cxnId="{54330FE1-9264-418C-BD77-335D6BEBD884}">
      <dgm:prSet/>
      <dgm:spPr/>
      <dgm:t>
        <a:bodyPr/>
        <a:lstStyle/>
        <a:p>
          <a:endParaRPr lang="en-US"/>
        </a:p>
      </dgm:t>
    </dgm:pt>
    <dgm:pt modelId="{F2E9DCEF-CECB-4D71-9D22-EFBF34F16C11}" type="sibTrans" cxnId="{54330FE1-9264-418C-BD77-335D6BEBD884}">
      <dgm:prSet/>
      <dgm:spPr/>
      <dgm:t>
        <a:bodyPr/>
        <a:lstStyle/>
        <a:p>
          <a:endParaRPr lang="en-US"/>
        </a:p>
      </dgm:t>
    </dgm:pt>
    <dgm:pt modelId="{B6DF2040-E253-4802-91A3-BDFCFA6522F3}" type="pres">
      <dgm:prSet presAssocID="{F570A3F5-22BD-4411-AE6A-A8A524F5D4D5}" presName="Name0" presStyleCnt="0">
        <dgm:presLayoutVars>
          <dgm:dir/>
          <dgm:resizeHandles val="exact"/>
        </dgm:presLayoutVars>
      </dgm:prSet>
      <dgm:spPr/>
      <dgm:t>
        <a:bodyPr/>
        <a:lstStyle/>
        <a:p>
          <a:endParaRPr lang="en-US"/>
        </a:p>
      </dgm:t>
    </dgm:pt>
    <dgm:pt modelId="{2AB1149B-A64A-44ED-9357-047F5FFBAC01}" type="pres">
      <dgm:prSet presAssocID="{ED7D8AA9-E0A9-494E-B6D1-78581BB21947}" presName="node" presStyleLbl="node1" presStyleIdx="0" presStyleCnt="1">
        <dgm:presLayoutVars>
          <dgm:bulletEnabled val="1"/>
        </dgm:presLayoutVars>
      </dgm:prSet>
      <dgm:spPr/>
      <dgm:t>
        <a:bodyPr/>
        <a:lstStyle/>
        <a:p>
          <a:endParaRPr lang="en-US"/>
        </a:p>
      </dgm:t>
    </dgm:pt>
  </dgm:ptLst>
  <dgm:cxnLst>
    <dgm:cxn modelId="{54330FE1-9264-418C-BD77-335D6BEBD884}" srcId="{F570A3F5-22BD-4411-AE6A-A8A524F5D4D5}" destId="{ED7D8AA9-E0A9-494E-B6D1-78581BB21947}" srcOrd="0" destOrd="0" parTransId="{E72AFEB0-6414-4B53-AEC7-64C3FC6B780E}" sibTransId="{F2E9DCEF-CECB-4D71-9D22-EFBF34F16C11}"/>
    <dgm:cxn modelId="{82734CF5-75F1-4497-8A8E-B0693BE04084}" type="presOf" srcId="{F570A3F5-22BD-4411-AE6A-A8A524F5D4D5}" destId="{B6DF2040-E253-4802-91A3-BDFCFA6522F3}" srcOrd="0" destOrd="0" presId="urn:microsoft.com/office/officeart/2005/8/layout/process1"/>
    <dgm:cxn modelId="{7E668678-4715-4036-B244-B82D9E1CE9C7}" type="presOf" srcId="{ED7D8AA9-E0A9-494E-B6D1-78581BB21947}" destId="{2AB1149B-A64A-44ED-9357-047F5FFBAC01}" srcOrd="0" destOrd="0" presId="urn:microsoft.com/office/officeart/2005/8/layout/process1"/>
    <dgm:cxn modelId="{481B19E9-8FD7-4216-8E11-EF887579EBCA}" type="presParOf" srcId="{B6DF2040-E253-4802-91A3-BDFCFA6522F3}" destId="{2AB1149B-A64A-44ED-9357-047F5FFBAC01}"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1149B-A64A-44ED-9357-047F5FFBAC01}">
      <dsp:nvSpPr>
        <dsp:cNvPr id="0" name=""/>
        <dsp:cNvSpPr/>
      </dsp:nvSpPr>
      <dsp:spPr>
        <a:xfrm>
          <a:off x="4316" y="0"/>
          <a:ext cx="8830567" cy="1472184"/>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a:solidFill>
                <a:schemeClr val="tx1"/>
              </a:solidFill>
            </a:rPr>
            <a:t>Personalized Spam Filtering </a:t>
          </a:r>
          <a:r>
            <a:rPr lang="en-US" sz="3500" kern="1200" dirty="0" smtClean="0">
              <a:solidFill>
                <a:schemeClr val="tx1"/>
              </a:solidFill>
            </a:rPr>
            <a:t>for </a:t>
          </a:r>
        </a:p>
        <a:p>
          <a:pPr lvl="0" algn="l" defTabSz="1555750">
            <a:lnSpc>
              <a:spcPct val="90000"/>
            </a:lnSpc>
            <a:spcBef>
              <a:spcPct val="0"/>
            </a:spcBef>
            <a:spcAft>
              <a:spcPct val="35000"/>
            </a:spcAft>
          </a:pPr>
          <a:r>
            <a:rPr lang="en-US" sz="3500" kern="1200" dirty="0" smtClean="0">
              <a:solidFill>
                <a:schemeClr val="tx1"/>
              </a:solidFill>
            </a:rPr>
            <a:t>Gray </a:t>
          </a:r>
          <a:r>
            <a:rPr lang="en-US" sz="3500" kern="1200" dirty="0">
              <a:solidFill>
                <a:schemeClr val="tx1"/>
              </a:solidFill>
            </a:rPr>
            <a:t>Mail</a:t>
          </a:r>
        </a:p>
      </dsp:txBody>
      <dsp:txXfrm>
        <a:off x="47435" y="43119"/>
        <a:ext cx="8744329" cy="13859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EA2342-EDFC-4665-90AB-BFA4B704032B}" type="datetimeFigureOut">
              <a:rPr lang="en-US" smtClean="0"/>
              <a:pPr/>
              <a:t>7/22/2014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BFCE86-C5A2-4388-B918-21F411D3AF67}" type="slidenum">
              <a:rPr lang="en-US" smtClean="0"/>
              <a:pPr/>
              <a:t>‹#›</a:t>
            </a:fld>
            <a:endParaRPr lang="en-US"/>
          </a:p>
        </p:txBody>
      </p:sp>
    </p:spTree>
    <p:extLst>
      <p:ext uri="{BB962C8B-B14F-4D97-AF65-F5344CB8AC3E}">
        <p14:creationId xmlns:p14="http://schemas.microsoft.com/office/powerpoint/2010/main" val="3985735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10:52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a:p>
        </p:txBody>
      </p:sp>
    </p:spTree>
    <p:extLst>
      <p:ext uri="{BB962C8B-B14F-4D97-AF65-F5344CB8AC3E}">
        <p14:creationId xmlns:p14="http://schemas.microsoft.com/office/powerpoint/2010/main" val="241635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10:52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a:p>
        </p:txBody>
      </p:sp>
    </p:spTree>
    <p:extLst>
      <p:ext uri="{BB962C8B-B14F-4D97-AF65-F5344CB8AC3E}">
        <p14:creationId xmlns:p14="http://schemas.microsoft.com/office/powerpoint/2010/main" val="956622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10:52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a:p>
        </p:txBody>
      </p:sp>
    </p:spTree>
    <p:extLst>
      <p:ext uri="{BB962C8B-B14F-4D97-AF65-F5344CB8AC3E}">
        <p14:creationId xmlns:p14="http://schemas.microsoft.com/office/powerpoint/2010/main" val="3721259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BFCE86-C5A2-4388-B918-21F411D3AF67}" type="slidenum">
              <a:rPr lang="en-US" smtClean="0"/>
              <a:pPr/>
              <a:t>12</a:t>
            </a:fld>
            <a:endParaRPr lang="en-US"/>
          </a:p>
        </p:txBody>
      </p:sp>
    </p:spTree>
    <p:extLst>
      <p:ext uri="{BB962C8B-B14F-4D97-AF65-F5344CB8AC3E}">
        <p14:creationId xmlns:p14="http://schemas.microsoft.com/office/powerpoint/2010/main" val="2588032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BFCE86-C5A2-4388-B918-21F411D3AF67}" type="slidenum">
              <a:rPr lang="en-US" smtClean="0"/>
              <a:pPr/>
              <a:t>15</a:t>
            </a:fld>
            <a:endParaRPr lang="en-US"/>
          </a:p>
        </p:txBody>
      </p:sp>
    </p:spTree>
    <p:extLst>
      <p:ext uri="{BB962C8B-B14F-4D97-AF65-F5344CB8AC3E}">
        <p14:creationId xmlns:p14="http://schemas.microsoft.com/office/powerpoint/2010/main" val="356299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92560A1-41C1-455A-8144-23864EDB4AE1}"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CEFA1-F348-4852-ADCA-1F7C07FB868F}"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2560A1-41C1-455A-8144-23864EDB4AE1}"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CEFA1-F348-4852-ADCA-1F7C07FB86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2560A1-41C1-455A-8144-23864EDB4AE1}" type="datetimeFigureOut">
              <a:rPr lang="en-US" smtClean="0"/>
              <a:pPr/>
              <a:t>7/22/2014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6CCEFA1-F348-4852-ADCA-1F7C07FB868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1414198"/>
            <a:ext cx="8380412" cy="750205"/>
          </a:xfrm>
        </p:spPr>
        <p:txBody>
          <a:bodyPr tIns="38098" bIns="38098"/>
          <a:lstStyle>
            <a:lvl1pPr algn="l" rtl="0" fontAlgn="base">
              <a:lnSpc>
                <a:spcPct val="90000"/>
              </a:lnSpc>
              <a:spcBef>
                <a:spcPct val="0"/>
              </a:spcBef>
              <a:spcAft>
                <a:spcPct val="0"/>
              </a:spcAft>
              <a:defRPr lang="en-US" sz="5400" spc="-30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 y="2600062"/>
            <a:ext cx="8380412" cy="2076450"/>
          </a:xfrm>
        </p:spPr>
        <p:txBody>
          <a:bodyPr rIns="76197" bIns="38098"/>
          <a:lstStyle>
            <a:lvl1pPr>
              <a:buFontTx/>
              <a:buBlip>
                <a:blip r:embed="rId2"/>
              </a:buBlip>
              <a:defRPr/>
            </a:lvl1pPr>
            <a:lvl2pPr>
              <a:buFontTx/>
              <a:buBlip>
                <a:blip r:embed="rId3"/>
              </a:buBlip>
              <a:defRPr/>
            </a:lvl2pPr>
            <a:lvl3pPr>
              <a:buFontTx/>
              <a:buBlip>
                <a:blip r:embed="rId3"/>
              </a:buBlip>
              <a:defRPr/>
            </a:lvl3pPr>
            <a:lvl4pPr>
              <a:buFontTx/>
              <a:buBlip>
                <a:blip r:embed="rId3"/>
              </a:buBlip>
              <a:defRPr/>
            </a:lvl4pPr>
            <a:lvl5pPr>
              <a:buFontTx/>
              <a:buBlip>
                <a:blip r:embed="rId3"/>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lvl1pPr>
              <a:defRPr>
                <a:gradFill>
                  <a:gsLst>
                    <a:gs pos="0">
                      <a:srgbClr val="FBEAC7"/>
                    </a:gs>
                    <a:gs pos="17999">
                      <a:srgbClr val="FEE7F2"/>
                    </a:gs>
                    <a:gs pos="36000">
                      <a:srgbClr val="FAC77D"/>
                    </a:gs>
                    <a:gs pos="61000">
                      <a:srgbClr val="FBA97D"/>
                    </a:gs>
                    <a:gs pos="82001">
                      <a:srgbClr val="FBD49C"/>
                    </a:gs>
                    <a:gs pos="100000">
                      <a:srgbClr val="FEE7F2"/>
                    </a:gs>
                  </a:gsLst>
                  <a:lin ang="5400000" scaled="0"/>
                </a:gradFill>
              </a:defRPr>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C92560A1-41C1-455A-8144-23864EDB4AE1}"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CEFA1-F348-4852-ADCA-1F7C07FB868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2560A1-41C1-455A-8144-23864EDB4AE1}"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CEFA1-F348-4852-ADCA-1F7C07FB868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2560A1-41C1-455A-8144-23864EDB4AE1}"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CEFA1-F348-4852-ADCA-1F7C07FB86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2560A1-41C1-455A-8144-23864EDB4AE1}" type="datetimeFigureOut">
              <a:rPr lang="en-US" smtClean="0"/>
              <a:pPr/>
              <a:t>7/22/2014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CEFA1-F348-4852-ADCA-1F7C07FB86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2560A1-41C1-455A-8144-23864EDB4AE1}" type="datetimeFigureOut">
              <a:rPr lang="en-US" smtClean="0"/>
              <a:pPr/>
              <a:t>7/22/2014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CEFA1-F348-4852-ADCA-1F7C07FB86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560A1-41C1-455A-8144-23864EDB4AE1}" type="datetimeFigureOut">
              <a:rPr lang="en-US" smtClean="0"/>
              <a:pPr/>
              <a:t>7/22/2014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CCEFA1-F348-4852-ADCA-1F7C07FB86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2560A1-41C1-455A-8144-23864EDB4AE1}" type="datetimeFigureOut">
              <a:rPr lang="en-US" smtClean="0"/>
              <a:pPr/>
              <a:t>7/22/2014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CEFA1-F348-4852-ADCA-1F7C07FB868F}"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92560A1-41C1-455A-8144-23864EDB4AE1}" type="datetimeFigureOut">
              <a:rPr lang="en-US" smtClean="0"/>
              <a:pPr/>
              <a:t>7/22/2014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6CCEFA1-F348-4852-ADCA-1F7C07FB86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92560A1-41C1-455A-8144-23864EDB4AE1}" type="datetimeFigureOut">
              <a:rPr lang="en-US" smtClean="0"/>
              <a:pPr/>
              <a:t>7/22/2014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6CCEFA1-F348-4852-ADCA-1F7C07FB86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9.wmf"/><Relationship Id="rId3" Type="http://schemas.openxmlformats.org/officeDocument/2006/relationships/image" Target="../media/image20.png"/><Relationship Id="rId7" Type="http://schemas.openxmlformats.org/officeDocument/2006/relationships/image" Target="../media/image16.w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wmf"/><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wmf"/><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wmf"/><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0000"/>
            </a:gs>
            <a:gs pos="20000">
              <a:srgbClr val="000040"/>
            </a:gs>
            <a:gs pos="50000">
              <a:srgbClr val="400040"/>
            </a:gs>
            <a:gs pos="75000">
              <a:srgbClr val="8F0040"/>
            </a:gs>
            <a:gs pos="89999">
              <a:srgbClr val="F27300"/>
            </a:gs>
            <a:gs pos="100000">
              <a:srgbClr val="FFBF00"/>
            </a:gs>
          </a:gsLst>
          <a:lin ang="5400000" scaled="0"/>
        </a:gra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152400" y="990600"/>
          <a:ext cx="8839200" cy="1472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4294967295"/>
          </p:nvPr>
        </p:nvSpPr>
        <p:spPr>
          <a:xfrm>
            <a:off x="533400" y="3352800"/>
            <a:ext cx="8001000" cy="1752600"/>
          </a:xfrm>
        </p:spPr>
        <p:txBody>
          <a:bodyPr>
            <a:noAutofit/>
          </a:bodyPr>
          <a:lstStyle/>
          <a:p>
            <a:pPr>
              <a:buNone/>
            </a:pPr>
            <a:r>
              <a:rPr lang="en-US" sz="2400" dirty="0" smtClean="0">
                <a:solidFill>
                  <a:schemeClr val="accent4">
                    <a:lumMod val="60000"/>
                    <a:lumOff val="40000"/>
                  </a:schemeClr>
                </a:solidFill>
                <a:latin typeface="Tahoma" pitchFamily="34" charset="0"/>
                <a:cs typeface="Tahoma" pitchFamily="34" charset="0"/>
              </a:rPr>
              <a:t>Ming-</a:t>
            </a:r>
            <a:r>
              <a:rPr lang="en-US" sz="2400" dirty="0" err="1" smtClean="0">
                <a:solidFill>
                  <a:schemeClr val="accent4">
                    <a:lumMod val="60000"/>
                    <a:lumOff val="40000"/>
                  </a:schemeClr>
                </a:solidFill>
                <a:latin typeface="Tahoma" pitchFamily="34" charset="0"/>
                <a:cs typeface="Tahoma" pitchFamily="34" charset="0"/>
              </a:rPr>
              <a:t>wei</a:t>
            </a:r>
            <a:r>
              <a:rPr lang="en-US" sz="2400" dirty="0" smtClean="0">
                <a:solidFill>
                  <a:schemeClr val="accent4">
                    <a:lumMod val="60000"/>
                    <a:lumOff val="40000"/>
                  </a:schemeClr>
                </a:solidFill>
                <a:latin typeface="Tahoma" pitchFamily="34" charset="0"/>
                <a:cs typeface="Tahoma" pitchFamily="34" charset="0"/>
              </a:rPr>
              <a:t> Chang</a:t>
            </a:r>
          </a:p>
          <a:p>
            <a:pPr>
              <a:buNone/>
            </a:pPr>
            <a:r>
              <a:rPr lang="en-US" sz="2400" i="1" dirty="0" smtClean="0">
                <a:solidFill>
                  <a:schemeClr val="accent4">
                    <a:lumMod val="60000"/>
                    <a:lumOff val="40000"/>
                  </a:schemeClr>
                </a:solidFill>
                <a:latin typeface="Tahoma" pitchFamily="34" charset="0"/>
                <a:cs typeface="Tahoma" pitchFamily="34" charset="0"/>
              </a:rPr>
              <a:t>University of Illinois at Urbana-Champaign</a:t>
            </a:r>
          </a:p>
          <a:p>
            <a:pPr>
              <a:buNone/>
            </a:pPr>
            <a:endParaRPr lang="en-US" sz="2400" i="1" dirty="0" smtClean="0">
              <a:solidFill>
                <a:srgbClr val="FF0000"/>
              </a:solidFill>
              <a:latin typeface="Tahoma" pitchFamily="34" charset="0"/>
              <a:cs typeface="Tahoma" pitchFamily="34" charset="0"/>
            </a:endParaRPr>
          </a:p>
          <a:p>
            <a:pPr>
              <a:buNone/>
            </a:pPr>
            <a:r>
              <a:rPr lang="en-US" sz="2400" dirty="0" err="1" smtClean="0">
                <a:solidFill>
                  <a:schemeClr val="bg1"/>
                </a:solidFill>
                <a:latin typeface="Tahoma" pitchFamily="34" charset="0"/>
                <a:cs typeface="Tahoma" pitchFamily="34" charset="0"/>
              </a:rPr>
              <a:t>Wen</a:t>
            </a:r>
            <a:r>
              <a:rPr lang="en-US" sz="2400" dirty="0" smtClean="0">
                <a:solidFill>
                  <a:schemeClr val="bg1"/>
                </a:solidFill>
                <a:latin typeface="Tahoma" pitchFamily="34" charset="0"/>
                <a:cs typeface="Tahoma" pitchFamily="34" charset="0"/>
              </a:rPr>
              <a:t>-tau </a:t>
            </a:r>
            <a:r>
              <a:rPr lang="en-US" sz="2400" dirty="0" err="1" smtClean="0">
                <a:solidFill>
                  <a:schemeClr val="bg1"/>
                </a:solidFill>
                <a:latin typeface="Tahoma" pitchFamily="34" charset="0"/>
                <a:cs typeface="Tahoma" pitchFamily="34" charset="0"/>
              </a:rPr>
              <a:t>Yih</a:t>
            </a:r>
            <a:r>
              <a:rPr lang="en-US" sz="2400" dirty="0" smtClean="0">
                <a:solidFill>
                  <a:schemeClr val="bg1"/>
                </a:solidFill>
                <a:latin typeface="Tahoma" pitchFamily="34" charset="0"/>
                <a:cs typeface="Tahoma" pitchFamily="34" charset="0"/>
              </a:rPr>
              <a:t> and Robert McCann</a:t>
            </a:r>
          </a:p>
          <a:p>
            <a:pPr>
              <a:buNone/>
            </a:pPr>
            <a:r>
              <a:rPr lang="en-US" sz="2400" i="1" dirty="0" smtClean="0">
                <a:solidFill>
                  <a:schemeClr val="bg1"/>
                </a:solidFill>
                <a:latin typeface="Tahoma" pitchFamily="34" charset="0"/>
                <a:cs typeface="Tahoma" pitchFamily="34" charset="0"/>
              </a:rPr>
              <a:t>Microsoft Corporation</a:t>
            </a:r>
          </a:p>
        </p:txBody>
      </p:sp>
      <p:sp>
        <p:nvSpPr>
          <p:cNvPr id="4" name="Rectangle 3"/>
          <p:cNvSpPr/>
          <p:nvPr/>
        </p:nvSpPr>
        <p:spPr>
          <a:xfrm>
            <a:off x="4495800" y="5934670"/>
            <a:ext cx="4648200" cy="646331"/>
          </a:xfrm>
          <a:prstGeom prst="rect">
            <a:avLst/>
          </a:prstGeom>
        </p:spPr>
        <p:txBody>
          <a:bodyPr wrap="square">
            <a:spAutoFit/>
          </a:bodyPr>
          <a:lstStyle/>
          <a:p>
            <a:r>
              <a:rPr lang="en-US" dirty="0" smtClean="0"/>
              <a:t>∗This work was done while the first author was an intern at Microsoft Research.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Label Noise Problem?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Major problem of gray mail: Noisy label ?</a:t>
            </a:r>
          </a:p>
          <a:p>
            <a:pPr lvl="1"/>
            <a:r>
              <a:rPr lang="en-US" dirty="0" smtClean="0"/>
              <a:t>Past works show that removing noise improves some tasks significantly </a:t>
            </a:r>
            <a:r>
              <a:rPr lang="en-US" sz="1900" dirty="0" smtClean="0"/>
              <a:t>[</a:t>
            </a:r>
            <a:r>
              <a:rPr lang="en-US" sz="1900" dirty="0" err="1" smtClean="0"/>
              <a:t>Brodley</a:t>
            </a:r>
            <a:r>
              <a:rPr lang="en-US" sz="1900" dirty="0" smtClean="0"/>
              <a:t> and </a:t>
            </a:r>
            <a:r>
              <a:rPr lang="en-US" sz="1900" dirty="0" err="1" smtClean="0"/>
              <a:t>Friedl</a:t>
            </a:r>
            <a:r>
              <a:rPr lang="en-US" sz="1900" dirty="0" smtClean="0"/>
              <a:t> 99], [Lawrence and </a:t>
            </a:r>
            <a:r>
              <a:rPr lang="en-US" sz="1900" dirty="0" err="1" smtClean="0"/>
              <a:t>Schölkopf</a:t>
            </a:r>
            <a:r>
              <a:rPr lang="en-US" sz="1900" dirty="0" smtClean="0"/>
              <a:t> 01</a:t>
            </a:r>
            <a:r>
              <a:rPr lang="en-US" dirty="0" smtClean="0"/>
              <a:t>]</a:t>
            </a:r>
          </a:p>
          <a:p>
            <a:endParaRPr lang="en-US" dirty="0" smtClean="0"/>
          </a:p>
          <a:p>
            <a:r>
              <a:rPr lang="en-US" dirty="0" smtClean="0"/>
              <a:t>Clean label noise using campaign detection</a:t>
            </a:r>
          </a:p>
          <a:p>
            <a:pPr lvl="1"/>
            <a:r>
              <a:rPr lang="en-US" dirty="0" smtClean="0"/>
              <a:t>For a given message, find the campaign it belongs to</a:t>
            </a:r>
          </a:p>
          <a:p>
            <a:pPr lvl="1"/>
            <a:r>
              <a:rPr lang="en-US" dirty="0" smtClean="0"/>
              <a:t>Replace the label by the </a:t>
            </a:r>
            <a:r>
              <a:rPr lang="en-US" b="1" dirty="0" smtClean="0">
                <a:solidFill>
                  <a:srgbClr val="00B050"/>
                </a:solidFill>
              </a:rPr>
              <a:t>majority vote</a:t>
            </a:r>
            <a:endParaRPr lang="en-US" dirty="0" smtClean="0"/>
          </a:p>
          <a:p>
            <a:pPr>
              <a:buNone/>
            </a:pPr>
            <a:endParaRPr lang="en-US" dirty="0" smtClean="0"/>
          </a:p>
          <a:p>
            <a:r>
              <a:rPr lang="en-US" dirty="0" smtClean="0"/>
              <a:t>Our verification procedure</a:t>
            </a:r>
          </a:p>
          <a:p>
            <a:pPr lvl="1"/>
            <a:r>
              <a:rPr lang="en-US" dirty="0" smtClean="0"/>
              <a:t>We clean the label in the training data</a:t>
            </a:r>
          </a:p>
          <a:p>
            <a:pPr lvl="1"/>
            <a:r>
              <a:rPr lang="en-US" dirty="0" smtClean="0"/>
              <a:t>Train a classifier on </a:t>
            </a:r>
            <a:r>
              <a:rPr lang="en-US" b="1" u="sng" dirty="0" smtClean="0"/>
              <a:t>cleaned</a:t>
            </a:r>
            <a:r>
              <a:rPr lang="en-US" dirty="0" smtClean="0"/>
              <a:t> labeled data then test it</a:t>
            </a:r>
          </a:p>
          <a:p>
            <a:pPr lvl="1"/>
            <a:r>
              <a:rPr lang="en-US" dirty="0" smtClean="0"/>
              <a:t>Training:  Jan-Mar 07, Testing: Apr-May 07</a:t>
            </a:r>
          </a:p>
          <a:p>
            <a:pPr lvl="1"/>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Label Noise Problem?</a:t>
            </a:r>
            <a:endParaRPr lang="en-US" dirty="0"/>
          </a:p>
        </p:txBody>
      </p:sp>
      <p:pic>
        <p:nvPicPr>
          <p:cNvPr id="4" name="Content Placeholder 3" descr="campaign.2.png"/>
          <p:cNvPicPr>
            <a:picLocks noGrp="1" noChangeAspect="1"/>
          </p:cNvPicPr>
          <p:nvPr>
            <p:ph idx="1"/>
          </p:nvPr>
        </p:nvPicPr>
        <p:blipFill>
          <a:blip r:embed="rId2">
            <a:lum/>
          </a:blip>
          <a:stretch>
            <a:fillRect/>
          </a:stretch>
        </p:blipFill>
        <p:spPr>
          <a:xfrm rot="5400000">
            <a:off x="2438399" y="-1143000"/>
            <a:ext cx="4267202" cy="9144002"/>
          </a:xfrm>
        </p:spPr>
      </p:pic>
      <p:sp>
        <p:nvSpPr>
          <p:cNvPr id="5" name="TextBox 4"/>
          <p:cNvSpPr txBox="1"/>
          <p:nvPr/>
        </p:nvSpPr>
        <p:spPr>
          <a:xfrm>
            <a:off x="457200" y="5352871"/>
            <a:ext cx="8001000" cy="1200329"/>
          </a:xfrm>
          <a:prstGeom prst="rect">
            <a:avLst/>
          </a:prstGeom>
          <a:noFill/>
        </p:spPr>
        <p:txBody>
          <a:bodyPr wrap="square" rtlCol="0">
            <a:spAutoFit/>
          </a:bodyPr>
          <a:lstStyle/>
          <a:p>
            <a:pPr>
              <a:buFont typeface="Wingdings" pitchFamily="2" charset="2"/>
              <a:buChar char="q"/>
            </a:pPr>
            <a:r>
              <a:rPr lang="en-US" sz="2400" dirty="0" smtClean="0"/>
              <a:t>  Label cleaning brings </a:t>
            </a:r>
            <a:r>
              <a:rPr lang="en-US" sz="2400" dirty="0" smtClean="0">
                <a:solidFill>
                  <a:srgbClr val="0070C0"/>
                </a:solidFill>
              </a:rPr>
              <a:t>limited </a:t>
            </a:r>
            <a:r>
              <a:rPr lang="en-US" sz="2400" dirty="0" smtClean="0"/>
              <a:t>improvement</a:t>
            </a:r>
          </a:p>
          <a:p>
            <a:pPr>
              <a:buFont typeface="Wingdings" pitchFamily="2" charset="2"/>
              <a:buChar char="q"/>
            </a:pPr>
            <a:r>
              <a:rPr lang="en-US" sz="2400" dirty="0" smtClean="0"/>
              <a:t>  The major problem: there are just no “right answers” </a:t>
            </a:r>
          </a:p>
          <a:p>
            <a:pPr>
              <a:buFont typeface="Wingdings" pitchFamily="2" charset="2"/>
              <a:buChar char="q"/>
            </a:pPr>
            <a:r>
              <a:rPr lang="en-US" sz="2400" dirty="0" smtClean="0"/>
              <a:t>  Alternative: incorporating user preference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Gain from Incorporating User Preference</a:t>
            </a:r>
            <a:endParaRPr lang="en-US" dirty="0"/>
          </a:p>
        </p:txBody>
      </p:sp>
      <p:sp>
        <p:nvSpPr>
          <p:cNvPr id="3" name="Content Placeholder 2"/>
          <p:cNvSpPr>
            <a:spLocks noGrp="1"/>
          </p:cNvSpPr>
          <p:nvPr>
            <p:ph idx="1"/>
          </p:nvPr>
        </p:nvSpPr>
        <p:spPr>
          <a:xfrm>
            <a:off x="457200" y="1775191"/>
            <a:ext cx="8534400" cy="4625609"/>
          </a:xfrm>
        </p:spPr>
        <p:txBody>
          <a:bodyPr>
            <a:normAutofit fontScale="92500" lnSpcReduction="10000"/>
          </a:bodyPr>
          <a:lstStyle/>
          <a:p>
            <a:r>
              <a:rPr lang="en-US" dirty="0" smtClean="0"/>
              <a:t>Is user preference the bottleneck?</a:t>
            </a:r>
          </a:p>
          <a:p>
            <a:pPr lvl="1"/>
            <a:endParaRPr lang="en-US" dirty="0" smtClean="0"/>
          </a:p>
          <a:p>
            <a:r>
              <a:rPr lang="en-US" dirty="0" smtClean="0"/>
              <a:t>Remove user preference in the testing data</a:t>
            </a:r>
          </a:p>
          <a:p>
            <a:pPr lvl="1"/>
            <a:r>
              <a:rPr lang="en-US" dirty="0" smtClean="0"/>
              <a:t>Test on cleaned data, if we get huge improvement</a:t>
            </a:r>
          </a:p>
          <a:p>
            <a:pPr lvl="2"/>
            <a:r>
              <a:rPr lang="en-US" dirty="0" smtClean="0"/>
              <a:t>The bottleneck is likely to be user preference</a:t>
            </a:r>
          </a:p>
          <a:p>
            <a:pPr lvl="1"/>
            <a:r>
              <a:rPr lang="en-US" dirty="0" smtClean="0"/>
              <a:t>This analysis gives the potential upper bound of the gain of incorporating user preference</a:t>
            </a:r>
          </a:p>
          <a:p>
            <a:pPr lvl="1"/>
            <a:endParaRPr lang="en-US" sz="2400" dirty="0" smtClean="0"/>
          </a:p>
          <a:p>
            <a:r>
              <a:rPr lang="en-US" dirty="0" smtClean="0"/>
              <a:t>Procedure</a:t>
            </a:r>
          </a:p>
          <a:p>
            <a:pPr lvl="1"/>
            <a:r>
              <a:rPr lang="en-US" sz="2400" dirty="0" smtClean="0"/>
              <a:t>Train a classifier with original labeled data</a:t>
            </a:r>
          </a:p>
          <a:p>
            <a:pPr lvl="1"/>
            <a:r>
              <a:rPr lang="en-US" sz="2400" dirty="0" smtClean="0"/>
              <a:t>Test the classifier on cleaned testing data</a:t>
            </a:r>
          </a:p>
          <a:p>
            <a:endParaRPr lang="en-US"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the Test Data</a:t>
            </a:r>
            <a:endParaRPr lang="en-US" dirty="0"/>
          </a:p>
        </p:txBody>
      </p:sp>
      <p:pic>
        <p:nvPicPr>
          <p:cNvPr id="7" name="Content Placeholder 6" descr="c.png"/>
          <p:cNvPicPr>
            <a:picLocks noGrp="1" noChangeAspect="1"/>
          </p:cNvPicPr>
          <p:nvPr>
            <p:ph idx="1"/>
          </p:nvPr>
        </p:nvPicPr>
        <p:blipFill>
          <a:blip r:embed="rId2"/>
          <a:stretch>
            <a:fillRect/>
          </a:stretch>
        </p:blipFill>
        <p:spPr>
          <a:xfrm rot="5400000">
            <a:off x="1143000" y="-1143000"/>
            <a:ext cx="6858001" cy="9144001"/>
          </a:xfrm>
        </p:spPr>
      </p:pic>
      <p:cxnSp>
        <p:nvCxnSpPr>
          <p:cNvPr id="11" name="Straight Arrow Connector 10"/>
          <p:cNvCxnSpPr/>
          <p:nvPr/>
        </p:nvCxnSpPr>
        <p:spPr>
          <a:xfrm rot="5400000" flipH="1" flipV="1">
            <a:off x="2132806" y="2361406"/>
            <a:ext cx="1219200" cy="1588"/>
          </a:xfrm>
          <a:prstGeom prst="straightConnector1">
            <a:avLst/>
          </a:prstGeom>
          <a:ln w="508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810000" y="2743200"/>
            <a:ext cx="3276600" cy="838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Increase TP rate from ~55% to ~85%</a:t>
            </a:r>
            <a:endParaRPr lang="en-US" sz="2400" dirty="0"/>
          </a:p>
        </p:txBody>
      </p:sp>
      <p:cxnSp>
        <p:nvCxnSpPr>
          <p:cNvPr id="8" name="Straight Arrow Connector 7"/>
          <p:cNvCxnSpPr/>
          <p:nvPr/>
        </p:nvCxnSpPr>
        <p:spPr>
          <a:xfrm rot="10800000">
            <a:off x="2895600" y="2362200"/>
            <a:ext cx="914400" cy="381000"/>
          </a:xfrm>
          <a:prstGeom prst="straightConnector1">
            <a:avLst/>
          </a:prstGeom>
          <a:ln w="19050">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Incorporate User Preference</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smtClean="0"/>
              <a:t>Solution 1: User’s safe/block list</a:t>
            </a:r>
          </a:p>
          <a:p>
            <a:pPr lvl="1"/>
            <a:r>
              <a:rPr lang="en-US" sz="2400" dirty="0" smtClean="0"/>
              <a:t>Require user’s participation </a:t>
            </a:r>
          </a:p>
          <a:p>
            <a:pPr lvl="1"/>
            <a:r>
              <a:rPr lang="en-US" sz="2400" dirty="0" smtClean="0"/>
              <a:t>Need to modify the list for each new sender </a:t>
            </a:r>
          </a:p>
          <a:p>
            <a:pPr lvl="1"/>
            <a:endParaRPr lang="en-US" sz="2400" dirty="0" smtClean="0"/>
          </a:p>
          <a:p>
            <a:r>
              <a:rPr lang="en-US" sz="2800" dirty="0" smtClean="0"/>
              <a:t>Solution 2: Personalized spam filtering</a:t>
            </a:r>
          </a:p>
          <a:p>
            <a:pPr lvl="1"/>
            <a:r>
              <a:rPr lang="en-US" sz="2400" dirty="0" smtClean="0"/>
              <a:t>Usually means building </a:t>
            </a:r>
            <a:r>
              <a:rPr lang="en-US" sz="2400" dirty="0" smtClean="0">
                <a:solidFill>
                  <a:schemeClr val="accent6">
                    <a:lumMod val="75000"/>
                  </a:schemeClr>
                </a:solidFill>
              </a:rPr>
              <a:t>individual models </a:t>
            </a:r>
            <a:r>
              <a:rPr lang="en-US" sz="2400" dirty="0" smtClean="0"/>
              <a:t>using </a:t>
            </a:r>
            <a:r>
              <a:rPr lang="en-US" sz="2400" dirty="0" smtClean="0">
                <a:solidFill>
                  <a:schemeClr val="accent6">
                    <a:lumMod val="75000"/>
                  </a:schemeClr>
                </a:solidFill>
              </a:rPr>
              <a:t>personalized</a:t>
            </a:r>
            <a:r>
              <a:rPr lang="en-US" sz="2400" dirty="0" smtClean="0"/>
              <a:t> training sets for each user </a:t>
            </a:r>
            <a:r>
              <a:rPr lang="en-US" sz="1800" dirty="0" smtClean="0"/>
              <a:t>[Segal 07]</a:t>
            </a:r>
            <a:endParaRPr lang="en-US" sz="2400" dirty="0" smtClean="0"/>
          </a:p>
          <a:p>
            <a:pPr lvl="1"/>
            <a:r>
              <a:rPr lang="en-US" sz="2400" dirty="0" smtClean="0"/>
              <a:t>Great potential, but hard to implement for large scale systems</a:t>
            </a:r>
          </a:p>
          <a:p>
            <a:pPr lvl="1"/>
            <a:r>
              <a:rPr lang="en-US" sz="2400" dirty="0" smtClean="0"/>
              <a:t>Hotmail: &gt;200 million users</a:t>
            </a:r>
          </a:p>
          <a:p>
            <a:pPr lvl="2"/>
            <a:r>
              <a:rPr lang="en-US" sz="2000" dirty="0" smtClean="0"/>
              <a:t>Remove user preference in the testing data</a:t>
            </a:r>
          </a:p>
          <a:p>
            <a:pPr lvl="2"/>
            <a:r>
              <a:rPr lang="en-US" sz="2000" dirty="0" smtClean="0"/>
              <a:t>Lack of labeled data from each user</a:t>
            </a:r>
          </a:p>
          <a:p>
            <a:pPr lvl="1"/>
            <a:endParaRPr lang="en-US" sz="2000" dirty="0" smtClean="0"/>
          </a:p>
          <a:p>
            <a:r>
              <a:rPr lang="en-US" sz="2800" dirty="0" smtClean="0"/>
              <a:t>Our solution: </a:t>
            </a:r>
            <a:r>
              <a:rPr lang="en-US" sz="2400" dirty="0" smtClean="0"/>
              <a:t>a </a:t>
            </a:r>
            <a:r>
              <a:rPr lang="en-US" sz="2400" i="1" u="sng" dirty="0" smtClean="0">
                <a:solidFill>
                  <a:srgbClr val="00B050"/>
                </a:solidFill>
              </a:rPr>
              <a:t>lightweight</a:t>
            </a:r>
            <a:r>
              <a:rPr lang="en-US" sz="2400" dirty="0" smtClean="0"/>
              <a:t> personalization system</a:t>
            </a:r>
          </a:p>
          <a:p>
            <a:pPr lvl="1"/>
            <a:r>
              <a:rPr lang="en-US" sz="2400" dirty="0" smtClean="0"/>
              <a:t>Does not require lots of user’s participation</a:t>
            </a:r>
          </a:p>
          <a:p>
            <a:pPr lvl="1"/>
            <a:r>
              <a:rPr lang="en-US" sz="2400" dirty="0" smtClean="0"/>
              <a:t>Highly scalable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686800" cy="1252728"/>
          </a:xfrm>
        </p:spPr>
        <p:txBody>
          <a:bodyPr>
            <a:normAutofit/>
          </a:bodyPr>
          <a:lstStyle/>
          <a:p>
            <a:r>
              <a:rPr lang="en-US" dirty="0" smtClean="0"/>
              <a:t>Make Personalization Tractable</a:t>
            </a:r>
            <a:endParaRPr lang="en-US" dirty="0"/>
          </a:p>
        </p:txBody>
      </p:sp>
      <p:sp>
        <p:nvSpPr>
          <p:cNvPr id="3" name="Content Placeholder 2"/>
          <p:cNvSpPr>
            <a:spLocks noGrp="1"/>
          </p:cNvSpPr>
          <p:nvPr>
            <p:ph idx="1"/>
          </p:nvPr>
        </p:nvSpPr>
        <p:spPr/>
        <p:txBody>
          <a:bodyPr>
            <a:normAutofit fontScale="92500"/>
          </a:bodyPr>
          <a:lstStyle/>
          <a:p>
            <a:r>
              <a:rPr lang="en-US" sz="2400" dirty="0" smtClean="0"/>
              <a:t>On one hand, training a model with content information only</a:t>
            </a:r>
          </a:p>
          <a:p>
            <a:pPr lvl="1"/>
            <a:r>
              <a:rPr lang="en-US" sz="2000" dirty="0" smtClean="0"/>
              <a:t>No user preference</a:t>
            </a:r>
          </a:p>
          <a:p>
            <a:endParaRPr lang="en-US" sz="2400" dirty="0" smtClean="0"/>
          </a:p>
          <a:p>
            <a:r>
              <a:rPr lang="en-US" sz="2400" dirty="0" smtClean="0"/>
              <a:t>On the other hand, training user specific content models</a:t>
            </a:r>
          </a:p>
          <a:p>
            <a:pPr lvl="1"/>
            <a:r>
              <a:rPr lang="en-US" sz="2000" dirty="0" smtClean="0"/>
              <a:t>Intractable</a:t>
            </a:r>
          </a:p>
          <a:p>
            <a:pPr lvl="1">
              <a:buNone/>
            </a:pPr>
            <a:r>
              <a:rPr lang="en-US" sz="2000" dirty="0" smtClean="0"/>
              <a:t>	</a:t>
            </a:r>
          </a:p>
          <a:p>
            <a:r>
              <a:rPr lang="en-US" sz="2400" dirty="0" smtClean="0"/>
              <a:t>Our solution: train content model and user model </a:t>
            </a:r>
            <a:r>
              <a:rPr lang="en-US" sz="2400" b="1" dirty="0" smtClean="0"/>
              <a:t>separately</a:t>
            </a:r>
          </a:p>
          <a:p>
            <a:pPr lvl="1"/>
            <a:r>
              <a:rPr lang="en-US" sz="2000" dirty="0" smtClean="0"/>
              <a:t>Introduce a conditional independence assumption</a:t>
            </a:r>
            <a:endParaRPr lang="en-US" sz="2400" b="1" dirty="0" smtClean="0"/>
          </a:p>
          <a:p>
            <a:pPr>
              <a:buNone/>
            </a:pPr>
            <a:endParaRPr lang="en-US" sz="2400" dirty="0" smtClean="0"/>
          </a:p>
          <a:p>
            <a:pPr lvl="1"/>
            <a:endParaRPr lang="en-US" sz="2000" dirty="0" smtClean="0"/>
          </a:p>
          <a:p>
            <a:pPr marL="438912" lvl="1" indent="-320040">
              <a:spcBef>
                <a:spcPts val="0"/>
              </a:spcBef>
              <a:buClr>
                <a:schemeClr val="accent1"/>
              </a:buClr>
              <a:buSzPct val="80000"/>
              <a:buFont typeface="Wingdings 2"/>
              <a:buChar char=""/>
            </a:pPr>
            <a:r>
              <a:rPr lang="en-US" sz="2400" dirty="0" smtClean="0"/>
              <a:t>Combine two models in the testing time</a:t>
            </a:r>
          </a:p>
          <a:p>
            <a:pPr marL="438912" lvl="1" indent="-320040">
              <a:spcBef>
                <a:spcPts val="0"/>
              </a:spcBef>
              <a:buClr>
                <a:schemeClr val="accent1"/>
              </a:buClr>
              <a:buSzPct val="80000"/>
              <a:buFont typeface="Wingdings 2"/>
              <a:buChar char=""/>
            </a:pPr>
            <a:endParaRPr lang="en-US" sz="2400" dirty="0" smtClean="0"/>
          </a:p>
          <a:p>
            <a:pPr marL="438912" lvl="1" indent="-320040">
              <a:spcBef>
                <a:spcPts val="0"/>
              </a:spcBef>
              <a:buClr>
                <a:schemeClr val="accent1"/>
              </a:buClr>
              <a:buSzPct val="80000"/>
              <a:buFont typeface="Wingdings 2"/>
              <a:buChar char=""/>
            </a:pPr>
            <a:r>
              <a:rPr lang="en-US" sz="2400" dirty="0" smtClean="0"/>
              <a:t>Training user model,                    , is relatively easy</a:t>
            </a:r>
          </a:p>
          <a:p>
            <a:endParaRPr lang="en-US" sz="2400" dirty="0" smtClean="0"/>
          </a:p>
          <a:p>
            <a:endParaRPr lang="en-US" dirty="0"/>
          </a:p>
        </p:txBody>
      </p:sp>
      <p:graphicFrame>
        <p:nvGraphicFramePr>
          <p:cNvPr id="36866" name="Object 2"/>
          <p:cNvGraphicFramePr>
            <a:graphicFrameLocks noChangeAspect="1"/>
          </p:cNvGraphicFramePr>
          <p:nvPr/>
        </p:nvGraphicFramePr>
        <p:xfrm>
          <a:off x="1066800" y="4648200"/>
          <a:ext cx="7391400" cy="510084"/>
        </p:xfrm>
        <a:graphic>
          <a:graphicData uri="http://schemas.openxmlformats.org/presentationml/2006/ole">
            <mc:AlternateContent xmlns:mc="http://schemas.openxmlformats.org/markup-compatibility/2006">
              <mc:Choice xmlns:v="urn:schemas-microsoft-com:vml" Requires="v">
                <p:oleObj spid="_x0000_s36872" name="Equation" r:id="rId4" imgW="3479760" imgH="228600" progId="Equation.3">
                  <p:embed/>
                </p:oleObj>
              </mc:Choice>
              <mc:Fallback>
                <p:oleObj name="Equation" r:id="rId4" imgW="3479760" imgH="2286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648200"/>
                        <a:ext cx="7391400" cy="5100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Object 3"/>
          <p:cNvGraphicFramePr>
            <a:graphicFrameLocks noChangeAspect="1"/>
          </p:cNvGraphicFramePr>
          <p:nvPr/>
        </p:nvGraphicFramePr>
        <p:xfrm>
          <a:off x="3581400" y="5867400"/>
          <a:ext cx="1519238" cy="486702"/>
        </p:xfrm>
        <a:graphic>
          <a:graphicData uri="http://schemas.openxmlformats.org/presentationml/2006/ole">
            <mc:AlternateContent xmlns:mc="http://schemas.openxmlformats.org/markup-compatibility/2006">
              <mc:Choice xmlns:v="urn:schemas-microsoft-com:vml" Requires="v">
                <p:oleObj spid="_x0000_s36873" name="Equation" r:id="rId6" imgW="749160" imgH="228600" progId="Equation.3">
                  <p:embed/>
                </p:oleObj>
              </mc:Choice>
              <mc:Fallback>
                <p:oleObj name="Equation" r:id="rId6" imgW="74916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5867400"/>
                        <a:ext cx="1519238" cy="486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srcRect/>
          <a:stretch>
            <a:fillRect/>
          </a:stretch>
        </p:blipFill>
        <p:spPr bwMode="auto">
          <a:xfrm>
            <a:off x="2743200" y="4800600"/>
            <a:ext cx="5438775" cy="125147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Implementation of User Models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Global decision threshold:</a:t>
            </a:r>
          </a:p>
          <a:p>
            <a:endParaRPr lang="en-US" sz="2800" dirty="0" smtClean="0"/>
          </a:p>
          <a:p>
            <a:r>
              <a:rPr lang="en-US" sz="2800" dirty="0" smtClean="0"/>
              <a:t>Our model: lightweight personalization</a:t>
            </a:r>
          </a:p>
          <a:p>
            <a:pPr lvl="1"/>
            <a:r>
              <a:rPr lang="en-US" sz="2400" dirty="0" smtClean="0">
                <a:solidFill>
                  <a:srgbClr val="FF0000"/>
                </a:solidFill>
              </a:rPr>
              <a:t>Each user has his own threshold </a:t>
            </a:r>
          </a:p>
          <a:p>
            <a:pPr lvl="1"/>
            <a:endParaRPr lang="en-US" sz="2400" dirty="0" smtClean="0"/>
          </a:p>
          <a:p>
            <a:pPr lvl="1"/>
            <a:r>
              <a:rPr lang="en-US" sz="2400" dirty="0" smtClean="0"/>
              <a:t>User’s threshold      can be derived from </a:t>
            </a:r>
          </a:p>
          <a:p>
            <a:pPr lvl="1"/>
            <a:endParaRPr lang="en-US" sz="2400" dirty="0" smtClean="0"/>
          </a:p>
          <a:p>
            <a:pPr lvl="1"/>
            <a:r>
              <a:rPr lang="en-US" sz="2400" b="1" dirty="0" smtClean="0"/>
              <a:t>         :user id</a:t>
            </a:r>
            <a:endParaRPr lang="en-US" sz="2400" dirty="0" smtClean="0"/>
          </a:p>
          <a:p>
            <a:pPr lvl="1"/>
            <a:endParaRPr lang="en-US" sz="2400" dirty="0" smtClean="0"/>
          </a:p>
          <a:p>
            <a:pPr lvl="1"/>
            <a:endParaRPr lang="en-US" sz="2400" dirty="0" smtClean="0"/>
          </a:p>
          <a:p>
            <a:r>
              <a:rPr lang="en-US" sz="2800" dirty="0" smtClean="0"/>
              <a:t>Calculating threshold is easy</a:t>
            </a:r>
          </a:p>
          <a:p>
            <a:pPr lvl="1"/>
            <a:endParaRPr lang="en-US" sz="2400" dirty="0"/>
          </a:p>
        </p:txBody>
      </p:sp>
      <p:graphicFrame>
        <p:nvGraphicFramePr>
          <p:cNvPr id="37890" name="Object 2"/>
          <p:cNvGraphicFramePr>
            <a:graphicFrameLocks noChangeAspect="1"/>
          </p:cNvGraphicFramePr>
          <p:nvPr/>
        </p:nvGraphicFramePr>
        <p:xfrm>
          <a:off x="5791200" y="1752600"/>
          <a:ext cx="2016125" cy="800100"/>
        </p:xfrm>
        <a:graphic>
          <a:graphicData uri="http://schemas.openxmlformats.org/presentationml/2006/ole">
            <mc:AlternateContent xmlns:mc="http://schemas.openxmlformats.org/markup-compatibility/2006">
              <mc:Choice xmlns:v="urn:schemas-microsoft-com:vml" Requires="v">
                <p:oleObj spid="_x0000_s37905" name="Equation" r:id="rId4" imgW="1054080" imgH="419040" progId="Equation.3">
                  <p:embed/>
                </p:oleObj>
              </mc:Choice>
              <mc:Fallback>
                <p:oleObj name="Equation" r:id="rId4" imgW="1054080" imgH="419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752600"/>
                        <a:ext cx="2016125"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nvGraphicFramePr>
        <p:xfrm>
          <a:off x="5786438" y="3009900"/>
          <a:ext cx="2138362" cy="800100"/>
        </p:xfrm>
        <a:graphic>
          <a:graphicData uri="http://schemas.openxmlformats.org/presentationml/2006/ole">
            <mc:AlternateContent xmlns:mc="http://schemas.openxmlformats.org/markup-compatibility/2006">
              <mc:Choice xmlns:v="urn:schemas-microsoft-com:vml" Requires="v">
                <p:oleObj spid="_x0000_s37906" name="Equation" r:id="rId6" imgW="1117440" imgH="419040" progId="Equation.3">
                  <p:embed/>
                </p:oleObj>
              </mc:Choice>
              <mc:Fallback>
                <p:oleObj name="Equation" r:id="rId6" imgW="1117440" imgH="419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438" y="3009900"/>
                        <a:ext cx="2138362"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2" name="Object 4"/>
          <p:cNvGraphicFramePr>
            <a:graphicFrameLocks noChangeAspect="1"/>
          </p:cNvGraphicFramePr>
          <p:nvPr/>
        </p:nvGraphicFramePr>
        <p:xfrm>
          <a:off x="3505200" y="3876674"/>
          <a:ext cx="365125" cy="436563"/>
        </p:xfrm>
        <a:graphic>
          <a:graphicData uri="http://schemas.openxmlformats.org/presentationml/2006/ole">
            <mc:AlternateContent xmlns:mc="http://schemas.openxmlformats.org/markup-compatibility/2006">
              <mc:Choice xmlns:v="urn:schemas-microsoft-com:vml" Requires="v">
                <p:oleObj spid="_x0000_s37907" name="Equation" r:id="rId8" imgW="190440" imgH="228600" progId="Equation.3">
                  <p:embed/>
                </p:oleObj>
              </mc:Choice>
              <mc:Fallback>
                <p:oleObj name="Equation" r:id="rId8" imgW="19044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3876674"/>
                        <a:ext cx="365125"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3" name="Object 5"/>
          <p:cNvGraphicFramePr>
            <a:graphicFrameLocks noChangeAspect="1"/>
          </p:cNvGraphicFramePr>
          <p:nvPr/>
        </p:nvGraphicFramePr>
        <p:xfrm>
          <a:off x="6705600" y="3856037"/>
          <a:ext cx="1519238" cy="487363"/>
        </p:xfrm>
        <a:graphic>
          <a:graphicData uri="http://schemas.openxmlformats.org/presentationml/2006/ole">
            <mc:AlternateContent xmlns:mc="http://schemas.openxmlformats.org/markup-compatibility/2006">
              <mc:Choice xmlns:v="urn:schemas-microsoft-com:vml" Requires="v">
                <p:oleObj spid="_x0000_s37908" name="Equation" r:id="rId10" imgW="749160" imgH="228600" progId="Equation.3">
                  <p:embed/>
                </p:oleObj>
              </mc:Choice>
              <mc:Fallback>
                <p:oleObj name="Equation" r:id="rId10" imgW="749160" imgH="2286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05600" y="3856037"/>
                        <a:ext cx="1519238"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1371600" y="1143000"/>
            <a:ext cx="6400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buNone/>
            </a:pPr>
            <a:r>
              <a:rPr lang="en-US" dirty="0" smtClean="0">
                <a:solidFill>
                  <a:srgbClr val="FF0000"/>
                </a:solidFill>
                <a:effectLst>
                  <a:outerShdw blurRad="38100" dist="38100" dir="2700000" algn="tl">
                    <a:srgbClr val="000000">
                      <a:alpha val="43137"/>
                    </a:srgbClr>
                  </a:outerShdw>
                </a:effectLst>
              </a:rPr>
              <a:t>For more details, check the paper and [Chang et al. KDD-08</a:t>
            </a:r>
            <a:r>
              <a:rPr lang="en-US" dirty="0" smtClean="0"/>
              <a:t>]  </a:t>
            </a:r>
          </a:p>
        </p:txBody>
      </p:sp>
      <p:graphicFrame>
        <p:nvGraphicFramePr>
          <p:cNvPr id="10" name="Object 9"/>
          <p:cNvGraphicFramePr>
            <a:graphicFrameLocks noChangeAspect="1"/>
          </p:cNvGraphicFramePr>
          <p:nvPr/>
        </p:nvGraphicFramePr>
        <p:xfrm>
          <a:off x="1066800" y="4572000"/>
          <a:ext cx="990600" cy="609600"/>
        </p:xfrm>
        <a:graphic>
          <a:graphicData uri="http://schemas.openxmlformats.org/presentationml/2006/ole">
            <mc:AlternateContent xmlns:mc="http://schemas.openxmlformats.org/markup-compatibility/2006">
              <mc:Choice xmlns:v="urn:schemas-microsoft-com:vml" Requires="v">
                <p:oleObj spid="_x0000_s37909" name="Equation" r:id="rId12" imgW="342720" imgH="228600" progId="Equation.3">
                  <p:embed/>
                </p:oleObj>
              </mc:Choice>
              <mc:Fallback>
                <p:oleObj name="Equation" r:id="rId12" imgW="342720" imgH="2286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800" y="4572000"/>
                        <a:ext cx="990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Experimental Setting</a:t>
            </a:r>
            <a:endParaRPr lang="en-US" dirty="0"/>
          </a:p>
        </p:txBody>
      </p:sp>
      <p:sp>
        <p:nvSpPr>
          <p:cNvPr id="3" name="Content Placeholder 2"/>
          <p:cNvSpPr>
            <a:spLocks noGrp="1"/>
          </p:cNvSpPr>
          <p:nvPr>
            <p:ph idx="1"/>
          </p:nvPr>
        </p:nvSpPr>
        <p:spPr>
          <a:xfrm>
            <a:off x="457200" y="1775191"/>
            <a:ext cx="8382000" cy="4625609"/>
          </a:xfrm>
        </p:spPr>
        <p:txBody>
          <a:bodyPr>
            <a:normAutofit fontScale="92500"/>
          </a:bodyPr>
          <a:lstStyle/>
          <a:p>
            <a:r>
              <a:rPr lang="en-US" sz="2400" dirty="0" smtClean="0">
                <a:solidFill>
                  <a:srgbClr val="C00000"/>
                </a:solidFill>
              </a:rPr>
              <a:t>Training/Testing Split</a:t>
            </a:r>
          </a:p>
          <a:p>
            <a:pPr lvl="1"/>
            <a:r>
              <a:rPr lang="en-US" sz="2400" dirty="0" smtClean="0"/>
              <a:t>From Jan, 2007 to Mar 2007 </a:t>
            </a:r>
            <a:r>
              <a:rPr lang="en-US" sz="2400" dirty="0" smtClean="0">
                <a:sym typeface="Symbol"/>
              </a:rPr>
              <a:t></a:t>
            </a:r>
            <a:r>
              <a:rPr lang="en-US" sz="2400" dirty="0" smtClean="0"/>
              <a:t> Training</a:t>
            </a:r>
          </a:p>
          <a:p>
            <a:pPr lvl="1"/>
            <a:r>
              <a:rPr lang="en-US" sz="2400" dirty="0" smtClean="0"/>
              <a:t>From Apr, 2007 to May 2007 </a:t>
            </a:r>
            <a:r>
              <a:rPr lang="en-US" sz="2400" dirty="0" smtClean="0">
                <a:sym typeface="Symbol"/>
              </a:rPr>
              <a:t></a:t>
            </a:r>
            <a:r>
              <a:rPr lang="en-US" sz="2400" dirty="0" smtClean="0"/>
              <a:t> Testing</a:t>
            </a:r>
          </a:p>
          <a:p>
            <a:pPr lvl="1"/>
            <a:r>
              <a:rPr lang="en-US" sz="2400" dirty="0" smtClean="0"/>
              <a:t>Focus on messages sent by mixed sender</a:t>
            </a:r>
          </a:p>
          <a:p>
            <a:pPr lvl="1"/>
            <a:endParaRPr lang="en-US" sz="2400" dirty="0" smtClean="0"/>
          </a:p>
          <a:p>
            <a:r>
              <a:rPr lang="en-US" sz="2400" dirty="0" smtClean="0">
                <a:solidFill>
                  <a:srgbClr val="C00000"/>
                </a:solidFill>
              </a:rPr>
              <a:t>Mixed Senders</a:t>
            </a:r>
            <a:r>
              <a:rPr lang="en-US" sz="2400" dirty="0" smtClean="0"/>
              <a:t>: Senders who send both good and spam mail</a:t>
            </a:r>
          </a:p>
          <a:p>
            <a:pPr lvl="1"/>
            <a:r>
              <a:rPr lang="en-US" sz="2400" dirty="0" smtClean="0"/>
              <a:t>Test data: collection of the messages sent by mixed senders</a:t>
            </a:r>
          </a:p>
          <a:p>
            <a:pPr lvl="1"/>
            <a:r>
              <a:rPr lang="en-US" sz="2400" dirty="0" smtClean="0"/>
              <a:t>A super set of gray mail. Also contain good and spam mail.</a:t>
            </a:r>
          </a:p>
          <a:p>
            <a:pPr lvl="1"/>
            <a:r>
              <a:rPr lang="en-US" sz="2400" dirty="0" smtClean="0"/>
              <a:t>We want to test our algorithm on a large dataset</a:t>
            </a:r>
          </a:p>
          <a:p>
            <a:pPr lvl="1"/>
            <a:endParaRPr lang="en-US" sz="2400" dirty="0" smtClean="0"/>
          </a:p>
          <a:p>
            <a:r>
              <a:rPr lang="en-US" sz="2400" dirty="0" smtClean="0"/>
              <a:t>This dataset is hard: TPR @ FPR = 0.1 is  </a:t>
            </a:r>
            <a:r>
              <a:rPr lang="en-US" sz="2400" dirty="0" smtClean="0">
                <a:solidFill>
                  <a:srgbClr val="FF0000"/>
                </a:solidFill>
              </a:rPr>
              <a:t>38.2%</a:t>
            </a:r>
          </a:p>
          <a:p>
            <a:pPr lvl="1"/>
            <a:endParaRPr lang="en-US" sz="2400" dirty="0" smtClean="0"/>
          </a:p>
          <a:p>
            <a:pPr lvl="2"/>
            <a:endParaRPr lang="en-US" sz="1800" dirty="0" smtClean="0"/>
          </a:p>
          <a:p>
            <a:pPr>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on Gray Mail (Mixed Sender) </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1447800"/>
            <a:ext cx="9144000" cy="5410200"/>
          </a:xfrm>
          <a:prstGeom prst="rect">
            <a:avLst/>
          </a:prstGeom>
          <a:noFill/>
          <a:ln w="9525">
            <a:noFill/>
            <a:miter lim="800000"/>
            <a:headEnd/>
            <a:tailEnd/>
          </a:ln>
          <a:effectLst/>
        </p:spPr>
      </p:pic>
      <p:sp>
        <p:nvSpPr>
          <p:cNvPr id="10" name="TextBox 9"/>
          <p:cNvSpPr txBox="1"/>
          <p:nvPr/>
        </p:nvSpPr>
        <p:spPr>
          <a:xfrm>
            <a:off x="1752600" y="1828800"/>
            <a:ext cx="4648200"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TPR @ FPR=0.1 : </a:t>
            </a:r>
            <a:r>
              <a:rPr lang="en-US" sz="2000" dirty="0" smtClean="0">
                <a:solidFill>
                  <a:schemeClr val="accent6">
                    <a:lumMod val="75000"/>
                  </a:schemeClr>
                </a:solidFill>
              </a:rPr>
              <a:t>38.2% </a:t>
            </a:r>
            <a:r>
              <a:rPr lang="en-US" sz="2000" dirty="0" smtClean="0">
                <a:solidFill>
                  <a:schemeClr val="accent6">
                    <a:lumMod val="75000"/>
                  </a:schemeClr>
                </a:solidFill>
                <a:sym typeface="Wingdings" pitchFamily="2" charset="2"/>
              </a:rPr>
              <a:t></a:t>
            </a:r>
            <a:r>
              <a:rPr lang="en-US" sz="2000" dirty="0" smtClean="0">
                <a:solidFill>
                  <a:schemeClr val="accent6">
                    <a:lumMod val="75000"/>
                  </a:schemeClr>
                </a:solidFill>
              </a:rPr>
              <a:t> 60.8%,</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Personalization with Partial Feedback</a:t>
            </a:r>
            <a:endParaRPr lang="en-US" sz="4000" dirty="0"/>
          </a:p>
        </p:txBody>
      </p:sp>
      <p:sp>
        <p:nvSpPr>
          <p:cNvPr id="3" name="Content Placeholder 2"/>
          <p:cNvSpPr>
            <a:spLocks noGrp="1"/>
          </p:cNvSpPr>
          <p:nvPr>
            <p:ph idx="1"/>
          </p:nvPr>
        </p:nvSpPr>
        <p:spPr>
          <a:xfrm>
            <a:off x="304800" y="1775191"/>
            <a:ext cx="8534400" cy="4625609"/>
          </a:xfrm>
        </p:spPr>
        <p:txBody>
          <a:bodyPr>
            <a:normAutofit fontScale="92500"/>
          </a:bodyPr>
          <a:lstStyle/>
          <a:p>
            <a:r>
              <a:rPr lang="en-US" dirty="0" smtClean="0"/>
              <a:t>We can improve spam filtering significantly </a:t>
            </a:r>
          </a:p>
          <a:p>
            <a:pPr lvl="1"/>
            <a:r>
              <a:rPr lang="en-US" dirty="0" smtClean="0"/>
              <a:t>By assigning a threshold to each user</a:t>
            </a:r>
          </a:p>
          <a:p>
            <a:pPr lvl="8"/>
            <a:endParaRPr lang="en-US" dirty="0" smtClean="0"/>
          </a:p>
          <a:p>
            <a:r>
              <a:rPr lang="en-US" dirty="0" smtClean="0"/>
              <a:t>The solution is scalable and easy to implement</a:t>
            </a:r>
          </a:p>
          <a:p>
            <a:pPr lvl="1"/>
            <a:r>
              <a:rPr lang="en-US" dirty="0" smtClean="0"/>
              <a:t>But, it requires complete feedback from users</a:t>
            </a:r>
          </a:p>
          <a:p>
            <a:pPr lvl="1"/>
            <a:endParaRPr lang="en-US" dirty="0" smtClean="0"/>
          </a:p>
          <a:p>
            <a:r>
              <a:rPr lang="en-US" sz="3000" dirty="0" smtClean="0"/>
              <a:t>For most users, only </a:t>
            </a:r>
            <a:r>
              <a:rPr lang="en-US" sz="3000" dirty="0" smtClean="0">
                <a:solidFill>
                  <a:srgbClr val="0070C0"/>
                </a:solidFill>
              </a:rPr>
              <a:t>partial feedback </a:t>
            </a:r>
            <a:r>
              <a:rPr lang="en-US" sz="3000" dirty="0" smtClean="0"/>
              <a:t>is available</a:t>
            </a:r>
          </a:p>
          <a:p>
            <a:pPr lvl="1"/>
            <a:r>
              <a:rPr lang="en-US" sz="2600" dirty="0" smtClean="0"/>
              <a:t>Safe/block lists, junk mail reports, deleted mail</a:t>
            </a:r>
          </a:p>
          <a:p>
            <a:r>
              <a:rPr lang="en-US" sz="3000" dirty="0" smtClean="0">
                <a:solidFill>
                  <a:srgbClr val="FF0000"/>
                </a:solidFill>
              </a:rPr>
              <a:t>Given partial feedback, how much can we gain?</a:t>
            </a:r>
          </a:p>
          <a:p>
            <a:pPr lvl="1">
              <a:buNone/>
            </a:pPr>
            <a:endParaRPr lang="en-US" sz="2600" dirty="0" smtClean="0"/>
          </a:p>
          <a:p>
            <a:pPr lvl="1"/>
            <a:endParaRPr lang="en-US" dirty="0" smtClean="0"/>
          </a:p>
          <a:p>
            <a:pPr>
              <a:buNone/>
            </a:pPr>
            <a:endParaRPr lang="en-US" dirty="0" smtClean="0"/>
          </a:p>
          <a:p>
            <a:pPr lvl="1"/>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Gray Mail?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7030A0"/>
                </a:solidFill>
              </a:rPr>
              <a:t>Good mail</a:t>
            </a:r>
          </a:p>
          <a:p>
            <a:pPr lvl="1"/>
            <a:r>
              <a:rPr lang="en-US" dirty="0" smtClean="0"/>
              <a:t>messages users definitely want</a:t>
            </a:r>
          </a:p>
          <a:p>
            <a:endParaRPr lang="en-US" dirty="0" smtClean="0"/>
          </a:p>
          <a:p>
            <a:r>
              <a:rPr lang="en-US" dirty="0" smtClean="0">
                <a:solidFill>
                  <a:srgbClr val="00B050"/>
                </a:solidFill>
              </a:rPr>
              <a:t>Spam mail</a:t>
            </a:r>
          </a:p>
          <a:p>
            <a:pPr lvl="1"/>
            <a:r>
              <a:rPr lang="en-US" dirty="0" smtClean="0"/>
              <a:t>messages users definitely don’t want</a:t>
            </a:r>
          </a:p>
          <a:p>
            <a:endParaRPr lang="en-US" sz="800" dirty="0" smtClean="0"/>
          </a:p>
          <a:p>
            <a:endParaRPr lang="en-US" sz="800" dirty="0" smtClean="0"/>
          </a:p>
          <a:p>
            <a:r>
              <a:rPr lang="en-US" dirty="0" smtClean="0">
                <a:solidFill>
                  <a:srgbClr val="FF0000"/>
                </a:solidFill>
              </a:rPr>
              <a:t>Gray mail</a:t>
            </a:r>
          </a:p>
          <a:p>
            <a:pPr lvl="1"/>
            <a:r>
              <a:rPr lang="en-US" dirty="0" smtClean="0"/>
              <a:t>messages some users want and some don’t</a:t>
            </a:r>
          </a:p>
          <a:p>
            <a:pPr lvl="1"/>
            <a:endParaRPr lang="en-US" dirty="0" smtClean="0"/>
          </a:p>
          <a:p>
            <a:pPr lvl="1"/>
            <a:r>
              <a:rPr lang="en-US" dirty="0" smtClean="0"/>
              <a:t>Unsolicited commercial email (sometimes useful)</a:t>
            </a:r>
          </a:p>
          <a:p>
            <a:pPr lvl="1"/>
            <a:r>
              <a:rPr lang="en-US" dirty="0" smtClean="0"/>
              <a:t>Newsletters that do not respect unsubscribe requests</a:t>
            </a:r>
          </a:p>
          <a:p>
            <a:pPr lvl="1"/>
            <a:r>
              <a:rPr lang="en-US" dirty="0" smtClean="0"/>
              <a:t>Either prediction (spam or good) is justifiable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Improve Spam Filtering with </a:t>
            </a:r>
            <a:br>
              <a:rPr lang="en-US" dirty="0" smtClean="0"/>
            </a:br>
            <a:r>
              <a:rPr lang="en-US" dirty="0" smtClean="0"/>
              <a:t>Junk Mail Report</a:t>
            </a:r>
            <a:endParaRPr lang="en-US" dirty="0"/>
          </a:p>
        </p:txBody>
      </p:sp>
      <p:sp>
        <p:nvSpPr>
          <p:cNvPr id="3" name="Content Placeholder 2"/>
          <p:cNvSpPr>
            <a:spLocks noGrp="1"/>
          </p:cNvSpPr>
          <p:nvPr>
            <p:ph idx="1"/>
          </p:nvPr>
        </p:nvSpPr>
        <p:spPr>
          <a:xfrm>
            <a:off x="304800" y="1600200"/>
            <a:ext cx="8534400" cy="4495800"/>
          </a:xfrm>
        </p:spPr>
        <p:txBody>
          <a:bodyPr>
            <a:normAutofit/>
          </a:bodyPr>
          <a:lstStyle/>
          <a:p>
            <a:r>
              <a:rPr lang="en-US" sz="2400" dirty="0" smtClean="0">
                <a:solidFill>
                  <a:schemeClr val="accent1">
                    <a:lumMod val="50000"/>
                  </a:schemeClr>
                </a:solidFill>
              </a:rPr>
              <a:t>Junk mail report</a:t>
            </a:r>
            <a:r>
              <a:rPr lang="en-US" sz="2400" dirty="0" smtClean="0"/>
              <a:t>: report spam which appears in the inbox </a:t>
            </a:r>
          </a:p>
          <a:p>
            <a:r>
              <a:rPr lang="en-US" sz="2400" dirty="0" smtClean="0"/>
              <a:t>In the simulation, we vary the report rate to get different level of partial feedback</a:t>
            </a:r>
          </a:p>
          <a:p>
            <a:endParaRPr lang="en-US" dirty="0" smtClean="0"/>
          </a:p>
          <a:p>
            <a:pPr lvl="3"/>
            <a:endParaRPr lang="en-US" dirty="0" smtClean="0"/>
          </a:p>
          <a:p>
            <a:pPr lvl="1"/>
            <a:endParaRPr lang="en-US" dirty="0" smtClean="0"/>
          </a:p>
        </p:txBody>
      </p:sp>
      <p:pic>
        <p:nvPicPr>
          <p:cNvPr id="6" name="Picture 5"/>
          <p:cNvPicPr>
            <a:picLocks noChangeAspect="1" noChangeArrowheads="1"/>
          </p:cNvPicPr>
          <p:nvPr/>
        </p:nvPicPr>
        <p:blipFill>
          <a:blip r:embed="rId2"/>
          <a:srcRect/>
          <a:stretch>
            <a:fillRect/>
          </a:stretch>
        </p:blipFill>
        <p:spPr bwMode="auto">
          <a:xfrm>
            <a:off x="533400" y="4038600"/>
            <a:ext cx="7343775" cy="1333500"/>
          </a:xfrm>
          <a:prstGeom prst="rect">
            <a:avLst/>
          </a:prstGeom>
          <a:noFill/>
          <a:ln w="9525">
            <a:noFill/>
            <a:miter lim="800000"/>
            <a:headEnd/>
            <a:tailEnd/>
          </a:ln>
          <a:effectLst/>
        </p:spPr>
      </p:pic>
      <p:grpSp>
        <p:nvGrpSpPr>
          <p:cNvPr id="7" name="Group 6"/>
          <p:cNvGrpSpPr/>
          <p:nvPr/>
        </p:nvGrpSpPr>
        <p:grpSpPr>
          <a:xfrm>
            <a:off x="457200" y="4114800"/>
            <a:ext cx="3886200" cy="2126397"/>
            <a:chOff x="609600" y="1752600"/>
            <a:chExt cx="3886200" cy="2658140"/>
          </a:xfrm>
        </p:grpSpPr>
        <p:sp>
          <p:nvSpPr>
            <p:cNvPr id="8" name="Rounded Rectangle 7"/>
            <p:cNvSpPr/>
            <p:nvPr/>
          </p:nvSpPr>
          <p:spPr>
            <a:xfrm>
              <a:off x="3581400" y="1752600"/>
              <a:ext cx="914400" cy="666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10" idx="0"/>
            </p:cNvCxnSpPr>
            <p:nvPr/>
          </p:nvCxnSpPr>
          <p:spPr>
            <a:xfrm rot="10800000" flipV="1">
              <a:off x="2476500" y="2228876"/>
              <a:ext cx="1028700" cy="114306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 y="3371938"/>
              <a:ext cx="3733800" cy="103880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smtClean="0"/>
                <a:t>The estimated number of successfully caught spam</a:t>
              </a:r>
              <a:endParaRPr lang="en-US" sz="2400" u="sng" dirty="0"/>
            </a:p>
          </p:txBody>
        </p:sp>
      </p:grpSp>
      <p:grpSp>
        <p:nvGrpSpPr>
          <p:cNvPr id="11" name="Group 10"/>
          <p:cNvGrpSpPr/>
          <p:nvPr/>
        </p:nvGrpSpPr>
        <p:grpSpPr>
          <a:xfrm>
            <a:off x="4419600" y="4719935"/>
            <a:ext cx="4267200" cy="1826063"/>
            <a:chOff x="3505200" y="1752600"/>
            <a:chExt cx="4267200" cy="2080231"/>
          </a:xfrm>
        </p:grpSpPr>
        <p:sp>
          <p:nvSpPr>
            <p:cNvPr id="12" name="Rounded Rectangle 11"/>
            <p:cNvSpPr/>
            <p:nvPr/>
          </p:nvSpPr>
          <p:spPr>
            <a:xfrm>
              <a:off x="3505200" y="1752600"/>
              <a:ext cx="1524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4343400" y="2365330"/>
              <a:ext cx="1066800" cy="434031"/>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62400" y="2886168"/>
              <a:ext cx="3810000" cy="946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smtClean="0"/>
                <a:t>The total number of messages sent to this user</a:t>
              </a:r>
              <a:endParaRPr lang="en-US" sz="2400" dirty="0"/>
            </a:p>
          </p:txBody>
        </p:sp>
      </p:grpSp>
      <p:sp>
        <p:nvSpPr>
          <p:cNvPr id="15" name="Rounded Rectangle 14"/>
          <p:cNvSpPr/>
          <p:nvPr/>
        </p:nvSpPr>
        <p:spPr>
          <a:xfrm>
            <a:off x="4724400" y="4114800"/>
            <a:ext cx="1219200"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57200" y="3124200"/>
            <a:ext cx="37338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smtClean="0"/>
              <a:t>The number of reported messages</a:t>
            </a:r>
            <a:endParaRPr lang="en-US" sz="2400" dirty="0"/>
          </a:p>
        </p:txBody>
      </p:sp>
      <p:cxnSp>
        <p:nvCxnSpPr>
          <p:cNvPr id="20" name="Straight Arrow Connector 19"/>
          <p:cNvCxnSpPr/>
          <p:nvPr/>
        </p:nvCxnSpPr>
        <p:spPr>
          <a:xfrm>
            <a:off x="4267200" y="3505200"/>
            <a:ext cx="1143000" cy="53340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Partial Feedback Is Useful</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566738" y="1676400"/>
            <a:ext cx="8010525" cy="4433888"/>
          </a:xfrm>
          <a:prstGeom prst="rect">
            <a:avLst/>
          </a:prstGeom>
          <a:noFill/>
          <a:ln w="9525">
            <a:noFill/>
            <a:miter lim="800000"/>
            <a:headEnd/>
            <a:tailEnd/>
          </a:ln>
          <a:effectLst/>
        </p:spPr>
      </p:pic>
      <p:sp>
        <p:nvSpPr>
          <p:cNvPr id="7" name="TextBox 6"/>
          <p:cNvSpPr txBox="1"/>
          <p:nvPr/>
        </p:nvSpPr>
        <p:spPr>
          <a:xfrm>
            <a:off x="2743200" y="1828800"/>
            <a:ext cx="2743199" cy="461665"/>
          </a:xfrm>
          <a:prstGeom prst="rect">
            <a:avLst/>
          </a:prstGeom>
          <a:noFill/>
        </p:spPr>
        <p:txBody>
          <a:bodyPr wrap="square" rtlCol="0">
            <a:spAutoFit/>
          </a:bodyPr>
          <a:lstStyle/>
          <a:p>
            <a:endParaRPr lang="en-US" sz="2400" b="1" dirty="0">
              <a:solidFill>
                <a:srgbClr val="002060"/>
              </a:solidFill>
            </a:endParaRPr>
          </a:p>
        </p:txBody>
      </p:sp>
      <p:sp>
        <p:nvSpPr>
          <p:cNvPr id="8" name="TextBox 7"/>
          <p:cNvSpPr txBox="1"/>
          <p:nvPr/>
        </p:nvSpPr>
        <p:spPr>
          <a:xfrm>
            <a:off x="1524000" y="5867400"/>
            <a:ext cx="6781800" cy="461665"/>
          </a:xfrm>
          <a:prstGeom prst="rect">
            <a:avLst/>
          </a:prstGeom>
          <a:solidFill>
            <a:schemeClr val="bg1"/>
          </a:solidFill>
        </p:spPr>
        <p:txBody>
          <a:bodyPr vert="horz" wrap="square" rtlCol="0" anchor="ctr" anchorCtr="1">
            <a:spAutoFit/>
          </a:bodyPr>
          <a:lstStyle/>
          <a:p>
            <a:r>
              <a:rPr lang="en-US" sz="2400" dirty="0" smtClean="0"/>
              <a:t>The Report Rate of Misclassified Spam Mail</a:t>
            </a:r>
            <a:endParaRPr lang="en-US" sz="2400" dirty="0"/>
          </a:p>
        </p:txBody>
      </p:sp>
      <p:sp>
        <p:nvSpPr>
          <p:cNvPr id="9" name="Rectangle 8"/>
          <p:cNvSpPr/>
          <p:nvPr/>
        </p:nvSpPr>
        <p:spPr>
          <a:xfrm flipV="1">
            <a:off x="6019800" y="5257800"/>
            <a:ext cx="1524000" cy="175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10800000" flipV="1">
            <a:off x="3276600" y="2667000"/>
            <a:ext cx="4419600" cy="1905000"/>
          </a:xfrm>
          <a:prstGeom prst="line">
            <a:avLst/>
          </a:prstGeom>
          <a:ln w="133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905000" y="4800600"/>
            <a:ext cx="685800" cy="22860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124200" y="4572000"/>
            <a:ext cx="228600" cy="152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971800" y="4648200"/>
            <a:ext cx="228600" cy="152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048000" y="4648200"/>
            <a:ext cx="228600" cy="152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133600" y="2057400"/>
            <a:ext cx="33528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0" lvl="2"/>
            <a:r>
              <a:rPr lang="en-US" dirty="0" smtClean="0"/>
              <a:t>TPR @ FPR=0.1 improves from </a:t>
            </a:r>
            <a:r>
              <a:rPr lang="en-US" dirty="0" smtClean="0">
                <a:solidFill>
                  <a:schemeClr val="accent6">
                    <a:lumMod val="75000"/>
                  </a:schemeClr>
                </a:solidFill>
              </a:rPr>
              <a:t>37 % to 43% </a:t>
            </a:r>
            <a:r>
              <a:rPr lang="en-US" dirty="0" smtClean="0"/>
              <a:t>with 20% report rate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775191"/>
            <a:ext cx="8229600" cy="4854209"/>
          </a:xfrm>
        </p:spPr>
        <p:txBody>
          <a:bodyPr>
            <a:normAutofit fontScale="77500" lnSpcReduction="20000"/>
          </a:bodyPr>
          <a:lstStyle/>
          <a:p>
            <a:r>
              <a:rPr lang="en-US" dirty="0" smtClean="0"/>
              <a:t>Gray mail is a common and difficult problem</a:t>
            </a:r>
          </a:p>
          <a:p>
            <a:pPr lvl="1"/>
            <a:r>
              <a:rPr lang="en-US" dirty="0" smtClean="0"/>
              <a:t>We need to incorporate user preference to solve it</a:t>
            </a:r>
          </a:p>
          <a:p>
            <a:pPr lvl="1"/>
            <a:endParaRPr lang="en-US" dirty="0" smtClean="0"/>
          </a:p>
          <a:p>
            <a:r>
              <a:rPr lang="en-US" dirty="0" smtClean="0"/>
              <a:t>Our lightweight personalization algorithm</a:t>
            </a:r>
          </a:p>
          <a:p>
            <a:pPr lvl="1"/>
            <a:r>
              <a:rPr lang="en-US" dirty="0" smtClean="0"/>
              <a:t>Simple, scalable and easy to implement</a:t>
            </a:r>
          </a:p>
          <a:p>
            <a:pPr lvl="1"/>
            <a:r>
              <a:rPr lang="en-US" dirty="0" smtClean="0"/>
              <a:t>Complete feedback</a:t>
            </a:r>
          </a:p>
          <a:p>
            <a:pPr lvl="2"/>
            <a:r>
              <a:rPr lang="en-US" dirty="0" smtClean="0"/>
              <a:t> TPR @ FPR=0.1 improves from </a:t>
            </a:r>
            <a:r>
              <a:rPr lang="en-US" dirty="0" smtClean="0">
                <a:solidFill>
                  <a:schemeClr val="accent6">
                    <a:lumMod val="75000"/>
                  </a:schemeClr>
                </a:solidFill>
              </a:rPr>
              <a:t>38.2% to 60.8% </a:t>
            </a:r>
          </a:p>
          <a:p>
            <a:pPr lvl="2"/>
            <a:endParaRPr lang="en-US" dirty="0" smtClean="0"/>
          </a:p>
          <a:p>
            <a:pPr lvl="1"/>
            <a:r>
              <a:rPr lang="en-US" dirty="0" smtClean="0"/>
              <a:t>Demonstrate that the model can be improved using partial feedback</a:t>
            </a:r>
            <a:endParaRPr lang="en-US" sz="2300" dirty="0" smtClean="0"/>
          </a:p>
          <a:p>
            <a:pPr lvl="1"/>
            <a:endParaRPr lang="en-US" dirty="0" smtClean="0"/>
          </a:p>
          <a:p>
            <a:r>
              <a:rPr lang="en-US" dirty="0" smtClean="0"/>
              <a:t>Possible future work</a:t>
            </a:r>
          </a:p>
          <a:p>
            <a:pPr lvl="1"/>
            <a:r>
              <a:rPr lang="en-US" dirty="0" smtClean="0"/>
              <a:t>Additional forms of feedback (black/white list, folding behavior)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828800"/>
            <a:ext cx="6629400" cy="1800493"/>
          </a:xfrm>
        </p:spPr>
        <p:txBody>
          <a:bodyPr>
            <a:normAutofit fontScale="92500" lnSpcReduction="10000"/>
          </a:bodyPr>
          <a:lstStyle/>
          <a:p>
            <a:r>
              <a:rPr lang="en-US" dirty="0" smtClean="0"/>
              <a:t>I bought a </a:t>
            </a:r>
            <a:r>
              <a:rPr lang="en-US" dirty="0" smtClean="0">
                <a:solidFill>
                  <a:srgbClr val="0070C0"/>
                </a:solidFill>
              </a:rPr>
              <a:t>Game Boy Advance </a:t>
            </a:r>
            <a:r>
              <a:rPr lang="en-US" dirty="0" smtClean="0"/>
              <a:t>at</a:t>
            </a:r>
            <a:r>
              <a:rPr lang="en-US" dirty="0" smtClean="0">
                <a:solidFill>
                  <a:srgbClr val="0070C0"/>
                </a:solidFill>
              </a:rPr>
              <a:t> games.com</a:t>
            </a:r>
          </a:p>
          <a:p>
            <a:r>
              <a:rPr lang="en-US" dirty="0" smtClean="0"/>
              <a:t>A week later, I started to receive advertising email…</a:t>
            </a:r>
          </a:p>
        </p:txBody>
      </p:sp>
      <p:grpSp>
        <p:nvGrpSpPr>
          <p:cNvPr id="7" name="Group 18"/>
          <p:cNvGrpSpPr/>
          <p:nvPr/>
        </p:nvGrpSpPr>
        <p:grpSpPr>
          <a:xfrm>
            <a:off x="5562600" y="3962400"/>
            <a:ext cx="3278813" cy="2402122"/>
            <a:chOff x="6301244" y="4885898"/>
            <a:chExt cx="3934576" cy="2882546"/>
          </a:xfrm>
        </p:grpSpPr>
        <p:pic>
          <p:nvPicPr>
            <p:cNvPr id="18442" name="Picture 10" descr="\\cpzaw-pro-05\Mydocs3\scottyih\My Pictures\Microsoft Clip Organizer\j0424466.wmf"/>
            <p:cNvPicPr>
              <a:picLocks noChangeAspect="1" noChangeArrowheads="1"/>
            </p:cNvPicPr>
            <p:nvPr/>
          </p:nvPicPr>
          <p:blipFill>
            <a:blip r:embed="rId3"/>
            <a:srcRect/>
            <a:stretch>
              <a:fillRect/>
            </a:stretch>
          </p:blipFill>
          <p:spPr bwMode="auto">
            <a:xfrm>
              <a:off x="6301244" y="6069819"/>
              <a:ext cx="1974850" cy="1698625"/>
            </a:xfrm>
            <a:prstGeom prst="rect">
              <a:avLst/>
            </a:prstGeom>
            <a:noFill/>
          </p:spPr>
        </p:pic>
        <p:sp>
          <p:nvSpPr>
            <p:cNvPr id="18" name="Rounded Rectangular Callout 17"/>
            <p:cNvSpPr/>
            <p:nvPr/>
          </p:nvSpPr>
          <p:spPr bwMode="auto">
            <a:xfrm>
              <a:off x="7274257" y="4885898"/>
              <a:ext cx="2961563" cy="846161"/>
            </a:xfrm>
            <a:prstGeom prst="wedgeRoundRectCallout">
              <a:avLst>
                <a:gd name="adj1" fmla="val -40188"/>
                <a:gd name="adj2" fmla="val 80242"/>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Good Mail!</a:t>
              </a:r>
            </a:p>
          </p:txBody>
        </p:sp>
      </p:grpSp>
      <p:pic>
        <p:nvPicPr>
          <p:cNvPr id="16" name="Picture 15" descr="gameboyadvance01.jpg"/>
          <p:cNvPicPr>
            <a:picLocks noChangeAspect="1"/>
          </p:cNvPicPr>
          <p:nvPr/>
        </p:nvPicPr>
        <p:blipFill>
          <a:blip r:embed="rId4"/>
          <a:stretch>
            <a:fillRect/>
          </a:stretch>
        </p:blipFill>
        <p:spPr>
          <a:xfrm>
            <a:off x="6858000" y="1905000"/>
            <a:ext cx="2209800" cy="1469997"/>
          </a:xfrm>
          <a:prstGeom prst="rect">
            <a:avLst/>
          </a:prstGeom>
        </p:spPr>
      </p:pic>
      <p:grpSp>
        <p:nvGrpSpPr>
          <p:cNvPr id="19" name="Group 18"/>
          <p:cNvGrpSpPr/>
          <p:nvPr/>
        </p:nvGrpSpPr>
        <p:grpSpPr>
          <a:xfrm>
            <a:off x="849681" y="4105702"/>
            <a:ext cx="4027120" cy="2066498"/>
            <a:chOff x="849681" y="4105702"/>
            <a:chExt cx="4027120" cy="2066498"/>
          </a:xfrm>
        </p:grpSpPr>
        <p:grpSp>
          <p:nvGrpSpPr>
            <p:cNvPr id="5" name="Group 12"/>
            <p:cNvGrpSpPr/>
            <p:nvPr/>
          </p:nvGrpSpPr>
          <p:grpSpPr>
            <a:xfrm>
              <a:off x="2743201" y="4190206"/>
              <a:ext cx="2133600" cy="1715414"/>
              <a:chOff x="2847418" y="4618816"/>
              <a:chExt cx="1708717" cy="2058497"/>
            </a:xfrm>
          </p:grpSpPr>
          <p:pic>
            <p:nvPicPr>
              <p:cNvPr id="18437" name="Picture 5" descr="C:\Users\scottyih\AppData\Local\Microsoft\Windows\Temporary Internet Files\Content.IE5\UZNZQJ58\MCj03971200000[1].wmf"/>
              <p:cNvPicPr>
                <a:picLocks noChangeAspect="1" noChangeArrowheads="1"/>
              </p:cNvPicPr>
              <p:nvPr/>
            </p:nvPicPr>
            <p:blipFill>
              <a:blip r:embed="rId5"/>
              <a:srcRect/>
              <a:stretch>
                <a:fillRect/>
              </a:stretch>
            </p:blipFill>
            <p:spPr bwMode="auto">
              <a:xfrm>
                <a:off x="3302758" y="4618816"/>
                <a:ext cx="868150" cy="898177"/>
              </a:xfrm>
              <a:prstGeom prst="rect">
                <a:avLst/>
              </a:prstGeom>
              <a:noFill/>
            </p:spPr>
          </p:pic>
          <p:sp>
            <p:nvSpPr>
              <p:cNvPr id="12" name="TextBox 11"/>
              <p:cNvSpPr txBox="1"/>
              <p:nvPr/>
            </p:nvSpPr>
            <p:spPr>
              <a:xfrm>
                <a:off x="2847418" y="5717050"/>
                <a:ext cx="1708717" cy="960263"/>
              </a:xfrm>
              <a:prstGeom prst="rect">
                <a:avLst/>
              </a:prstGeom>
              <a:noFill/>
            </p:spPr>
            <p:txBody>
              <a:bodyPr wrap="square" rtlCol="0">
                <a:spAutoFit/>
              </a:bodyPr>
              <a:lstStyle/>
              <a:p>
                <a:pPr algn="ctr"/>
                <a:r>
                  <a:rPr lang="en-US" sz="2300" dirty="0" smtClean="0">
                    <a:latin typeface="Segoe" pitchFamily="34" charset="0"/>
                  </a:rPr>
                  <a:t>GBA Games</a:t>
                </a:r>
              </a:p>
              <a:p>
                <a:pPr algn="ctr"/>
                <a:r>
                  <a:rPr lang="en-US" sz="2300" dirty="0" smtClean="0">
                    <a:latin typeface="Segoe" pitchFamily="34" charset="0"/>
                  </a:rPr>
                  <a:t>50% off!</a:t>
                </a:r>
              </a:p>
            </p:txBody>
          </p:sp>
        </p:grpSp>
        <p:sp>
          <p:nvSpPr>
            <p:cNvPr id="14" name="Rectangle 13"/>
            <p:cNvSpPr/>
            <p:nvPr/>
          </p:nvSpPr>
          <p:spPr bwMode="auto">
            <a:xfrm>
              <a:off x="849681" y="4105702"/>
              <a:ext cx="3950919" cy="2066498"/>
            </a:xfrm>
            <a:prstGeom prst="rect">
              <a:avLst/>
            </a:prstGeom>
            <a:no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latin typeface="Segoe" pitchFamily="34" charset="0"/>
              </a:endParaRPr>
            </a:p>
          </p:txBody>
        </p:sp>
        <p:pic>
          <p:nvPicPr>
            <p:cNvPr id="17" name="Picture 16" descr="e6_7.JPG"/>
            <p:cNvPicPr>
              <a:picLocks noChangeAspect="1"/>
            </p:cNvPicPr>
            <p:nvPr/>
          </p:nvPicPr>
          <p:blipFill>
            <a:blip r:embed="rId6"/>
            <a:stretch>
              <a:fillRect/>
            </a:stretch>
          </p:blipFill>
          <p:spPr>
            <a:xfrm>
              <a:off x="914400" y="4191000"/>
              <a:ext cx="1892300" cy="1905000"/>
            </a:xfrm>
            <a:prstGeom prst="rect">
              <a:avLst/>
            </a:prstGeom>
          </p:spPr>
        </p:pic>
      </p:grpSp>
      <p:sp>
        <p:nvSpPr>
          <p:cNvPr id="20" name="Title 1"/>
          <p:cNvSpPr txBox="1">
            <a:spLocks/>
          </p:cNvSpPr>
          <p:nvPr/>
        </p:nvSpPr>
        <p:spPr>
          <a:xfrm>
            <a:off x="534988" y="381000"/>
            <a:ext cx="8380412" cy="692498"/>
          </a:xfrm>
          <a:prstGeom prst="rect">
            <a:avLst/>
          </a:prstGeom>
        </p:spPr>
        <p:txBody>
          <a:bodyPr vert="horz" lIns="91440" tIns="38098" rIns="45720" bIns="38098" rtlCol="0" anchor="ctr">
            <a:normAutofit fontScale="90000" lnSpcReduction="10000"/>
            <a:scene3d>
              <a:camera prst="orthographicFront"/>
              <a:lightRig rig="threePt" dir="t">
                <a:rot lat="0" lon="0" rev="4800000"/>
              </a:lightRig>
            </a:scene3d>
            <a:sp3d prstMaterial="matte">
              <a:bevelT w="50800" h="10160"/>
            </a:sp3d>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5000" b="1" i="0" u="none" strike="noStrike" kern="1200" cap="none" spc="-300" normalizeH="0" baseline="0" noProof="0" dirty="0" smtClean="0">
                <a:ln w="3175">
                  <a:noFill/>
                </a:ln>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effectLst>
                  <a:outerShdw blurRad="88900" dist="12700" dir="2700000" algn="tl" rotWithShape="0">
                    <a:prstClr val="black"/>
                  </a:outerShdw>
                </a:effectLst>
                <a:uLnTx/>
                <a:uFillTx/>
                <a:latin typeface="Segoe" pitchFamily="34" charset="0"/>
                <a:ea typeface="+mn-ea"/>
                <a:cs typeface="Arial" charset="0"/>
              </a:rPr>
              <a:t>Gray </a:t>
            </a:r>
            <a:r>
              <a:rPr kumimoji="0" lang="en-US" sz="5000" b="1" i="0" u="none" strike="noStrike" kern="1200" cap="none" spc="-300" normalizeH="0" baseline="0" noProof="0" dirty="0" smtClean="0">
                <a:ln w="3175">
                  <a:no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effectLst>
                  <a:outerShdw blurRad="88900" dist="12700" dir="2700000" algn="tl" rotWithShape="0">
                    <a:prstClr val="black"/>
                  </a:outerShdw>
                </a:effectLst>
                <a:uLnTx/>
                <a:uFillTx/>
                <a:latin typeface="Segoe" pitchFamily="34" charset="0"/>
                <a:ea typeface="+mn-ea"/>
                <a:cs typeface="Arial" charset="0"/>
              </a:rPr>
              <a:t>Mail</a:t>
            </a:r>
            <a:r>
              <a:rPr kumimoji="0" lang="en-US" sz="5000" b="1" i="0" u="none" strike="noStrike" kern="1200" cap="none" spc="-300" normalizeH="0" baseline="0" noProof="0" dirty="0" smtClean="0">
                <a:ln w="3175">
                  <a:noFill/>
                </a:ln>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effectLst>
                  <a:outerShdw blurRad="88900" dist="12700" dir="2700000" algn="tl" rotWithShape="0">
                    <a:prstClr val="black"/>
                  </a:outerShdw>
                </a:effectLst>
                <a:uLnTx/>
                <a:uFillTx/>
                <a:latin typeface="Segoe" pitchFamily="34" charset="0"/>
                <a:ea typeface="+mn-ea"/>
                <a:cs typeface="Arial" charset="0"/>
              </a:rPr>
              <a:t>: User's View</a:t>
            </a:r>
            <a:endParaRPr kumimoji="0" lang="en-US" sz="5000" b="1" i="0" u="none" strike="noStrike" kern="1200" cap="none" spc="-300" normalizeH="0" baseline="0" noProof="0" dirty="0">
              <a:ln w="3175">
                <a:noFill/>
              </a:ln>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effectLst>
                <a:outerShdw blurRad="88900" dist="12700" dir="2700000" algn="tl" rotWithShape="0">
                  <a:prstClr val="black"/>
                </a:outerShdw>
              </a:effectLst>
              <a:uLnTx/>
              <a:uFillTx/>
              <a:latin typeface="Segoe"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5"/>
          <p:cNvGrpSpPr/>
          <p:nvPr/>
        </p:nvGrpSpPr>
        <p:grpSpPr>
          <a:xfrm>
            <a:off x="5443945" y="4071582"/>
            <a:ext cx="3395255" cy="2573843"/>
            <a:chOff x="5847616" y="4885898"/>
            <a:chExt cx="4074306" cy="3088612"/>
          </a:xfrm>
        </p:grpSpPr>
        <p:sp>
          <p:nvSpPr>
            <p:cNvPr id="18" name="Rounded Rectangular Callout 17"/>
            <p:cNvSpPr/>
            <p:nvPr/>
          </p:nvSpPr>
          <p:spPr bwMode="auto">
            <a:xfrm>
              <a:off x="6960359" y="4885898"/>
              <a:ext cx="2961563" cy="846161"/>
            </a:xfrm>
            <a:prstGeom prst="wedgeRoundRectCallout">
              <a:avLst>
                <a:gd name="adj1" fmla="val -40188"/>
                <a:gd name="adj2" fmla="val 80242"/>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Junk Mail!</a:t>
              </a:r>
            </a:p>
          </p:txBody>
        </p:sp>
        <p:pic>
          <p:nvPicPr>
            <p:cNvPr id="34818" name="Picture 2" descr="\\cpzaw-pro-05\Mydocs3\scottyih\My Pictures\Microsoft Clip Organizer\j0424468.wmf"/>
            <p:cNvPicPr>
              <a:picLocks noChangeAspect="1" noChangeArrowheads="1"/>
            </p:cNvPicPr>
            <p:nvPr/>
          </p:nvPicPr>
          <p:blipFill>
            <a:blip r:embed="rId3"/>
            <a:srcRect/>
            <a:stretch>
              <a:fillRect/>
            </a:stretch>
          </p:blipFill>
          <p:spPr bwMode="auto">
            <a:xfrm>
              <a:off x="5847616" y="6110785"/>
              <a:ext cx="1981200" cy="1863725"/>
            </a:xfrm>
            <a:prstGeom prst="rect">
              <a:avLst/>
            </a:prstGeom>
            <a:noFill/>
          </p:spPr>
        </p:pic>
      </p:grpSp>
      <p:sp>
        <p:nvSpPr>
          <p:cNvPr id="25" name="Text Placeholder 2"/>
          <p:cNvSpPr>
            <a:spLocks noGrp="1"/>
          </p:cNvSpPr>
          <p:nvPr>
            <p:ph type="body" idx="1"/>
          </p:nvPr>
        </p:nvSpPr>
        <p:spPr>
          <a:xfrm>
            <a:off x="304800" y="1828800"/>
            <a:ext cx="6629400" cy="1800493"/>
          </a:xfrm>
        </p:spPr>
        <p:txBody>
          <a:bodyPr>
            <a:normAutofit fontScale="92500" lnSpcReduction="10000"/>
          </a:bodyPr>
          <a:lstStyle/>
          <a:p>
            <a:r>
              <a:rPr lang="en-US" dirty="0" smtClean="0"/>
              <a:t>Alan bought a </a:t>
            </a:r>
            <a:r>
              <a:rPr lang="en-US" dirty="0" smtClean="0">
                <a:solidFill>
                  <a:srgbClr val="0070C0"/>
                </a:solidFill>
              </a:rPr>
              <a:t>Game Boy Advance Game </a:t>
            </a:r>
            <a:r>
              <a:rPr lang="en-US" dirty="0" smtClean="0"/>
              <a:t>at</a:t>
            </a:r>
            <a:r>
              <a:rPr lang="en-US" dirty="0" smtClean="0">
                <a:solidFill>
                  <a:srgbClr val="0070C0"/>
                </a:solidFill>
              </a:rPr>
              <a:t> games.com</a:t>
            </a:r>
          </a:p>
          <a:p>
            <a:r>
              <a:rPr lang="en-US" dirty="0" smtClean="0"/>
              <a:t>A week later, Alan started to receive the same advertising email…</a:t>
            </a:r>
          </a:p>
        </p:txBody>
      </p:sp>
      <p:pic>
        <p:nvPicPr>
          <p:cNvPr id="29" name="Picture 28" descr="e6_7.JPG"/>
          <p:cNvPicPr>
            <a:picLocks noChangeAspect="1"/>
          </p:cNvPicPr>
          <p:nvPr/>
        </p:nvPicPr>
        <p:blipFill>
          <a:blip r:embed="rId4"/>
          <a:stretch>
            <a:fillRect/>
          </a:stretch>
        </p:blipFill>
        <p:spPr>
          <a:xfrm>
            <a:off x="7086600" y="1752600"/>
            <a:ext cx="1892300" cy="1905000"/>
          </a:xfrm>
          <a:prstGeom prst="rect">
            <a:avLst/>
          </a:prstGeom>
        </p:spPr>
      </p:pic>
      <p:grpSp>
        <p:nvGrpSpPr>
          <p:cNvPr id="30" name="Group 29"/>
          <p:cNvGrpSpPr/>
          <p:nvPr/>
        </p:nvGrpSpPr>
        <p:grpSpPr>
          <a:xfrm>
            <a:off x="849681" y="4105702"/>
            <a:ext cx="4027120" cy="2066498"/>
            <a:chOff x="849681" y="4105702"/>
            <a:chExt cx="4027120" cy="2066498"/>
          </a:xfrm>
        </p:grpSpPr>
        <p:grpSp>
          <p:nvGrpSpPr>
            <p:cNvPr id="31" name="Group 12"/>
            <p:cNvGrpSpPr/>
            <p:nvPr/>
          </p:nvGrpSpPr>
          <p:grpSpPr>
            <a:xfrm>
              <a:off x="2743201" y="4190208"/>
              <a:ext cx="2133600" cy="1715415"/>
              <a:chOff x="2847418" y="4618816"/>
              <a:chExt cx="1708717" cy="2058497"/>
            </a:xfrm>
          </p:grpSpPr>
          <p:pic>
            <p:nvPicPr>
              <p:cNvPr id="34" name="Picture 5" descr="C:\Users\scottyih\AppData\Local\Microsoft\Windows\Temporary Internet Files\Content.IE5\UZNZQJ58\MCj03971200000[1].wmf"/>
              <p:cNvPicPr>
                <a:picLocks noChangeAspect="1" noChangeArrowheads="1"/>
              </p:cNvPicPr>
              <p:nvPr/>
            </p:nvPicPr>
            <p:blipFill>
              <a:blip r:embed="rId5"/>
              <a:srcRect/>
              <a:stretch>
                <a:fillRect/>
              </a:stretch>
            </p:blipFill>
            <p:spPr bwMode="auto">
              <a:xfrm>
                <a:off x="3302758" y="4618816"/>
                <a:ext cx="868150" cy="898177"/>
              </a:xfrm>
              <a:prstGeom prst="rect">
                <a:avLst/>
              </a:prstGeom>
              <a:noFill/>
            </p:spPr>
          </p:pic>
          <p:sp>
            <p:nvSpPr>
              <p:cNvPr id="35" name="TextBox 34"/>
              <p:cNvSpPr txBox="1"/>
              <p:nvPr/>
            </p:nvSpPr>
            <p:spPr>
              <a:xfrm>
                <a:off x="2847418" y="5717050"/>
                <a:ext cx="1708717" cy="960263"/>
              </a:xfrm>
              <a:prstGeom prst="rect">
                <a:avLst/>
              </a:prstGeom>
              <a:noFill/>
            </p:spPr>
            <p:txBody>
              <a:bodyPr wrap="square" rtlCol="0">
                <a:spAutoFit/>
              </a:bodyPr>
              <a:lstStyle/>
              <a:p>
                <a:pPr algn="ctr"/>
                <a:r>
                  <a:rPr lang="en-US" sz="2300" dirty="0" smtClean="0">
                    <a:latin typeface="Segoe" pitchFamily="34" charset="0"/>
                  </a:rPr>
                  <a:t>GBA Games</a:t>
                </a:r>
              </a:p>
              <a:p>
                <a:pPr algn="ctr"/>
                <a:r>
                  <a:rPr lang="en-US" sz="2300" dirty="0" smtClean="0">
                    <a:latin typeface="Segoe" pitchFamily="34" charset="0"/>
                  </a:rPr>
                  <a:t>50% off!</a:t>
                </a:r>
              </a:p>
            </p:txBody>
          </p:sp>
        </p:grpSp>
        <p:sp>
          <p:nvSpPr>
            <p:cNvPr id="32" name="Rectangle 31"/>
            <p:cNvSpPr/>
            <p:nvPr/>
          </p:nvSpPr>
          <p:spPr bwMode="auto">
            <a:xfrm>
              <a:off x="849681" y="4105702"/>
              <a:ext cx="3950919" cy="2066498"/>
            </a:xfrm>
            <a:prstGeom prst="rect">
              <a:avLst/>
            </a:prstGeom>
            <a:no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latin typeface="Segoe" pitchFamily="34" charset="0"/>
              </a:endParaRPr>
            </a:p>
          </p:txBody>
        </p:sp>
        <p:pic>
          <p:nvPicPr>
            <p:cNvPr id="33" name="Picture 32" descr="e6_7.JPG"/>
            <p:cNvPicPr>
              <a:picLocks noChangeAspect="1"/>
            </p:cNvPicPr>
            <p:nvPr/>
          </p:nvPicPr>
          <p:blipFill>
            <a:blip r:embed="rId4"/>
            <a:stretch>
              <a:fillRect/>
            </a:stretch>
          </p:blipFill>
          <p:spPr>
            <a:xfrm>
              <a:off x="914400" y="4191000"/>
              <a:ext cx="1892300" cy="1905000"/>
            </a:xfrm>
            <a:prstGeom prst="rect">
              <a:avLst/>
            </a:prstGeom>
          </p:spPr>
        </p:pic>
      </p:grpSp>
      <p:sp>
        <p:nvSpPr>
          <p:cNvPr id="37" name="Title 1"/>
          <p:cNvSpPr>
            <a:spLocks noGrp="1"/>
          </p:cNvSpPr>
          <p:nvPr>
            <p:ph type="title"/>
          </p:nvPr>
        </p:nvSpPr>
        <p:spPr>
          <a:xfrm>
            <a:off x="304800" y="381000"/>
            <a:ext cx="8380412" cy="692498"/>
          </a:xfrm>
        </p:spPr>
        <p:txBody>
          <a:bodyPr>
            <a:normAutofit fontScale="90000"/>
          </a:bodyPr>
          <a:lstStyle/>
          <a:p>
            <a:r>
              <a:rPr sz="5000" smtClean="0">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rPr>
              <a:t>Gray </a:t>
            </a:r>
            <a:r>
              <a:rPr sz="5000" smtClean="0">
                <a:gradFill>
                  <a:gsLst>
                    <a:gs pos="0">
                      <a:srgbClr val="FBEAC7"/>
                    </a:gs>
                    <a:gs pos="17999">
                      <a:srgbClr val="FEE7F2"/>
                    </a:gs>
                    <a:gs pos="36000">
                      <a:srgbClr val="FAC77D"/>
                    </a:gs>
                    <a:gs pos="61000">
                      <a:srgbClr val="FBA97D"/>
                    </a:gs>
                    <a:gs pos="82001">
                      <a:srgbClr val="FBD49C"/>
                    </a:gs>
                    <a:gs pos="100000">
                      <a:srgbClr val="FEE7F2"/>
                    </a:gs>
                  </a:gsLst>
                  <a:lin ang="5400000" scaled="0"/>
                </a:gradFill>
              </a:rPr>
              <a:t>Mail</a:t>
            </a:r>
            <a:r>
              <a:rPr sz="5000" smtClean="0">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rPr>
              <a:t>: Another User's View</a:t>
            </a:r>
            <a:endParaRPr sz="5000">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380412" cy="692498"/>
          </a:xfrm>
        </p:spPr>
        <p:txBody>
          <a:bodyPr>
            <a:normAutofit fontScale="90000"/>
          </a:bodyPr>
          <a:lstStyle/>
          <a:p>
            <a:r>
              <a:rPr sz="5000" smtClean="0">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rPr>
              <a:t>Gray </a:t>
            </a:r>
            <a:r>
              <a:rPr sz="5000" smtClean="0">
                <a:gradFill>
                  <a:gsLst>
                    <a:gs pos="0">
                      <a:srgbClr val="FBEAC7"/>
                    </a:gs>
                    <a:gs pos="17999">
                      <a:srgbClr val="FEE7F2"/>
                    </a:gs>
                    <a:gs pos="36000">
                      <a:srgbClr val="FAC77D"/>
                    </a:gs>
                    <a:gs pos="61000">
                      <a:srgbClr val="FBA97D"/>
                    </a:gs>
                    <a:gs pos="82001">
                      <a:srgbClr val="FBD49C"/>
                    </a:gs>
                    <a:gs pos="100000">
                      <a:srgbClr val="FEE7F2"/>
                    </a:gs>
                  </a:gsLst>
                  <a:lin ang="5400000" scaled="0"/>
                </a:gradFill>
              </a:rPr>
              <a:t>Mail</a:t>
            </a:r>
            <a:r>
              <a:rPr sz="5000" smtClean="0">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rPr>
              <a:t>: System's View</a:t>
            </a:r>
            <a:endParaRPr sz="5000">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endParaRPr>
          </a:p>
        </p:txBody>
      </p:sp>
      <p:pic>
        <p:nvPicPr>
          <p:cNvPr id="32" name="Picture 10" descr="\\cpzaw-pro-05\Mydocs3\scottyih\My Pictures\Microsoft Clip Organizer\j0424466.wmf"/>
          <p:cNvPicPr>
            <a:picLocks noChangeAspect="1" noChangeArrowheads="1"/>
          </p:cNvPicPr>
          <p:nvPr/>
        </p:nvPicPr>
        <p:blipFill>
          <a:blip r:embed="rId3"/>
          <a:srcRect/>
          <a:stretch>
            <a:fillRect/>
          </a:stretch>
        </p:blipFill>
        <p:spPr bwMode="auto">
          <a:xfrm>
            <a:off x="2667000" y="1752600"/>
            <a:ext cx="1645708" cy="1415521"/>
          </a:xfrm>
          <a:prstGeom prst="rect">
            <a:avLst/>
          </a:prstGeom>
          <a:noFill/>
        </p:spPr>
      </p:pic>
      <p:pic>
        <p:nvPicPr>
          <p:cNvPr id="33" name="Picture 10" descr="\\cpzaw-pro-05\Mydocs3\scottyih\My Pictures\Microsoft Clip Organizer\j0424466.wmf"/>
          <p:cNvPicPr>
            <a:picLocks noChangeAspect="1" noChangeArrowheads="1"/>
          </p:cNvPicPr>
          <p:nvPr/>
        </p:nvPicPr>
        <p:blipFill>
          <a:blip r:embed="rId3"/>
          <a:srcRect/>
          <a:stretch>
            <a:fillRect/>
          </a:stretch>
        </p:blipFill>
        <p:spPr bwMode="auto">
          <a:xfrm>
            <a:off x="7620000" y="1752600"/>
            <a:ext cx="1645708" cy="1415521"/>
          </a:xfrm>
          <a:prstGeom prst="rect">
            <a:avLst/>
          </a:prstGeom>
          <a:noFill/>
        </p:spPr>
      </p:pic>
      <p:pic>
        <p:nvPicPr>
          <p:cNvPr id="34" name="Picture 2" descr="\\cpzaw-pro-05\Mydocs3\scottyih\My Pictures\Microsoft Clip Organizer\j0424468.wmf"/>
          <p:cNvPicPr>
            <a:picLocks noChangeAspect="1" noChangeArrowheads="1"/>
          </p:cNvPicPr>
          <p:nvPr/>
        </p:nvPicPr>
        <p:blipFill>
          <a:blip r:embed="rId4"/>
          <a:srcRect/>
          <a:stretch>
            <a:fillRect/>
          </a:stretch>
        </p:blipFill>
        <p:spPr bwMode="auto">
          <a:xfrm>
            <a:off x="2590800" y="3276600"/>
            <a:ext cx="1651000" cy="1553104"/>
          </a:xfrm>
          <a:prstGeom prst="rect">
            <a:avLst/>
          </a:prstGeom>
          <a:noFill/>
        </p:spPr>
      </p:pic>
      <p:pic>
        <p:nvPicPr>
          <p:cNvPr id="35" name="Picture 2" descr="\\cpzaw-pro-05\Mydocs3\scottyih\My Pictures\Microsoft Clip Organizer\j0424468.wmf"/>
          <p:cNvPicPr>
            <a:picLocks noChangeAspect="1" noChangeArrowheads="1"/>
          </p:cNvPicPr>
          <p:nvPr/>
        </p:nvPicPr>
        <p:blipFill>
          <a:blip r:embed="rId4"/>
          <a:srcRect/>
          <a:stretch>
            <a:fillRect/>
          </a:stretch>
        </p:blipFill>
        <p:spPr bwMode="auto">
          <a:xfrm>
            <a:off x="7493000" y="3352800"/>
            <a:ext cx="1651000" cy="1553104"/>
          </a:xfrm>
          <a:prstGeom prst="rect">
            <a:avLst/>
          </a:prstGeom>
          <a:noFill/>
        </p:spPr>
      </p:pic>
      <p:grpSp>
        <p:nvGrpSpPr>
          <p:cNvPr id="36" name="Group 35"/>
          <p:cNvGrpSpPr/>
          <p:nvPr/>
        </p:nvGrpSpPr>
        <p:grpSpPr>
          <a:xfrm>
            <a:off x="228600" y="1981200"/>
            <a:ext cx="2514600" cy="1143000"/>
            <a:chOff x="849681" y="4105702"/>
            <a:chExt cx="4027120" cy="2066498"/>
          </a:xfrm>
        </p:grpSpPr>
        <p:grpSp>
          <p:nvGrpSpPr>
            <p:cNvPr id="43" name="Group 12"/>
            <p:cNvGrpSpPr/>
            <p:nvPr/>
          </p:nvGrpSpPr>
          <p:grpSpPr>
            <a:xfrm>
              <a:off x="2743201" y="4190208"/>
              <a:ext cx="2133600" cy="1715415"/>
              <a:chOff x="2847418" y="4618816"/>
              <a:chExt cx="1708717" cy="2058497"/>
            </a:xfrm>
          </p:grpSpPr>
          <p:pic>
            <p:nvPicPr>
              <p:cNvPr id="53" name="Picture 5" descr="C:\Users\scottyih\AppData\Local\Microsoft\Windows\Temporary Internet Files\Content.IE5\UZNZQJ58\MCj03971200000[1].wmf"/>
              <p:cNvPicPr>
                <a:picLocks noChangeAspect="1" noChangeArrowheads="1"/>
              </p:cNvPicPr>
              <p:nvPr/>
            </p:nvPicPr>
            <p:blipFill>
              <a:blip r:embed="rId5"/>
              <a:srcRect/>
              <a:stretch>
                <a:fillRect/>
              </a:stretch>
            </p:blipFill>
            <p:spPr bwMode="auto">
              <a:xfrm>
                <a:off x="3302758" y="4618816"/>
                <a:ext cx="868150" cy="898177"/>
              </a:xfrm>
              <a:prstGeom prst="rect">
                <a:avLst/>
              </a:prstGeom>
              <a:noFill/>
            </p:spPr>
          </p:pic>
          <p:sp>
            <p:nvSpPr>
              <p:cNvPr id="54" name="TextBox 53"/>
              <p:cNvSpPr txBox="1"/>
              <p:nvPr/>
            </p:nvSpPr>
            <p:spPr>
              <a:xfrm>
                <a:off x="2847418" y="5717050"/>
                <a:ext cx="1708717" cy="960263"/>
              </a:xfrm>
              <a:prstGeom prst="rect">
                <a:avLst/>
              </a:prstGeom>
              <a:noFill/>
            </p:spPr>
            <p:txBody>
              <a:bodyPr wrap="square" rtlCol="0">
                <a:normAutofit fontScale="62500" lnSpcReduction="20000"/>
              </a:bodyPr>
              <a:lstStyle/>
              <a:p>
                <a:pPr algn="ctr"/>
                <a:r>
                  <a:rPr lang="en-US" sz="2300" dirty="0" smtClean="0">
                    <a:latin typeface="Segoe" pitchFamily="34" charset="0"/>
                  </a:rPr>
                  <a:t>GBA Games</a:t>
                </a:r>
              </a:p>
              <a:p>
                <a:pPr algn="ctr"/>
                <a:r>
                  <a:rPr lang="en-US" sz="2300" dirty="0" smtClean="0">
                    <a:latin typeface="Segoe" pitchFamily="34" charset="0"/>
                  </a:rPr>
                  <a:t>50% off!</a:t>
                </a:r>
              </a:p>
            </p:txBody>
          </p:sp>
        </p:grpSp>
        <p:sp>
          <p:nvSpPr>
            <p:cNvPr id="44" name="Rectangle 43"/>
            <p:cNvSpPr/>
            <p:nvPr/>
          </p:nvSpPr>
          <p:spPr bwMode="auto">
            <a:xfrm>
              <a:off x="849681" y="4105702"/>
              <a:ext cx="3950919" cy="2066498"/>
            </a:xfrm>
            <a:prstGeom prst="rect">
              <a:avLst/>
            </a:prstGeom>
            <a:no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latin typeface="Segoe" pitchFamily="34" charset="0"/>
              </a:endParaRPr>
            </a:p>
          </p:txBody>
        </p:sp>
        <p:pic>
          <p:nvPicPr>
            <p:cNvPr id="52" name="Picture 51" descr="e6_7.JPG"/>
            <p:cNvPicPr>
              <a:picLocks noChangeAspect="1"/>
            </p:cNvPicPr>
            <p:nvPr/>
          </p:nvPicPr>
          <p:blipFill>
            <a:blip r:embed="rId6"/>
            <a:stretch>
              <a:fillRect/>
            </a:stretch>
          </p:blipFill>
          <p:spPr>
            <a:xfrm>
              <a:off x="914400" y="4191000"/>
              <a:ext cx="1892300" cy="1905000"/>
            </a:xfrm>
            <a:prstGeom prst="rect">
              <a:avLst/>
            </a:prstGeom>
          </p:spPr>
        </p:pic>
      </p:grpSp>
      <p:grpSp>
        <p:nvGrpSpPr>
          <p:cNvPr id="55" name="Group 54"/>
          <p:cNvGrpSpPr/>
          <p:nvPr/>
        </p:nvGrpSpPr>
        <p:grpSpPr>
          <a:xfrm>
            <a:off x="228600" y="3581400"/>
            <a:ext cx="2514600" cy="1143000"/>
            <a:chOff x="849681" y="4105702"/>
            <a:chExt cx="4027120" cy="2066498"/>
          </a:xfrm>
        </p:grpSpPr>
        <p:grpSp>
          <p:nvGrpSpPr>
            <p:cNvPr id="56" name="Group 12"/>
            <p:cNvGrpSpPr/>
            <p:nvPr/>
          </p:nvGrpSpPr>
          <p:grpSpPr>
            <a:xfrm>
              <a:off x="2743201" y="4190208"/>
              <a:ext cx="2133600" cy="1715415"/>
              <a:chOff x="2847418" y="4618816"/>
              <a:chExt cx="1708717" cy="2058497"/>
            </a:xfrm>
          </p:grpSpPr>
          <p:pic>
            <p:nvPicPr>
              <p:cNvPr id="59" name="Picture 5" descr="C:\Users\scottyih\AppData\Local\Microsoft\Windows\Temporary Internet Files\Content.IE5\UZNZQJ58\MCj03971200000[1].wmf"/>
              <p:cNvPicPr>
                <a:picLocks noChangeAspect="1" noChangeArrowheads="1"/>
              </p:cNvPicPr>
              <p:nvPr/>
            </p:nvPicPr>
            <p:blipFill>
              <a:blip r:embed="rId5"/>
              <a:srcRect/>
              <a:stretch>
                <a:fillRect/>
              </a:stretch>
            </p:blipFill>
            <p:spPr bwMode="auto">
              <a:xfrm>
                <a:off x="3302758" y="4618816"/>
                <a:ext cx="868150" cy="898177"/>
              </a:xfrm>
              <a:prstGeom prst="rect">
                <a:avLst/>
              </a:prstGeom>
              <a:noFill/>
            </p:spPr>
          </p:pic>
          <p:sp>
            <p:nvSpPr>
              <p:cNvPr id="60" name="TextBox 59"/>
              <p:cNvSpPr txBox="1"/>
              <p:nvPr/>
            </p:nvSpPr>
            <p:spPr>
              <a:xfrm>
                <a:off x="2847418" y="5717050"/>
                <a:ext cx="1708717" cy="960263"/>
              </a:xfrm>
              <a:prstGeom prst="rect">
                <a:avLst/>
              </a:prstGeom>
              <a:noFill/>
            </p:spPr>
            <p:txBody>
              <a:bodyPr wrap="square" rtlCol="0">
                <a:normAutofit fontScale="62500" lnSpcReduction="20000"/>
              </a:bodyPr>
              <a:lstStyle/>
              <a:p>
                <a:pPr algn="ctr"/>
                <a:r>
                  <a:rPr lang="en-US" sz="2300" dirty="0" smtClean="0">
                    <a:latin typeface="Segoe" pitchFamily="34" charset="0"/>
                  </a:rPr>
                  <a:t>GBA Games</a:t>
                </a:r>
              </a:p>
              <a:p>
                <a:pPr algn="ctr"/>
                <a:r>
                  <a:rPr lang="en-US" sz="2300" dirty="0" smtClean="0">
                    <a:latin typeface="Segoe" pitchFamily="34" charset="0"/>
                  </a:rPr>
                  <a:t>50% off!</a:t>
                </a:r>
              </a:p>
            </p:txBody>
          </p:sp>
        </p:grpSp>
        <p:sp>
          <p:nvSpPr>
            <p:cNvPr id="57" name="Rectangle 56"/>
            <p:cNvSpPr/>
            <p:nvPr/>
          </p:nvSpPr>
          <p:spPr bwMode="auto">
            <a:xfrm>
              <a:off x="849681" y="4105702"/>
              <a:ext cx="3950919" cy="2066498"/>
            </a:xfrm>
            <a:prstGeom prst="rect">
              <a:avLst/>
            </a:prstGeom>
            <a:no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latin typeface="Segoe" pitchFamily="34" charset="0"/>
              </a:endParaRPr>
            </a:p>
          </p:txBody>
        </p:sp>
        <p:pic>
          <p:nvPicPr>
            <p:cNvPr id="58" name="Picture 57" descr="e6_7.JPG"/>
            <p:cNvPicPr>
              <a:picLocks noChangeAspect="1"/>
            </p:cNvPicPr>
            <p:nvPr/>
          </p:nvPicPr>
          <p:blipFill>
            <a:blip r:embed="rId6"/>
            <a:stretch>
              <a:fillRect/>
            </a:stretch>
          </p:blipFill>
          <p:spPr>
            <a:xfrm>
              <a:off x="914400" y="4191000"/>
              <a:ext cx="1892300" cy="1905000"/>
            </a:xfrm>
            <a:prstGeom prst="rect">
              <a:avLst/>
            </a:prstGeom>
          </p:spPr>
        </p:pic>
      </p:grpSp>
      <p:grpSp>
        <p:nvGrpSpPr>
          <p:cNvPr id="61" name="Group 60"/>
          <p:cNvGrpSpPr/>
          <p:nvPr/>
        </p:nvGrpSpPr>
        <p:grpSpPr>
          <a:xfrm>
            <a:off x="5257800" y="1905000"/>
            <a:ext cx="2503119" cy="1152098"/>
            <a:chOff x="621081" y="4334302"/>
            <a:chExt cx="4027120" cy="2066498"/>
          </a:xfrm>
        </p:grpSpPr>
        <p:pic>
          <p:nvPicPr>
            <p:cNvPr id="62" name="Picture 5" descr="C:\Users\scottyih\AppData\Local\Microsoft\Windows\Temporary Internet Files\Content.IE5\UZNZQJ58\MCj03971200000[1].wmf"/>
            <p:cNvPicPr>
              <a:picLocks noChangeAspect="1" noChangeArrowheads="1"/>
            </p:cNvPicPr>
            <p:nvPr/>
          </p:nvPicPr>
          <p:blipFill>
            <a:blip r:embed="rId5"/>
            <a:srcRect/>
            <a:stretch>
              <a:fillRect/>
            </a:stretch>
          </p:blipFill>
          <p:spPr bwMode="auto">
            <a:xfrm>
              <a:off x="3083164" y="4418806"/>
              <a:ext cx="1084021" cy="748481"/>
            </a:xfrm>
            <a:prstGeom prst="rect">
              <a:avLst/>
            </a:prstGeom>
            <a:noFill/>
          </p:spPr>
        </p:pic>
        <p:sp>
          <p:nvSpPr>
            <p:cNvPr id="63" name="TextBox 62"/>
            <p:cNvSpPr txBox="1"/>
            <p:nvPr/>
          </p:nvSpPr>
          <p:spPr>
            <a:xfrm>
              <a:off x="2514601" y="5334001"/>
              <a:ext cx="2133600" cy="800219"/>
            </a:xfrm>
            <a:prstGeom prst="rect">
              <a:avLst/>
            </a:prstGeom>
            <a:noFill/>
          </p:spPr>
          <p:txBody>
            <a:bodyPr wrap="square" rtlCol="0">
              <a:normAutofit fontScale="62500" lnSpcReduction="20000"/>
            </a:bodyPr>
            <a:lstStyle/>
            <a:p>
              <a:pPr algn="ctr"/>
              <a:r>
                <a:rPr lang="en-US" sz="2300" dirty="0" smtClean="0">
                  <a:latin typeface="Segoe" pitchFamily="34" charset="0"/>
                </a:rPr>
                <a:t>Black GBA</a:t>
              </a:r>
            </a:p>
            <a:p>
              <a:pPr algn="ctr"/>
              <a:r>
                <a:rPr lang="en-US" sz="2300" dirty="0" smtClean="0">
                  <a:latin typeface="Segoe" pitchFamily="34" charset="0"/>
                </a:rPr>
                <a:t>50% off!</a:t>
              </a:r>
            </a:p>
          </p:txBody>
        </p:sp>
        <p:sp>
          <p:nvSpPr>
            <p:cNvPr id="64" name="Rectangle 63"/>
            <p:cNvSpPr/>
            <p:nvPr/>
          </p:nvSpPr>
          <p:spPr bwMode="auto">
            <a:xfrm>
              <a:off x="621081" y="4334302"/>
              <a:ext cx="3950919" cy="2066498"/>
            </a:xfrm>
            <a:prstGeom prst="rect">
              <a:avLst/>
            </a:prstGeom>
            <a:no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latin typeface="Segoe" pitchFamily="34" charset="0"/>
              </a:endParaRPr>
            </a:p>
          </p:txBody>
        </p:sp>
        <p:pic>
          <p:nvPicPr>
            <p:cNvPr id="65" name="Picture 64" descr="gba-b.gif"/>
            <p:cNvPicPr>
              <a:picLocks noChangeAspect="1"/>
            </p:cNvPicPr>
            <p:nvPr/>
          </p:nvPicPr>
          <p:blipFill>
            <a:blip r:embed="rId7"/>
            <a:stretch>
              <a:fillRect/>
            </a:stretch>
          </p:blipFill>
          <p:spPr>
            <a:xfrm>
              <a:off x="762000" y="4572000"/>
              <a:ext cx="2019300" cy="1615440"/>
            </a:xfrm>
            <a:prstGeom prst="rect">
              <a:avLst/>
            </a:prstGeom>
          </p:spPr>
        </p:pic>
      </p:grpSp>
      <p:grpSp>
        <p:nvGrpSpPr>
          <p:cNvPr id="66" name="Group 65"/>
          <p:cNvGrpSpPr/>
          <p:nvPr/>
        </p:nvGrpSpPr>
        <p:grpSpPr>
          <a:xfrm>
            <a:off x="5257800" y="3505200"/>
            <a:ext cx="2503119" cy="1152098"/>
            <a:chOff x="621081" y="4334302"/>
            <a:chExt cx="4027120" cy="2066498"/>
          </a:xfrm>
        </p:grpSpPr>
        <p:pic>
          <p:nvPicPr>
            <p:cNvPr id="67" name="Picture 5" descr="C:\Users\scottyih\AppData\Local\Microsoft\Windows\Temporary Internet Files\Content.IE5\UZNZQJ58\MCj03971200000[1].wmf"/>
            <p:cNvPicPr>
              <a:picLocks noChangeAspect="1" noChangeArrowheads="1"/>
            </p:cNvPicPr>
            <p:nvPr/>
          </p:nvPicPr>
          <p:blipFill>
            <a:blip r:embed="rId5"/>
            <a:srcRect/>
            <a:stretch>
              <a:fillRect/>
            </a:stretch>
          </p:blipFill>
          <p:spPr bwMode="auto">
            <a:xfrm>
              <a:off x="3083164" y="4418806"/>
              <a:ext cx="1084021" cy="748481"/>
            </a:xfrm>
            <a:prstGeom prst="rect">
              <a:avLst/>
            </a:prstGeom>
            <a:noFill/>
          </p:spPr>
        </p:pic>
        <p:sp>
          <p:nvSpPr>
            <p:cNvPr id="68" name="TextBox 67"/>
            <p:cNvSpPr txBox="1"/>
            <p:nvPr/>
          </p:nvSpPr>
          <p:spPr>
            <a:xfrm>
              <a:off x="2514601" y="5334001"/>
              <a:ext cx="2133600" cy="800219"/>
            </a:xfrm>
            <a:prstGeom prst="rect">
              <a:avLst/>
            </a:prstGeom>
            <a:noFill/>
          </p:spPr>
          <p:txBody>
            <a:bodyPr wrap="square" rtlCol="0">
              <a:normAutofit fontScale="62500" lnSpcReduction="20000"/>
            </a:bodyPr>
            <a:lstStyle/>
            <a:p>
              <a:pPr algn="ctr"/>
              <a:r>
                <a:rPr lang="en-US" sz="2300" dirty="0" smtClean="0">
                  <a:latin typeface="Segoe" pitchFamily="34" charset="0"/>
                </a:rPr>
                <a:t>Black GBA</a:t>
              </a:r>
            </a:p>
            <a:p>
              <a:pPr algn="ctr"/>
              <a:r>
                <a:rPr lang="en-US" sz="2300" dirty="0" smtClean="0">
                  <a:latin typeface="Segoe" pitchFamily="34" charset="0"/>
                </a:rPr>
                <a:t>50% off!</a:t>
              </a:r>
            </a:p>
          </p:txBody>
        </p:sp>
        <p:sp>
          <p:nvSpPr>
            <p:cNvPr id="69" name="Rectangle 68"/>
            <p:cNvSpPr/>
            <p:nvPr/>
          </p:nvSpPr>
          <p:spPr bwMode="auto">
            <a:xfrm>
              <a:off x="621081" y="4334302"/>
              <a:ext cx="3950919" cy="2066498"/>
            </a:xfrm>
            <a:prstGeom prst="rect">
              <a:avLst/>
            </a:prstGeom>
            <a:no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latin typeface="Segoe" pitchFamily="34" charset="0"/>
              </a:endParaRPr>
            </a:p>
          </p:txBody>
        </p:sp>
        <p:pic>
          <p:nvPicPr>
            <p:cNvPr id="70" name="Picture 69" descr="gba-b.gif"/>
            <p:cNvPicPr>
              <a:picLocks noChangeAspect="1"/>
            </p:cNvPicPr>
            <p:nvPr/>
          </p:nvPicPr>
          <p:blipFill>
            <a:blip r:embed="rId7"/>
            <a:stretch>
              <a:fillRect/>
            </a:stretch>
          </p:blipFill>
          <p:spPr>
            <a:xfrm>
              <a:off x="762000" y="4572000"/>
              <a:ext cx="2019300" cy="1615440"/>
            </a:xfrm>
            <a:prstGeom prst="rect">
              <a:avLst/>
            </a:prstGeom>
          </p:spPr>
        </p:pic>
      </p:grpSp>
      <p:sp>
        <p:nvSpPr>
          <p:cNvPr id="71" name="Text Placeholder 2"/>
          <p:cNvSpPr>
            <a:spLocks noGrp="1"/>
          </p:cNvSpPr>
          <p:nvPr>
            <p:ph type="body" idx="1"/>
          </p:nvPr>
        </p:nvSpPr>
        <p:spPr>
          <a:xfrm>
            <a:off x="381000" y="4876800"/>
            <a:ext cx="7705298" cy="1800493"/>
          </a:xfrm>
        </p:spPr>
        <p:txBody>
          <a:bodyPr>
            <a:normAutofit/>
          </a:bodyPr>
          <a:lstStyle/>
          <a:p>
            <a:endParaRPr lang="en-US" dirty="0" smtClean="0"/>
          </a:p>
          <a:p>
            <a:r>
              <a:rPr lang="en-US" dirty="0" smtClean="0"/>
              <a:t>We call these messages which users have different opinions gray mail.</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smtClean="0"/>
              <a:t>Show that gray mail is common and difficult</a:t>
            </a:r>
          </a:p>
          <a:p>
            <a:pPr lvl="1"/>
            <a:r>
              <a:rPr lang="en-US" sz="2400" dirty="0" smtClean="0"/>
              <a:t>Analysis done using Hotmail Feedback Loop data</a:t>
            </a:r>
          </a:p>
          <a:p>
            <a:pPr lvl="8"/>
            <a:endParaRPr lang="en-US" dirty="0" smtClean="0"/>
          </a:p>
          <a:p>
            <a:r>
              <a:rPr lang="en-US" sz="2800" dirty="0" smtClean="0"/>
              <a:t>Show how to deal with gray mail</a:t>
            </a:r>
          </a:p>
          <a:p>
            <a:pPr lvl="1"/>
            <a:r>
              <a:rPr lang="en-US" sz="2400" dirty="0" smtClean="0"/>
              <a:t>we need to incorporate user preference</a:t>
            </a:r>
          </a:p>
          <a:p>
            <a:pPr lvl="8"/>
            <a:endParaRPr lang="en-US" sz="1400" dirty="0" smtClean="0"/>
          </a:p>
          <a:p>
            <a:r>
              <a:rPr lang="en-US" sz="2800" dirty="0" smtClean="0"/>
              <a:t> Propose a large-scale personalization algorithm</a:t>
            </a:r>
          </a:p>
          <a:p>
            <a:pPr lvl="1"/>
            <a:r>
              <a:rPr lang="en-US" sz="2400" i="1" dirty="0" smtClean="0"/>
              <a:t>Partitioned Logistic Regression </a:t>
            </a:r>
            <a:r>
              <a:rPr lang="en-US" sz="2400" dirty="0" smtClean="0">
                <a:solidFill>
                  <a:schemeClr val="accent6"/>
                </a:solidFill>
              </a:rPr>
              <a:t>[Chang et al. KDD-08] </a:t>
            </a:r>
          </a:p>
          <a:p>
            <a:pPr lvl="1"/>
            <a:r>
              <a:rPr lang="en-US" sz="2400" dirty="0" smtClean="0"/>
              <a:t>Lightweight and scalable</a:t>
            </a:r>
          </a:p>
          <a:p>
            <a:pPr lvl="1"/>
            <a:r>
              <a:rPr lang="en-US" sz="2400" dirty="0" smtClean="0"/>
              <a:t>Catch 40% more spam in low FP area for gray mail</a:t>
            </a:r>
          </a:p>
          <a:p>
            <a:pPr lvl="1"/>
            <a:r>
              <a:rPr lang="en-US" sz="2400" dirty="0" smtClean="0"/>
              <a:t>Improve spam filter with partial feedback</a:t>
            </a:r>
          </a:p>
          <a:p>
            <a:endParaRPr lang="en-US" sz="2400" dirty="0"/>
          </a:p>
        </p:txBody>
      </p:sp>
      <p:sp>
        <p:nvSpPr>
          <p:cNvPr id="4" name="Title 3"/>
          <p:cNvSpPr>
            <a:spLocks noGrp="1"/>
          </p:cNvSpPr>
          <p:nvPr>
            <p:ph type="title"/>
          </p:nvPr>
        </p:nvSpPr>
        <p:spPr/>
        <p:txBody>
          <a:bodyPr/>
          <a:lstStyle/>
          <a:p>
            <a:r>
              <a:rPr lang="en-US" dirty="0" smtClean="0"/>
              <a:t>Outline</a:t>
            </a:r>
            <a:endParaRPr lang="en-US" dirty="0"/>
          </a:p>
        </p:txBody>
      </p:sp>
      <p:sp>
        <p:nvSpPr>
          <p:cNvPr id="5" name="Right Arrow 4"/>
          <p:cNvSpPr/>
          <p:nvPr/>
        </p:nvSpPr>
        <p:spPr>
          <a:xfrm>
            <a:off x="76200" y="1828800"/>
            <a:ext cx="762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linds(horizontal)">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Messages Are Gray Mail?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Dataset – Hotmail Feedback Loop</a:t>
            </a:r>
          </a:p>
          <a:p>
            <a:pPr lvl="1"/>
            <a:r>
              <a:rPr lang="en-US" dirty="0" smtClean="0"/>
              <a:t>Hotmail messages labeled as </a:t>
            </a:r>
            <a:r>
              <a:rPr lang="en-US" dirty="0" smtClean="0">
                <a:solidFill>
                  <a:srgbClr val="FF0000"/>
                </a:solidFill>
              </a:rPr>
              <a:t>good</a:t>
            </a:r>
            <a:r>
              <a:rPr lang="en-US" dirty="0" smtClean="0"/>
              <a:t> or </a:t>
            </a:r>
            <a:r>
              <a:rPr lang="en-US" dirty="0" smtClean="0">
                <a:solidFill>
                  <a:srgbClr val="FF0000"/>
                </a:solidFill>
              </a:rPr>
              <a:t>spam</a:t>
            </a:r>
          </a:p>
          <a:p>
            <a:pPr lvl="1"/>
            <a:r>
              <a:rPr lang="en-US" dirty="0" smtClean="0"/>
              <a:t>Obtained by polling over 100K users daily</a:t>
            </a:r>
          </a:p>
          <a:p>
            <a:pPr lvl="1"/>
            <a:r>
              <a:rPr lang="en-US" dirty="0" smtClean="0"/>
              <a:t>Messages from Apr ~ May, 2007</a:t>
            </a:r>
          </a:p>
          <a:p>
            <a:endParaRPr lang="en-US" dirty="0" smtClean="0"/>
          </a:p>
          <a:p>
            <a:r>
              <a:rPr lang="en-US" dirty="0" smtClean="0"/>
              <a:t>Strategy: Campaign Detection</a:t>
            </a:r>
          </a:p>
          <a:p>
            <a:pPr lvl="1"/>
            <a:r>
              <a:rPr lang="en-US" dirty="0" smtClean="0"/>
              <a:t>Campaign: a set of </a:t>
            </a:r>
            <a:r>
              <a:rPr lang="en-US" dirty="0" smtClean="0">
                <a:solidFill>
                  <a:srgbClr val="FF0000"/>
                </a:solidFill>
              </a:rPr>
              <a:t>“almost identical”</a:t>
            </a:r>
            <a:r>
              <a:rPr lang="en-US" dirty="0" smtClean="0"/>
              <a:t> mail</a:t>
            </a:r>
          </a:p>
          <a:p>
            <a:pPr lvl="1"/>
            <a:r>
              <a:rPr lang="en-US" dirty="0" smtClean="0"/>
              <a:t>Gray campaign: campaign that users disagree on the labels</a:t>
            </a:r>
          </a:p>
          <a:p>
            <a:pPr lvl="1"/>
            <a:r>
              <a:rPr lang="en-US" dirty="0" smtClean="0"/>
              <a:t>Gray mail: messages in gray campaign </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Amount of Gray Mail</a:t>
            </a:r>
            <a:endParaRPr lang="en-US" dirty="0"/>
          </a:p>
        </p:txBody>
      </p:sp>
      <p:pic>
        <p:nvPicPr>
          <p:cNvPr id="5" name="Picture 2"/>
          <p:cNvPicPr>
            <a:picLocks noChangeAspect="1" noChangeArrowheads="1"/>
          </p:cNvPicPr>
          <p:nvPr/>
        </p:nvPicPr>
        <p:blipFill>
          <a:blip r:embed="rId2"/>
          <a:srcRect/>
          <a:stretch>
            <a:fillRect/>
          </a:stretch>
        </p:blipFill>
        <p:spPr bwMode="auto">
          <a:xfrm>
            <a:off x="93145" y="1676400"/>
            <a:ext cx="8898455" cy="5181600"/>
          </a:xfrm>
          <a:prstGeom prst="rect">
            <a:avLst/>
          </a:prstGeom>
          <a:noFill/>
          <a:ln w="9525">
            <a:noFill/>
            <a:miter lim="800000"/>
            <a:headEnd/>
            <a:tailEnd/>
          </a:ln>
          <a:effectLst/>
        </p:spPr>
      </p:pic>
      <p:grpSp>
        <p:nvGrpSpPr>
          <p:cNvPr id="4" name="Group 18"/>
          <p:cNvGrpSpPr/>
          <p:nvPr/>
        </p:nvGrpSpPr>
        <p:grpSpPr>
          <a:xfrm>
            <a:off x="3048000" y="4264638"/>
            <a:ext cx="4027812" cy="1428343"/>
            <a:chOff x="2437606" y="5257800"/>
            <a:chExt cx="3125788" cy="686594"/>
          </a:xfrm>
        </p:grpSpPr>
        <p:cxnSp>
          <p:nvCxnSpPr>
            <p:cNvPr id="10" name="Straight Connector 9"/>
            <p:cNvCxnSpPr/>
            <p:nvPr/>
          </p:nvCxnSpPr>
          <p:spPr>
            <a:xfrm flipV="1">
              <a:off x="2438400" y="5257800"/>
              <a:ext cx="3124994" cy="79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095500" y="5600700"/>
              <a:ext cx="685800" cy="1588"/>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5218906" y="5599906"/>
              <a:ext cx="685800" cy="1588"/>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3548723" y="3997721"/>
            <a:ext cx="3441156"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000" dirty="0" smtClean="0"/>
              <a:t>About 8% are Gray Mail !</a:t>
            </a:r>
            <a:endParaRPr lang="en-US" sz="2000" dirty="0"/>
          </a:p>
        </p:txBody>
      </p:sp>
      <p:grpSp>
        <p:nvGrpSpPr>
          <p:cNvPr id="13" name="Group 18"/>
          <p:cNvGrpSpPr/>
          <p:nvPr/>
        </p:nvGrpSpPr>
        <p:grpSpPr>
          <a:xfrm>
            <a:off x="2133600" y="3150385"/>
            <a:ext cx="5850009" cy="918601"/>
            <a:chOff x="2332619" y="4419600"/>
            <a:chExt cx="3125788" cy="686594"/>
          </a:xfrm>
        </p:grpSpPr>
        <p:cxnSp>
          <p:nvCxnSpPr>
            <p:cNvPr id="14" name="Straight Connector 13"/>
            <p:cNvCxnSpPr/>
            <p:nvPr/>
          </p:nvCxnSpPr>
          <p:spPr>
            <a:xfrm flipV="1">
              <a:off x="2333413" y="4419600"/>
              <a:ext cx="3124994" cy="794"/>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1990513" y="4762500"/>
              <a:ext cx="685800" cy="1588"/>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113920" y="4761706"/>
              <a:ext cx="685800" cy="1588"/>
            </a:xfrm>
            <a:prstGeom prst="straightConnector1">
              <a:avLst/>
            </a:prstGeom>
            <a:ln w="317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3535229" y="3159521"/>
            <a:ext cx="3441156"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000" dirty="0" smtClean="0"/>
              <a:t>About 21% are Gray Mail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Gray Mail is Common and Difficult</a:t>
            </a:r>
            <a:endParaRPr lang="en-US" dirty="0"/>
          </a:p>
        </p:txBody>
      </p:sp>
      <p:sp>
        <p:nvSpPr>
          <p:cNvPr id="3" name="Content Placeholder 2"/>
          <p:cNvSpPr>
            <a:spLocks noGrp="1"/>
          </p:cNvSpPr>
          <p:nvPr>
            <p:ph idx="1"/>
          </p:nvPr>
        </p:nvSpPr>
        <p:spPr>
          <a:xfrm>
            <a:off x="457200" y="1600200"/>
            <a:ext cx="8229600" cy="4876799"/>
          </a:xfrm>
        </p:spPr>
        <p:txBody>
          <a:bodyPr>
            <a:normAutofit fontScale="92500" lnSpcReduction="10000"/>
          </a:bodyPr>
          <a:lstStyle/>
          <a:p>
            <a:r>
              <a:rPr lang="en-US" dirty="0" smtClean="0"/>
              <a:t>There are quite a few gray messages</a:t>
            </a:r>
          </a:p>
          <a:p>
            <a:pPr lvl="1"/>
            <a:r>
              <a:rPr lang="en-US" dirty="0" smtClean="0"/>
              <a:t>Gray mail detected by campaign occupy about 8% or 21% of all mail</a:t>
            </a:r>
          </a:p>
          <a:p>
            <a:pPr lvl="2"/>
            <a:endParaRPr lang="en-US" sz="1600" dirty="0" smtClean="0"/>
          </a:p>
          <a:p>
            <a:r>
              <a:rPr lang="en-US" dirty="0" smtClean="0"/>
              <a:t>Spam filtering for gray mail is </a:t>
            </a:r>
            <a:r>
              <a:rPr lang="en-US" dirty="0" smtClean="0">
                <a:solidFill>
                  <a:srgbClr val="FF0000"/>
                </a:solidFill>
              </a:rPr>
              <a:t>difficult!</a:t>
            </a:r>
          </a:p>
          <a:p>
            <a:pPr lvl="1"/>
            <a:r>
              <a:rPr lang="en-US" dirty="0" smtClean="0"/>
              <a:t>Messages in all campaigns  </a:t>
            </a:r>
          </a:p>
          <a:p>
            <a:pPr lvl="2"/>
            <a:r>
              <a:rPr lang="en-US" dirty="0" smtClean="0"/>
              <a:t>TPR@FPR=10%    ~ 80%</a:t>
            </a:r>
          </a:p>
          <a:p>
            <a:pPr lvl="1"/>
            <a:r>
              <a:rPr lang="en-US" dirty="0" smtClean="0"/>
              <a:t>Messages in gray campaigns   </a:t>
            </a:r>
          </a:p>
          <a:p>
            <a:pPr lvl="2"/>
            <a:r>
              <a:rPr lang="en-US" dirty="0" smtClean="0"/>
              <a:t>TPR@FPR=10%    ~ </a:t>
            </a:r>
            <a:r>
              <a:rPr lang="en-US" dirty="0" smtClean="0">
                <a:solidFill>
                  <a:srgbClr val="FF0000"/>
                </a:solidFill>
              </a:rPr>
              <a:t>15% </a:t>
            </a:r>
            <a:r>
              <a:rPr lang="en-US" dirty="0" smtClean="0"/>
              <a:t>!!</a:t>
            </a:r>
          </a:p>
          <a:p>
            <a:pPr lvl="1"/>
            <a:endParaRPr lang="en-US" dirty="0" smtClean="0"/>
          </a:p>
          <a:p>
            <a:r>
              <a:rPr lang="en-US" dirty="0" smtClean="0"/>
              <a:t>We need to address the issue of gray mail!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0</TotalTime>
  <Words>1396</Words>
  <Application>Microsoft Office PowerPoint</Application>
  <PresentationFormat>On-screen Show (4:3)</PresentationFormat>
  <Paragraphs>218</Paragraphs>
  <Slides>22</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Segoe</vt:lpstr>
      <vt:lpstr>Arial</vt:lpstr>
      <vt:lpstr>Calibri</vt:lpstr>
      <vt:lpstr>Franklin Gothic Book</vt:lpstr>
      <vt:lpstr>Symbol</vt:lpstr>
      <vt:lpstr>Tahoma</vt:lpstr>
      <vt:lpstr>Wingdings</vt:lpstr>
      <vt:lpstr>Wingdings 2</vt:lpstr>
      <vt:lpstr>Wingdings 3</vt:lpstr>
      <vt:lpstr>Module</vt:lpstr>
      <vt:lpstr>Equation</vt:lpstr>
      <vt:lpstr>PowerPoint Presentation</vt:lpstr>
      <vt:lpstr>What is Gray Mail?</vt:lpstr>
      <vt:lpstr>PowerPoint Presentation</vt:lpstr>
      <vt:lpstr>Gray Mail: Another User's View</vt:lpstr>
      <vt:lpstr>Gray Mail: System's View</vt:lpstr>
      <vt:lpstr>Outline</vt:lpstr>
      <vt:lpstr>How Many Messages Are Gray Mail?</vt:lpstr>
      <vt:lpstr>The Amount of Gray Mail</vt:lpstr>
      <vt:lpstr>Gray Mail is Common and Difficult</vt:lpstr>
      <vt:lpstr>A Label Noise Problem?</vt:lpstr>
      <vt:lpstr>A Label Noise Problem?</vt:lpstr>
      <vt:lpstr>Potential Gain from Incorporating User Preference</vt:lpstr>
      <vt:lpstr>Clean the Test Data</vt:lpstr>
      <vt:lpstr>Incorporate User Preference</vt:lpstr>
      <vt:lpstr>Make Personalization Tractable</vt:lpstr>
      <vt:lpstr>Implementation of User Models</vt:lpstr>
      <vt:lpstr>Experimental Setting</vt:lpstr>
      <vt:lpstr>Results on Gray Mail (Mixed Sender) </vt:lpstr>
      <vt:lpstr>Personalization with Partial Feedback</vt:lpstr>
      <vt:lpstr>Improve Spam Filtering with  Junk Mail Report</vt:lpstr>
      <vt:lpstr>Partial Feedback Is Useful</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2014-07-22T17:52:59Z</dcterms:created>
  <dcterms:modified xsi:type="dcterms:W3CDTF">2014-07-22T17:53:03Z</dcterms:modified>
</cp:coreProperties>
</file>