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2099250" cy="4307205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C6ABF-5601-B140-978B-425850EDDDFC}" v="2" dt="2018-08-02T23:54:12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75" autoAdjust="0"/>
    <p:restoredTop sz="94473" autoAdjust="0"/>
  </p:normalViewPr>
  <p:slideViewPr>
    <p:cSldViewPr snapToGrid="0" snapToObjects="1">
      <p:cViewPr varScale="1">
        <p:scale>
          <a:sx n="40" d="100"/>
          <a:sy n="40" d="100"/>
        </p:scale>
        <p:origin x="3720" y="320"/>
      </p:cViewPr>
      <p:guideLst>
        <p:guide orient="horz" pos="10368"/>
        <p:guide pos="13824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Wen-tau Yih" userId="f6d35aef35147540" providerId="LiveId" clId="{001C6ABF-5601-B140-978B-425850EDDDFC}"/>
    <pc:docChg chg="modSld">
      <pc:chgData name="Scott Wen-tau Yih" userId="f6d35aef35147540" providerId="LiveId" clId="{001C6ABF-5601-B140-978B-425850EDDDFC}" dt="2018-08-02T23:54:12.460" v="2"/>
      <pc:docMkLst>
        <pc:docMk/>
      </pc:docMkLst>
      <pc:sldChg chg="addSp delSp modSp">
        <pc:chgData name="Scott Wen-tau Yih" userId="f6d35aef35147540" providerId="LiveId" clId="{001C6ABF-5601-B140-978B-425850EDDDFC}" dt="2018-08-02T23:54:12.460" v="2"/>
        <pc:sldMkLst>
          <pc:docMk/>
          <pc:sldMk cId="3781955870" sldId="256"/>
        </pc:sldMkLst>
        <pc:spChg chg="add del mod">
          <ac:chgData name="Scott Wen-tau Yih" userId="f6d35aef35147540" providerId="LiveId" clId="{001C6ABF-5601-B140-978B-425850EDDDFC}" dt="2018-08-02T23:54:12.460" v="2"/>
          <ac:spMkLst>
            <pc:docMk/>
            <pc:sldMk cId="3781955870" sldId="256"/>
            <ac:spMk id="3" creationId="{C77FF19C-6615-9249-93A6-5AE877C6E1B5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emf"/><Relationship Id="rId21" Type="http://schemas.openxmlformats.org/officeDocument/2006/relationships/image" Target="../media/image21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24" Type="http://schemas.openxmlformats.org/officeDocument/2006/relationships/image" Target="../media/image24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23" Type="http://schemas.openxmlformats.org/officeDocument/2006/relationships/image" Target="../media/image23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Relationship Id="rId22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3909675" cy="2159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181638" y="0"/>
            <a:ext cx="13909675" cy="2159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8D37A-7A7C-CD44-A648-2233FAF87765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7938" y="5384800"/>
            <a:ext cx="19383375" cy="14536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09925" y="20727988"/>
            <a:ext cx="25679400" cy="169608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0913050"/>
            <a:ext cx="13909675" cy="2159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181638" y="40913050"/>
            <a:ext cx="13909675" cy="2159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36AFF-BBF7-BD4A-9BE4-B6F1002E3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6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336AFF-BBF7-BD4A-9BE4-B6F1002E35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5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AE18-FDEC-DE47-B3CA-B1C7A21423E1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CDF-E4F9-DE4D-ACBE-57002E64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AE18-FDEC-DE47-B3CA-B1C7A21423E1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CDF-E4F9-DE4D-ACBE-57002E64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9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AE18-FDEC-DE47-B3CA-B1C7A21423E1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CDF-E4F9-DE4D-ACBE-57002E64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7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AE18-FDEC-DE47-B3CA-B1C7A21423E1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CDF-E4F9-DE4D-ACBE-57002E64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4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AE18-FDEC-DE47-B3CA-B1C7A21423E1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CDF-E4F9-DE4D-ACBE-57002E64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4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AE18-FDEC-DE47-B3CA-B1C7A21423E1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CDF-E4F9-DE4D-ACBE-57002E64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7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AE18-FDEC-DE47-B3CA-B1C7A21423E1}" type="datetimeFigureOut">
              <a:rPr lang="en-US" smtClean="0"/>
              <a:t>8/2/18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CDF-E4F9-DE4D-ACBE-57002E64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6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AE18-FDEC-DE47-B3CA-B1C7A21423E1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CDF-E4F9-DE4D-ACBE-57002E64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6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AE18-FDEC-DE47-B3CA-B1C7A21423E1}" type="datetimeFigureOut">
              <a:rPr lang="en-US" smtClean="0"/>
              <a:t>8/2/18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CDF-E4F9-DE4D-ACBE-57002E64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AE18-FDEC-DE47-B3CA-B1C7A21423E1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CDF-E4F9-DE4D-ACBE-57002E64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AE18-FDEC-DE47-B3CA-B1C7A21423E1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8ACDF-E4F9-DE4D-ACBE-57002E64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7AE18-FDEC-DE47-B3CA-B1C7A21423E1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8ACDF-E4F9-DE4D-ACBE-57002E649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4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.emf"/><Relationship Id="rId21" Type="http://schemas.openxmlformats.org/officeDocument/2006/relationships/oleObject" Target="../embeddings/oleObject8.bin"/><Relationship Id="rId34" Type="http://schemas.openxmlformats.org/officeDocument/2006/relationships/image" Target="../media/image30.png"/><Relationship Id="rId42" Type="http://schemas.openxmlformats.org/officeDocument/2006/relationships/image" Target="../media/image36.emf"/><Relationship Id="rId47" Type="http://schemas.openxmlformats.org/officeDocument/2006/relationships/image" Target="../media/image15.emf"/><Relationship Id="rId50" Type="http://schemas.openxmlformats.org/officeDocument/2006/relationships/oleObject" Target="../embeddings/oleObject18.bin"/><Relationship Id="rId55" Type="http://schemas.openxmlformats.org/officeDocument/2006/relationships/oleObject" Target="../embeddings/oleObject21.bin"/><Relationship Id="rId63" Type="http://schemas.openxmlformats.org/officeDocument/2006/relationships/oleObject" Target="../embeddings/oleObject25.bin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.emf"/><Relationship Id="rId29" Type="http://schemas.openxmlformats.org/officeDocument/2006/relationships/image" Target="../media/image11.emf"/><Relationship Id="rId11" Type="http://schemas.openxmlformats.org/officeDocument/2006/relationships/oleObject" Target="../embeddings/oleObject3.bin"/><Relationship Id="rId24" Type="http://schemas.openxmlformats.org/officeDocument/2006/relationships/image" Target="../media/image9.emf"/><Relationship Id="rId32" Type="http://schemas.openxmlformats.org/officeDocument/2006/relationships/image" Target="../media/image12.emf"/><Relationship Id="rId37" Type="http://schemas.openxmlformats.org/officeDocument/2006/relationships/image" Target="../media/image13.emf"/><Relationship Id="rId40" Type="http://schemas.openxmlformats.org/officeDocument/2006/relationships/image" Target="../media/image34.emf"/><Relationship Id="rId45" Type="http://schemas.openxmlformats.org/officeDocument/2006/relationships/image" Target="../media/image14.emf"/><Relationship Id="rId53" Type="http://schemas.openxmlformats.org/officeDocument/2006/relationships/image" Target="../media/image18.emf"/><Relationship Id="rId58" Type="http://schemas.openxmlformats.org/officeDocument/2006/relationships/image" Target="../media/image20.emf"/><Relationship Id="rId66" Type="http://schemas.openxmlformats.org/officeDocument/2006/relationships/image" Target="../media/image24.emf"/><Relationship Id="rId5" Type="http://schemas.openxmlformats.org/officeDocument/2006/relationships/image" Target="../media/image26.png"/><Relationship Id="rId61" Type="http://schemas.openxmlformats.org/officeDocument/2006/relationships/oleObject" Target="../embeddings/oleObject24.bin"/><Relationship Id="rId19" Type="http://schemas.openxmlformats.org/officeDocument/2006/relationships/oleObject" Target="../embeddings/oleObject7.bin"/><Relationship Id="rId14" Type="http://schemas.openxmlformats.org/officeDocument/2006/relationships/image" Target="../media/image4.emf"/><Relationship Id="rId22" Type="http://schemas.openxmlformats.org/officeDocument/2006/relationships/image" Target="../media/image8.emf"/><Relationship Id="rId27" Type="http://schemas.openxmlformats.org/officeDocument/2006/relationships/oleObject" Target="../embeddings/oleObject11.bin"/><Relationship Id="rId30" Type="http://schemas.openxmlformats.org/officeDocument/2006/relationships/image" Target="../media/image28.emf"/><Relationship Id="rId35" Type="http://schemas.openxmlformats.org/officeDocument/2006/relationships/image" Target="../media/image31.png"/><Relationship Id="rId43" Type="http://schemas.openxmlformats.org/officeDocument/2006/relationships/image" Target="../media/image37.emf"/><Relationship Id="rId48" Type="http://schemas.openxmlformats.org/officeDocument/2006/relationships/oleObject" Target="../embeddings/oleObject17.bin"/><Relationship Id="rId56" Type="http://schemas.openxmlformats.org/officeDocument/2006/relationships/image" Target="../media/image19.emf"/><Relationship Id="rId64" Type="http://schemas.openxmlformats.org/officeDocument/2006/relationships/image" Target="../media/image23.emf"/><Relationship Id="rId8" Type="http://schemas.openxmlformats.org/officeDocument/2006/relationships/image" Target="../media/image1.emf"/><Relationship Id="rId51" Type="http://schemas.openxmlformats.org/officeDocument/2006/relationships/image" Target="../media/image17.emf"/><Relationship Id="rId3" Type="http://schemas.openxmlformats.org/officeDocument/2006/relationships/notesSlide" Target="../notesSlides/notesSlide1.xml"/><Relationship Id="rId12" Type="http://schemas.openxmlformats.org/officeDocument/2006/relationships/image" Target="../media/image3.emf"/><Relationship Id="rId17" Type="http://schemas.openxmlformats.org/officeDocument/2006/relationships/oleObject" Target="../embeddings/oleObject6.bin"/><Relationship Id="rId25" Type="http://schemas.openxmlformats.org/officeDocument/2006/relationships/oleObject" Target="../embeddings/oleObject10.bin"/><Relationship Id="rId33" Type="http://schemas.openxmlformats.org/officeDocument/2006/relationships/image" Target="../media/image29.emf"/><Relationship Id="rId38" Type="http://schemas.openxmlformats.org/officeDocument/2006/relationships/image" Target="../media/image32.emf"/><Relationship Id="rId46" Type="http://schemas.openxmlformats.org/officeDocument/2006/relationships/oleObject" Target="../embeddings/oleObject16.bin"/><Relationship Id="rId59" Type="http://schemas.openxmlformats.org/officeDocument/2006/relationships/oleObject" Target="../embeddings/oleObject23.bin"/><Relationship Id="rId67" Type="http://schemas.openxmlformats.org/officeDocument/2006/relationships/image" Target="../media/image38.png"/><Relationship Id="rId20" Type="http://schemas.openxmlformats.org/officeDocument/2006/relationships/image" Target="../media/image7.emf"/><Relationship Id="rId41" Type="http://schemas.openxmlformats.org/officeDocument/2006/relationships/image" Target="../media/image35.emf"/><Relationship Id="rId54" Type="http://schemas.openxmlformats.org/officeDocument/2006/relationships/oleObject" Target="../embeddings/oleObject20.bin"/><Relationship Id="rId62" Type="http://schemas.openxmlformats.org/officeDocument/2006/relationships/image" Target="../media/image22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png"/><Relationship Id="rId15" Type="http://schemas.openxmlformats.org/officeDocument/2006/relationships/oleObject" Target="../embeddings/oleObject5.bin"/><Relationship Id="rId23" Type="http://schemas.openxmlformats.org/officeDocument/2006/relationships/oleObject" Target="../embeddings/oleObject9.bin"/><Relationship Id="rId28" Type="http://schemas.openxmlformats.org/officeDocument/2006/relationships/oleObject" Target="../embeddings/oleObject12.bin"/><Relationship Id="rId36" Type="http://schemas.openxmlformats.org/officeDocument/2006/relationships/oleObject" Target="../embeddings/oleObject14.bin"/><Relationship Id="rId49" Type="http://schemas.openxmlformats.org/officeDocument/2006/relationships/image" Target="../media/image16.emf"/><Relationship Id="rId57" Type="http://schemas.openxmlformats.org/officeDocument/2006/relationships/oleObject" Target="../embeddings/oleObject22.bin"/><Relationship Id="rId10" Type="http://schemas.openxmlformats.org/officeDocument/2006/relationships/image" Target="../media/image2.emf"/><Relationship Id="rId31" Type="http://schemas.openxmlformats.org/officeDocument/2006/relationships/oleObject" Target="../embeddings/oleObject13.bin"/><Relationship Id="rId44" Type="http://schemas.openxmlformats.org/officeDocument/2006/relationships/oleObject" Target="../embeddings/oleObject15.bin"/><Relationship Id="rId52" Type="http://schemas.openxmlformats.org/officeDocument/2006/relationships/oleObject" Target="../embeddings/oleObject19.bin"/><Relationship Id="rId60" Type="http://schemas.openxmlformats.org/officeDocument/2006/relationships/image" Target="../media/image21.emf"/><Relationship Id="rId65" Type="http://schemas.openxmlformats.org/officeDocument/2006/relationships/oleObject" Target="../embeddings/oleObject26.bin"/><Relationship Id="rId4" Type="http://schemas.openxmlformats.org/officeDocument/2006/relationships/image" Target="../media/image25.png"/><Relationship Id="rId9" Type="http://schemas.openxmlformats.org/officeDocument/2006/relationships/oleObject" Target="../embeddings/oleObject2.bin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6.emf"/><Relationship Id="rId39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78" descr="aggregated_precis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9504" y="13151997"/>
            <a:ext cx="7033928" cy="52754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087120" y="20784784"/>
            <a:ext cx="14189352" cy="1148264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59559" y="17475477"/>
            <a:ext cx="14161758" cy="1479195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859966" y="13470590"/>
            <a:ext cx="203476" cy="180362"/>
          </a:xfrm>
          <a:prstGeom prst="ellipse">
            <a:avLst/>
          </a:prstGeom>
          <a:noFill/>
          <a:ln w="28575" cmpd="sng"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90999" y="17858060"/>
            <a:ext cx="153882" cy="569383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endParaRPr lang="en-US" sz="32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5453" y="7934587"/>
            <a:ext cx="13031823" cy="71241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Representation learning for Knowledge Bases</a:t>
            </a:r>
          </a:p>
        </p:txBody>
      </p:sp>
      <p:cxnSp>
        <p:nvCxnSpPr>
          <p:cNvPr id="10" name="Straight Connector 9"/>
          <p:cNvCxnSpPr>
            <a:stCxn id="7" idx="6"/>
          </p:cNvCxnSpPr>
          <p:nvPr/>
        </p:nvCxnSpPr>
        <p:spPr>
          <a:xfrm flipV="1">
            <a:off x="9063442" y="13048037"/>
            <a:ext cx="3590734" cy="512734"/>
          </a:xfrm>
          <a:prstGeom prst="line">
            <a:avLst/>
          </a:prstGeom>
          <a:ln w="57150" cmpd="sng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68982" y="13128543"/>
            <a:ext cx="762510" cy="323161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1600" i="1" dirty="0" err="1"/>
              <a:t>LivesIn</a:t>
            </a:r>
            <a:endParaRPr lang="en-US" sz="1600" i="1" dirty="0"/>
          </a:p>
        </p:txBody>
      </p:sp>
      <p:cxnSp>
        <p:nvCxnSpPr>
          <p:cNvPr id="12" name="Straight Connector 11"/>
          <p:cNvCxnSpPr>
            <a:stCxn id="7" idx="5"/>
            <a:endCxn id="25" idx="2"/>
          </p:cNvCxnSpPr>
          <p:nvPr/>
        </p:nvCxnSpPr>
        <p:spPr>
          <a:xfrm>
            <a:off x="9033644" y="13624539"/>
            <a:ext cx="2040973" cy="2006958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503399" y="13111805"/>
            <a:ext cx="1180575" cy="901475"/>
          </a:xfrm>
          <a:prstGeom prst="line">
            <a:avLst/>
          </a:prstGeom>
          <a:ln w="57150" cmpd="sng">
            <a:solidFill>
              <a:srgbClr val="C55A1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593979" y="13365172"/>
            <a:ext cx="752591" cy="323161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1600" i="1" dirty="0" err="1"/>
              <a:t>BornIn</a:t>
            </a:r>
            <a:endParaRPr lang="en-US" sz="1600" i="1" dirty="0"/>
          </a:p>
        </p:txBody>
      </p:sp>
      <p:cxnSp>
        <p:nvCxnSpPr>
          <p:cNvPr id="15" name="Straight Connector 14"/>
          <p:cNvCxnSpPr>
            <a:stCxn id="26" idx="7"/>
          </p:cNvCxnSpPr>
          <p:nvPr/>
        </p:nvCxnSpPr>
        <p:spPr>
          <a:xfrm flipV="1">
            <a:off x="12567671" y="13138218"/>
            <a:ext cx="188243" cy="2200774"/>
          </a:xfrm>
          <a:prstGeom prst="line">
            <a:avLst/>
          </a:prstGeom>
          <a:ln w="57150" cmpd="sng">
            <a:solidFill>
              <a:srgbClr val="BF9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561642" y="14035688"/>
            <a:ext cx="908984" cy="323161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1600" i="1" dirty="0" err="1"/>
              <a:t>LocateIn</a:t>
            </a:r>
            <a:endParaRPr lang="en-US" sz="1600" i="1" dirty="0"/>
          </a:p>
        </p:txBody>
      </p:sp>
      <p:cxnSp>
        <p:nvCxnSpPr>
          <p:cNvPr id="17" name="Straight Connector 16"/>
          <p:cNvCxnSpPr>
            <a:endCxn id="7" idx="5"/>
          </p:cNvCxnSpPr>
          <p:nvPr/>
        </p:nvCxnSpPr>
        <p:spPr>
          <a:xfrm flipH="1" flipV="1">
            <a:off x="9033644" y="13624539"/>
            <a:ext cx="2298830" cy="416842"/>
          </a:xfrm>
          <a:prstGeom prst="line">
            <a:avLst/>
          </a:prstGeom>
          <a:ln w="57150" cmpd="sng">
            <a:solidFill>
              <a:srgbClr val="FF7C8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1" idx="7"/>
            <a:endCxn id="7" idx="4"/>
          </p:cNvCxnSpPr>
          <p:nvPr/>
        </p:nvCxnSpPr>
        <p:spPr>
          <a:xfrm flipV="1">
            <a:off x="8828423" y="13650952"/>
            <a:ext cx="133281" cy="1038383"/>
          </a:xfrm>
          <a:prstGeom prst="line">
            <a:avLst/>
          </a:prstGeom>
          <a:ln w="57150" cmpd="sng">
            <a:solidFill>
              <a:srgbClr val="CC33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11568" y="13600281"/>
            <a:ext cx="1061270" cy="323161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1600" i="1" dirty="0"/>
              <a:t>Friendship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64913" y="14001490"/>
            <a:ext cx="1125690" cy="323161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1600" i="1" dirty="0"/>
              <a:t>Nationality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76012" y="13132204"/>
            <a:ext cx="1540793" cy="353939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1800" b="1" dirty="0"/>
              <a:t>Nicole Kidman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53283" y="14493568"/>
            <a:ext cx="1034720" cy="323161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1600" i="1" dirty="0" err="1"/>
              <a:t>PerformIn</a:t>
            </a:r>
            <a:endParaRPr lang="en-US" sz="1600" i="1" dirty="0"/>
          </a:p>
        </p:txBody>
      </p:sp>
      <p:cxnSp>
        <p:nvCxnSpPr>
          <p:cNvPr id="23" name="Straight Connector 22"/>
          <p:cNvCxnSpPr>
            <a:stCxn id="26" idx="0"/>
          </p:cNvCxnSpPr>
          <p:nvPr/>
        </p:nvCxnSpPr>
        <p:spPr>
          <a:xfrm flipH="1" flipV="1">
            <a:off x="11533281" y="14117867"/>
            <a:ext cx="962450" cy="1194712"/>
          </a:xfrm>
          <a:prstGeom prst="line">
            <a:avLst/>
          </a:prstGeom>
          <a:ln w="57150" cmpd="sng">
            <a:solidFill>
              <a:srgbClr val="CC33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427161" y="14573406"/>
            <a:ext cx="1125690" cy="323161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1600" i="1" dirty="0"/>
              <a:t>Nationality</a:t>
            </a:r>
          </a:p>
        </p:txBody>
      </p:sp>
      <p:sp>
        <p:nvSpPr>
          <p:cNvPr id="25" name="Oval 24"/>
          <p:cNvSpPr/>
          <p:nvPr/>
        </p:nvSpPr>
        <p:spPr>
          <a:xfrm>
            <a:off x="11074617" y="15541316"/>
            <a:ext cx="203476" cy="180362"/>
          </a:xfrm>
          <a:prstGeom prst="ellipse">
            <a:avLst/>
          </a:prstGeom>
          <a:noFill/>
          <a:ln w="28575" cmpd="sng">
            <a:solidFill>
              <a:srgbClr val="44546A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2393993" y="15312579"/>
            <a:ext cx="203476" cy="180362"/>
          </a:xfrm>
          <a:prstGeom prst="ellipse">
            <a:avLst/>
          </a:prstGeom>
          <a:noFill/>
          <a:ln w="28575" cmpd="sng">
            <a:solidFill>
              <a:srgbClr val="44546A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303771" y="13933151"/>
            <a:ext cx="203476" cy="180362"/>
          </a:xfrm>
          <a:prstGeom prst="ellipse">
            <a:avLst/>
          </a:prstGeom>
          <a:noFill/>
          <a:ln w="28575" cmpd="sng">
            <a:solidFill>
              <a:srgbClr val="44546A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2644934" y="12953332"/>
            <a:ext cx="203476" cy="180362"/>
          </a:xfrm>
          <a:prstGeom prst="ellipse">
            <a:avLst/>
          </a:prstGeom>
          <a:noFill/>
          <a:ln w="28575" cmpd="sng">
            <a:solidFill>
              <a:srgbClr val="44546A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662610" y="12715954"/>
            <a:ext cx="846379" cy="353939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1800" b="1" dirty="0"/>
              <a:t>Sydney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926580" y="14000659"/>
            <a:ext cx="1532227" cy="353939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1800" b="1" dirty="0"/>
              <a:t>Hugh </a:t>
            </a:r>
            <a:r>
              <a:rPr lang="en-US" sz="1800" b="1" dirty="0" err="1"/>
              <a:t>Jackman</a:t>
            </a:r>
            <a:endParaRPr lang="en-US" sz="1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1928977" y="15397610"/>
            <a:ext cx="1858187" cy="353939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1800" b="1" dirty="0"/>
              <a:t>Australia (Nation)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969434" y="15689449"/>
            <a:ext cx="1817048" cy="353939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1800" b="1" dirty="0"/>
              <a:t>Australia (Movie)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20418" y="14722515"/>
            <a:ext cx="679667" cy="353939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1800" b="1" dirty="0"/>
              <a:t>U.S.A</a:t>
            </a:r>
          </a:p>
        </p:txBody>
      </p:sp>
      <p:pic>
        <p:nvPicPr>
          <p:cNvPr id="34" name="Picture 33" descr="cornel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1159" y="481488"/>
            <a:ext cx="2512870" cy="238822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951088" y="1838012"/>
            <a:ext cx="35112960" cy="1338824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 algn="ctr"/>
            <a:r>
              <a:rPr lang="en-US" sz="8200" dirty="0">
                <a:solidFill>
                  <a:schemeClr val="accent1"/>
                </a:solidFill>
              </a:rPr>
              <a:t>Embedding Entities and Relations for Learning and Inference in Knowledge Bases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93150" y="3354019"/>
            <a:ext cx="17370820" cy="846382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5000" dirty="0" err="1"/>
              <a:t>Bishan</a:t>
            </a:r>
            <a:r>
              <a:rPr lang="en-US" sz="5000" dirty="0"/>
              <a:t> Yang</a:t>
            </a:r>
            <a:r>
              <a:rPr lang="en-US" sz="5000" baseline="30000" dirty="0"/>
              <a:t>1</a:t>
            </a:r>
            <a:r>
              <a:rPr lang="en-US" sz="5000" dirty="0"/>
              <a:t>, Wen-tau Yih</a:t>
            </a:r>
            <a:r>
              <a:rPr lang="en-US" sz="5000" baseline="30000" dirty="0"/>
              <a:t>2</a:t>
            </a:r>
            <a:r>
              <a:rPr lang="en-US" sz="5000" dirty="0"/>
              <a:t>, </a:t>
            </a:r>
            <a:r>
              <a:rPr lang="en-US" sz="5000" dirty="0" err="1"/>
              <a:t>Xiaodong</a:t>
            </a:r>
            <a:r>
              <a:rPr lang="en-US" sz="5000" dirty="0"/>
              <a:t> He</a:t>
            </a:r>
            <a:r>
              <a:rPr lang="en-US" sz="5000" baseline="30000" dirty="0"/>
              <a:t>2</a:t>
            </a:r>
            <a:r>
              <a:rPr lang="en-US" sz="5000" dirty="0"/>
              <a:t>, </a:t>
            </a:r>
            <a:r>
              <a:rPr lang="en-US" sz="5000" dirty="0" err="1"/>
              <a:t>Jianfeng</a:t>
            </a:r>
            <a:r>
              <a:rPr lang="en-US" sz="5000" dirty="0"/>
              <a:t> Gao</a:t>
            </a:r>
            <a:r>
              <a:rPr lang="en-US" sz="5000" baseline="30000" dirty="0"/>
              <a:t>2</a:t>
            </a:r>
            <a:r>
              <a:rPr lang="en-US" sz="5000" dirty="0"/>
              <a:t>, Li Deng</a:t>
            </a:r>
            <a:r>
              <a:rPr lang="en-US" sz="5000" baseline="30000" dirty="0"/>
              <a:t>2</a:t>
            </a:r>
            <a:r>
              <a:rPr lang="en-US" sz="5000" dirty="0"/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005066" y="4307090"/>
            <a:ext cx="10553990" cy="846382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5000" baseline="30000" dirty="0"/>
              <a:t>1</a:t>
            </a:r>
            <a:r>
              <a:rPr lang="en-US" sz="5000" dirty="0"/>
              <a:t>Cornell University, </a:t>
            </a:r>
            <a:r>
              <a:rPr lang="en-US" sz="5000" baseline="30000" dirty="0"/>
              <a:t>2</a:t>
            </a:r>
            <a:r>
              <a:rPr lang="en-US" sz="5000" dirty="0"/>
              <a:t>Microsoft Research</a:t>
            </a:r>
          </a:p>
        </p:txBody>
      </p:sp>
      <p:pic>
        <p:nvPicPr>
          <p:cNvPr id="38" name="Picture 37" descr="MSRLogoBlac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153" y="774616"/>
            <a:ext cx="7422495" cy="90630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90534" y="9046825"/>
            <a:ext cx="7182958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5216" indent="-585216"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sz="2800" b="1" dirty="0">
                <a:solidFill>
                  <a:schemeClr val="accent1"/>
                </a:solidFill>
              </a:rPr>
              <a:t>Large-scale knowledge bases (KBs) </a:t>
            </a:r>
            <a:r>
              <a:rPr lang="en-US" sz="2800" dirty="0"/>
              <a:t>such as Freebase and YAGO store knowledge about real-world entities in the form of RDF triples (i.e., (subject, predicate, object)).</a:t>
            </a:r>
          </a:p>
          <a:p>
            <a:pPr marL="1170432" lvl="1" indent="-457200"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How to represent entities and relations?</a:t>
            </a:r>
          </a:p>
          <a:p>
            <a:pPr marL="1170432" lvl="1" indent="-457200"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How to learn from existing knowledge?</a:t>
            </a:r>
          </a:p>
          <a:p>
            <a:pPr marL="1170432" lvl="1" indent="-457200"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How to infer new knowledge?</a:t>
            </a:r>
            <a:endParaRPr lang="en-US" sz="2800" dirty="0"/>
          </a:p>
          <a:p>
            <a:pPr marL="585216" indent="-585216">
              <a:spcBef>
                <a:spcPts val="1200"/>
              </a:spcBef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sz="2800" b="1" dirty="0">
                <a:solidFill>
                  <a:srgbClr val="4F81BD"/>
                </a:solidFill>
              </a:rPr>
              <a:t>Related Work</a:t>
            </a:r>
          </a:p>
          <a:p>
            <a:pPr marL="896112" lvl="1" indent="-457200"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Matrix/Tensor Factorization</a:t>
            </a:r>
          </a:p>
          <a:p>
            <a:pPr marL="1353312" lvl="1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i="1" dirty="0">
                <a:solidFill>
                  <a:srgbClr val="000000"/>
                </a:solidFill>
              </a:rPr>
              <a:t>RESCAL</a:t>
            </a:r>
            <a:r>
              <a:rPr lang="en-US" sz="2600" dirty="0">
                <a:solidFill>
                  <a:srgbClr val="000000"/>
                </a:solidFill>
              </a:rPr>
              <a:t> [Nickel et al., 2011; 2012]</a:t>
            </a:r>
          </a:p>
          <a:p>
            <a:pPr marL="1353312" lvl="1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</a:rPr>
              <a:t>[</a:t>
            </a:r>
            <a:r>
              <a:rPr lang="en-US" sz="2600" dirty="0" err="1">
                <a:solidFill>
                  <a:srgbClr val="000000"/>
                </a:solidFill>
              </a:rPr>
              <a:t>Jenatton</a:t>
            </a:r>
            <a:r>
              <a:rPr lang="en-US" sz="2600" dirty="0">
                <a:solidFill>
                  <a:srgbClr val="000000"/>
                </a:solidFill>
              </a:rPr>
              <a:t> et. al., 2012]</a:t>
            </a:r>
          </a:p>
          <a:p>
            <a:pPr marL="1353312" lvl="1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i="1" dirty="0">
                <a:solidFill>
                  <a:srgbClr val="000000"/>
                </a:solidFill>
              </a:rPr>
              <a:t>TRESCAL</a:t>
            </a:r>
            <a:r>
              <a:rPr lang="en-US" sz="2600" dirty="0">
                <a:solidFill>
                  <a:srgbClr val="000000"/>
                </a:solidFill>
              </a:rPr>
              <a:t> [Chang et al., 2014]</a:t>
            </a:r>
          </a:p>
          <a:p>
            <a:pPr marL="896112" lvl="1" indent="-457200"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r>
              <a:rPr lang="en-US" sz="2800" b="1" i="1" dirty="0">
                <a:solidFill>
                  <a:schemeClr val="accent1"/>
                </a:solidFill>
              </a:rPr>
              <a:t>Neural-Embedding models</a:t>
            </a:r>
          </a:p>
          <a:p>
            <a:pPr marL="1353312" lvl="1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i="1" dirty="0" err="1">
                <a:solidFill>
                  <a:srgbClr val="000000"/>
                </a:solidFill>
              </a:rPr>
              <a:t>TransE</a:t>
            </a:r>
            <a:r>
              <a:rPr lang="en-US" sz="2600" dirty="0">
                <a:solidFill>
                  <a:srgbClr val="000000"/>
                </a:solidFill>
              </a:rPr>
              <a:t> [</a:t>
            </a:r>
            <a:r>
              <a:rPr lang="en-US" sz="2600" dirty="0" err="1">
                <a:solidFill>
                  <a:srgbClr val="000000"/>
                </a:solidFill>
              </a:rPr>
              <a:t>Bordes</a:t>
            </a:r>
            <a:r>
              <a:rPr lang="en-US" sz="2600" dirty="0">
                <a:solidFill>
                  <a:srgbClr val="000000"/>
                </a:solidFill>
              </a:rPr>
              <a:t> et al., 2013]</a:t>
            </a:r>
          </a:p>
          <a:p>
            <a:pPr marL="1353312" lvl="1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i="1" dirty="0">
                <a:solidFill>
                  <a:srgbClr val="000000"/>
                </a:solidFill>
              </a:rPr>
              <a:t>NTN</a:t>
            </a:r>
            <a:r>
              <a:rPr lang="en-US" sz="2600" dirty="0">
                <a:solidFill>
                  <a:srgbClr val="000000"/>
                </a:solidFill>
              </a:rPr>
              <a:t> [Socher et. al., 2013]</a:t>
            </a:r>
          </a:p>
          <a:p>
            <a:pPr marL="1353312" lvl="1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i="1" dirty="0" err="1">
                <a:solidFill>
                  <a:srgbClr val="000000"/>
                </a:solidFill>
              </a:rPr>
              <a:t>TransH</a:t>
            </a:r>
            <a:r>
              <a:rPr lang="en-US" sz="2600" dirty="0">
                <a:solidFill>
                  <a:srgbClr val="000000"/>
                </a:solidFill>
              </a:rPr>
              <a:t> [Wang et al., 2014]</a:t>
            </a:r>
          </a:p>
          <a:p>
            <a:pPr marL="1353312" lvl="1" indent="-4572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600" i="1" dirty="0" err="1">
                <a:solidFill>
                  <a:srgbClr val="000000"/>
                </a:solidFill>
              </a:rPr>
              <a:t>Tatec</a:t>
            </a:r>
            <a:r>
              <a:rPr lang="en-US" sz="2600" dirty="0">
                <a:solidFill>
                  <a:srgbClr val="000000"/>
                </a:solidFill>
              </a:rPr>
              <a:t> [</a:t>
            </a:r>
            <a:r>
              <a:rPr lang="en-US" sz="2600" dirty="0" err="1">
                <a:solidFill>
                  <a:srgbClr val="000000"/>
                </a:solidFill>
              </a:rPr>
              <a:t>García-Durán</a:t>
            </a:r>
            <a:r>
              <a:rPr lang="en-US" sz="2600" dirty="0">
                <a:solidFill>
                  <a:srgbClr val="000000"/>
                </a:solidFill>
              </a:rPr>
              <a:t> et. al., 2014]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35453" y="17600928"/>
            <a:ext cx="13032177" cy="712419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Contributions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0534" y="18642842"/>
            <a:ext cx="128127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5216" indent="-585216"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sz="2800" b="1" dirty="0">
                <a:solidFill>
                  <a:srgbClr val="4F81BD"/>
                </a:solidFill>
              </a:rPr>
              <a:t>A neural network framework </a:t>
            </a:r>
            <a:r>
              <a:rPr lang="en-US" sz="2800" dirty="0">
                <a:solidFill>
                  <a:srgbClr val="000000"/>
                </a:solidFill>
              </a:rPr>
              <a:t>that unifies several popular neural-embedding models, including </a:t>
            </a:r>
            <a:r>
              <a:rPr lang="en-US" sz="2800" dirty="0" err="1">
                <a:solidFill>
                  <a:srgbClr val="000000"/>
                </a:solidFill>
              </a:rPr>
              <a:t>TransE</a:t>
            </a:r>
            <a:r>
              <a:rPr lang="en-US" sz="2800" dirty="0">
                <a:solidFill>
                  <a:srgbClr val="000000"/>
                </a:solidFill>
              </a:rPr>
              <a:t> [</a:t>
            </a:r>
            <a:r>
              <a:rPr lang="en-US" sz="2800" dirty="0" err="1">
                <a:solidFill>
                  <a:srgbClr val="000000"/>
                </a:solidFill>
              </a:rPr>
              <a:t>Bordes</a:t>
            </a:r>
            <a:r>
              <a:rPr lang="en-US" sz="2800" dirty="0">
                <a:solidFill>
                  <a:srgbClr val="000000"/>
                </a:solidFill>
              </a:rPr>
              <a:t> et al., 2013] and NTN [</a:t>
            </a:r>
            <a:r>
              <a:rPr lang="en-US" sz="2800" dirty="0" err="1">
                <a:solidFill>
                  <a:srgbClr val="000000"/>
                </a:solidFill>
              </a:rPr>
              <a:t>Socher</a:t>
            </a:r>
            <a:r>
              <a:rPr lang="en-US" sz="2800" dirty="0">
                <a:solidFill>
                  <a:srgbClr val="000000"/>
                </a:solidFill>
              </a:rPr>
              <a:t> et. al., 2013]</a:t>
            </a:r>
          </a:p>
          <a:p>
            <a:pPr marL="585216" indent="-585216"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sz="2800" b="1" dirty="0">
                <a:solidFill>
                  <a:srgbClr val="4F81BD"/>
                </a:solidFill>
              </a:rPr>
              <a:t>A simple bilinear-based model </a:t>
            </a:r>
            <a:r>
              <a:rPr lang="en-US" sz="2800" dirty="0">
                <a:solidFill>
                  <a:srgbClr val="000000"/>
                </a:solidFill>
              </a:rPr>
              <a:t>that achieves the state-of-the-art performance on link prediction on Freebase and </a:t>
            </a:r>
            <a:r>
              <a:rPr lang="en-US" sz="2800" dirty="0" err="1">
                <a:solidFill>
                  <a:srgbClr val="000000"/>
                </a:solidFill>
              </a:rPr>
              <a:t>WordNet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marL="585216" indent="-585216"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sz="2800" dirty="0">
                <a:solidFill>
                  <a:srgbClr val="000000"/>
                </a:solidFill>
              </a:rPr>
              <a:t>Propose the modeling of </a:t>
            </a:r>
            <a:r>
              <a:rPr lang="en-US" sz="2800" b="1" dirty="0">
                <a:solidFill>
                  <a:srgbClr val="4F81BD"/>
                </a:solidFill>
              </a:rPr>
              <a:t>relation composition using matrix multiplication</a:t>
            </a:r>
            <a:r>
              <a:rPr lang="en-US" sz="2800" b="1" dirty="0">
                <a:solidFill>
                  <a:srgbClr val="2E75B6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of relation </a:t>
            </a:r>
            <a:r>
              <a:rPr lang="en-US" sz="2800" dirty="0" err="1">
                <a:solidFill>
                  <a:srgbClr val="000000"/>
                </a:solidFill>
              </a:rPr>
              <a:t>embeddings</a:t>
            </a:r>
            <a:endParaRPr lang="en-US" sz="2800" dirty="0">
              <a:solidFill>
                <a:srgbClr val="000000"/>
              </a:solidFill>
            </a:endParaRPr>
          </a:p>
          <a:p>
            <a:pPr marL="585216" indent="-585216"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sz="2800" dirty="0">
                <a:solidFill>
                  <a:srgbClr val="000000"/>
                </a:solidFill>
              </a:rPr>
              <a:t>Propose </a:t>
            </a:r>
            <a:r>
              <a:rPr lang="en-US" sz="2800" b="1" dirty="0">
                <a:solidFill>
                  <a:srgbClr val="4F81BD"/>
                </a:solidFill>
              </a:rPr>
              <a:t>an embedding-based rule extraction method</a:t>
            </a:r>
            <a:r>
              <a:rPr lang="en-US" sz="2800" b="1" dirty="0">
                <a:solidFill>
                  <a:srgbClr val="2E75B6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that outperforms AMIE [</a:t>
            </a:r>
            <a:r>
              <a:rPr lang="en-US" sz="2800" dirty="0" err="1">
                <a:solidFill>
                  <a:srgbClr val="000000"/>
                </a:solidFill>
              </a:rPr>
              <a:t>Galárraga</a:t>
            </a:r>
            <a:r>
              <a:rPr lang="en-US" sz="2800" dirty="0">
                <a:solidFill>
                  <a:srgbClr val="000000"/>
                </a:solidFill>
              </a:rPr>
              <a:t> et al., 2013], a state-of-the-art rule mining approach for large KBs, on extracting closed-path Horn-clause rules on Freebase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23373" y="23379037"/>
            <a:ext cx="13044257" cy="712419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Representation Learning Framework</a:t>
            </a:r>
          </a:p>
        </p:txBody>
      </p:sp>
      <p:sp>
        <p:nvSpPr>
          <p:cNvPr id="95" name="Rectangle 94"/>
          <p:cNvSpPr/>
          <p:nvPr/>
        </p:nvSpPr>
        <p:spPr>
          <a:xfrm>
            <a:off x="14572886" y="7934587"/>
            <a:ext cx="13958649" cy="712419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Experimental Setup</a:t>
            </a:r>
          </a:p>
        </p:txBody>
      </p:sp>
      <p:sp>
        <p:nvSpPr>
          <p:cNvPr id="96" name="Rectangle 95"/>
          <p:cNvSpPr/>
          <p:nvPr/>
        </p:nvSpPr>
        <p:spPr>
          <a:xfrm>
            <a:off x="14572886" y="17596179"/>
            <a:ext cx="13958649" cy="712419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Inference Task I: Link Prediction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9220364" y="7941747"/>
            <a:ext cx="13961472" cy="71241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Inference Task II: Rule Extraction</a:t>
            </a:r>
          </a:p>
        </p:txBody>
      </p:sp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325657"/>
              </p:ext>
            </p:extLst>
          </p:nvPr>
        </p:nvGraphicFramePr>
        <p:xfrm>
          <a:off x="14720862" y="9091808"/>
          <a:ext cx="7274564" cy="26746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08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3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8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05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83820" marR="83820" marT="40005" marB="400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FB15k (Freebase)</a:t>
                      </a:r>
                      <a:endParaRPr lang="en-US" sz="2400" dirty="0"/>
                    </a:p>
                  </a:txBody>
                  <a:tcPr marL="83820" marR="83820" marT="40005" marB="40005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FB15k-401</a:t>
                      </a:r>
                    </a:p>
                  </a:txBody>
                  <a:tcPr marL="83820" marR="83820" marT="40005" marB="40005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WN</a:t>
                      </a:r>
                      <a:r>
                        <a:rPr lang="en-US" sz="2400" baseline="0" dirty="0"/>
                        <a:t> (</a:t>
                      </a:r>
                      <a:r>
                        <a:rPr lang="en-US" sz="2400" dirty="0" err="1"/>
                        <a:t>WordNet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83820" marR="83820" marT="40005" marB="40005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58"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Entities</a:t>
                      </a:r>
                    </a:p>
                  </a:txBody>
                  <a:tcPr marL="83820" marR="83820" marT="40005" marB="400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14,951</a:t>
                      </a:r>
                    </a:p>
                  </a:txBody>
                  <a:tcPr marL="83820" marR="83820" marT="40005" marB="4000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14,541</a:t>
                      </a:r>
                    </a:p>
                  </a:txBody>
                  <a:tcPr marL="83820" marR="83820" marT="40005" marB="4000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40,943</a:t>
                      </a:r>
                    </a:p>
                  </a:txBody>
                  <a:tcPr marL="83820" marR="83820" marT="40005" marB="40005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058"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Relations</a:t>
                      </a:r>
                    </a:p>
                  </a:txBody>
                  <a:tcPr marL="83820" marR="83820" marT="40005" marB="400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1,345</a:t>
                      </a:r>
                    </a:p>
                  </a:txBody>
                  <a:tcPr marL="83820" marR="83820" marT="40005" marB="4000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401</a:t>
                      </a:r>
                    </a:p>
                  </a:txBody>
                  <a:tcPr marL="83820" marR="83820" marT="40005" marB="4000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18</a:t>
                      </a:r>
                    </a:p>
                  </a:txBody>
                  <a:tcPr marL="83820" marR="83820" marT="40005" marB="40005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058"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Train</a:t>
                      </a:r>
                    </a:p>
                  </a:txBody>
                  <a:tcPr marL="83820" marR="83820" marT="40005" marB="400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483,142</a:t>
                      </a:r>
                    </a:p>
                  </a:txBody>
                  <a:tcPr marL="83820" marR="83820" marT="40005" marB="4000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456,974</a:t>
                      </a:r>
                    </a:p>
                  </a:txBody>
                  <a:tcPr marL="83820" marR="83820" marT="40005" marB="4000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141,442</a:t>
                      </a:r>
                    </a:p>
                  </a:txBody>
                  <a:tcPr marL="83820" marR="83820" marT="40005" marB="40005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058"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Test</a:t>
                      </a:r>
                    </a:p>
                  </a:txBody>
                  <a:tcPr marL="83820" marR="83820" marT="40005" marB="400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50,071</a:t>
                      </a:r>
                    </a:p>
                  </a:txBody>
                  <a:tcPr marL="83820" marR="83820" marT="40005" marB="4000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55,876</a:t>
                      </a:r>
                    </a:p>
                  </a:txBody>
                  <a:tcPr marL="83820" marR="83820" marT="40005" marB="4000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5,000</a:t>
                      </a:r>
                    </a:p>
                  </a:txBody>
                  <a:tcPr marL="83820" marR="83820" marT="40005" marB="40005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058"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Valid</a:t>
                      </a:r>
                    </a:p>
                  </a:txBody>
                  <a:tcPr marL="83820" marR="83820" marT="40005" marB="400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50,000</a:t>
                      </a:r>
                    </a:p>
                  </a:txBody>
                  <a:tcPr marL="83820" marR="83820" marT="40005" marB="40005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47,359</a:t>
                      </a:r>
                    </a:p>
                  </a:txBody>
                  <a:tcPr marL="83820" marR="83820" marT="40005" marB="40005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5,000</a:t>
                      </a:r>
                    </a:p>
                  </a:txBody>
                  <a:tcPr marL="83820" marR="83820" marT="40005" marB="40005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16580615" y="11775711"/>
            <a:ext cx="32231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/>
              <a:t>Table 1</a:t>
            </a:r>
            <a:r>
              <a:rPr lang="en-US" sz="2600" dirty="0"/>
              <a:t>: Data statistics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2401567" y="9046825"/>
            <a:ext cx="58885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5216" indent="-585216"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sz="2800" dirty="0">
                <a:solidFill>
                  <a:srgbClr val="000000"/>
                </a:solidFill>
              </a:rPr>
              <a:t>Training specifics:</a:t>
            </a:r>
          </a:p>
          <a:p>
            <a:pPr marL="896112" lvl="1" indent="-457200"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Mini-batch SGD with </a:t>
            </a:r>
            <a:r>
              <a:rPr lang="en-US" sz="2800" dirty="0" err="1">
                <a:solidFill>
                  <a:srgbClr val="000000"/>
                </a:solidFill>
              </a:rPr>
              <a:t>AdaGrad</a:t>
            </a:r>
            <a:endParaRPr lang="en-US" sz="2800" dirty="0">
              <a:solidFill>
                <a:srgbClr val="000000"/>
              </a:solidFill>
            </a:endParaRPr>
          </a:p>
          <a:p>
            <a:pPr marL="896112" lvl="1" indent="-457200"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Randomly sample negative examples (corrupting both subject and object)</a:t>
            </a:r>
          </a:p>
          <a:p>
            <a:pPr marL="896112" lvl="1" indent="-457200"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L2 regularization</a:t>
            </a:r>
          </a:p>
          <a:p>
            <a:pPr marL="896112" lvl="1" indent="-457200"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Entity vector dim = 100</a:t>
            </a:r>
          </a:p>
        </p:txBody>
      </p:sp>
      <p:graphicFrame>
        <p:nvGraphicFramePr>
          <p:cNvPr id="101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248032"/>
              </p:ext>
            </p:extLst>
          </p:nvPr>
        </p:nvGraphicFramePr>
        <p:xfrm>
          <a:off x="23932469" y="13617262"/>
          <a:ext cx="435768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7" imgW="2197100" imgH="292100" progId="Equation.DSMT4">
                  <p:embed/>
                </p:oleObj>
              </mc:Choice>
              <mc:Fallback>
                <p:oleObj name="Equation" r:id="rId7" imgW="2197100" imgH="292100" progId="Equation.DSMT4">
                  <p:embed/>
                  <p:pic>
                    <p:nvPicPr>
                      <p:cNvPr id="101" name="Object 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932469" y="13617262"/>
                        <a:ext cx="4357687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486161"/>
              </p:ext>
            </p:extLst>
          </p:nvPr>
        </p:nvGraphicFramePr>
        <p:xfrm>
          <a:off x="24252650" y="14106780"/>
          <a:ext cx="31734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9" imgW="1600200" imgH="254000" progId="Equation.DSMT4">
                  <p:embed/>
                </p:oleObj>
              </mc:Choice>
              <mc:Fallback>
                <p:oleObj name="Equation" r:id="rId9" imgW="1600200" imgH="254000" progId="Equation.DSMT4">
                  <p:embed/>
                  <p:pic>
                    <p:nvPicPr>
                      <p:cNvPr id="102" name="Object 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52650" y="14106780"/>
                        <a:ext cx="3173412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613825"/>
              </p:ext>
            </p:extLst>
          </p:nvPr>
        </p:nvGraphicFramePr>
        <p:xfrm>
          <a:off x="23902467" y="14545473"/>
          <a:ext cx="42052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11" imgW="2120900" imgH="279400" progId="Equation.DSMT4">
                  <p:embed/>
                </p:oleObj>
              </mc:Choice>
              <mc:Fallback>
                <p:oleObj name="Equation" r:id="rId11" imgW="2120900" imgH="279400" progId="Equation.DSMT4">
                  <p:embed/>
                  <p:pic>
                    <p:nvPicPr>
                      <p:cNvPr id="103" name="Object 1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902467" y="14545473"/>
                        <a:ext cx="4205287" cy="55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541171"/>
              </p:ext>
            </p:extLst>
          </p:nvPr>
        </p:nvGraphicFramePr>
        <p:xfrm>
          <a:off x="25236031" y="15010116"/>
          <a:ext cx="1169491" cy="497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3" imgW="596900" imgH="254000" progId="Equation.DSMT4">
                  <p:embed/>
                </p:oleObj>
              </mc:Choice>
              <mc:Fallback>
                <p:oleObj name="Equation" r:id="rId13" imgW="596900" imgH="254000" progId="Equation.DSMT4">
                  <p:embed/>
                  <p:pic>
                    <p:nvPicPr>
                      <p:cNvPr id="104" name="Object 1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236031" y="15010116"/>
                        <a:ext cx="1169491" cy="497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11901"/>
              </p:ext>
            </p:extLst>
          </p:nvPr>
        </p:nvGraphicFramePr>
        <p:xfrm>
          <a:off x="24866927" y="15506745"/>
          <a:ext cx="19415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5" imgW="990600" imgH="254000" progId="Equation.DSMT4">
                  <p:embed/>
                </p:oleObj>
              </mc:Choice>
              <mc:Fallback>
                <p:oleObj name="Equation" r:id="rId15" imgW="990600" imgH="254000" progId="Equation.DSMT4">
                  <p:embed/>
                  <p:pic>
                    <p:nvPicPr>
                      <p:cNvPr id="105" name="Object 10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866927" y="15506745"/>
                        <a:ext cx="1941513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438847"/>
              </p:ext>
            </p:extLst>
          </p:nvPr>
        </p:nvGraphicFramePr>
        <p:xfrm>
          <a:off x="14910214" y="13231059"/>
          <a:ext cx="13524805" cy="271081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81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0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22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Models</a:t>
                      </a:r>
                    </a:p>
                  </a:txBody>
                  <a:tcPr marL="83820" marR="83820" marT="40005" marB="400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FFFF"/>
                          </a:solidFill>
                        </a:rPr>
                        <a:t>Bilinear</a:t>
                      </a:r>
                      <a:r>
                        <a:rPr lang="en-US" sz="2400" b="1" baseline="0" dirty="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rgbClr val="FFFFFF"/>
                          </a:solidFill>
                        </a:rPr>
                        <a:t>Param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83820" marR="83820" marT="40005" marB="40005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FFFF"/>
                          </a:solidFill>
                        </a:rPr>
                        <a:t>Linear </a:t>
                      </a:r>
                      <a:r>
                        <a:rPr lang="en-US" sz="2400" b="1" dirty="0" err="1">
                          <a:solidFill>
                            <a:srgbClr val="FFFFFF"/>
                          </a:solidFill>
                        </a:rPr>
                        <a:t>Param</a:t>
                      </a:r>
                      <a:endParaRPr lang="en-US" sz="2400" b="1" dirty="0">
                        <a:solidFill>
                          <a:srgbClr val="FFFFFF"/>
                        </a:solidFill>
                      </a:endParaRPr>
                    </a:p>
                  </a:txBody>
                  <a:tcPr marL="83820" marR="83820" marT="40005" marB="40005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FFFF"/>
                          </a:solidFill>
                        </a:rPr>
                        <a:t>Scoring Function</a:t>
                      </a:r>
                    </a:p>
                  </a:txBody>
                  <a:tcPr marL="83820" marR="83820" marT="40005" marB="40005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771"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NTN</a:t>
                      </a:r>
                    </a:p>
                  </a:txBody>
                  <a:tcPr marL="83820" marR="83820" marT="40005" marB="400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83820" marR="8382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83820" marR="8382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83820" marR="83820" marT="40005" marB="40005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r>
                        <a:rPr lang="en-US" sz="2400" i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Bilinear+Linear</a:t>
                      </a:r>
                      <a:endParaRPr lang="en-US" sz="2400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83820" marR="83820" marT="40005" marB="400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83820" marR="83820" marT="40005" marB="40005"/>
                </a:tc>
                <a:tc>
                  <a:txBody>
                    <a:bodyPr/>
                    <a:lstStyle/>
                    <a:p>
                      <a:pPr marL="0" marR="0" indent="0" algn="ctr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83820" marR="83820" marT="40005" marB="40005"/>
                </a:tc>
                <a:tc>
                  <a:txBody>
                    <a:bodyPr/>
                    <a:lstStyle/>
                    <a:p>
                      <a:pPr marL="0" marR="0" indent="0" algn="ctr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83820" marR="83820" marT="40005" marB="40005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71">
                <a:tc>
                  <a:txBody>
                    <a:bodyPr/>
                    <a:lstStyle/>
                    <a:p>
                      <a:r>
                        <a:rPr lang="en-US" sz="2400" i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TransE</a:t>
                      </a:r>
                      <a:r>
                        <a:rPr lang="en-US" sz="2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(</a:t>
                      </a:r>
                      <a:r>
                        <a:rPr lang="en-US" sz="2400" i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DistAdd</a:t>
                      </a:r>
                      <a:r>
                        <a:rPr lang="en-US" sz="2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83820" marR="83820" marT="40005" marB="400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</a:p>
                  </a:txBody>
                  <a:tcPr marL="83820" marR="83820" marT="40005" marB="40005"/>
                </a:tc>
                <a:tc>
                  <a:txBody>
                    <a:bodyPr/>
                    <a:lstStyle/>
                    <a:p>
                      <a:pPr marL="0" marR="0" indent="0" algn="ctr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83820" marR="83820" marT="40005" marB="40005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83820" marR="83820" marT="40005" marB="40005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403">
                <a:tc>
                  <a:txBody>
                    <a:bodyPr/>
                    <a:lstStyle/>
                    <a:p>
                      <a:pPr marL="0" marR="0" indent="0" algn="l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Bilinear</a:t>
                      </a:r>
                    </a:p>
                  </a:txBody>
                  <a:tcPr marL="83820" marR="83820" marT="40005" marB="400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1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83820" marR="83820" marT="40005" marB="40005"/>
                </a:tc>
                <a:tc>
                  <a:txBody>
                    <a:bodyPr/>
                    <a:lstStyle/>
                    <a:p>
                      <a:pPr marL="0" marR="0" indent="0" algn="ctr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a:t>-</a:t>
                      </a:r>
                    </a:p>
                  </a:txBody>
                  <a:tcPr marL="83820" marR="83820" marT="40005" marB="40005"/>
                </a:tc>
                <a:tc>
                  <a:txBody>
                    <a:bodyPr/>
                    <a:lstStyle/>
                    <a:p>
                      <a:pPr marL="0" marR="0" indent="0" algn="ctr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83820" marR="83820" marT="40005" marB="40005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403">
                <a:tc>
                  <a:txBody>
                    <a:bodyPr/>
                    <a:lstStyle/>
                    <a:p>
                      <a:pPr marL="0" marR="0" indent="0" algn="l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Bilinear-</a:t>
                      </a:r>
                      <a:r>
                        <a:rPr lang="en-US" sz="2400" i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diag</a:t>
                      </a:r>
                      <a:r>
                        <a:rPr lang="en-US" sz="2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(</a:t>
                      </a:r>
                      <a:r>
                        <a:rPr lang="en-US" sz="2400" i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DistMult</a:t>
                      </a:r>
                      <a:r>
                        <a:rPr lang="en-US" sz="2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83820" marR="83820" marT="40005" marB="40005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i="1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83820" marR="83820" marT="40005" marB="40005"/>
                </a:tc>
                <a:tc>
                  <a:txBody>
                    <a:bodyPr/>
                    <a:lstStyle/>
                    <a:p>
                      <a:pPr marL="0" marR="0" indent="0" algn="ctr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a:t>-</a:t>
                      </a:r>
                    </a:p>
                  </a:txBody>
                  <a:tcPr marL="83820" marR="83820" marT="40005" marB="40005"/>
                </a:tc>
                <a:tc>
                  <a:txBody>
                    <a:bodyPr/>
                    <a:lstStyle/>
                    <a:p>
                      <a:pPr marL="0" marR="0" indent="0" algn="ctr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83820" marR="83820" marT="40005" marB="40005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19945340" y="15997051"/>
            <a:ext cx="5262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/>
              <a:t>Table 2</a:t>
            </a:r>
            <a:r>
              <a:rPr lang="en-US" sz="2600" dirty="0"/>
              <a:t>: Compared models</a:t>
            </a:r>
          </a:p>
        </p:txBody>
      </p:sp>
      <p:graphicFrame>
        <p:nvGraphicFramePr>
          <p:cNvPr id="108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442365"/>
              </p:ext>
            </p:extLst>
          </p:nvPr>
        </p:nvGraphicFramePr>
        <p:xfrm>
          <a:off x="18863753" y="13717625"/>
          <a:ext cx="32226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7" imgW="165100" imgH="203200" progId="Equation.DSMT4">
                  <p:embed/>
                </p:oleObj>
              </mc:Choice>
              <mc:Fallback>
                <p:oleObj name="Equation" r:id="rId17" imgW="165100" imgH="203200" progId="Equation.DSMT4">
                  <p:embed/>
                  <p:pic>
                    <p:nvPicPr>
                      <p:cNvPr id="108" name="Object 10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863753" y="13717625"/>
                        <a:ext cx="322263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157301"/>
              </p:ext>
            </p:extLst>
          </p:nvPr>
        </p:nvGraphicFramePr>
        <p:xfrm>
          <a:off x="20640166" y="13681112"/>
          <a:ext cx="12049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9" imgW="584200" imgH="254000" progId="Equation.DSMT4">
                  <p:embed/>
                </p:oleObj>
              </mc:Choice>
              <mc:Fallback>
                <p:oleObj name="Equation" r:id="rId19" imgW="584200" imgH="254000" progId="Equation.DSMT4">
                  <p:embed/>
                  <p:pic>
                    <p:nvPicPr>
                      <p:cNvPr id="109" name="Object 10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640166" y="13681112"/>
                        <a:ext cx="1204912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036008"/>
              </p:ext>
            </p:extLst>
          </p:nvPr>
        </p:nvGraphicFramePr>
        <p:xfrm>
          <a:off x="18776441" y="14212925"/>
          <a:ext cx="47148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21" imgW="241300" imgH="203200" progId="Equation.DSMT4">
                  <p:embed/>
                </p:oleObj>
              </mc:Choice>
              <mc:Fallback>
                <p:oleObj name="Equation" r:id="rId21" imgW="241300" imgH="203200" progId="Equation.DSMT4">
                  <p:embed/>
                  <p:pic>
                    <p:nvPicPr>
                      <p:cNvPr id="110" name="Object 10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776441" y="14212925"/>
                        <a:ext cx="471487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442"/>
              </p:ext>
            </p:extLst>
          </p:nvPr>
        </p:nvGraphicFramePr>
        <p:xfrm>
          <a:off x="20670328" y="14117675"/>
          <a:ext cx="11493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23" imgW="571500" imgH="228600" progId="Equation.DSMT4">
                  <p:embed/>
                </p:oleObj>
              </mc:Choice>
              <mc:Fallback>
                <p:oleObj name="Equation" r:id="rId23" imgW="571500" imgH="228600" progId="Equation.DSMT4">
                  <p:embed/>
                  <p:pic>
                    <p:nvPicPr>
                      <p:cNvPr id="111" name="Object 11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670328" y="14117675"/>
                        <a:ext cx="1149350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588799"/>
              </p:ext>
            </p:extLst>
          </p:nvPr>
        </p:nvGraphicFramePr>
        <p:xfrm>
          <a:off x="20603653" y="14628850"/>
          <a:ext cx="13795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25" imgW="685800" imgH="228600" progId="Equation.DSMT4">
                  <p:embed/>
                </p:oleObj>
              </mc:Choice>
              <mc:Fallback>
                <p:oleObj name="Equation" r:id="rId25" imgW="685800" imgH="228600" progId="Equation.DSMT4">
                  <p:embed/>
                  <p:pic>
                    <p:nvPicPr>
                      <p:cNvPr id="112" name="Object 11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603653" y="14628850"/>
                        <a:ext cx="1379538" cy="458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063416"/>
              </p:ext>
            </p:extLst>
          </p:nvPr>
        </p:nvGraphicFramePr>
        <p:xfrm>
          <a:off x="18839195" y="15082491"/>
          <a:ext cx="47148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27" imgW="241300" imgH="203200" progId="Equation.DSMT4">
                  <p:embed/>
                </p:oleObj>
              </mc:Choice>
              <mc:Fallback>
                <p:oleObj name="Equation" r:id="rId27" imgW="241300" imgH="203200" progId="Equation.DSMT4">
                  <p:embed/>
                  <p:pic>
                    <p:nvPicPr>
                      <p:cNvPr id="113" name="Object 11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839195" y="15082491"/>
                        <a:ext cx="471487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973899"/>
              </p:ext>
            </p:extLst>
          </p:nvPr>
        </p:nvGraphicFramePr>
        <p:xfrm>
          <a:off x="18452591" y="15530550"/>
          <a:ext cx="12160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28" imgW="622300" imgH="203200" progId="Equation.DSMT4">
                  <p:embed/>
                </p:oleObj>
              </mc:Choice>
              <mc:Fallback>
                <p:oleObj name="Equation" r:id="rId28" imgW="622300" imgH="203200" progId="Equation.DSMT4">
                  <p:embed/>
                  <p:pic>
                    <p:nvPicPr>
                      <p:cNvPr id="114" name="Object 11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8452591" y="15530550"/>
                        <a:ext cx="1216025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88186"/>
              </p:ext>
            </p:extLst>
          </p:nvPr>
        </p:nvGraphicFramePr>
        <p:xfrm>
          <a:off x="16014880" y="19361032"/>
          <a:ext cx="11852379" cy="32004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22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8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94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303"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Models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         FB15k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FB15k-401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303">
                <a:tc v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MRR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HITS@10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MRR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HITS@10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MRR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HITS@10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303">
                <a:tc>
                  <a:txBody>
                    <a:bodyPr/>
                    <a:lstStyle/>
                    <a:p>
                      <a:r>
                        <a:rPr lang="en-US" sz="2400" i="1" dirty="0"/>
                        <a:t>NTN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66.1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303"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Bilinear+Linear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91.6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303"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TransE</a:t>
                      </a:r>
                      <a:r>
                        <a:rPr lang="en-US" sz="2400" i="1" baseline="0" dirty="0"/>
                        <a:t> (</a:t>
                      </a:r>
                      <a:r>
                        <a:rPr lang="en-US" sz="2400" i="1" baseline="0" dirty="0" err="1"/>
                        <a:t>DistAdd</a:t>
                      </a:r>
                      <a:r>
                        <a:rPr lang="en-US" sz="2400" i="1" baseline="0" dirty="0"/>
                        <a:t>)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90.9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303">
                <a:tc>
                  <a:txBody>
                    <a:bodyPr/>
                    <a:lstStyle/>
                    <a:p>
                      <a:r>
                        <a:rPr lang="en-US" sz="2400" i="1" dirty="0"/>
                        <a:t>Bilinear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92.8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303">
                <a:tc>
                  <a:txBody>
                    <a:bodyPr/>
                    <a:lstStyle/>
                    <a:p>
                      <a:r>
                        <a:rPr lang="en-US" sz="2400" i="1" dirty="0"/>
                        <a:t>Bilinear-</a:t>
                      </a:r>
                      <a:r>
                        <a:rPr lang="en-US" sz="2400" i="1" dirty="0" err="1"/>
                        <a:t>diag</a:t>
                      </a:r>
                      <a:r>
                        <a:rPr lang="en-US" sz="2400" i="1" dirty="0"/>
                        <a:t> (</a:t>
                      </a:r>
                      <a:r>
                        <a:rPr lang="en-US" sz="2400" i="1" dirty="0" err="1"/>
                        <a:t>DistMult</a:t>
                      </a:r>
                      <a:r>
                        <a:rPr lang="en-US" sz="2400" i="1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0.35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57.7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0.36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58.5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0.83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94.2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6" name="TextBox 115"/>
          <p:cNvSpPr txBox="1"/>
          <p:nvPr/>
        </p:nvSpPr>
        <p:spPr>
          <a:xfrm>
            <a:off x="14605275" y="23911682"/>
            <a:ext cx="13000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</a:rPr>
              <a:t>Result breakdown on FB15k-401</a:t>
            </a:r>
            <a:r>
              <a:rPr lang="en-US" sz="3200" b="1" dirty="0">
                <a:solidFill>
                  <a:schemeClr val="accent1"/>
                </a:solidFill>
              </a:rPr>
              <a:t>: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multiplicative distance &gt; additive distance</a:t>
            </a:r>
          </a:p>
        </p:txBody>
      </p:sp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464806"/>
              </p:ext>
            </p:extLst>
          </p:nvPr>
        </p:nvGraphicFramePr>
        <p:xfrm>
          <a:off x="14741712" y="24613733"/>
          <a:ext cx="13350098" cy="18288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08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6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4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47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896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8041"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Models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         Predicting subject entities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Predicting object entities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041">
                <a:tc v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1-to-1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1-to-n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bg1"/>
                          </a:solidFill>
                        </a:rPr>
                        <a:t>n-to-1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n-to-n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1-to-1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1-to-n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n-to-1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n-to-n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041"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DistAdd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57.5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041"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DistMult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75.5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85.1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42.9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55.2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73.7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46.7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81.0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58.8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8" name="TextBox 117"/>
          <p:cNvSpPr txBox="1"/>
          <p:nvPr/>
        </p:nvSpPr>
        <p:spPr>
          <a:xfrm>
            <a:off x="14668887" y="26562510"/>
            <a:ext cx="13776542" cy="846382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Table 4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Results (HITS@10) by different relation categories: one-to-one, one-to-many, many-to-one and many-to-many. 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4605275" y="18598553"/>
            <a:ext cx="11712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4F81BD"/>
                </a:solidFill>
              </a:rPr>
              <a:t>Main Results</a:t>
            </a:r>
            <a:r>
              <a:rPr lang="en-US" sz="3200" b="1" dirty="0">
                <a:solidFill>
                  <a:srgbClr val="4F81BD"/>
                </a:solidFill>
              </a:rPr>
              <a:t>: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bilinear &gt; linear, diagonal matrix &gt; full matrix &gt; tensor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4668887" y="22714792"/>
            <a:ext cx="13905697" cy="815604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Table 3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Link prediction results.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MRR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denotes the mean reciprocal rank and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HITS@10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denotes top-10 accuracy, both the higher the better.</a:t>
            </a:r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05275"/>
              </p:ext>
            </p:extLst>
          </p:nvPr>
        </p:nvGraphicFramePr>
        <p:xfrm>
          <a:off x="16752805" y="28875439"/>
          <a:ext cx="9336470" cy="2286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04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4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7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272">
                <a:tc>
                  <a:txBody>
                    <a:bodyPr/>
                    <a:lstStyle/>
                    <a:p>
                      <a:r>
                        <a:rPr lang="en-US" sz="2400" dirty="0"/>
                        <a:t>Methods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MRR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HITS@10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MAP</a:t>
                      </a:r>
                      <a:r>
                        <a:rPr lang="en-US" sz="2400" baseline="0" dirty="0"/>
                        <a:t> (w/ type checking)</a:t>
                      </a:r>
                      <a:endParaRPr lang="en-US" sz="2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72">
                <a:tc>
                  <a:txBody>
                    <a:bodyPr/>
                    <a:lstStyle/>
                    <a:p>
                      <a:r>
                        <a:rPr lang="en-US" sz="2400" i="1" dirty="0" err="1"/>
                        <a:t>DistMult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72">
                <a:tc>
                  <a:txBody>
                    <a:bodyPr/>
                    <a:lstStyle/>
                    <a:p>
                      <a:pPr marL="0" marR="0" indent="0" algn="l" defTabSz="2743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err="1"/>
                        <a:t>DistMult</a:t>
                      </a:r>
                      <a:r>
                        <a:rPr lang="en-US" sz="2400" i="0" dirty="0" err="1"/>
                        <a:t>-tanh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72">
                <a:tc>
                  <a:txBody>
                    <a:bodyPr/>
                    <a:lstStyle/>
                    <a:p>
                      <a:pPr marL="0" marR="0" indent="0" algn="l" defTabSz="2743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err="1"/>
                        <a:t>DistMult</a:t>
                      </a:r>
                      <a:r>
                        <a:rPr lang="en-US" sz="2400" i="0" dirty="0"/>
                        <a:t>-</a:t>
                      </a:r>
                      <a:r>
                        <a:rPr lang="en-US" sz="2400" i="0" dirty="0" err="1"/>
                        <a:t>tanh</a:t>
                      </a:r>
                      <a:r>
                        <a:rPr lang="en-US" sz="2400" i="0" dirty="0"/>
                        <a:t>-WV-</a:t>
                      </a:r>
                      <a:r>
                        <a:rPr lang="en-US" sz="2400" i="0" dirty="0" err="1"/>
                        <a:t>init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72">
                <a:tc>
                  <a:txBody>
                    <a:bodyPr/>
                    <a:lstStyle/>
                    <a:p>
                      <a:pPr marL="0" marR="0" indent="0" algn="l" defTabSz="2743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 err="1"/>
                        <a:t>DistMult</a:t>
                      </a:r>
                      <a:r>
                        <a:rPr lang="en-US" sz="2400" i="0" dirty="0"/>
                        <a:t>-</a:t>
                      </a:r>
                      <a:r>
                        <a:rPr lang="en-US" sz="2400" i="0" dirty="0" err="1"/>
                        <a:t>tanh</a:t>
                      </a:r>
                      <a:r>
                        <a:rPr lang="en-US" sz="2400" i="0" dirty="0"/>
                        <a:t>-EV-</a:t>
                      </a:r>
                      <a:r>
                        <a:rPr lang="en-US" sz="2400" i="0" dirty="0" err="1"/>
                        <a:t>init</a:t>
                      </a:r>
                      <a:endParaRPr lang="en-US" sz="2400" i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0.42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73.2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88.2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2" name="Rectangle 121"/>
          <p:cNvSpPr/>
          <p:nvPr/>
        </p:nvSpPr>
        <p:spPr>
          <a:xfrm>
            <a:off x="14668888" y="31318154"/>
            <a:ext cx="13762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Table 5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Variants of </a:t>
            </a:r>
            <a:r>
              <a:rPr lang="en-US" sz="24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DistMult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(1) adding non-linearity (2) using pre-trained word vectors (3) using pre-trained entity vectors. </a:t>
            </a: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 with type checking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applies entity type information to filter predicted entities.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4605275" y="27671867"/>
            <a:ext cx="125656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000250"/>
            <a:r>
              <a:rPr lang="en-US" sz="3200" b="1" u="sng" dirty="0">
                <a:solidFill>
                  <a:schemeClr val="accent1"/>
                </a:solidFill>
              </a:rPr>
              <a:t>Entity Representation</a:t>
            </a:r>
            <a:r>
              <a:rPr lang="en-US" sz="3200" b="1" dirty="0">
                <a:solidFill>
                  <a:schemeClr val="accent1"/>
                </a:solidFill>
              </a:rPr>
              <a:t>: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nonlinearity	&gt; linearity, pre-trained entity vectors </a:t>
            </a:r>
            <a:b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         	&gt; pre-trained word vectors 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29243010" y="8903690"/>
            <a:ext cx="136250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5216" indent="-585216"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sz="2800" dirty="0">
                <a:solidFill>
                  <a:srgbClr val="000000"/>
                </a:solidFill>
              </a:rPr>
              <a:t>Can relation </a:t>
            </a:r>
            <a:r>
              <a:rPr lang="en-US" sz="2800" dirty="0" err="1">
                <a:solidFill>
                  <a:srgbClr val="000000"/>
                </a:solidFill>
              </a:rPr>
              <a:t>embeddings</a:t>
            </a:r>
            <a:r>
              <a:rPr lang="en-US" sz="2800" dirty="0">
                <a:solidFill>
                  <a:srgbClr val="000000"/>
                </a:solidFill>
              </a:rPr>
              <a:t> capture relation composition? For example, in Horn clauses like </a:t>
            </a:r>
          </a:p>
          <a:p>
            <a:pPr marL="585216" indent="-585216"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endParaRPr lang="en-US" sz="2800" dirty="0">
              <a:solidFill>
                <a:srgbClr val="000000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sz="2800" dirty="0">
              <a:solidFill>
                <a:srgbClr val="000000"/>
              </a:solidFill>
            </a:endParaRPr>
          </a:p>
          <a:p>
            <a:pPr marL="585216" indent="-585216">
              <a:buClr>
                <a:schemeClr val="accent1">
                  <a:lumMod val="75000"/>
                </a:schemeClr>
              </a:buClr>
              <a:buFont typeface="Wingdings" charset="2"/>
              <a:buChar char="v"/>
            </a:pPr>
            <a:r>
              <a:rPr lang="en-US" sz="2800" dirty="0">
                <a:solidFill>
                  <a:srgbClr val="000000"/>
                </a:solidFill>
              </a:rPr>
              <a:t>Embedding-based Horn-clause rule extraction</a:t>
            </a:r>
          </a:p>
          <a:p>
            <a:pPr marL="896112" lvl="1" indent="-457200"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For each relation </a:t>
            </a:r>
            <a:r>
              <a:rPr lang="en-US" sz="2800" i="1" dirty="0">
                <a:solidFill>
                  <a:srgbClr val="000000"/>
                </a:solidFill>
              </a:rPr>
              <a:t>r</a:t>
            </a:r>
          </a:p>
          <a:p>
            <a:pPr marL="1261872" lvl="1" indent="-457200">
              <a:buClr>
                <a:schemeClr val="accent1">
                  <a:lumMod val="75000"/>
                </a:schemeClr>
              </a:buCl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KNN search on possible relation combinations (paths) by computing</a:t>
            </a:r>
          </a:p>
        </p:txBody>
      </p:sp>
      <p:pic>
        <p:nvPicPr>
          <p:cNvPr id="125" name="Picture 124" descr="latex-image-1.pdf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109" y="9628427"/>
            <a:ext cx="11331719" cy="418855"/>
          </a:xfrm>
          <a:prstGeom prst="rect">
            <a:avLst/>
          </a:prstGeom>
        </p:spPr>
      </p:pic>
      <p:graphicFrame>
        <p:nvGraphicFramePr>
          <p:cNvPr id="126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093138"/>
              </p:ext>
            </p:extLst>
          </p:nvPr>
        </p:nvGraphicFramePr>
        <p:xfrm>
          <a:off x="33773880" y="11586780"/>
          <a:ext cx="40401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1" imgW="1689100" imgH="203200" progId="Equation.DSMT4">
                  <p:embed/>
                </p:oleObj>
              </mc:Choice>
              <mc:Fallback>
                <p:oleObj name="Equation" r:id="rId31" imgW="1689100" imgH="203200" progId="Equation.DSMT4">
                  <p:embed/>
                  <p:pic>
                    <p:nvPicPr>
                      <p:cNvPr id="126" name="Object 12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3773880" y="11586780"/>
                        <a:ext cx="4040188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TextBox 127"/>
          <p:cNvSpPr txBox="1"/>
          <p:nvPr/>
        </p:nvSpPr>
        <p:spPr>
          <a:xfrm>
            <a:off x="29220363" y="18427443"/>
            <a:ext cx="13923809" cy="1923599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Figure 4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Aggregated precision of top length-2 rules. </a:t>
            </a:r>
            <a:r>
              <a:rPr lang="en-US" sz="2400" i="1" dirty="0">
                <a:solidFill>
                  <a:srgbClr val="000000"/>
                </a:solidFill>
              </a:rPr>
              <a:t>AMIE</a:t>
            </a:r>
            <a:r>
              <a:rPr lang="en-US" sz="2400" dirty="0">
                <a:solidFill>
                  <a:srgbClr val="000000"/>
                </a:solidFill>
              </a:rPr>
              <a:t> [</a:t>
            </a:r>
            <a:r>
              <a:rPr lang="en-US" sz="2400" dirty="0" err="1">
                <a:solidFill>
                  <a:srgbClr val="000000"/>
                </a:solidFill>
              </a:rPr>
              <a:t>Galárraga</a:t>
            </a:r>
            <a:r>
              <a:rPr lang="en-US" sz="2400" dirty="0">
                <a:solidFill>
                  <a:srgbClr val="000000"/>
                </a:solidFill>
              </a:rPr>
              <a:t> et al., 2013] is an association-rule-mining-based approach for large-scale KBs. </a:t>
            </a:r>
            <a:r>
              <a:rPr lang="en-US" sz="2400" i="1" dirty="0" err="1">
                <a:solidFill>
                  <a:srgbClr val="000000"/>
                </a:solidFill>
              </a:rPr>
              <a:t>EmbedRule</a:t>
            </a:r>
            <a:r>
              <a:rPr lang="en-US" sz="2400" i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denotes our embedding-based approach, where </a:t>
            </a:r>
            <a:r>
              <a:rPr lang="en-US" sz="2400" i="1" dirty="0" err="1">
                <a:solidFill>
                  <a:srgbClr val="000000"/>
                </a:solidFill>
              </a:rPr>
              <a:t>DistAdd</a:t>
            </a:r>
            <a:r>
              <a:rPr lang="en-US" sz="2400" dirty="0">
                <a:solidFill>
                  <a:srgbClr val="000000"/>
                </a:solidFill>
              </a:rPr>
              <a:t> uses additive composition while </a:t>
            </a:r>
            <a:r>
              <a:rPr lang="en-US" sz="2400" i="1" dirty="0">
                <a:solidFill>
                  <a:srgbClr val="000000"/>
                </a:solidFill>
              </a:rPr>
              <a:t>Bilinear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i="1" dirty="0" err="1">
                <a:solidFill>
                  <a:srgbClr val="000000"/>
                </a:solidFill>
              </a:rPr>
              <a:t>DistMult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i="1" dirty="0" err="1">
                <a:solidFill>
                  <a:srgbClr val="000000"/>
                </a:solidFill>
              </a:rPr>
              <a:t>DistMult</a:t>
            </a:r>
            <a:r>
              <a:rPr lang="en-US" sz="2400" i="1" dirty="0">
                <a:solidFill>
                  <a:srgbClr val="000000"/>
                </a:solidFill>
              </a:rPr>
              <a:t>-</a:t>
            </a:r>
            <a:r>
              <a:rPr lang="en-US" sz="2400" i="1" dirty="0" err="1">
                <a:solidFill>
                  <a:srgbClr val="000000"/>
                </a:solidFill>
              </a:rPr>
              <a:t>tanh</a:t>
            </a:r>
            <a:r>
              <a:rPr lang="en-US" sz="2400" i="1" dirty="0">
                <a:solidFill>
                  <a:srgbClr val="000000"/>
                </a:solidFill>
              </a:rPr>
              <a:t>-EV-</a:t>
            </a:r>
            <a:r>
              <a:rPr lang="en-US" sz="2400" i="1" dirty="0" err="1">
                <a:solidFill>
                  <a:srgbClr val="000000"/>
                </a:solidFill>
              </a:rPr>
              <a:t>init</a:t>
            </a:r>
            <a:r>
              <a:rPr lang="en-US" sz="2400" i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uses multiplicative composition. </a:t>
            </a:r>
            <a:r>
              <a:rPr lang="en-US" sz="2400" i="1" dirty="0">
                <a:solidFill>
                  <a:srgbClr val="000000"/>
                </a:solidFill>
              </a:rPr>
              <a:t>Precision</a:t>
            </a:r>
            <a:r>
              <a:rPr lang="en-US" sz="2400" dirty="0">
                <a:solidFill>
                  <a:srgbClr val="000000"/>
                </a:solidFill>
              </a:rPr>
              <a:t> is the ratio of predictions that are in the test data to all the generated unseen predictions.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9175670" y="27528241"/>
            <a:ext cx="11171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</a:rPr>
              <a:t>Examples of top extracted rules (based on </a:t>
            </a:r>
            <a:r>
              <a:rPr lang="en-US" sz="3200" b="1" i="1" u="sng" dirty="0" err="1">
                <a:solidFill>
                  <a:schemeClr val="accent1"/>
                </a:solidFill>
              </a:rPr>
              <a:t>DistMult</a:t>
            </a:r>
            <a:r>
              <a:rPr lang="en-US" sz="3200" b="1" i="1" u="sng" dirty="0">
                <a:solidFill>
                  <a:schemeClr val="accent1"/>
                </a:solidFill>
              </a:rPr>
              <a:t>-</a:t>
            </a:r>
            <a:r>
              <a:rPr lang="en-US" sz="3200" b="1" i="1" u="sng" dirty="0" err="1">
                <a:solidFill>
                  <a:schemeClr val="accent1"/>
                </a:solidFill>
              </a:rPr>
              <a:t>tanh</a:t>
            </a:r>
            <a:r>
              <a:rPr lang="en-US" sz="3200" b="1" i="1" u="sng" dirty="0">
                <a:solidFill>
                  <a:schemeClr val="accent1"/>
                </a:solidFill>
              </a:rPr>
              <a:t>-EV-</a:t>
            </a:r>
            <a:r>
              <a:rPr lang="en-US" sz="3200" b="1" i="1" u="sng" dirty="0" err="1">
                <a:solidFill>
                  <a:schemeClr val="accent1"/>
                </a:solidFill>
              </a:rPr>
              <a:t>init</a:t>
            </a:r>
            <a:r>
              <a:rPr lang="en-US" sz="3200" b="1" u="sng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130" name="Picture 129" descr="latex-image-1.pdf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676" y="31106113"/>
            <a:ext cx="13390252" cy="320880"/>
          </a:xfrm>
          <a:prstGeom prst="rect">
            <a:avLst/>
          </a:prstGeom>
        </p:spPr>
      </p:pic>
      <p:sp>
        <p:nvSpPr>
          <p:cNvPr id="131" name="Oval 130"/>
          <p:cNvSpPr/>
          <p:nvPr/>
        </p:nvSpPr>
        <p:spPr>
          <a:xfrm>
            <a:off x="8654745" y="14662922"/>
            <a:ext cx="203476" cy="180362"/>
          </a:xfrm>
          <a:prstGeom prst="ellipse">
            <a:avLst/>
          </a:prstGeom>
          <a:noFill/>
          <a:ln w="28575" cmpd="sng">
            <a:solidFill>
              <a:schemeClr val="tx2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/>
          <p:cNvCxnSpPr>
            <a:stCxn id="26" idx="2"/>
            <a:endCxn id="7" idx="5"/>
          </p:cNvCxnSpPr>
          <p:nvPr/>
        </p:nvCxnSpPr>
        <p:spPr>
          <a:xfrm flipH="1" flipV="1">
            <a:off x="9033644" y="13624539"/>
            <a:ext cx="3360349" cy="1778221"/>
          </a:xfrm>
          <a:prstGeom prst="line">
            <a:avLst/>
          </a:prstGeom>
          <a:ln w="57150" cmpd="sng">
            <a:solidFill>
              <a:srgbClr val="CC33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8967324" y="15196270"/>
            <a:ext cx="1364938" cy="323161"/>
          </a:xfrm>
          <a:prstGeom prst="rect">
            <a:avLst/>
          </a:prstGeom>
          <a:noFill/>
        </p:spPr>
        <p:txBody>
          <a:bodyPr wrap="none" lIns="76197" tIns="38098" rIns="76197" bIns="38098" rtlCol="0">
            <a:spAutoFit/>
          </a:bodyPr>
          <a:lstStyle/>
          <a:p>
            <a:r>
              <a:rPr lang="en-US" sz="1600" i="1" dirty="0" err="1"/>
              <a:t>FilmInCountry</a:t>
            </a:r>
            <a:endParaRPr lang="en-US" sz="1600" i="1" dirty="0"/>
          </a:p>
        </p:txBody>
      </p:sp>
      <p:cxnSp>
        <p:nvCxnSpPr>
          <p:cNvPr id="134" name="Straight Connector 133"/>
          <p:cNvCxnSpPr>
            <a:stCxn id="25" idx="2"/>
            <a:endCxn id="131" idx="5"/>
          </p:cNvCxnSpPr>
          <p:nvPr/>
        </p:nvCxnSpPr>
        <p:spPr>
          <a:xfrm flipH="1" flipV="1">
            <a:off x="8828423" y="14816871"/>
            <a:ext cx="2246194" cy="814626"/>
          </a:xfrm>
          <a:prstGeom prst="line">
            <a:avLst/>
          </a:prstGeom>
          <a:ln w="57150" cmpd="sng">
            <a:solidFill>
              <a:srgbClr val="66006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25" idx="0"/>
          </p:cNvCxnSpPr>
          <p:nvPr/>
        </p:nvCxnSpPr>
        <p:spPr>
          <a:xfrm flipH="1">
            <a:off x="11176355" y="14132806"/>
            <a:ext cx="222456" cy="140851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11294224" y="15462552"/>
            <a:ext cx="1075755" cy="164350"/>
          </a:xfrm>
          <a:prstGeom prst="line">
            <a:avLst/>
          </a:prstGeom>
          <a:ln w="57150" cmpd="sng">
            <a:solidFill>
              <a:srgbClr val="66006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9157652" y="16119954"/>
            <a:ext cx="3521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Figure 2</a:t>
            </a:r>
            <a:r>
              <a:rPr lang="en-US" sz="2400" dirty="0"/>
              <a:t>: Knowledge graph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8259635" y="9159381"/>
            <a:ext cx="55745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(Nicole Kidman, </a:t>
            </a:r>
            <a:r>
              <a:rPr lang="en-US" sz="2400" i="1" dirty="0"/>
              <a:t>Nationality</a:t>
            </a:r>
            <a:r>
              <a:rPr lang="en-US" sz="2400" dirty="0"/>
              <a:t>, Australia)</a:t>
            </a:r>
          </a:p>
          <a:p>
            <a:r>
              <a:rPr lang="en-US" sz="2400" dirty="0"/>
              <a:t>(Hugh </a:t>
            </a:r>
            <a:r>
              <a:rPr lang="en-US" sz="2400" dirty="0" err="1"/>
              <a:t>Jackman</a:t>
            </a:r>
            <a:r>
              <a:rPr lang="en-US" sz="2400" dirty="0"/>
              <a:t>, </a:t>
            </a:r>
            <a:r>
              <a:rPr lang="en-US" sz="2400" i="1" dirty="0"/>
              <a:t>Nationality</a:t>
            </a:r>
            <a:r>
              <a:rPr lang="en-US" sz="2400" dirty="0"/>
              <a:t>, Australia)</a:t>
            </a:r>
          </a:p>
          <a:p>
            <a:r>
              <a:rPr lang="en-US" sz="2400" dirty="0"/>
              <a:t>(Hugh </a:t>
            </a:r>
            <a:r>
              <a:rPr lang="en-US" sz="2400" dirty="0" err="1"/>
              <a:t>Jackman</a:t>
            </a:r>
            <a:r>
              <a:rPr lang="en-US" sz="2400" dirty="0"/>
              <a:t>, </a:t>
            </a:r>
            <a:r>
              <a:rPr lang="en-US" sz="2400" i="1" dirty="0"/>
              <a:t>Friendship</a:t>
            </a:r>
            <a:r>
              <a:rPr lang="en-US" sz="2400" dirty="0"/>
              <a:t>, Nicole Kidman)</a:t>
            </a:r>
          </a:p>
          <a:p>
            <a:r>
              <a:rPr lang="en-US" sz="2400" dirty="0"/>
              <a:t>(Nicole Kidman, </a:t>
            </a:r>
            <a:r>
              <a:rPr lang="en-US" sz="2400" i="1" dirty="0" err="1"/>
              <a:t>PerformIn</a:t>
            </a:r>
            <a:r>
              <a:rPr lang="en-US" sz="2400" dirty="0"/>
              <a:t>, Cold Mountain)</a:t>
            </a:r>
          </a:p>
          <a:p>
            <a:r>
              <a:rPr lang="en-US" sz="2400" dirty="0"/>
              <a:t>(Cold Mountain, </a:t>
            </a:r>
            <a:r>
              <a:rPr lang="en-US" sz="2400" i="1" dirty="0" err="1"/>
              <a:t>FilmInCountry</a:t>
            </a:r>
            <a:r>
              <a:rPr lang="en-US" sz="2400" dirty="0"/>
              <a:t>, U.S.A.)</a:t>
            </a:r>
          </a:p>
          <a:p>
            <a:r>
              <a:rPr lang="en-US" sz="2400" dirty="0"/>
              <a:t>…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9" name="Rectangle 138"/>
          <p:cNvSpPr/>
          <p:nvPr/>
        </p:nvSpPr>
        <p:spPr>
          <a:xfrm>
            <a:off x="8155048" y="9129498"/>
            <a:ext cx="5707480" cy="2420436"/>
          </a:xfrm>
          <a:prstGeom prst="rect">
            <a:avLst/>
          </a:prstGeom>
          <a:noFill/>
          <a:ln w="28575" cmpd="sng">
            <a:solidFill>
              <a:srgbClr val="1F4E7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9159085" y="11582807"/>
            <a:ext cx="351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Figure 1</a:t>
            </a:r>
            <a:r>
              <a:rPr lang="en-US" sz="2400" dirty="0"/>
              <a:t>: RDF triples in KBs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9263120" y="12602155"/>
            <a:ext cx="14156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rgbClr val="4F81BD"/>
                </a:solidFill>
              </a:rPr>
              <a:t>Results on FB15k-401: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matrix multiplication better captures relation composition! </a:t>
            </a:r>
          </a:p>
        </p:txBody>
      </p:sp>
      <p:pic>
        <p:nvPicPr>
          <p:cNvPr id="142" name="Picture 141" descr="distmult.pn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104" y="22539456"/>
            <a:ext cx="7207068" cy="3817494"/>
          </a:xfrm>
          <a:prstGeom prst="rect">
            <a:avLst/>
          </a:prstGeom>
        </p:spPr>
      </p:pic>
      <p:pic>
        <p:nvPicPr>
          <p:cNvPr id="143" name="Picture 142" descr="distadd.png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4821" y="22539454"/>
            <a:ext cx="6960285" cy="3686776"/>
          </a:xfrm>
          <a:prstGeom prst="rect">
            <a:avLst/>
          </a:prstGeom>
        </p:spPr>
      </p:pic>
      <p:graphicFrame>
        <p:nvGraphicFramePr>
          <p:cNvPr id="144" name="Object 1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59152"/>
              </p:ext>
            </p:extLst>
          </p:nvPr>
        </p:nvGraphicFramePr>
        <p:xfrm>
          <a:off x="22270528" y="17986440"/>
          <a:ext cx="101600" cy="11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6" imgW="101600" imgH="114300" progId="Equation.DSMT4">
                  <p:embed/>
                </p:oleObj>
              </mc:Choice>
              <mc:Fallback>
                <p:oleObj name="Equation" r:id="rId36" imgW="101600" imgH="114300" progId="Equation.DSMT4">
                  <p:embed/>
                  <p:pic>
                    <p:nvPicPr>
                      <p:cNvPr id="144" name="Object 143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2270528" y="17986440"/>
                        <a:ext cx="101600" cy="11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TextBox 145"/>
          <p:cNvSpPr txBox="1"/>
          <p:nvPr/>
        </p:nvSpPr>
        <p:spPr>
          <a:xfrm>
            <a:off x="29241966" y="21926662"/>
            <a:ext cx="7379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</a:rPr>
              <a:t>t-SNE visualization of relation </a:t>
            </a:r>
            <a:r>
              <a:rPr lang="en-US" sz="3200" b="1" u="sng" dirty="0" err="1">
                <a:solidFill>
                  <a:schemeClr val="accent1"/>
                </a:solidFill>
              </a:rPr>
              <a:t>embeddings</a:t>
            </a:r>
            <a:endParaRPr lang="en-US" sz="3200" b="1" i="1" u="sng" dirty="0">
              <a:solidFill>
                <a:schemeClr val="accent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0021085" y="26171878"/>
            <a:ext cx="6888271" cy="446272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Figure 5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Relation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embeddings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DistAdd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7146142" y="26214927"/>
            <a:ext cx="5747400" cy="446272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4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Figure 6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Relation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embeddings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DistMult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32750914" y="24041804"/>
            <a:ext cx="183671" cy="180975"/>
          </a:xfrm>
          <a:prstGeom prst="ellipse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9276798" y="28297238"/>
            <a:ext cx="13853584" cy="3193689"/>
          </a:xfrm>
          <a:prstGeom prst="rect">
            <a:avLst/>
          </a:prstGeom>
          <a:noFill/>
          <a:ln w="28575" cmpd="sng">
            <a:solidFill>
              <a:srgbClr val="1F4E7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1" name="Picture 150" descr="latex-image-1.pdf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5323" y="28382275"/>
            <a:ext cx="12305951" cy="339538"/>
          </a:xfrm>
          <a:prstGeom prst="rect">
            <a:avLst/>
          </a:prstGeom>
        </p:spPr>
      </p:pic>
      <p:pic>
        <p:nvPicPr>
          <p:cNvPr id="152" name="Picture 151" descr="latex-image-1.pdf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487" y="28815564"/>
            <a:ext cx="11187926" cy="329581"/>
          </a:xfrm>
          <a:prstGeom prst="rect">
            <a:avLst/>
          </a:prstGeom>
        </p:spPr>
      </p:pic>
      <p:pic>
        <p:nvPicPr>
          <p:cNvPr id="153" name="Picture 152" descr="latex-image-1.pdf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955" y="29212628"/>
            <a:ext cx="13562001" cy="307849"/>
          </a:xfrm>
          <a:prstGeom prst="rect">
            <a:avLst/>
          </a:prstGeom>
        </p:spPr>
      </p:pic>
      <p:pic>
        <p:nvPicPr>
          <p:cNvPr id="154" name="Picture 153" descr="latex-image-1.pdf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411" y="29637318"/>
            <a:ext cx="11103745" cy="339536"/>
          </a:xfrm>
          <a:prstGeom prst="rect">
            <a:avLst/>
          </a:prstGeom>
        </p:spPr>
      </p:pic>
      <p:pic>
        <p:nvPicPr>
          <p:cNvPr id="155" name="Picture 154" descr="latex-image-1.pdf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0239" y="30267922"/>
            <a:ext cx="13736511" cy="322699"/>
          </a:xfrm>
          <a:prstGeom prst="rect">
            <a:avLst/>
          </a:prstGeom>
        </p:spPr>
      </p:pic>
      <p:pic>
        <p:nvPicPr>
          <p:cNvPr id="156" name="Picture 155" descr="latex-image-1.pdf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305" y="30672825"/>
            <a:ext cx="13591211" cy="318679"/>
          </a:xfrm>
          <a:prstGeom prst="rect">
            <a:avLst/>
          </a:prstGeom>
        </p:spPr>
      </p:pic>
      <p:sp>
        <p:nvSpPr>
          <p:cNvPr id="157" name="Cloud 156"/>
          <p:cNvSpPr/>
          <p:nvPr/>
        </p:nvSpPr>
        <p:spPr>
          <a:xfrm>
            <a:off x="29879996" y="22830138"/>
            <a:ext cx="1988039" cy="988645"/>
          </a:xfrm>
          <a:prstGeom prst="cloud">
            <a:avLst/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30044215" y="22885491"/>
            <a:ext cx="17469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celebrity_frienship</a:t>
            </a:r>
            <a:endParaRPr lang="en-US" sz="1600" dirty="0"/>
          </a:p>
          <a:p>
            <a:r>
              <a:rPr lang="en-US" sz="1600" dirty="0" err="1"/>
              <a:t>location_division</a:t>
            </a:r>
            <a:endParaRPr lang="en-US" sz="1600" dirty="0"/>
          </a:p>
          <a:p>
            <a:r>
              <a:rPr lang="en-US" sz="1600" dirty="0"/>
              <a:t>influenced</a:t>
            </a:r>
          </a:p>
          <a:p>
            <a:endParaRPr lang="en-US" sz="1600" dirty="0"/>
          </a:p>
        </p:txBody>
      </p:sp>
      <p:cxnSp>
        <p:nvCxnSpPr>
          <p:cNvPr id="159" name="Straight Arrow Connector 158"/>
          <p:cNvCxnSpPr>
            <a:stCxn id="149" idx="1"/>
          </p:cNvCxnSpPr>
          <p:nvPr/>
        </p:nvCxnSpPr>
        <p:spPr>
          <a:xfrm flipH="1" flipV="1">
            <a:off x="31817464" y="23508406"/>
            <a:ext cx="960348" cy="55990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37046335" y="24740967"/>
            <a:ext cx="331178" cy="253266"/>
          </a:xfrm>
          <a:prstGeom prst="ellipse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37244162" y="24994233"/>
            <a:ext cx="171449" cy="36512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Cloud 161"/>
          <p:cNvSpPr/>
          <p:nvPr/>
        </p:nvSpPr>
        <p:spPr>
          <a:xfrm>
            <a:off x="37177487" y="25210133"/>
            <a:ext cx="2021176" cy="866775"/>
          </a:xfrm>
          <a:prstGeom prst="clou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37343868" y="25210133"/>
            <a:ext cx="1854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celebrity_friendship</a:t>
            </a:r>
            <a:endParaRPr lang="en-US" sz="1600" dirty="0"/>
          </a:p>
          <a:p>
            <a:r>
              <a:rPr lang="en-US" sz="1600" dirty="0" err="1"/>
              <a:t>celebrity_dated</a:t>
            </a:r>
            <a:endParaRPr lang="en-US" sz="1600" dirty="0"/>
          </a:p>
          <a:p>
            <a:r>
              <a:rPr lang="en-US" sz="1600" dirty="0" err="1"/>
              <a:t>persion_spouse</a:t>
            </a:r>
            <a:endParaRPr lang="en-US" sz="1600" dirty="0"/>
          </a:p>
        </p:txBody>
      </p:sp>
      <p:sp>
        <p:nvSpPr>
          <p:cNvPr id="164" name="Oval 163"/>
          <p:cNvSpPr/>
          <p:nvPr/>
        </p:nvSpPr>
        <p:spPr>
          <a:xfrm>
            <a:off x="37411459" y="23905207"/>
            <a:ext cx="975703" cy="454025"/>
          </a:xfrm>
          <a:prstGeom prst="ellipse">
            <a:avLst/>
          </a:prstGeom>
          <a:noFill/>
          <a:ln w="28575" cmpd="sng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/>
          <p:cNvCxnSpPr/>
          <p:nvPr/>
        </p:nvCxnSpPr>
        <p:spPr>
          <a:xfrm flipH="1" flipV="1">
            <a:off x="37698188" y="23590883"/>
            <a:ext cx="123826" cy="33655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Cloud 165"/>
          <p:cNvSpPr/>
          <p:nvPr/>
        </p:nvSpPr>
        <p:spPr>
          <a:xfrm>
            <a:off x="36612337" y="22746333"/>
            <a:ext cx="1838326" cy="866775"/>
          </a:xfrm>
          <a:prstGeom prst="cloud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36814168" y="22754061"/>
            <a:ext cx="1634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Location_division</a:t>
            </a:r>
            <a:endParaRPr lang="en-US" sz="1600" dirty="0"/>
          </a:p>
          <a:p>
            <a:r>
              <a:rPr lang="en-US" sz="1600" dirty="0" err="1"/>
              <a:t>Capital_of</a:t>
            </a:r>
            <a:endParaRPr lang="en-US" sz="1600" dirty="0"/>
          </a:p>
          <a:p>
            <a:r>
              <a:rPr lang="en-US" sz="1600" dirty="0" err="1"/>
              <a:t>hub_county</a:t>
            </a:r>
            <a:endParaRPr lang="en-US" sz="1600" dirty="0"/>
          </a:p>
        </p:txBody>
      </p:sp>
      <p:sp>
        <p:nvSpPr>
          <p:cNvPr id="170" name="Rectangle 169"/>
          <p:cNvSpPr/>
          <p:nvPr/>
        </p:nvSpPr>
        <p:spPr>
          <a:xfrm>
            <a:off x="709035" y="7842279"/>
            <a:ext cx="13265502" cy="91651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709035" y="17488413"/>
            <a:ext cx="13265502" cy="527750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709035" y="23251863"/>
            <a:ext cx="13265502" cy="901556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 174"/>
          <p:cNvSpPr/>
          <p:nvPr/>
        </p:nvSpPr>
        <p:spPr>
          <a:xfrm>
            <a:off x="14468297" y="7842279"/>
            <a:ext cx="14153020" cy="916512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 175"/>
          <p:cNvSpPr/>
          <p:nvPr/>
        </p:nvSpPr>
        <p:spPr>
          <a:xfrm>
            <a:off x="29087120" y="7842279"/>
            <a:ext cx="14153020" cy="1250876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29178035" y="20882439"/>
            <a:ext cx="14003801" cy="71241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Additional results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1975521" y="5960390"/>
            <a:ext cx="40019076" cy="1308046"/>
          </a:xfrm>
          <a:prstGeom prst="rect">
            <a:avLst/>
          </a:prstGeom>
          <a:noFill/>
        </p:spPr>
        <p:txBody>
          <a:bodyPr wrap="square" lIns="76197" tIns="38098" rIns="76197" bIns="38098" rtlCol="0">
            <a:spAutoFit/>
          </a:bodyPr>
          <a:lstStyle/>
          <a:p>
            <a:pPr algn="ctr"/>
            <a:r>
              <a:rPr lang="en-US" sz="8000" i="1" dirty="0">
                <a:solidFill>
                  <a:schemeClr val="accent6">
                    <a:lumMod val="75000"/>
                  </a:schemeClr>
                </a:solidFill>
              </a:rPr>
              <a:t>Fast and Accurate! Horn-clause Rule Mining using Knowledge Base Embedding.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47753" y="24813344"/>
            <a:ext cx="12646180" cy="6934665"/>
            <a:chOff x="813310" y="23964491"/>
            <a:chExt cx="12646180" cy="6934665"/>
          </a:xfrm>
        </p:grpSpPr>
        <p:sp>
          <p:nvSpPr>
            <p:cNvPr id="43" name="Rounded Rectangle 42"/>
            <p:cNvSpPr/>
            <p:nvPr/>
          </p:nvSpPr>
          <p:spPr>
            <a:xfrm>
              <a:off x="3535252" y="27249816"/>
              <a:ext cx="1789651" cy="425890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805551" y="27343099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896684" y="28621731"/>
              <a:ext cx="3040377" cy="406200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2894531" y="27648295"/>
              <a:ext cx="639570" cy="9867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97490" y="27693978"/>
              <a:ext cx="621298" cy="950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4429495" y="26645405"/>
              <a:ext cx="1435582" cy="58260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7659210" y="26685722"/>
              <a:ext cx="1521386" cy="5514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6736024" y="25602199"/>
              <a:ext cx="0" cy="47492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3272973" y="29765786"/>
              <a:ext cx="2333127" cy="507827"/>
            </a:xfrm>
            <a:prstGeom prst="rect">
              <a:avLst/>
            </a:prstGeom>
          </p:spPr>
          <p:txBody>
            <a:bodyPr wrap="none" lIns="76197" tIns="38098" rIns="76197" bIns="38098">
              <a:spAutoFit/>
            </a:bodyPr>
            <a:lstStyle/>
            <a:p>
              <a:r>
                <a:rPr lang="en-US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Nicole Kidman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183937" y="29793684"/>
              <a:ext cx="1859039" cy="507827"/>
            </a:xfrm>
            <a:prstGeom prst="rect">
              <a:avLst/>
            </a:prstGeom>
          </p:spPr>
          <p:txBody>
            <a:bodyPr wrap="none" lIns="76197" tIns="38098" rIns="76197" bIns="38098">
              <a:spAutoFit/>
            </a:bodyPr>
            <a:lstStyle/>
            <a:p>
              <a:r>
                <a:rPr lang="en-US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Nationality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926503" y="29793196"/>
              <a:ext cx="1553266" cy="507827"/>
            </a:xfrm>
            <a:prstGeom prst="rect">
              <a:avLst/>
            </a:prstGeom>
          </p:spPr>
          <p:txBody>
            <a:bodyPr wrap="none" lIns="76197" tIns="38098" rIns="76197" bIns="38098">
              <a:spAutoFit/>
            </a:bodyPr>
            <a:lstStyle/>
            <a:p>
              <a:r>
                <a:rPr lang="en-US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Australia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4149822" y="27349313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4487882" y="27349312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844214" y="27349313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089960" y="28701538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434231" y="28707752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772291" y="28707751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128623" y="28707752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497017" y="28710674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841288" y="28716888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5179348" y="28716887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535680" y="28716888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457026" y="27246892"/>
              <a:ext cx="1789651" cy="425890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8727325" y="27340175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7818458" y="28618807"/>
              <a:ext cx="3040377" cy="406200"/>
            </a:xfrm>
            <a:prstGeom prst="round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816305" y="27645371"/>
              <a:ext cx="639570" cy="98675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0219264" y="27691054"/>
              <a:ext cx="621298" cy="9502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9071596" y="27346389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9409656" y="27346388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9765988" y="27346389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8011734" y="28698614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8356005" y="28704828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8694065" y="28704827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9050397" y="28704828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9418791" y="28707750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9763062" y="28713964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0101122" y="28713963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0" name="Object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8055906"/>
                </p:ext>
              </p:extLst>
            </p:nvPr>
          </p:nvGraphicFramePr>
          <p:xfrm>
            <a:off x="5802899" y="26026446"/>
            <a:ext cx="1914525" cy="798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44" imgW="698500" imgH="292100" progId="Equation.DSMT4">
                    <p:embed/>
                  </p:oleObj>
                </mc:Choice>
                <mc:Fallback>
                  <p:oleObj name="Equation" r:id="rId44" imgW="698500" imgH="292100" progId="Equation.DSMT4">
                    <p:embed/>
                    <p:pic>
                      <p:nvPicPr>
                        <p:cNvPr id="80" name="Object 79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5802899" y="26026446"/>
                          <a:ext cx="1914525" cy="798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3851017"/>
                </p:ext>
              </p:extLst>
            </p:nvPr>
          </p:nvGraphicFramePr>
          <p:xfrm>
            <a:off x="1615109" y="28544989"/>
            <a:ext cx="1169217" cy="570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46" imgW="520700" imgH="254000" progId="Equation.DSMT4">
                    <p:embed/>
                  </p:oleObj>
                </mc:Choice>
                <mc:Fallback>
                  <p:oleObj name="Equation" r:id="rId46" imgW="520700" imgH="254000" progId="Equation.DSMT4">
                    <p:embed/>
                    <p:pic>
                      <p:nvPicPr>
                        <p:cNvPr id="81" name="Object 80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1615109" y="28544989"/>
                          <a:ext cx="1169217" cy="5709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537358"/>
                </p:ext>
              </p:extLst>
            </p:nvPr>
          </p:nvGraphicFramePr>
          <p:xfrm>
            <a:off x="10954810" y="28578699"/>
            <a:ext cx="1094626" cy="5200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48" imgW="533400" imgH="254000" progId="Equation.DSMT4">
                    <p:embed/>
                  </p:oleObj>
                </mc:Choice>
                <mc:Fallback>
                  <p:oleObj name="Equation" r:id="rId48" imgW="533400" imgH="254000" progId="Equation.DSMT4">
                    <p:embed/>
                    <p:pic>
                      <p:nvPicPr>
                        <p:cNvPr id="82" name="Object 81"/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10954810" y="28578699"/>
                          <a:ext cx="1094626" cy="5200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2205123"/>
                </p:ext>
              </p:extLst>
            </p:nvPr>
          </p:nvGraphicFramePr>
          <p:xfrm>
            <a:off x="813310" y="27159755"/>
            <a:ext cx="2600199" cy="598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50" imgW="1104900" imgH="254000" progId="Equation.DSMT4">
                    <p:embed/>
                  </p:oleObj>
                </mc:Choice>
                <mc:Fallback>
                  <p:oleObj name="Equation" r:id="rId50" imgW="1104900" imgH="254000" progId="Equation.DSMT4">
                    <p:embed/>
                    <p:pic>
                      <p:nvPicPr>
                        <p:cNvPr id="83" name="Object 82"/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813310" y="27159755"/>
                          <a:ext cx="2600199" cy="598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0267564"/>
                </p:ext>
              </p:extLst>
            </p:nvPr>
          </p:nvGraphicFramePr>
          <p:xfrm>
            <a:off x="4139005" y="27932113"/>
            <a:ext cx="520700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52" imgW="190500" imgH="152400" progId="Equation.DSMT4">
                    <p:embed/>
                  </p:oleObj>
                </mc:Choice>
                <mc:Fallback>
                  <p:oleObj name="Equation" r:id="rId52" imgW="190500" imgH="152400" progId="Equation.DSMT4">
                    <p:embed/>
                    <p:pic>
                      <p:nvPicPr>
                        <p:cNvPr id="84" name="Object 83"/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4139005" y="27932113"/>
                          <a:ext cx="520700" cy="417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7073579"/>
                </p:ext>
              </p:extLst>
            </p:nvPr>
          </p:nvGraphicFramePr>
          <p:xfrm>
            <a:off x="9124737" y="27956600"/>
            <a:ext cx="520700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Equation" r:id="rId54" imgW="190500" imgH="152400" progId="Equation.DSMT4">
                    <p:embed/>
                  </p:oleObj>
                </mc:Choice>
                <mc:Fallback>
                  <p:oleObj name="Equation" r:id="rId54" imgW="190500" imgH="152400" progId="Equation.DSMT4">
                    <p:embed/>
                    <p:pic>
                      <p:nvPicPr>
                        <p:cNvPr id="85" name="Object 84"/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9124737" y="27956600"/>
                          <a:ext cx="520700" cy="4175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8933261"/>
                </p:ext>
              </p:extLst>
            </p:nvPr>
          </p:nvGraphicFramePr>
          <p:xfrm>
            <a:off x="4095755" y="29142180"/>
            <a:ext cx="382587" cy="557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55" imgW="139700" imgH="203200" progId="Equation.DSMT4">
                    <p:embed/>
                  </p:oleObj>
                </mc:Choice>
                <mc:Fallback>
                  <p:oleObj name="Equation" r:id="rId55" imgW="139700" imgH="203200" progId="Equation.DSMT4">
                    <p:embed/>
                    <p:pic>
                      <p:nvPicPr>
                        <p:cNvPr id="86" name="Object 85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4095755" y="29142180"/>
                          <a:ext cx="382587" cy="557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796158"/>
                </p:ext>
              </p:extLst>
            </p:nvPr>
          </p:nvGraphicFramePr>
          <p:xfrm>
            <a:off x="6749666" y="29298988"/>
            <a:ext cx="312737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Equation" r:id="rId57" imgW="114300" imgH="127000" progId="Equation.DSMT4">
                    <p:embed/>
                  </p:oleObj>
                </mc:Choice>
                <mc:Fallback>
                  <p:oleObj name="Equation" r:id="rId57" imgW="114300" imgH="127000" progId="Equation.DSMT4">
                    <p:embed/>
                    <p:pic>
                      <p:nvPicPr>
                        <p:cNvPr id="87" name="Object 86"/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6749666" y="29298988"/>
                          <a:ext cx="312737" cy="3476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55095"/>
                </p:ext>
              </p:extLst>
            </p:nvPr>
          </p:nvGraphicFramePr>
          <p:xfrm>
            <a:off x="9090771" y="29200917"/>
            <a:ext cx="450850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Equation" r:id="rId59" imgW="165100" imgH="203200" progId="Equation.DSMT4">
                    <p:embed/>
                  </p:oleObj>
                </mc:Choice>
                <mc:Fallback>
                  <p:oleObj name="Equation" r:id="rId59" imgW="165100" imgH="203200" progId="Equation.DSMT4">
                    <p:embed/>
                    <p:pic>
                      <p:nvPicPr>
                        <p:cNvPr id="88" name="Object 87"/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9090771" y="29200917"/>
                          <a:ext cx="450850" cy="557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9465830"/>
                </p:ext>
              </p:extLst>
            </p:nvPr>
          </p:nvGraphicFramePr>
          <p:xfrm>
            <a:off x="6191756" y="24994785"/>
            <a:ext cx="1878012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Equation" r:id="rId61" imgW="685800" imgH="228600" progId="Equation.DSMT4">
                    <p:embed/>
                  </p:oleObj>
                </mc:Choice>
                <mc:Fallback>
                  <p:oleObj name="Equation" r:id="rId61" imgW="685800" imgH="228600" progId="Equation.DSMT4">
                    <p:embed/>
                    <p:pic>
                      <p:nvPicPr>
                        <p:cNvPr id="89" name="Object 88"/>
                        <p:cNvPicPr/>
                        <p:nvPr/>
                      </p:nvPicPr>
                      <p:blipFill>
                        <a:blip r:embed="rId62"/>
                        <a:stretch>
                          <a:fillRect/>
                        </a:stretch>
                      </p:blipFill>
                      <p:spPr>
                        <a:xfrm>
                          <a:off x="6191756" y="24994785"/>
                          <a:ext cx="1878012" cy="625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Rectangle 89"/>
            <p:cNvSpPr/>
            <p:nvPr/>
          </p:nvSpPr>
          <p:spPr>
            <a:xfrm>
              <a:off x="2729825" y="30468273"/>
              <a:ext cx="8121051" cy="430883"/>
            </a:xfrm>
            <a:prstGeom prst="rect">
              <a:avLst/>
            </a:prstGeom>
          </p:spPr>
          <p:txBody>
            <a:bodyPr wrap="none" lIns="76197" tIns="38098" rIns="76197" bIns="38098">
              <a:spAutoFit/>
            </a:bodyPr>
            <a:lstStyle/>
            <a:p>
              <a:r>
                <a:rPr lang="en-US" sz="23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Figure 3</a:t>
              </a:r>
              <a:r>
                <a:rPr lang="en-US" sz="23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: A neural network framework for multi-relational learning</a:t>
              </a:r>
            </a:p>
          </p:txBody>
        </p:sp>
        <p:graphicFrame>
          <p:nvGraphicFramePr>
            <p:cNvPr id="91" name="Object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8615049"/>
                </p:ext>
              </p:extLst>
            </p:nvPr>
          </p:nvGraphicFramePr>
          <p:xfrm>
            <a:off x="10395152" y="27090073"/>
            <a:ext cx="2660650" cy="598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Equation" r:id="rId63" imgW="1130300" imgH="254000" progId="Equation.DSMT4">
                    <p:embed/>
                  </p:oleObj>
                </mc:Choice>
                <mc:Fallback>
                  <p:oleObj name="Equation" r:id="rId63" imgW="1130300" imgH="254000" progId="Equation.DSMT4">
                    <p:embed/>
                    <p:pic>
                      <p:nvPicPr>
                        <p:cNvPr id="91" name="Object 90"/>
                        <p:cNvPicPr/>
                        <p:nvPr/>
                      </p:nvPicPr>
                      <p:blipFill>
                        <a:blip r:embed="rId64"/>
                        <a:stretch>
                          <a:fillRect/>
                        </a:stretch>
                      </p:blipFill>
                      <p:spPr>
                        <a:xfrm>
                          <a:off x="10395152" y="27090073"/>
                          <a:ext cx="2660650" cy="5984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0956593"/>
                </p:ext>
              </p:extLst>
            </p:nvPr>
          </p:nvGraphicFramePr>
          <p:xfrm>
            <a:off x="8360569" y="24522711"/>
            <a:ext cx="5083980" cy="7159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65" imgW="2667000" imgH="393700" progId="Equation.DSMT4">
                    <p:embed/>
                  </p:oleObj>
                </mc:Choice>
                <mc:Fallback>
                  <p:oleObj name="Equation" r:id="rId65" imgW="2667000" imgH="393700" progId="Equation.DSMT4">
                    <p:embed/>
                    <p:pic>
                      <p:nvPicPr>
                        <p:cNvPr id="92" name="Object 91"/>
                        <p:cNvPicPr/>
                        <p:nvPr/>
                      </p:nvPicPr>
                      <p:blipFill>
                        <a:blip r:embed="rId66"/>
                        <a:stretch>
                          <a:fillRect/>
                        </a:stretch>
                      </p:blipFill>
                      <p:spPr>
                        <a:xfrm>
                          <a:off x="8360569" y="24522711"/>
                          <a:ext cx="5083980" cy="7159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TextBox 92"/>
            <p:cNvSpPr txBox="1"/>
            <p:nvPr/>
          </p:nvSpPr>
          <p:spPr>
            <a:xfrm>
              <a:off x="8364593" y="23994373"/>
              <a:ext cx="21281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4F81BD"/>
                  </a:solidFill>
                </a:rPr>
                <a:t>Ranking loss</a:t>
              </a:r>
              <a:r>
                <a:rPr lang="en-US" sz="2800" b="1" dirty="0">
                  <a:solidFill>
                    <a:srgbClr val="2E75B6"/>
                  </a:solidFill>
                </a:rPr>
                <a:t>: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215182" y="23964491"/>
              <a:ext cx="5244308" cy="1284923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10423374" y="28716888"/>
              <a:ext cx="203662" cy="22296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6197" tIns="38098" rIns="76197" bIns="38098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0" y="5458272"/>
            <a:ext cx="43891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2" name="Picture 181"/>
          <p:cNvPicPr>
            <a:picLocks noChangeAspect="1"/>
          </p:cNvPicPr>
          <p:nvPr/>
        </p:nvPicPr>
        <p:blipFill rotWithShape="1"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581067" y="316937"/>
            <a:ext cx="1737002" cy="182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5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</Words>
  <Application>Microsoft Macintosh PowerPoint</Application>
  <PresentationFormat>Custom</PresentationFormat>
  <Paragraphs>220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Wingdings</vt:lpstr>
      <vt:lpstr>Office Theme</vt:lpstr>
      <vt:lpstr>Equation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2015-05-06T18:37:47Z</dcterms:created>
  <dcterms:modified xsi:type="dcterms:W3CDTF">2018-08-02T23:54:13Z</dcterms:modified>
</cp:coreProperties>
</file>