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631" r:id="rId3"/>
    <p:sldId id="569" r:id="rId4"/>
    <p:sldId id="655" r:id="rId5"/>
    <p:sldId id="676" r:id="rId6"/>
    <p:sldId id="658" r:id="rId7"/>
    <p:sldId id="677" r:id="rId8"/>
    <p:sldId id="661" r:id="rId9"/>
    <p:sldId id="636" r:id="rId10"/>
    <p:sldId id="637" r:id="rId11"/>
    <p:sldId id="628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54" r:id="rId20"/>
    <p:sldId id="663" r:id="rId21"/>
    <p:sldId id="664" r:id="rId22"/>
    <p:sldId id="665" r:id="rId23"/>
    <p:sldId id="645" r:id="rId24"/>
    <p:sldId id="649" r:id="rId25"/>
    <p:sldId id="666" r:id="rId26"/>
    <p:sldId id="667" r:id="rId27"/>
    <p:sldId id="668" r:id="rId28"/>
    <p:sldId id="670" r:id="rId29"/>
    <p:sldId id="671" r:id="rId30"/>
    <p:sldId id="672" r:id="rId31"/>
    <p:sldId id="673" r:id="rId32"/>
    <p:sldId id="674" r:id="rId33"/>
    <p:sldId id="653" r:id="rId34"/>
    <p:sldId id="675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FF3399"/>
    <a:srgbClr val="99FF66"/>
    <a:srgbClr val="FF0066"/>
    <a:srgbClr val="FF0000"/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80406" autoAdjust="0"/>
  </p:normalViewPr>
  <p:slideViewPr>
    <p:cSldViewPr>
      <p:cViewPr varScale="1">
        <p:scale>
          <a:sx n="106" d="100"/>
          <a:sy n="106" d="100"/>
        </p:scale>
        <p:origin x="9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BDT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60806907726385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5154384396091219E-2"/>
                  <c:y val="-1.282051282051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092630637654732E-3"/>
                  <c:y val="-3.2051282051282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0308768792182438E-2"/>
                  <c:y val="-2.564102564102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247015033746062E-2"/>
                  <c:y val="-3.205128205128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Sheet1!$B$2:$B$5</c:f>
              <c:numCache>
                <c:formatCode>0.000</c:formatCode>
                <c:ptCount val="4"/>
                <c:pt idx="0">
                  <c:v>0.59399999999999997</c:v>
                </c:pt>
                <c:pt idx="1">
                  <c:v>0.62429999999999997</c:v>
                </c:pt>
                <c:pt idx="2">
                  <c:v>0.69669999999999999</c:v>
                </c:pt>
                <c:pt idx="3">
                  <c:v>0.69399999999999995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LCLR</c:v>
                </c:pt>
              </c:strCache>
            </c:strRef>
          </c:tx>
          <c:spPr>
            <a:solidFill>
              <a:schemeClr val="accent3"/>
            </a:solidFill>
            <a:ln w="38100"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Sheet1!$C$2:$C$5</c:f>
              <c:numCache>
                <c:formatCode>0.000</c:formatCode>
                <c:ptCount val="4"/>
                <c:pt idx="0">
                  <c:v>0.62590000000000001</c:v>
                </c:pt>
                <c:pt idx="1">
                  <c:v>0.67610000000000003</c:v>
                </c:pt>
                <c:pt idx="2">
                  <c:v>0.70709999999999995</c:v>
                </c:pt>
                <c:pt idx="3">
                  <c:v>0.70920000000000005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094384"/>
        <c:axId val="550113200"/>
      </c:barChart>
      <c:catAx>
        <c:axId val="5500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3200"/>
        <c:crosses val="autoZero"/>
        <c:auto val="1"/>
        <c:lblAlgn val="ctr"/>
        <c:lblOffset val="100"/>
        <c:noMultiLvlLbl val="0"/>
      </c:catAx>
      <c:valAx>
        <c:axId val="550113200"/>
        <c:scaling>
          <c:orientation val="minMax"/>
          <c:max val="0.7500000000000001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 smtClean="0"/>
                  <a:t>Mean Average Precision (MAP)</a:t>
                </a:r>
                <a:endParaRPr lang="en-US" sz="1800" baseline="0" dirty="0"/>
              </a:p>
            </c:rich>
          </c:tx>
          <c:layout>
            <c:manualLayout>
              <c:xMode val="edge"/>
              <c:yMode val="edge"/>
              <c:x val="1.5154384396091219E-3"/>
              <c:y val="0.17236624268120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09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BDT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60806907726385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5154384396091219E-2"/>
                  <c:y val="-1.282051282051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092630637654732E-3"/>
                  <c:y val="-3.2051282051282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0308768792182438E-2"/>
                  <c:y val="-2.564102564102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247015033746062E-2"/>
                  <c:y val="-3.205128205128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Sheet1!$B$2:$B$5</c:f>
              <c:numCache>
                <c:formatCode>0.000</c:formatCode>
                <c:ptCount val="4"/>
                <c:pt idx="0">
                  <c:v>0.59399999999999997</c:v>
                </c:pt>
                <c:pt idx="1">
                  <c:v>0.62429999999999997</c:v>
                </c:pt>
                <c:pt idx="2">
                  <c:v>0.69669999999999999</c:v>
                </c:pt>
                <c:pt idx="3">
                  <c:v>0.69399999999999995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LCLR</c:v>
                </c:pt>
              </c:strCache>
            </c:strRef>
          </c:tx>
          <c:spPr>
            <a:solidFill>
              <a:schemeClr val="accent3"/>
            </a:solidFill>
            <a:ln w="38100"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Sheet1!$C$2:$C$5</c:f>
              <c:numCache>
                <c:formatCode>0.000</c:formatCode>
                <c:ptCount val="4"/>
                <c:pt idx="0">
                  <c:v>0.62590000000000001</c:v>
                </c:pt>
                <c:pt idx="1">
                  <c:v>0.67610000000000003</c:v>
                </c:pt>
                <c:pt idx="2">
                  <c:v>0.70709999999999995</c:v>
                </c:pt>
                <c:pt idx="3">
                  <c:v>0.70920000000000005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105360"/>
        <c:axId val="550106536"/>
      </c:barChart>
      <c:catAx>
        <c:axId val="55010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06536"/>
        <c:crosses val="autoZero"/>
        <c:auto val="1"/>
        <c:lblAlgn val="ctr"/>
        <c:lblOffset val="100"/>
        <c:noMultiLvlLbl val="0"/>
      </c:catAx>
      <c:valAx>
        <c:axId val="550106536"/>
        <c:scaling>
          <c:orientation val="minMax"/>
          <c:max val="0.7500000000000001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 smtClean="0"/>
                  <a:t>Mean Average Precision (MAP)</a:t>
                </a:r>
                <a:endParaRPr lang="en-US" sz="1800" baseline="0" dirty="0"/>
              </a:p>
            </c:rich>
          </c:tx>
          <c:layout>
            <c:manualLayout>
              <c:xMode val="edge"/>
              <c:yMode val="edge"/>
              <c:x val="1.5154384396091219E-3"/>
              <c:y val="0.17236624268120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0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BDT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60806907726385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5154384396091219E-2"/>
                  <c:y val="-1.282051282051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4247015033745951E-2"/>
                  <c:y val="-3.20504665623407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0308768792182438E-2"/>
                  <c:y val="-2.564102564102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247015033746062E-2"/>
                  <c:y val="-3.205128205128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Sheet1!$B$2:$B$5</c:f>
              <c:numCache>
                <c:formatCode>0.000</c:formatCode>
                <c:ptCount val="4"/>
                <c:pt idx="0">
                  <c:v>0.59399999999999997</c:v>
                </c:pt>
                <c:pt idx="1">
                  <c:v>0.62429999999999997</c:v>
                </c:pt>
                <c:pt idx="2">
                  <c:v>0.69669999999999999</c:v>
                </c:pt>
                <c:pt idx="3">
                  <c:v>0.69399999999999995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LCLR</c:v>
                </c:pt>
              </c:strCache>
            </c:strRef>
          </c:tx>
          <c:spPr>
            <a:solidFill>
              <a:schemeClr val="accent3"/>
            </a:solidFill>
            <a:ln w="38100"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Sheet1!$C$2:$C$5</c:f>
              <c:numCache>
                <c:formatCode>0.000</c:formatCode>
                <c:ptCount val="4"/>
                <c:pt idx="0">
                  <c:v>0.62590000000000001</c:v>
                </c:pt>
                <c:pt idx="1">
                  <c:v>0.67610000000000003</c:v>
                </c:pt>
                <c:pt idx="2">
                  <c:v>0.70709999999999995</c:v>
                </c:pt>
                <c:pt idx="3">
                  <c:v>0.70920000000000005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118688"/>
        <c:axId val="445761168"/>
      </c:barChart>
      <c:catAx>
        <c:axId val="5501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61168"/>
        <c:crosses val="autoZero"/>
        <c:auto val="1"/>
        <c:lblAlgn val="ctr"/>
        <c:lblOffset val="100"/>
        <c:noMultiLvlLbl val="0"/>
      </c:catAx>
      <c:valAx>
        <c:axId val="445761168"/>
        <c:scaling>
          <c:orientation val="minMax"/>
          <c:max val="0.7500000000000001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 smtClean="0"/>
                  <a:t>Mean Average Precision (MAP)</a:t>
                </a:r>
                <a:endParaRPr lang="en-US" sz="1800" baseline="0" dirty="0"/>
              </a:p>
            </c:rich>
          </c:tx>
          <c:layout>
            <c:manualLayout>
              <c:xMode val="edge"/>
              <c:yMode val="edge"/>
              <c:x val="1.5154384396091219E-3"/>
              <c:y val="0.17236624268120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BDT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60806907726385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5154384396091219E-2"/>
                  <c:y val="-1.282051282051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4247015033745951E-2"/>
                  <c:y val="-3.20504665623407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0308768792182438E-2"/>
                  <c:y val="-2.564102564102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4247015033746062E-2"/>
                  <c:y val="-3.205128205128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Sheet1!$B$2:$B$5</c:f>
              <c:numCache>
                <c:formatCode>0.000</c:formatCode>
                <c:ptCount val="4"/>
                <c:pt idx="0">
                  <c:v>0.59399999999999997</c:v>
                </c:pt>
                <c:pt idx="1">
                  <c:v>0.62429999999999997</c:v>
                </c:pt>
                <c:pt idx="2">
                  <c:v>0.69669999999999999</c:v>
                </c:pt>
                <c:pt idx="3">
                  <c:v>0.69399999999999995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LCLR</c:v>
                </c:pt>
              </c:strCache>
            </c:strRef>
          </c:tx>
          <c:spPr>
            <a:solidFill>
              <a:schemeClr val="accent3"/>
            </a:solidFill>
            <a:ln w="38100"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I&amp;L</c:v>
                </c:pt>
                <c:pt idx="1">
                  <c:v>+WN</c:v>
                </c:pt>
                <c:pt idx="2">
                  <c:v>+LS</c:v>
                </c:pt>
                <c:pt idx="3">
                  <c:v>+NER&amp;AnsType</c:v>
                </c:pt>
              </c:strCache>
            </c:strRef>
          </c:cat>
          <c:val>
            <c:numRef>
              <c:f>Sheet1!$C$2:$C$5</c:f>
              <c:numCache>
                <c:formatCode>0.000</c:formatCode>
                <c:ptCount val="4"/>
                <c:pt idx="0">
                  <c:v>0.62590000000000001</c:v>
                </c:pt>
                <c:pt idx="1">
                  <c:v>0.67610000000000003</c:v>
                </c:pt>
                <c:pt idx="2">
                  <c:v>0.70709999999999995</c:v>
                </c:pt>
                <c:pt idx="3">
                  <c:v>0.70920000000000005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5764304"/>
        <c:axId val="445756856"/>
      </c:barChart>
      <c:catAx>
        <c:axId val="44576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56856"/>
        <c:crosses val="autoZero"/>
        <c:auto val="1"/>
        <c:lblAlgn val="ctr"/>
        <c:lblOffset val="100"/>
        <c:noMultiLvlLbl val="0"/>
      </c:catAx>
      <c:valAx>
        <c:axId val="445756856"/>
        <c:scaling>
          <c:orientation val="minMax"/>
          <c:max val="0.7500000000000001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 smtClean="0"/>
                  <a:t>Mean Average Precision (MAP)</a:t>
                </a:r>
                <a:endParaRPr lang="en-US" sz="1800" baseline="0" dirty="0"/>
              </a:p>
            </c:rich>
          </c:tx>
          <c:layout>
            <c:manualLayout>
              <c:xMode val="edge"/>
              <c:yMode val="edge"/>
              <c:x val="1.5154384396091219E-3"/>
              <c:y val="0.17236624268120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6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563420681057129E-2"/>
          <c:y val="0.10473686621929047"/>
          <c:w val="0.92573587960402426"/>
          <c:h val="0.80603693098423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841C040-C90A-4F20-8A15-6118948110CF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LCLR*</c:v>
                </c:pt>
                <c:pt idx="1">
                  <c:v>Heilman &amp; Smith, 2010</c:v>
                </c:pt>
                <c:pt idx="2">
                  <c:v>Yao et al., 2013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0.70920000000000005</c:v>
                </c:pt>
                <c:pt idx="1">
                  <c:v>0.60909999999999997</c:v>
                </c:pt>
                <c:pt idx="2">
                  <c:v>0.63070000000000004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308768792182438E-3"/>
                  <c:y val="-3.2760032760032762E-3"/>
                </c:manualLayout>
              </c:layout>
              <c:tx>
                <c:rich>
                  <a:bodyPr/>
                  <a:lstStyle/>
                  <a:p>
                    <a:fld id="{68CCFECC-33AA-4230-A473-718F0C378D3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3.030876879218354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LCLR*</c:v>
                </c:pt>
                <c:pt idx="1">
                  <c:v>Heilman &amp; Smith, 2010</c:v>
                </c:pt>
                <c:pt idx="2">
                  <c:v>Yao et al., 2013</c:v>
                </c:pt>
              </c:strCache>
            </c:strRef>
          </c:cat>
          <c:val>
            <c:numRef>
              <c:f>Sheet1!$C$2:$C$4</c:f>
              <c:numCache>
                <c:formatCode>0.000</c:formatCode>
                <c:ptCount val="3"/>
                <c:pt idx="0">
                  <c:v>0.77</c:v>
                </c:pt>
                <c:pt idx="1">
                  <c:v>0.69169999999999998</c:v>
                </c:pt>
                <c:pt idx="2">
                  <c:v>0.74770000000000003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758032"/>
        <c:axId val="445753720"/>
      </c:barChart>
      <c:catAx>
        <c:axId val="4457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53720"/>
        <c:crosses val="autoZero"/>
        <c:auto val="1"/>
        <c:lblAlgn val="ctr"/>
        <c:lblOffset val="100"/>
        <c:noMultiLvlLbl val="0"/>
      </c:catAx>
      <c:valAx>
        <c:axId val="445753720"/>
        <c:scaling>
          <c:orientation val="minMax"/>
          <c:max val="0.8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580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084938415326307"/>
          <c:y val="1.754386368832336E-2"/>
          <c:w val="0.26739386233112855"/>
          <c:h val="8.7331143189930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7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9209F-A8AC-4E64-AE41-0EEC08D01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4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59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5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24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0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19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47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9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2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1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8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8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9209F-A8AC-4E64-AE41-0EEC08D01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0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1902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SR - Scott Y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902059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3"/>
              </a:buBlip>
              <a:defRPr sz="1800"/>
            </a:lvl4pPr>
            <a:lvl5pPr>
              <a:buFontTx/>
              <a:buBlip>
                <a:blip r:embed="rId3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189" y="4191000"/>
            <a:ext cx="7466011" cy="1765868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Scott </a:t>
            </a:r>
            <a:r>
              <a:rPr lang="en-US" sz="2800" dirty="0">
                <a:solidFill>
                  <a:srgbClr val="FFFF00"/>
                </a:solidFill>
              </a:rPr>
              <a:t>Wen-tau Yih</a:t>
            </a:r>
            <a:r>
              <a:rPr lang="en-US" sz="2800" dirty="0"/>
              <a:t/>
            </a:r>
            <a:br>
              <a:rPr lang="en-US" sz="2800" dirty="0"/>
            </a:br>
            <a:endParaRPr lang="en-US" sz="900" dirty="0"/>
          </a:p>
          <a:p>
            <a:r>
              <a:rPr lang="en-US" sz="2400" i="1" dirty="0"/>
              <a:t>Joint work with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Ming-Wei Chang</a:t>
            </a:r>
            <a:r>
              <a:rPr lang="en-US" sz="2400" dirty="0"/>
              <a:t>, Chris Meek, Andrzej Pastusiak</a:t>
            </a:r>
          </a:p>
          <a:p>
            <a:endParaRPr lang="en-US" sz="1000" i="1" dirty="0"/>
          </a:p>
          <a:p>
            <a:r>
              <a:rPr lang="en-US" sz="2800" i="1" dirty="0"/>
              <a:t>Microsoft </a:t>
            </a:r>
            <a:r>
              <a:rPr lang="en-US" sz="2800" i="1" dirty="0" smtClean="0"/>
              <a:t>Research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555802"/>
            <a:ext cx="8823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The 51st Annual Meeting of the Association for Computational Linguistics </a:t>
            </a:r>
            <a:r>
              <a:rPr lang="en-US" sz="1200" b="1" dirty="0" smtClean="0"/>
              <a:t>(ACL-2013)</a:t>
            </a:r>
            <a:endParaRPr lang="en-US" sz="1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7605" y="2438805"/>
            <a:ext cx="7781394" cy="1218795"/>
          </a:xfrm>
        </p:spPr>
        <p:txBody>
          <a:bodyPr/>
          <a:lstStyle/>
          <a:p>
            <a:r>
              <a:rPr lang="en-US" sz="4400" dirty="0"/>
              <a:t>Question Answering Using Enhanced Lexical Semantic </a:t>
            </a:r>
            <a:r>
              <a:rPr lang="en-US" sz="4400" dirty="0" smtClean="0"/>
              <a:t>Models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600062"/>
                <a:ext cx="8380412" cy="3226140"/>
              </a:xfrm>
            </p:spPr>
            <p:txBody>
              <a:bodyPr/>
              <a:lstStyle/>
              <a:p>
                <a:r>
                  <a:rPr lang="en-US" dirty="0"/>
                  <a:t>Supervised setting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Question set: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Each question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associated with a list of labeled candidate answer sentences: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Goal: Learn a classifier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600062"/>
                <a:ext cx="8380412" cy="3226140"/>
              </a:xfrm>
              <a:blipFill rotWithShape="0">
                <a:blip r:embed="rId3"/>
                <a:stretch>
                  <a:fillRect l="-73" t="-4726" b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381000" y="4648200"/>
                <a:ext cx="8380412" cy="893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Assume that there is an underlying </a:t>
                </a:r>
                <a:r>
                  <a:rPr lang="en-US" kern="0" dirty="0" smtClean="0"/>
                  <a:t>structure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kern="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kern="0" dirty="0" smtClean="0">
                    <a:ea typeface="Cambria Math" panose="02040503050406030204" pitchFamily="18" charset="0"/>
                  </a:rPr>
                  <a:t>Describe which words in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kern="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kern="0" dirty="0" smtClean="0">
                    <a:ea typeface="Cambria Math" panose="02040503050406030204" pitchFamily="18" charset="0"/>
                  </a:rPr>
                  <a:t> can be associated</a:t>
                </a:r>
                <a:endParaRPr lang="en-US" kern="0" dirty="0" smtClean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648200"/>
                <a:ext cx="8380412" cy="893001"/>
              </a:xfrm>
              <a:prstGeom prst="rect">
                <a:avLst/>
              </a:prstGeom>
              <a:blipFill rotWithShape="0">
                <a:blip r:embed="rId6"/>
                <a:stretch>
                  <a:fillRect l="-73" t="-17123" b="-191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35949" cy="379488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ahoma" panose="020B0604030504040204" pitchFamily="34" charset="0"/>
              </a:rPr>
              <a:t>What is the fastest car in the world?</a:t>
            </a:r>
          </a:p>
          <a:p>
            <a:pPr marL="0" indent="0" algn="ctr">
              <a:buNone/>
            </a:pPr>
            <a:endParaRPr lang="en-US" sz="195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195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195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ahoma" panose="020B0604030504040204" pitchFamily="34" charset="0"/>
              </a:rPr>
              <a:t>The Jaguar XJ220 is the dearest, fastest and most sought after car on the planet.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View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31188" y="2616807"/>
            <a:ext cx="6981290" cy="1138223"/>
            <a:chOff x="1613043" y="2448814"/>
            <a:chExt cx="9308386" cy="1517631"/>
          </a:xfrm>
        </p:grpSpPr>
        <p:grpSp>
          <p:nvGrpSpPr>
            <p:cNvPr id="20" name="Group 19"/>
            <p:cNvGrpSpPr/>
            <p:nvPr/>
          </p:nvGrpSpPr>
          <p:grpSpPr>
            <a:xfrm>
              <a:off x="1613043" y="2448814"/>
              <a:ext cx="9308386" cy="1517631"/>
              <a:chOff x="1595600" y="1996750"/>
              <a:chExt cx="9308386" cy="151763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5612363" y="1996751"/>
                <a:ext cx="116636" cy="15176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595600" y="1996751"/>
                <a:ext cx="4873629" cy="15176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684660" y="1996751"/>
                <a:ext cx="3784569" cy="1445091"/>
              </a:xfrm>
              <a:prstGeom prst="line">
                <a:avLst/>
              </a:prstGeom>
              <a:ln w="254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201883" y="1996750"/>
                <a:ext cx="2702103" cy="151763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5685069" y="1996751"/>
                <a:ext cx="855692" cy="1517630"/>
              </a:xfrm>
              <a:prstGeom prst="line">
                <a:avLst/>
              </a:prstGeom>
              <a:ln w="254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596746" y="1996750"/>
                <a:ext cx="2725020" cy="151763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43659" y="2718938"/>
                  <a:ext cx="441788" cy="697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659" y="2718938"/>
                  <a:ext cx="441788" cy="6976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/>
          <p:cNvSpPr/>
          <p:nvPr/>
        </p:nvSpPr>
        <p:spPr>
          <a:xfrm>
            <a:off x="381000" y="2187427"/>
            <a:ext cx="8458200" cy="1984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762001" y="5707559"/>
            <a:ext cx="5479550" cy="430887"/>
            <a:chOff x="762001" y="5707559"/>
            <a:chExt cx="5479550" cy="430887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62001" y="5936159"/>
              <a:ext cx="395297" cy="3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143000" y="5707559"/>
              <a:ext cx="50985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Words that are semantically related</a:t>
              </a:r>
              <a:endParaRPr lang="en-US" sz="2200" dirty="0">
                <a:latin typeface="Segoe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67400" y="4114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" pitchFamily="34" charset="0"/>
              </a:rPr>
              <a:t>[</a:t>
            </a:r>
            <a:r>
              <a:rPr lang="en-US" sz="1600" dirty="0" err="1" smtClean="0">
                <a:latin typeface="Segoe" pitchFamily="34" charset="0"/>
              </a:rPr>
              <a:t>Harabagiu</a:t>
            </a:r>
            <a:r>
              <a:rPr lang="en-US" sz="1600" dirty="0" smtClean="0">
                <a:latin typeface="Segoe" pitchFamily="34" charset="0"/>
              </a:rPr>
              <a:t> &amp; Moldovan, 2001]</a:t>
            </a:r>
            <a:endParaRPr lang="en-US" sz="10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430271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>
                <a:solidFill>
                  <a:srgbClr val="FFFF66"/>
                </a:solidFill>
              </a:rPr>
              <a:t>Lexical semantic models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Synonymy/</a:t>
            </a:r>
            <a:r>
              <a:rPr lang="en-US" dirty="0" err="1">
                <a:solidFill>
                  <a:srgbClr val="FFFF66"/>
                </a:solidFill>
              </a:rPr>
              <a:t>Antonymy</a:t>
            </a:r>
            <a:endParaRPr lang="en-US" dirty="0">
              <a:solidFill>
                <a:srgbClr val="FFFF66"/>
              </a:solidFill>
            </a:endParaRPr>
          </a:p>
          <a:p>
            <a:pPr lvl="1"/>
            <a:r>
              <a:rPr lang="en-US" dirty="0" err="1">
                <a:solidFill>
                  <a:srgbClr val="FFFF66"/>
                </a:solidFill>
              </a:rPr>
              <a:t>Hypernymy</a:t>
            </a:r>
            <a:r>
              <a:rPr lang="en-US" dirty="0">
                <a:solidFill>
                  <a:srgbClr val="FFFF66"/>
                </a:solidFill>
              </a:rPr>
              <a:t>/Hyponymy (the </a:t>
            </a:r>
            <a:r>
              <a:rPr lang="en-US" i="1" dirty="0">
                <a:solidFill>
                  <a:srgbClr val="FFFF66"/>
                </a:solidFill>
              </a:rPr>
              <a:t>Is-A</a:t>
            </a:r>
            <a:r>
              <a:rPr lang="en-US" dirty="0">
                <a:solidFill>
                  <a:srgbClr val="FFFF66"/>
                </a:solidFill>
              </a:rPr>
              <a:t> relation)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Semantic word similarity</a:t>
            </a:r>
          </a:p>
          <a:p>
            <a:r>
              <a:rPr lang="en-US" dirty="0"/>
              <a:t>QA matching models</a:t>
            </a:r>
          </a:p>
          <a:p>
            <a:r>
              <a:rPr lang="en-US" dirty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1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0412" cy="553998"/>
          </a:xfrm>
        </p:spPr>
        <p:txBody>
          <a:bodyPr/>
          <a:lstStyle/>
          <a:p>
            <a:r>
              <a:rPr lang="en-US" dirty="0"/>
              <a:t>Synonymy/</a:t>
            </a:r>
            <a:r>
              <a:rPr lang="en-US" dirty="0" err="1"/>
              <a:t>Antonymy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157788"/>
          </a:xfrm>
        </p:spPr>
        <p:txBody>
          <a:bodyPr/>
          <a:lstStyle/>
          <a:p>
            <a:r>
              <a:rPr lang="en-US" sz="2400" dirty="0" smtClean="0"/>
              <a:t>Synonyms </a:t>
            </a:r>
            <a:r>
              <a:rPr lang="en-US" sz="2400" dirty="0"/>
              <a:t>can be easily found in a </a:t>
            </a:r>
            <a:r>
              <a:rPr lang="en-US" sz="2400" dirty="0" smtClean="0"/>
              <a:t>thesaurus</a:t>
            </a:r>
            <a:endParaRPr lang="en-US" sz="2400" dirty="0"/>
          </a:p>
          <a:p>
            <a:r>
              <a:rPr lang="en-US" sz="2400" dirty="0"/>
              <a:t>Degree of synonymy </a:t>
            </a:r>
            <a:r>
              <a:rPr lang="en-US" sz="2400" dirty="0" smtClean="0"/>
              <a:t>provides </a:t>
            </a:r>
            <a:r>
              <a:rPr lang="en-US" sz="2400" dirty="0"/>
              <a:t>more </a:t>
            </a:r>
            <a:r>
              <a:rPr lang="en-US" sz="2400" dirty="0" smtClean="0"/>
              <a:t>information</a:t>
            </a:r>
          </a:p>
          <a:p>
            <a:pPr lvl="1"/>
            <a:r>
              <a:rPr lang="en-US" sz="2200" i="1" dirty="0" smtClean="0"/>
              <a:t>ship</a:t>
            </a:r>
            <a:r>
              <a:rPr lang="en-US" sz="2200" dirty="0" smtClean="0"/>
              <a:t> </a:t>
            </a:r>
            <a:r>
              <a:rPr lang="en-US" sz="2200" dirty="0"/>
              <a:t>vs. </a:t>
            </a:r>
            <a:r>
              <a:rPr lang="en-US" sz="2200" i="1" dirty="0" smtClean="0"/>
              <a:t>boat</a:t>
            </a:r>
            <a:endParaRPr lang="en-US" sz="2200" dirty="0"/>
          </a:p>
          <a:p>
            <a:pPr lvl="8"/>
            <a:endParaRPr lang="en-US" sz="800" dirty="0"/>
          </a:p>
          <a:p>
            <a:r>
              <a:rPr lang="en-US" sz="2400" dirty="0"/>
              <a:t>Polarity Inducing </a:t>
            </a:r>
            <a:r>
              <a:rPr lang="en-US" sz="2400" dirty="0" smtClean="0"/>
              <a:t>LSA (PILSA) </a:t>
            </a:r>
            <a:r>
              <a:rPr lang="en-US" sz="1600" dirty="0"/>
              <a:t>[Yih, Zweig &amp; Platt, EMNLP-CoNLL-12]</a:t>
            </a:r>
          </a:p>
          <a:p>
            <a:pPr lvl="1"/>
            <a:r>
              <a:rPr lang="en-US" sz="2000" dirty="0"/>
              <a:t>A vector space model that encodes polarity information</a:t>
            </a:r>
          </a:p>
          <a:p>
            <a:pPr lvl="1"/>
            <a:r>
              <a:rPr lang="en-US" sz="2000" dirty="0"/>
              <a:t>Synonyms cluster together in this space</a:t>
            </a:r>
          </a:p>
          <a:p>
            <a:pPr lvl="1"/>
            <a:r>
              <a:rPr lang="en-US" sz="2000" dirty="0"/>
              <a:t>Antonyms lie at the opposite ends 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 </a:t>
            </a:r>
            <a:r>
              <a:rPr lang="en-US" sz="2000" dirty="0"/>
              <a:t>unit sphere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43510"/>
            <a:ext cx="1810406" cy="184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91200" y="4667310"/>
            <a:ext cx="533400" cy="400110"/>
            <a:chOff x="3581400" y="4648200"/>
            <a:chExt cx="533400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3581400" y="4648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hot</a:t>
              </a:r>
            </a:p>
          </p:txBody>
        </p:sp>
        <p:sp>
          <p:nvSpPr>
            <p:cNvPr id="18" name="Flowchart: Connector 17"/>
            <p:cNvSpPr/>
            <p:nvPr/>
          </p:nvSpPr>
          <p:spPr bwMode="auto">
            <a:xfrm>
              <a:off x="4038600" y="48768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48400" y="4419600"/>
            <a:ext cx="990600" cy="476310"/>
            <a:chOff x="4038600" y="4400490"/>
            <a:chExt cx="990600" cy="476310"/>
          </a:xfrm>
        </p:grpSpPr>
        <p:sp>
          <p:nvSpPr>
            <p:cNvPr id="20" name="Flowchart: Connector 19"/>
            <p:cNvSpPr/>
            <p:nvPr/>
          </p:nvSpPr>
          <p:spPr bwMode="auto">
            <a:xfrm>
              <a:off x="4191000" y="48006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0" y="44004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burning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62800" y="6400800"/>
            <a:ext cx="838200" cy="400110"/>
            <a:chOff x="4953000" y="6381690"/>
            <a:chExt cx="838200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4953000" y="638169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cold</a:t>
              </a:r>
            </a:p>
          </p:txBody>
        </p:sp>
        <p:sp>
          <p:nvSpPr>
            <p:cNvPr id="24" name="Flowchart: Connector 23"/>
            <p:cNvSpPr/>
            <p:nvPr/>
          </p:nvSpPr>
          <p:spPr bwMode="auto">
            <a:xfrm>
              <a:off x="5029200" y="64008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67600" y="6096000"/>
            <a:ext cx="1219200" cy="400110"/>
            <a:chOff x="5257800" y="6076890"/>
            <a:chExt cx="1219200" cy="400110"/>
          </a:xfrm>
        </p:grpSpPr>
        <p:sp>
          <p:nvSpPr>
            <p:cNvPr id="26" name="Flowchart: Connector 25"/>
            <p:cNvSpPr/>
            <p:nvPr/>
          </p:nvSpPr>
          <p:spPr bwMode="auto">
            <a:xfrm>
              <a:off x="5257800" y="6248400"/>
              <a:ext cx="76200" cy="762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607689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freezing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>
            <a:off x="6400800" y="4934010"/>
            <a:ext cx="990600" cy="14097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04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886397"/>
          </a:xfrm>
        </p:spPr>
        <p:txBody>
          <a:bodyPr/>
          <a:lstStyle/>
          <a:p>
            <a:r>
              <a:rPr lang="en-US" dirty="0"/>
              <a:t>Polarity Inducing Latent Semantic </a:t>
            </a:r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+mn-lt"/>
              </a:rPr>
              <a:t>[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Yih, Zweig &amp; Platt, EMNLP-CoNLL-12</a:t>
            </a:r>
            <a:r>
              <a:rPr lang="en-US" sz="2400" dirty="0">
                <a:latin typeface="+mn-lt"/>
              </a:rPr>
              <a:t>]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72403"/>
            <a:ext cx="8380412" cy="775597"/>
          </a:xfrm>
        </p:spPr>
        <p:txBody>
          <a:bodyPr/>
          <a:lstStyle/>
          <a:p>
            <a:r>
              <a:rPr lang="en-US" sz="2400" dirty="0" smtClean="0"/>
              <a:t>Acrimony: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rancor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bitterness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affection</a:t>
            </a:r>
          </a:p>
          <a:p>
            <a:r>
              <a:rPr lang="en-US" sz="2400" dirty="0" smtClean="0"/>
              <a:t>Affection: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goodwill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tenderness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fondness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acrimony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rancor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6940" y="3926840"/>
          <a:ext cx="75412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14880"/>
                <a:gridCol w="1262380"/>
                <a:gridCol w="1016000"/>
                <a:gridCol w="1145540"/>
                <a:gridCol w="1143000"/>
                <a:gridCol w="7594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acrimony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“acrimony”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4.73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6.01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-5.81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-4.86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“affection”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-3.78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-5.23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6.21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5.15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714093" y="3045767"/>
            <a:ext cx="3143907" cy="1678633"/>
            <a:chOff x="3714093" y="3045767"/>
            <a:chExt cx="3143907" cy="1678633"/>
          </a:xfrm>
        </p:grpSpPr>
        <p:sp>
          <p:nvSpPr>
            <p:cNvPr id="18" name="TextBox 17"/>
            <p:cNvSpPr txBox="1"/>
            <p:nvPr/>
          </p:nvSpPr>
          <p:spPr>
            <a:xfrm>
              <a:off x="3714093" y="304576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Inducing polarity</a:t>
              </a:r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 bwMode="auto">
            <a:xfrm flipH="1">
              <a:off x="3886200" y="3507432"/>
              <a:ext cx="1313793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8" idx="2"/>
            </p:cNvCxnSpPr>
            <p:nvPr/>
          </p:nvCxnSpPr>
          <p:spPr bwMode="auto">
            <a:xfrm>
              <a:off x="5199993" y="3507432"/>
              <a:ext cx="591207" cy="9121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8" idx="2"/>
            </p:cNvCxnSpPr>
            <p:nvPr/>
          </p:nvCxnSpPr>
          <p:spPr bwMode="auto">
            <a:xfrm>
              <a:off x="5199993" y="3507432"/>
              <a:ext cx="1658007" cy="9121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</p:cNvCxnSpPr>
            <p:nvPr/>
          </p:nvCxnSpPr>
          <p:spPr bwMode="auto">
            <a:xfrm flipH="1">
              <a:off x="4876800" y="3507432"/>
              <a:ext cx="323193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3028292" y="5562600"/>
            <a:ext cx="5048907" cy="1162689"/>
            <a:chOff x="3028292" y="5562600"/>
            <a:chExt cx="5048907" cy="1162689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V="1">
              <a:off x="3714093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4953000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714093" y="6019800"/>
              <a:ext cx="1238907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28292" y="5943600"/>
                  <a:ext cx="5048907" cy="781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rgbClr val="FFFF00"/>
                      </a:solidFill>
                      <a:latin typeface="Segoe" pitchFamily="34" charset="0"/>
                    </a:rPr>
                    <a:t>Cosine Score: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𝑆𝑦𝑛𝑜𝑛𝑦𝑚𝑠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/>
                                  </a:rPr>
                                  <m:t>𝐴𝑛𝑡𝑜𝑛𝑦𝑚𝑠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 smtClean="0">
                    <a:solidFill>
                      <a:srgbClr val="FFFF00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292" y="5943600"/>
                  <a:ext cx="5048907" cy="7816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180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Hypernymy</a:t>
            </a:r>
            <a:r>
              <a:rPr lang="en-US" dirty="0"/>
              <a:t>/Hyponymy (the </a:t>
            </a:r>
            <a:r>
              <a:rPr lang="en-US" i="1" dirty="0"/>
              <a:t>Is-A</a:t>
            </a:r>
            <a:r>
              <a:rPr lang="en-US" dirty="0"/>
              <a:t> relation)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031489"/>
                <a:ext cx="8610600" cy="1071062"/>
              </a:xfrm>
            </p:spPr>
            <p:txBody>
              <a:bodyPr/>
              <a:lstStyle/>
              <a:p>
                <a:r>
                  <a:rPr lang="en-US" sz="2400" dirty="0" smtClean="0"/>
                  <a:t>Issues </a:t>
                </a:r>
                <a:r>
                  <a:rPr lang="en-US" sz="2400" dirty="0"/>
                  <a:t>of </a:t>
                </a:r>
                <a:r>
                  <a:rPr lang="en-US" sz="2400" dirty="0" err="1"/>
                  <a:t>WordNet</a:t>
                </a:r>
                <a:r>
                  <a:rPr lang="en-US" sz="2400" dirty="0"/>
                  <a:t> taxonomy</a:t>
                </a:r>
              </a:p>
              <a:p>
                <a:pPr lvl="1"/>
                <a:r>
                  <a:rPr lang="en-US" sz="2000" dirty="0"/>
                  <a:t>Limited or skewed concept distribution (e.g., </a:t>
                </a:r>
                <a:r>
                  <a:rPr lang="en-US" sz="2000" i="1" dirty="0"/>
                  <a:t>cat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woman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Lack of coverage (e.g., apple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company, jaguar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car)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031489"/>
                <a:ext cx="8610600" cy="1071062"/>
              </a:xfrm>
              <a:blipFill rotWithShape="0">
                <a:blip r:embed="rId3"/>
                <a:stretch>
                  <a:fillRect l="-71" t="-11364" b="-14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590800"/>
            <a:ext cx="84582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tabLst>
                <a:tab pos="403225" algn="l"/>
              </a:tabLst>
            </a:pPr>
            <a:r>
              <a:rPr lang="en-US" sz="2400" i="1" dirty="0" smtClean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What </a:t>
            </a:r>
            <a:r>
              <a:rPr lang="en-US" sz="2400" i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Saturn?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Saturn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giant gas planet with </a:t>
            </a:r>
            <a:r>
              <a:rPr lang="en-US" sz="2400" i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beige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clouds.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597083"/>
            <a:ext cx="84582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tabLst>
                <a:tab pos="403225" algn="l"/>
              </a:tabLst>
            </a:pPr>
            <a:r>
              <a:rPr lang="en-US" sz="2400" i="1" dirty="0" smtClean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Who </a:t>
            </a:r>
            <a:r>
              <a:rPr lang="en-US" sz="2400" i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Moonlight Sonata?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Ludwig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Beethoven </a:t>
            </a:r>
            <a:r>
              <a:rPr lang="en-US" sz="2400" i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Moonlight Sonata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1801.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4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err="1"/>
              <a:t>Probase</a:t>
            </a:r>
            <a:r>
              <a:rPr lang="en-US" dirty="0"/>
              <a:t> </a:t>
            </a:r>
            <a:r>
              <a:rPr lang="en-US" sz="2800" dirty="0"/>
              <a:t>[Wu et al. 2012]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534400" cy="2779222"/>
          </a:xfrm>
        </p:spPr>
        <p:txBody>
          <a:bodyPr/>
          <a:lstStyle/>
          <a:p>
            <a:r>
              <a:rPr lang="en-US" sz="2400" dirty="0"/>
              <a:t>A KB that contains 2.7 million concepts</a:t>
            </a:r>
          </a:p>
          <a:p>
            <a:pPr lvl="1"/>
            <a:r>
              <a:rPr lang="en-US" sz="2000" dirty="0"/>
              <a:t>Relations discovered </a:t>
            </a:r>
            <a:r>
              <a:rPr lang="en-US" sz="2000" dirty="0" smtClean="0"/>
              <a:t>by </a:t>
            </a:r>
            <a:r>
              <a:rPr lang="en-US" sz="2000" dirty="0"/>
              <a:t>Hearst patterns </a:t>
            </a:r>
            <a:r>
              <a:rPr lang="en-US" sz="2000" dirty="0" smtClean="0"/>
              <a:t>from </a:t>
            </a:r>
            <a:r>
              <a:rPr lang="en-US" sz="2000" dirty="0"/>
              <a:t>1.68 billion Web pages</a:t>
            </a:r>
          </a:p>
          <a:p>
            <a:pPr lvl="1"/>
            <a:r>
              <a:rPr lang="en-US" sz="2000" dirty="0"/>
              <a:t>Degree of relations based on frequency of term co-occurrences</a:t>
            </a:r>
          </a:p>
          <a:p>
            <a:pPr lvl="8"/>
            <a:endParaRPr lang="en-US" sz="1000" dirty="0"/>
          </a:p>
          <a:p>
            <a:r>
              <a:rPr lang="en-US" sz="2400" dirty="0"/>
              <a:t>Evaluated on </a:t>
            </a:r>
            <a:r>
              <a:rPr lang="en-US" sz="2400" i="1" dirty="0"/>
              <a:t>SemEval-12 Relational Similarity</a:t>
            </a:r>
            <a:r>
              <a:rPr lang="en-US" sz="2400" dirty="0"/>
              <a:t> </a:t>
            </a:r>
            <a:r>
              <a:rPr lang="en-US" sz="1800" dirty="0"/>
              <a:t>[Zhila et al., NAACL-HLT-2013]</a:t>
            </a:r>
          </a:p>
          <a:p>
            <a:pPr lvl="1"/>
            <a:r>
              <a:rPr lang="en-US" sz="2000" dirty="0"/>
              <a:t>“Y is a kind of X” – What is the </a:t>
            </a:r>
            <a:r>
              <a:rPr lang="en-US" sz="2000" dirty="0" smtClean="0"/>
              <a:t>most </a:t>
            </a:r>
            <a:r>
              <a:rPr lang="en-US" sz="2000" dirty="0"/>
              <a:t>illustrative example </a:t>
            </a:r>
            <a:r>
              <a:rPr lang="en-US" sz="2000" dirty="0" smtClean="0"/>
              <a:t>word pair?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94392"/>
              </p:ext>
            </p:extLst>
          </p:nvPr>
        </p:nvGraphicFramePr>
        <p:xfrm>
          <a:off x="403485" y="4800600"/>
          <a:ext cx="245237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6591"/>
                <a:gridCol w="10257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automobile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wheat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bread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politician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senator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5158703"/>
                <a:ext cx="6096000" cy="101566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Probase</a:t>
                </a:r>
                <a:r>
                  <a:rPr lang="en-US" sz="2000" dirty="0" smtClean="0"/>
                  <a:t> correlates well with human annotations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Spearman’s rank correlation coefficient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=0.619</m:t>
                    </m:r>
                  </m:oMath>
                </a14:m>
                <a:r>
                  <a:rPr lang="en-US" sz="2000" dirty="0" smtClean="0"/>
                  <a:t> </a:t>
                </a:r>
                <a:br>
                  <a:rPr lang="en-US" sz="2000" dirty="0" smtClean="0"/>
                </a:br>
                <a:r>
                  <a:rPr lang="en-US" sz="2000" dirty="0" smtClean="0"/>
                  <a:t>(vs.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0.233</m:t>
                    </m:r>
                  </m:oMath>
                </a14:m>
                <a:r>
                  <a:rPr lang="en-US" sz="2000" dirty="0" smtClean="0"/>
                  <a:t> of the previous best system)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58703"/>
                <a:ext cx="60960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98" t="-1775" b="-94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94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Word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34400" cy="3767185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“back-off” solution when the exact lexical relation is unclear</a:t>
            </a:r>
          </a:p>
          <a:p>
            <a:pPr lvl="8"/>
            <a:endParaRPr lang="en-US" sz="1000" dirty="0"/>
          </a:p>
          <a:p>
            <a:r>
              <a:rPr lang="en-US" sz="2400" dirty="0"/>
              <a:t>Measuring Semantic Word Similarity</a:t>
            </a:r>
          </a:p>
          <a:p>
            <a:pPr lvl="1"/>
            <a:r>
              <a:rPr lang="en-US" sz="2000" dirty="0"/>
              <a:t>Vector space model (VSM)</a:t>
            </a:r>
          </a:p>
          <a:p>
            <a:pPr lvl="1"/>
            <a:r>
              <a:rPr lang="en-US" sz="2000" dirty="0"/>
              <a:t>Similarity score is derived by cosine</a:t>
            </a:r>
          </a:p>
          <a:p>
            <a:pPr lvl="8"/>
            <a:endParaRPr lang="en-US" sz="1000" dirty="0"/>
          </a:p>
          <a:p>
            <a:r>
              <a:rPr lang="en-US" sz="2400" dirty="0"/>
              <a:t>Heterogeneous VSMs </a:t>
            </a:r>
            <a:r>
              <a:rPr lang="en-US" sz="2000" dirty="0"/>
              <a:t>[Yih &amp; </a:t>
            </a:r>
            <a:r>
              <a:rPr lang="en-US" sz="2000" dirty="0" err="1"/>
              <a:t>Qazvinian</a:t>
            </a:r>
            <a:r>
              <a:rPr lang="en-US" sz="2000" dirty="0"/>
              <a:t>, HLT-NAACL-2012]</a:t>
            </a:r>
          </a:p>
          <a:p>
            <a:pPr lvl="1"/>
            <a:r>
              <a:rPr lang="en-US" sz="2000" dirty="0"/>
              <a:t>Wikipedia context vectors</a:t>
            </a:r>
            <a:endParaRPr lang="en-US" sz="1800" dirty="0"/>
          </a:p>
          <a:p>
            <a:pPr lvl="1"/>
            <a:r>
              <a:rPr lang="en-US" sz="2000" dirty="0"/>
              <a:t>RNN language model word embedding </a:t>
            </a:r>
            <a:r>
              <a:rPr lang="en-US" sz="1800" dirty="0"/>
              <a:t>[Mikolov et al., </a:t>
            </a:r>
            <a:r>
              <a:rPr lang="en-US" sz="1800" dirty="0" smtClean="0"/>
              <a:t>2010</a:t>
            </a:r>
            <a:r>
              <a:rPr lang="en-US" sz="1800" dirty="0"/>
              <a:t>]</a:t>
            </a:r>
          </a:p>
          <a:p>
            <a:pPr lvl="1"/>
            <a:r>
              <a:rPr lang="en-US" sz="2000" dirty="0" err="1"/>
              <a:t>Clickthrough</a:t>
            </a:r>
            <a:r>
              <a:rPr lang="en-US" sz="2000" dirty="0"/>
              <a:t>-based </a:t>
            </a:r>
            <a:r>
              <a:rPr lang="en-US" sz="2000" dirty="0" smtClean="0"/>
              <a:t>latent </a:t>
            </a:r>
            <a:r>
              <a:rPr lang="en-US" sz="2000" dirty="0"/>
              <a:t>semantic model </a:t>
            </a:r>
            <a:r>
              <a:rPr lang="en-US" sz="1800" dirty="0"/>
              <a:t>[</a:t>
            </a:r>
            <a:r>
              <a:rPr lang="en-US" sz="1800" dirty="0" smtClean="0"/>
              <a:t>Gao et al., </a:t>
            </a:r>
            <a:r>
              <a:rPr lang="en-US" sz="1800" dirty="0"/>
              <a:t>SIGIR-2011</a:t>
            </a:r>
            <a:r>
              <a:rPr lang="en-US" sz="18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51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385951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Lexical semantic models</a:t>
            </a:r>
          </a:p>
          <a:p>
            <a:r>
              <a:rPr lang="en-US" dirty="0">
                <a:solidFill>
                  <a:srgbClr val="FFFF66"/>
                </a:solidFill>
              </a:rPr>
              <a:t>QA matching models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Bag-of-words model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Learning latent structures</a:t>
            </a:r>
          </a:p>
          <a:p>
            <a:r>
              <a:rPr lang="en-US" dirty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1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</a:t>
            </a:r>
            <a:r>
              <a:rPr lang="en-US" dirty="0" smtClean="0"/>
              <a:t>Model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89998"/>
            <a:ext cx="8380412" cy="830997"/>
          </a:xfrm>
        </p:spPr>
        <p:txBody>
          <a:bodyPr/>
          <a:lstStyle/>
          <a:p>
            <a:r>
              <a:rPr lang="en-US" dirty="0" smtClean="0"/>
              <a:t>Word Alignment – Complete bipartite matching</a:t>
            </a:r>
          </a:p>
          <a:p>
            <a:pPr lvl="1"/>
            <a:r>
              <a:rPr lang="en-US" dirty="0"/>
              <a:t>Every word in question maps to every word in </a:t>
            </a:r>
            <a:r>
              <a:rPr lang="en-US" dirty="0" smtClean="0"/>
              <a:t>sentence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1000" y="3733800"/>
            <a:ext cx="8458200" cy="1984466"/>
            <a:chOff x="434722" y="4202229"/>
            <a:chExt cx="8458200" cy="1984466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434722" y="4363465"/>
              <a:ext cx="8458200" cy="166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82573" indent="-382573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Tx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04822" indent="-317487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988974" indent="-282564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266774" indent="-276214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530289" indent="-260340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1911463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292432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2673401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054371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800" kern="0" dirty="0" smtClean="0">
                  <a:latin typeface="Tahoma" panose="020B0604030504040204" pitchFamily="34" charset="0"/>
                </a:rPr>
                <a:t>What is the fastest car in the world?</a:t>
              </a: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r>
                <a:rPr lang="en-US" sz="1800" kern="0" dirty="0" smtClean="0">
                  <a:latin typeface="Tahoma" panose="020B0604030504040204" pitchFamily="34" charset="0"/>
                </a:rPr>
                <a:t>The Jaguar XJ220 is the dearest, fastest and most sought after car on the planet. </a:t>
              </a:r>
              <a:endParaRPr lang="en-US" sz="1800" kern="0" dirty="0">
                <a:latin typeface="Tahoma" panose="020B0604030504040204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297483" y="4631609"/>
              <a:ext cx="111565" cy="113822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284910" y="4631609"/>
              <a:ext cx="3124138" cy="113822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95596" y="4625921"/>
              <a:ext cx="3870604" cy="114391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172200" y="4631609"/>
              <a:ext cx="2118803" cy="11451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34722" y="4202229"/>
              <a:ext cx="8458200" cy="19844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133601" y="4631609"/>
              <a:ext cx="2275447" cy="109219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286565" y="4631609"/>
              <a:ext cx="1122483" cy="113680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9048" y="4630187"/>
              <a:ext cx="1534552" cy="113822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09048" y="4628765"/>
              <a:ext cx="1010918" cy="11396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09048" y="4627343"/>
              <a:ext cx="2657035" cy="11410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66191" y="4625921"/>
              <a:ext cx="913344" cy="114248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957052" y="4625921"/>
              <a:ext cx="222592" cy="114248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5433418" y="4625921"/>
              <a:ext cx="746226" cy="11545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294165" y="4631609"/>
              <a:ext cx="1872027" cy="113680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280557" y="4624499"/>
              <a:ext cx="2912539" cy="115230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167909" y="4625921"/>
              <a:ext cx="4025187" cy="10978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301444" y="4631609"/>
              <a:ext cx="4878200" cy="11451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834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Answer 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1274195"/>
          </a:xfrm>
        </p:spPr>
        <p:txBody>
          <a:bodyPr/>
          <a:lstStyle/>
          <a:p>
            <a:r>
              <a:rPr lang="en-US" dirty="0"/>
              <a:t>Given a factoid question, find the sentence that </a:t>
            </a:r>
          </a:p>
          <a:p>
            <a:pPr lvl="1"/>
            <a:r>
              <a:rPr lang="en-US" dirty="0"/>
              <a:t>Contains the </a:t>
            </a:r>
            <a:r>
              <a:rPr lang="en-US" dirty="0" smtClean="0"/>
              <a:t>answer</a:t>
            </a:r>
            <a:endParaRPr lang="en-US" dirty="0"/>
          </a:p>
          <a:p>
            <a:pPr lvl="1"/>
            <a:r>
              <a:rPr lang="en-US" dirty="0"/>
              <a:t>Can sufficiently support the </a:t>
            </a:r>
            <a:r>
              <a:rPr lang="en-US" dirty="0" smtClean="0"/>
              <a:t>answer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910786"/>
            <a:ext cx="8534400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20700" indent="-520700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won the best actor Oscar in 1973?</a:t>
            </a:r>
          </a:p>
          <a:p>
            <a:pPr marL="520700" indent="-520700"/>
            <a:r>
              <a:rPr lang="en-U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 Lemmon was awarded the Best Actor Oscar for Save the Tiger (1973).</a:t>
            </a:r>
          </a:p>
          <a:p>
            <a:pPr marL="520700" indent="-520700"/>
            <a:r>
              <a:rPr lang="en-U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 winner Kevin Spacey said that Jack Lemmon is remembered as always making time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 </a:t>
            </a:r>
            <a:endParaRPr lang="en-US" sz="26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9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</a:t>
            </a:r>
            <a:r>
              <a:rPr lang="en-US" dirty="0" smtClean="0"/>
              <a:t>Model (2/2)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15487"/>
                <a:ext cx="8380412" cy="4305346"/>
              </a:xfrm>
            </p:spPr>
            <p:txBody>
              <a:bodyPr/>
              <a:lstStyle/>
              <a:p>
                <a:r>
                  <a:rPr lang="en-US" sz="2600" dirty="0" smtClean="0"/>
                  <a:t>Example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is a pair of question and </a:t>
                </a:r>
                <a:r>
                  <a:rPr lang="en-US" sz="2600" dirty="0" smtClean="0"/>
                  <a:t>sentence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8"/>
                <a:endParaRPr lang="en-US" sz="800" dirty="0" smtClean="0"/>
              </a:p>
              <a:p>
                <a:r>
                  <a:rPr lang="en-US" sz="2600" dirty="0"/>
                  <a:t>Given word relation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600" dirty="0"/>
                  <a:t>, create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600" dirty="0"/>
                  <a:t> feature </a:t>
                </a:r>
                <a:r>
                  <a:rPr lang="en-US" sz="2600" dirty="0" smtClean="0"/>
                  <a:t>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8"/>
                <a:endParaRPr lang="en-US" sz="800" dirty="0" smtClean="0"/>
              </a:p>
              <a:p>
                <a:r>
                  <a:rPr lang="en-US" sz="2600" dirty="0" smtClean="0"/>
                  <a:t>Learning algorithms</a:t>
                </a:r>
              </a:p>
              <a:p>
                <a:pPr lvl="1"/>
                <a:r>
                  <a:rPr lang="en-US" sz="2200" dirty="0" smtClean="0"/>
                  <a:t>Logistic Regression (LR) &amp; Boosted Decision Trees (BDT)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15487"/>
                <a:ext cx="8380412" cy="4305346"/>
              </a:xfrm>
              <a:blipFill rotWithShape="0">
                <a:blip r:embed="rId3"/>
                <a:stretch>
                  <a:fillRect l="-73" t="-3253" b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371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Word Alignment </a:t>
            </a:r>
            <a:r>
              <a:rPr lang="en-US" dirty="0" smtClean="0"/>
              <a:t>Structures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18005"/>
            <a:ext cx="8380412" cy="1163395"/>
          </a:xfrm>
        </p:spPr>
        <p:txBody>
          <a:bodyPr/>
          <a:lstStyle/>
          <a:p>
            <a:r>
              <a:rPr lang="en-US" dirty="0"/>
              <a:t>Issue of the bag-of-words models</a:t>
            </a:r>
          </a:p>
          <a:p>
            <a:pPr lvl="1"/>
            <a:r>
              <a:rPr lang="en-US" dirty="0"/>
              <a:t>Unrelated parts of sentence </a:t>
            </a:r>
            <a:r>
              <a:rPr lang="en-US" dirty="0" smtClean="0"/>
              <a:t>will be </a:t>
            </a:r>
            <a:r>
              <a:rPr lang="en-US" dirty="0"/>
              <a:t>paired with words in </a:t>
            </a:r>
            <a:r>
              <a:rPr lang="en-US" dirty="0" smtClean="0"/>
              <a:t>question</a:t>
            </a: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4466403"/>
            <a:ext cx="7772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tabLst>
                <a:tab pos="347663" algn="l"/>
              </a:tabLst>
            </a:pPr>
            <a:r>
              <a:rPr lang="en-US" sz="2400" i="1" dirty="0" smtClean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movie that James Dean was in?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James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Dean, </a:t>
            </a:r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began as an actor on TV dramas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	make his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debut until 1951’s “Fixed Bayonet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2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Word Alignment </a:t>
            </a:r>
            <a:r>
              <a:rPr lang="en-US" dirty="0" smtClean="0"/>
              <a:t>Structures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18005"/>
            <a:ext cx="8380412" cy="1661993"/>
          </a:xfrm>
        </p:spPr>
        <p:txBody>
          <a:bodyPr/>
          <a:lstStyle/>
          <a:p>
            <a:r>
              <a:rPr lang="en-US" dirty="0"/>
              <a:t>The latent structure: word alignment with the many-to-one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Each word in </a:t>
            </a:r>
            <a:r>
              <a:rPr lang="en-US" dirty="0">
                <a:solidFill>
                  <a:srgbClr val="FFFF00"/>
                </a:solidFill>
              </a:rPr>
              <a:t>𝑞</a:t>
            </a:r>
            <a:r>
              <a:rPr lang="en-US" dirty="0"/>
              <a:t> needs to be linked to a word in </a:t>
            </a:r>
            <a:r>
              <a:rPr lang="en-US" dirty="0">
                <a:solidFill>
                  <a:srgbClr val="92D050"/>
                </a:solidFill>
              </a:rPr>
              <a:t>𝑠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Each word in </a:t>
            </a:r>
            <a:r>
              <a:rPr lang="en-US" dirty="0">
                <a:solidFill>
                  <a:srgbClr val="92D050"/>
                </a:solidFill>
              </a:rPr>
              <a:t>𝑠</a:t>
            </a:r>
            <a:r>
              <a:rPr lang="en-US" dirty="0"/>
              <a:t> can be linked to zero or </a:t>
            </a:r>
            <a:r>
              <a:rPr lang="en-US" dirty="0" smtClean="0"/>
              <a:t>more words in </a:t>
            </a:r>
            <a:r>
              <a:rPr lang="en-US" dirty="0">
                <a:solidFill>
                  <a:srgbClr val="FFFF00"/>
                </a:solidFill>
              </a:rPr>
              <a:t>𝑞</a:t>
            </a:r>
            <a:r>
              <a:rPr lang="en-US" dirty="0" smtClean="0"/>
              <a:t>.</a:t>
            </a:r>
            <a:endParaRPr 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4416334"/>
            <a:ext cx="8458200" cy="1984466"/>
            <a:chOff x="434722" y="4202229"/>
            <a:chExt cx="8458200" cy="1984466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434722" y="4363465"/>
              <a:ext cx="8458200" cy="166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82573" indent="-382573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Tx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04822" indent="-317487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988974" indent="-282564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266774" indent="-276214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1800">
                  <a:solidFill>
                    <a:schemeClr val="tx1"/>
                  </a:solidFill>
                  <a:latin typeface="+mn-lt"/>
                </a:defRPr>
              </a:lvl4pPr>
              <a:lvl5pPr marL="1530289" indent="-260340" algn="l" defTabSz="912777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defRPr sz="1800">
                  <a:solidFill>
                    <a:schemeClr val="tx1"/>
                  </a:solidFill>
                  <a:latin typeface="+mn-lt"/>
                </a:defRPr>
              </a:lvl5pPr>
              <a:lvl6pPr marL="1911463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292432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2673401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054371" indent="-261916" algn="l" defTabSz="914063" rtl="0" eaLnBrk="1" fontAlgn="base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800" kern="0" dirty="0" smtClean="0">
                  <a:latin typeface="Tahoma" panose="020B0604030504040204" pitchFamily="34" charset="0"/>
                </a:rPr>
                <a:t>What is the fastest car in the world?</a:t>
              </a: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endParaRPr lang="en-US" sz="1950" kern="0" dirty="0" smtClean="0">
                <a:latin typeface="Tahoma" panose="020B0604030504040204" pitchFamily="34" charset="0"/>
              </a:endParaRPr>
            </a:p>
            <a:p>
              <a:pPr marL="0" indent="0" algn="ctr">
                <a:buFontTx/>
                <a:buNone/>
              </a:pPr>
              <a:r>
                <a:rPr lang="en-US" sz="1800" kern="0" dirty="0" smtClean="0">
                  <a:latin typeface="Tahoma" panose="020B0604030504040204" pitchFamily="34" charset="0"/>
                </a:rPr>
                <a:t>The Jaguar XJ220 is the dearest, fastest and most sought after car on the planet. </a:t>
              </a:r>
              <a:endParaRPr lang="en-US" sz="1800" kern="0" dirty="0">
                <a:latin typeface="Tahoma" panose="020B060403050404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4297483" y="4631609"/>
              <a:ext cx="111565" cy="113822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2200" y="4631609"/>
              <a:ext cx="2118803" cy="11451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4722" y="4202229"/>
              <a:ext cx="8458200" cy="19844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006722" y="4631609"/>
              <a:ext cx="2072813" cy="113680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84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 smtClean="0"/>
              <a:t>Learning Latent Word Alignment Structures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133600"/>
                <a:ext cx="8380412" cy="45720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LCLR Framework </a:t>
                </a:r>
                <a:r>
                  <a:rPr lang="en-US" sz="2000" dirty="0" smtClean="0"/>
                  <a:t>[Chang et al., NAACL-HLT 2010]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Change the </a:t>
                </a:r>
                <a:r>
                  <a:rPr lang="en-US" sz="2000" dirty="0"/>
                  <a:t>decision </a:t>
                </a:r>
                <a:r>
                  <a:rPr lang="en-US" sz="2000" dirty="0" smtClean="0"/>
                  <a:t>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/>
                  <a:t>Candidate sentence </a:t>
                </a:r>
                <a:r>
                  <a:rPr lang="en-US" dirty="0">
                    <a:solidFill>
                      <a:schemeClr val="accent4"/>
                    </a:solidFill>
                  </a:rPr>
                  <a:t>𝑠</a:t>
                </a:r>
                <a:r>
                  <a:rPr lang="en-US" sz="2000" dirty="0"/>
                  <a:t> correctly answers question </a:t>
                </a:r>
                <a:r>
                  <a:rPr lang="en-US" dirty="0">
                    <a:solidFill>
                      <a:srgbClr val="FFFF00"/>
                    </a:solidFill>
                  </a:rPr>
                  <a:t>𝑞</a:t>
                </a:r>
                <a:r>
                  <a:rPr lang="en-US" sz="2000" dirty="0"/>
                  <a:t> if and only if the decision can be supported by the best alignment 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ℎ</a:t>
                </a:r>
                <a:r>
                  <a:rPr lang="en-US" sz="2000" dirty="0" smtClean="0"/>
                  <a:t>.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sz="2400" dirty="0" smtClean="0"/>
                  <a:t>Feature Design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lvl="8"/>
                <a:endParaRPr lang="en-US" sz="800" dirty="0" smtClean="0"/>
              </a:p>
              <a:p>
                <a:r>
                  <a:rPr lang="en-US" sz="2400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. 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≥1−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smtClean="0"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133600"/>
                <a:ext cx="8380412" cy="4572000"/>
              </a:xfrm>
              <a:blipFill rotWithShape="0">
                <a:blip r:embed="rId3"/>
                <a:stretch>
                  <a:fillRect l="-73" t="-2667" r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61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430271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Lexical semantic models</a:t>
            </a:r>
          </a:p>
          <a:p>
            <a:r>
              <a:rPr lang="en-US" dirty="0"/>
              <a:t>QA matching models</a:t>
            </a:r>
          </a:p>
          <a:p>
            <a:r>
              <a:rPr lang="en-US" dirty="0">
                <a:solidFill>
                  <a:srgbClr val="FFFF66"/>
                </a:solidFill>
              </a:rPr>
              <a:t>Experiments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Dataset</a:t>
            </a:r>
          </a:p>
          <a:p>
            <a:pPr lvl="1"/>
            <a:r>
              <a:rPr lang="en-US" dirty="0">
                <a:solidFill>
                  <a:srgbClr val="FFFF66"/>
                </a:solidFill>
              </a:rPr>
              <a:t>Evaluation metrics</a:t>
            </a:r>
          </a:p>
          <a:p>
            <a:pPr lvl="1"/>
            <a:r>
              <a:rPr lang="en-US" dirty="0" smtClean="0">
                <a:solidFill>
                  <a:srgbClr val="FFFF66"/>
                </a:solidFill>
              </a:rPr>
              <a:t>Results</a:t>
            </a:r>
            <a:endParaRPr lang="en-US" dirty="0">
              <a:solidFill>
                <a:srgbClr val="FFFF66"/>
              </a:solidFill>
            </a:endParaRP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sz="2400" dirty="0"/>
              <a:t>[Wang et al., EMNLP-CoNLL-2007]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3822585"/>
          </a:xfrm>
        </p:spPr>
        <p:txBody>
          <a:bodyPr/>
          <a:lstStyle/>
          <a:p>
            <a:r>
              <a:rPr lang="en-US" dirty="0"/>
              <a:t>Created based on TREC QA data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judgment for each question/answer-sentence </a:t>
            </a:r>
            <a:r>
              <a:rPr lang="en-US" dirty="0" smtClean="0"/>
              <a:t>pair</a:t>
            </a:r>
          </a:p>
          <a:p>
            <a:pPr lvl="8"/>
            <a:endParaRPr lang="en-US" sz="800" dirty="0"/>
          </a:p>
          <a:p>
            <a:r>
              <a:rPr lang="en-US" dirty="0"/>
              <a:t>Training – Q/A pairs from </a:t>
            </a:r>
            <a:r>
              <a:rPr lang="en-US" dirty="0" smtClean="0"/>
              <a:t>TREC </a:t>
            </a:r>
            <a:r>
              <a:rPr lang="en-US" dirty="0"/>
              <a:t>8-12</a:t>
            </a:r>
          </a:p>
          <a:p>
            <a:pPr lvl="1"/>
            <a:r>
              <a:rPr lang="en-US" dirty="0"/>
              <a:t>Clean: 5,919 manually judged Q/A pairs (100 questions</a:t>
            </a:r>
            <a:r>
              <a:rPr lang="en-US" dirty="0" smtClean="0"/>
              <a:t>)</a:t>
            </a:r>
          </a:p>
          <a:p>
            <a:pPr lvl="8"/>
            <a:endParaRPr lang="en-US" sz="800" dirty="0"/>
          </a:p>
          <a:p>
            <a:r>
              <a:rPr lang="en-US" dirty="0"/>
              <a:t>Development and Test: </a:t>
            </a:r>
            <a:r>
              <a:rPr lang="en-US" dirty="0" smtClean="0"/>
              <a:t>Q/A </a:t>
            </a:r>
            <a:r>
              <a:rPr lang="en-US" dirty="0"/>
              <a:t>pairs from </a:t>
            </a:r>
            <a:r>
              <a:rPr lang="en-US" dirty="0" smtClean="0"/>
              <a:t>TREC </a:t>
            </a:r>
            <a:r>
              <a:rPr lang="en-US" dirty="0"/>
              <a:t>13</a:t>
            </a:r>
          </a:p>
          <a:p>
            <a:pPr lvl="1"/>
            <a:r>
              <a:rPr lang="en-US" dirty="0" err="1"/>
              <a:t>Dev</a:t>
            </a:r>
            <a:r>
              <a:rPr lang="en-US" dirty="0"/>
              <a:t>: 1,374 Q/A pairs (84 questions)</a:t>
            </a:r>
          </a:p>
          <a:p>
            <a:pPr lvl="1"/>
            <a:r>
              <a:rPr lang="en-US" dirty="0"/>
              <a:t>Test: 1,866 Q/A pairs (100 questions)</a:t>
            </a:r>
          </a:p>
        </p:txBody>
      </p:sp>
    </p:spTree>
    <p:extLst>
      <p:ext uri="{BB962C8B-B14F-4D97-AF65-F5344CB8AC3E}">
        <p14:creationId xmlns:p14="http://schemas.microsoft.com/office/powerpoint/2010/main" val="291153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362200"/>
                <a:ext cx="8380412" cy="4098558"/>
              </a:xfrm>
            </p:spPr>
            <p:txBody>
              <a:bodyPr/>
              <a:lstStyle/>
              <a:p>
                <a:r>
                  <a:rPr lang="en-US" dirty="0"/>
                  <a:t>For each question, rank the candidate sentences</a:t>
                </a:r>
              </a:p>
              <a:p>
                <a:pPr lvl="1"/>
                <a:r>
                  <a:rPr lang="en-US" dirty="0"/>
                  <a:t>Sentences with more than 40 words are excluded</a:t>
                </a:r>
              </a:p>
              <a:p>
                <a:pPr lvl="1"/>
                <a:r>
                  <a:rPr lang="en-US" dirty="0"/>
                  <a:t>Questions with only positive or only negative sentences are </a:t>
                </a:r>
                <a:r>
                  <a:rPr lang="en-US" dirty="0" smtClean="0"/>
                  <a:t>excluded (only 68 questions in the test set left)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dirty="0"/>
                  <a:t>Metrics</a:t>
                </a:r>
              </a:p>
              <a:p>
                <a:pPr lvl="1"/>
                <a:r>
                  <a:rPr lang="en-US" dirty="0"/>
                  <a:t>Mean Average Precision (MAP)</a:t>
                </a:r>
              </a:p>
              <a:p>
                <a:pPr lvl="2"/>
                <a:r>
                  <a:rPr lang="en-US" dirty="0"/>
                  <a:t>Average Precision: area under the precision-recall curve</a:t>
                </a:r>
              </a:p>
              <a:p>
                <a:pPr lvl="1"/>
                <a:r>
                  <a:rPr lang="en-US" dirty="0"/>
                  <a:t>Mean Reciprocal Rank (MRR)</a:t>
                </a:r>
              </a:p>
              <a:p>
                <a:pPr lvl="2"/>
                <a:r>
                  <a:rPr lang="en-US" dirty="0"/>
                  <a:t>𝑀𝑅𝑅=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rank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362200"/>
                <a:ext cx="8380412" cy="4098558"/>
              </a:xfrm>
              <a:blipFill rotWithShape="0">
                <a:blip r:embed="rId2"/>
                <a:stretch>
                  <a:fillRect l="-73" t="-3720" r="-873" b="-15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073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0412" cy="553998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86000"/>
                <a:ext cx="8380412" cy="4220386"/>
              </a:xfrm>
            </p:spPr>
            <p:txBody>
              <a:bodyPr/>
              <a:lstStyle/>
              <a:p>
                <a:r>
                  <a:rPr lang="en-US" sz="2600" dirty="0" smtClean="0"/>
                  <a:t>Simple tricks that improve the models</a:t>
                </a:r>
              </a:p>
              <a:p>
                <a:pPr lvl="1"/>
                <a:r>
                  <a:rPr lang="en-US" dirty="0" smtClean="0"/>
                  <a:t>Removing stop words</a:t>
                </a:r>
              </a:p>
              <a:p>
                <a:pPr lvl="1"/>
                <a:r>
                  <a:rPr lang="en-US" dirty="0" smtClean="0"/>
                  <a:t>Features are weighted by the inverse document frequency (IDF) of the question word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Capturing the “importance” of words in questions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sz="2600" dirty="0" smtClean="0"/>
                  <a:t>Evaluation script</a:t>
                </a:r>
              </a:p>
              <a:p>
                <a:pPr lvl="1"/>
                <a:r>
                  <a:rPr lang="en-US" dirty="0" smtClean="0"/>
                  <a:t>Previous work compared results of 68 questions to labels of 72 questions (highest MAP &amp; MRR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0.9444)</a:t>
                </a:r>
              </a:p>
              <a:p>
                <a:pPr lvl="1"/>
                <a:r>
                  <a:rPr lang="en-US" dirty="0" smtClean="0"/>
                  <a:t>We have updated results following the same setting.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86000"/>
                <a:ext cx="8380412" cy="4220386"/>
              </a:xfrm>
              <a:blipFill rotWithShape="0">
                <a:blip r:embed="rId3"/>
                <a:stretch>
                  <a:fillRect l="-73" t="-3468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89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smtClean="0"/>
              <a:t>Results – BDT vs. LCLR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145443"/>
              </p:ext>
            </p:extLst>
          </p:nvPr>
        </p:nvGraphicFramePr>
        <p:xfrm>
          <a:off x="381000" y="2133601"/>
          <a:ext cx="8380413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048000" y="2286000"/>
            <a:ext cx="4724400" cy="3505200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6096000"/>
            <a:ext cx="5638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rgbClr val="FFFF66"/>
                </a:solidFill>
                <a:latin typeface="Segoe" pitchFamily="34" charset="0"/>
              </a:rPr>
              <a:t>I&amp;L: </a:t>
            </a:r>
            <a:r>
              <a:rPr lang="en-US" sz="2600" dirty="0">
                <a:solidFill>
                  <a:srgbClr val="FFFF66"/>
                </a:solidFill>
                <a:cs typeface="Times New Roman" panose="02020603050405020304" pitchFamily="18" charset="0"/>
              </a:rPr>
              <a:t>Identical Word &amp; Lemma Match</a:t>
            </a:r>
          </a:p>
        </p:txBody>
      </p:sp>
    </p:spTree>
    <p:extLst>
      <p:ext uri="{BB962C8B-B14F-4D97-AF65-F5344CB8AC3E}">
        <p14:creationId xmlns:p14="http://schemas.microsoft.com/office/powerpoint/2010/main" val="1176774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 – BDT vs. LCLR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81000" y="2133601"/>
          <a:ext cx="8380413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724400" y="2286000"/>
            <a:ext cx="3048000" cy="3505200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6096000"/>
            <a:ext cx="5638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rgbClr val="FFFF66"/>
                </a:solidFill>
                <a:latin typeface="Segoe" pitchFamily="34" charset="0"/>
              </a:rPr>
              <a:t>WN: </a:t>
            </a:r>
            <a:r>
              <a:rPr lang="en-US" sz="2600" dirty="0" err="1" smtClean="0">
                <a:solidFill>
                  <a:srgbClr val="FFFF66"/>
                </a:solidFill>
                <a:cs typeface="Times New Roman" panose="02020603050405020304" pitchFamily="18" charset="0"/>
              </a:rPr>
              <a:t>WordNet</a:t>
            </a:r>
            <a:r>
              <a:rPr lang="en-US" sz="2600" dirty="0" smtClean="0">
                <a:solidFill>
                  <a:srgbClr val="FFFF66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FF66"/>
                </a:solidFill>
                <a:cs typeface="Times New Roman" panose="02020603050405020304" pitchFamily="18" charset="0"/>
              </a:rPr>
              <a:t>Syn</a:t>
            </a:r>
            <a:r>
              <a:rPr lang="en-US" sz="2600" dirty="0" smtClean="0">
                <a:solidFill>
                  <a:srgbClr val="FFFF66"/>
                </a:solidFill>
                <a:cs typeface="Times New Roman" panose="02020603050405020304" pitchFamily="18" charset="0"/>
              </a:rPr>
              <a:t>, Ant, Hyper/Hypo</a:t>
            </a:r>
            <a:endParaRPr lang="en-US" sz="2600" dirty="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73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1124180"/>
            <a:ext cx="9144000" cy="57338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2" y="1261811"/>
            <a:ext cx="5893897" cy="4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772870"/>
            <a:ext cx="488106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/>
                </a:solidFill>
              </a:rPr>
              <a:t>Lemmon was awarded the </a:t>
            </a:r>
            <a:r>
              <a:rPr lang="en-US" sz="1350" u="sng" dirty="0">
                <a:solidFill>
                  <a:srgbClr val="0070C0"/>
                </a:solidFill>
              </a:rPr>
              <a:t>Best Supporting Actor Oscar</a:t>
            </a:r>
            <a:r>
              <a:rPr lang="en-US" sz="1350" dirty="0">
                <a:solidFill>
                  <a:srgbClr val="00B0F0"/>
                </a:solidFill>
              </a:rPr>
              <a:t> </a:t>
            </a:r>
            <a:r>
              <a:rPr lang="en-US" sz="1350" dirty="0">
                <a:solidFill>
                  <a:schemeClr val="bg2"/>
                </a:solidFill>
              </a:rPr>
              <a:t>in 1956 for</a:t>
            </a:r>
            <a:r>
              <a:rPr lang="en-US" sz="1350" dirty="0"/>
              <a:t> </a:t>
            </a:r>
            <a:r>
              <a:rPr lang="en-US" sz="1350" i="1" u="sng" dirty="0">
                <a:solidFill>
                  <a:srgbClr val="0070C0"/>
                </a:solidFill>
              </a:rPr>
              <a:t>Mister Roberts</a:t>
            </a:r>
            <a:r>
              <a:rPr lang="en-US" sz="1350" dirty="0"/>
              <a:t> </a:t>
            </a:r>
            <a:r>
              <a:rPr lang="en-US" sz="1350" dirty="0">
                <a:solidFill>
                  <a:schemeClr val="bg2"/>
                </a:solidFill>
              </a:rPr>
              <a:t>(1955) and the </a:t>
            </a:r>
            <a:r>
              <a:rPr lang="en-US" sz="1350" dirty="0">
                <a:solidFill>
                  <a:srgbClr val="0070C0"/>
                </a:solidFill>
              </a:rPr>
              <a:t>Best Actor Oscar</a:t>
            </a:r>
            <a:r>
              <a:rPr lang="en-US" sz="1350" dirty="0"/>
              <a:t> </a:t>
            </a:r>
            <a:r>
              <a:rPr lang="en-US" sz="1350" dirty="0">
                <a:solidFill>
                  <a:schemeClr val="bg2"/>
                </a:solidFill>
              </a:rPr>
              <a:t>for </a:t>
            </a:r>
            <a:r>
              <a:rPr lang="en-US" sz="1350" i="1" u="sng" dirty="0">
                <a:solidFill>
                  <a:srgbClr val="0070C0"/>
                </a:solidFill>
              </a:rPr>
              <a:t>Save the Tiger</a:t>
            </a:r>
            <a:r>
              <a:rPr lang="en-US" sz="1350" dirty="0"/>
              <a:t> </a:t>
            </a:r>
            <a:r>
              <a:rPr lang="en-US" sz="1350" dirty="0">
                <a:solidFill>
                  <a:schemeClr val="bg2"/>
                </a:solidFill>
              </a:rPr>
              <a:t>(1973), becoming the first actor to achieve this rare double…</a:t>
            </a:r>
          </a:p>
          <a:p>
            <a:endParaRPr lang="en-US" sz="600" dirty="0">
              <a:solidFill>
                <a:schemeClr val="bg2"/>
              </a:solidFill>
            </a:endParaRPr>
          </a:p>
          <a:p>
            <a:r>
              <a:rPr lang="en-US" sz="1200" i="1" dirty="0">
                <a:solidFill>
                  <a:schemeClr val="bg2"/>
                </a:solidFill>
              </a:rPr>
              <a:t>Source: Jack Lemmon -- Wikipedia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3941" y="1772870"/>
            <a:ext cx="7499053" cy="4856530"/>
            <a:chOff x="1263941" y="1772870"/>
            <a:chExt cx="7499053" cy="4856530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609" y="1772870"/>
              <a:ext cx="2536385" cy="34437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3941" y="3185632"/>
              <a:ext cx="4836319" cy="3443768"/>
            </a:xfrm>
            <a:prstGeom prst="rect">
              <a:avLst/>
            </a:prstGeom>
          </p:spPr>
        </p:pic>
      </p:grpSp>
      <p:sp>
        <p:nvSpPr>
          <p:cNvPr id="10" name="Right Arrow 9"/>
          <p:cNvSpPr/>
          <p:nvPr/>
        </p:nvSpPr>
        <p:spPr>
          <a:xfrm>
            <a:off x="533400" y="2195750"/>
            <a:ext cx="503400" cy="3545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685800" y="3352800"/>
            <a:ext cx="7543800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shade val="60000"/>
                <a:satMod val="30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won the best actor Oscar in 1973?</a:t>
            </a:r>
          </a:p>
        </p:txBody>
      </p:sp>
    </p:spTree>
    <p:extLst>
      <p:ext uri="{BB962C8B-B14F-4D97-AF65-F5344CB8AC3E}">
        <p14:creationId xmlns:p14="http://schemas.microsoft.com/office/powerpoint/2010/main" val="1735740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 – BDT vs. LCLR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52025"/>
              </p:ext>
            </p:extLst>
          </p:nvPr>
        </p:nvGraphicFramePr>
        <p:xfrm>
          <a:off x="381000" y="2133601"/>
          <a:ext cx="8380413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096000" y="2286000"/>
            <a:ext cx="1676400" cy="3505200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3412" y="6096000"/>
            <a:ext cx="5335588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smtClean="0">
                <a:solidFill>
                  <a:srgbClr val="FFFF66"/>
                </a:solidFill>
                <a:latin typeface="Segoe" pitchFamily="34" charset="0"/>
              </a:rPr>
              <a:t>LS: </a:t>
            </a:r>
            <a:r>
              <a:rPr lang="en-US" sz="2600" dirty="0" smtClean="0">
                <a:solidFill>
                  <a:srgbClr val="FFFF66"/>
                </a:solidFill>
                <a:cs typeface="Times New Roman" panose="02020603050405020304" pitchFamily="18" charset="0"/>
              </a:rPr>
              <a:t>Enhanced Lexical Semantics</a:t>
            </a:r>
            <a:endParaRPr lang="en-US" sz="2600" dirty="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5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553998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 – BDT vs. LCLR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81000" y="2133601"/>
          <a:ext cx="8380413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381000" y="6096000"/>
            <a:ext cx="8534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00" dirty="0" err="1" smtClean="0">
                <a:solidFill>
                  <a:srgbClr val="FFFF66"/>
                </a:solidFill>
                <a:latin typeface="Segoe" pitchFamily="34" charset="0"/>
              </a:rPr>
              <a:t>NER&amp;AnsType</a:t>
            </a:r>
            <a:r>
              <a:rPr lang="en-US" sz="2600" dirty="0" smtClean="0">
                <a:solidFill>
                  <a:srgbClr val="FFFF66"/>
                </a:solidFill>
                <a:latin typeface="Segoe" pitchFamily="34" charset="0"/>
              </a:rPr>
              <a:t>: </a:t>
            </a:r>
            <a:r>
              <a:rPr lang="en-US" sz="2600" dirty="0" smtClean="0">
                <a:solidFill>
                  <a:srgbClr val="FFFF66"/>
                </a:solidFill>
                <a:cs typeface="Times New Roman" panose="02020603050405020304" pitchFamily="18" charset="0"/>
              </a:rPr>
              <a:t>Named Entity &amp; Answer Type Checking</a:t>
            </a:r>
            <a:endParaRPr lang="en-US" sz="2600" dirty="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02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LCLR vs. TED-based Methods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658730"/>
              </p:ext>
            </p:extLst>
          </p:nvPr>
        </p:nvGraphicFramePr>
        <p:xfrm>
          <a:off x="410901" y="2209801"/>
          <a:ext cx="8380413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10" y="6550223"/>
            <a:ext cx="882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*</a:t>
            </a:r>
            <a:r>
              <a:rPr lang="en-US" sz="1400" b="1" dirty="0" smtClean="0">
                <a:solidFill>
                  <a:srgbClr val="FFFF66"/>
                </a:solidFill>
              </a:rPr>
              <a:t>Updated numbers; different from the version in the proceedings</a:t>
            </a:r>
            <a:endParaRPr lang="en-US" sz="1400" dirty="0" smtClean="0">
              <a:solidFill>
                <a:srgbClr val="FFFF66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25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Word Matching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2049792"/>
          </a:xfrm>
        </p:spPr>
        <p:txBody>
          <a:bodyPr/>
          <a:lstStyle/>
          <a:p>
            <a:r>
              <a:rPr lang="en-US" dirty="0"/>
              <a:t>Three reasons/sources of errors</a:t>
            </a:r>
          </a:p>
          <a:p>
            <a:pPr lvl="1"/>
            <a:r>
              <a:rPr lang="en-US" dirty="0"/>
              <a:t>Uncovered or inaccurate entity relations</a:t>
            </a:r>
          </a:p>
          <a:p>
            <a:pPr lvl="1"/>
            <a:r>
              <a:rPr lang="en-US" dirty="0"/>
              <a:t>Lack of robust question analysis</a:t>
            </a:r>
          </a:p>
          <a:p>
            <a:pPr lvl="1"/>
            <a:r>
              <a:rPr lang="en-US" dirty="0"/>
              <a:t>Need of high-level semantic representation and </a:t>
            </a:r>
            <a:r>
              <a:rPr lang="en-US" dirty="0" smtClean="0"/>
              <a:t>inference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62" y="4805996"/>
            <a:ext cx="85344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20700" indent="-520700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what film is Gordon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Gekko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character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20700" indent="-520700"/>
            <a:r>
              <a:rPr lang="en-U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received a best actor Oscar in 1987 for this role as Gordon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Gekko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“Wall Street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0578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4681282"/>
          </a:xfrm>
        </p:spPr>
        <p:txBody>
          <a:bodyPr/>
          <a:lstStyle/>
          <a:p>
            <a:r>
              <a:rPr lang="en-US" sz="2600" dirty="0" smtClean="0"/>
              <a:t>Answer sentence selection using word alignment</a:t>
            </a:r>
          </a:p>
          <a:p>
            <a:pPr lvl="1"/>
            <a:r>
              <a:rPr lang="en-US" dirty="0" smtClean="0"/>
              <a:t>Leveraging enhanced lexical semantic models to find semantically related words</a:t>
            </a:r>
          </a:p>
          <a:p>
            <a:r>
              <a:rPr lang="en-US" sz="2600" dirty="0" smtClean="0"/>
              <a:t>Key findings</a:t>
            </a:r>
          </a:p>
          <a:p>
            <a:pPr lvl="1"/>
            <a:r>
              <a:rPr lang="en-US" dirty="0" smtClean="0"/>
              <a:t>Rich lexical semantic information improves both unstructured (</a:t>
            </a:r>
            <a:r>
              <a:rPr lang="en-US" dirty="0" err="1" smtClean="0"/>
              <a:t>BoW</a:t>
            </a:r>
            <a:r>
              <a:rPr lang="en-US" dirty="0" smtClean="0"/>
              <a:t>) and structured (LCLR) models</a:t>
            </a:r>
          </a:p>
          <a:p>
            <a:pPr lvl="1"/>
            <a:r>
              <a:rPr lang="en-US" dirty="0" smtClean="0"/>
              <a:t>Outperform the dependency tree matching approaches</a:t>
            </a:r>
          </a:p>
          <a:p>
            <a:pPr lvl="8"/>
            <a:endParaRPr lang="en-US" sz="800" dirty="0" smtClean="0"/>
          </a:p>
          <a:p>
            <a:r>
              <a:rPr lang="en-US" sz="2600" dirty="0" smtClean="0"/>
              <a:t>Future Work</a:t>
            </a:r>
            <a:endParaRPr lang="en-US" sz="2600" dirty="0"/>
          </a:p>
          <a:p>
            <a:pPr lvl="1"/>
            <a:r>
              <a:rPr lang="en-US" dirty="0" smtClean="0"/>
              <a:t>Applications in community QA, paraphrasing, textual entailment</a:t>
            </a:r>
          </a:p>
          <a:p>
            <a:pPr lvl="1"/>
            <a:r>
              <a:rPr lang="en-US" dirty="0" smtClean="0"/>
              <a:t>High-level semantic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33203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Dependency Tree Matching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71982"/>
            <a:ext cx="8380412" cy="3776418"/>
          </a:xfrm>
        </p:spPr>
        <p:txBody>
          <a:bodyPr/>
          <a:lstStyle/>
          <a:p>
            <a:r>
              <a:rPr lang="en-US" sz="2600" dirty="0" smtClean="0"/>
              <a:t>Tree edit-distance </a:t>
            </a:r>
            <a:r>
              <a:rPr lang="en-US" sz="2000" dirty="0" smtClean="0"/>
              <a:t>[</a:t>
            </a:r>
            <a:r>
              <a:rPr lang="en-US" sz="2000" dirty="0" err="1" smtClean="0"/>
              <a:t>Punyakanok</a:t>
            </a:r>
            <a:r>
              <a:rPr lang="en-US" sz="2000" dirty="0" smtClean="0"/>
              <a:t>, Roth &amp; Yih, 2004]</a:t>
            </a:r>
          </a:p>
          <a:p>
            <a:pPr lvl="1"/>
            <a:r>
              <a:rPr lang="en-US" dirty="0" smtClean="0"/>
              <a:t>Represent question and sentence using their dependency trees</a:t>
            </a:r>
          </a:p>
          <a:p>
            <a:pPr lvl="1"/>
            <a:r>
              <a:rPr lang="en-US" dirty="0" smtClean="0"/>
              <a:t>Measure their distance by the minimal number of edit operations: change, delete &amp; insert</a:t>
            </a:r>
          </a:p>
          <a:p>
            <a:pPr lvl="8"/>
            <a:endParaRPr lang="en-US" sz="800" dirty="0" smtClean="0"/>
          </a:p>
          <a:p>
            <a:r>
              <a:rPr lang="en-US" sz="2600" dirty="0" smtClean="0"/>
              <a:t>Quasi-synchronous grammar </a:t>
            </a:r>
            <a:r>
              <a:rPr lang="en-US" sz="2000" dirty="0" smtClean="0"/>
              <a:t>[Wang et al., 2007]</a:t>
            </a:r>
          </a:p>
          <a:p>
            <a:r>
              <a:rPr lang="en-US" sz="2600" dirty="0" smtClean="0"/>
              <a:t>Tree-edit CRF </a:t>
            </a:r>
            <a:r>
              <a:rPr lang="en-US" sz="2000" dirty="0" smtClean="0"/>
              <a:t>[Wang &amp; Manning, 2010]</a:t>
            </a:r>
            <a:endParaRPr lang="en-US" dirty="0" smtClean="0"/>
          </a:p>
          <a:p>
            <a:r>
              <a:rPr lang="en-US" sz="2600" dirty="0" smtClean="0"/>
              <a:t>Discriminative learning on tree-edit features </a:t>
            </a:r>
            <a:br>
              <a:rPr lang="en-US" sz="2600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Heilman</a:t>
            </a:r>
            <a:r>
              <a:rPr lang="en-US" sz="2000" dirty="0" smtClean="0"/>
              <a:t> &amp; Smith, 2010; Yao et al., 2013]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094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of Dependency Tree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600062"/>
                <a:ext cx="8380412" cy="3287054"/>
              </a:xfrm>
            </p:spPr>
            <p:txBody>
              <a:bodyPr/>
              <a:lstStyle/>
              <a:p>
                <a:r>
                  <a:rPr lang="en-US" dirty="0" smtClean="0"/>
                  <a:t>Dependency tree captures mostly syntactic relations.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Tree matching is complicated.</a:t>
                </a:r>
              </a:p>
              <a:p>
                <a:pPr lvl="1"/>
                <a:r>
                  <a:rPr lang="en-US" dirty="0" smtClean="0"/>
                  <a:t>High run-time cost</a:t>
                </a:r>
              </a:p>
              <a:p>
                <a:pPr lvl="1"/>
                <a:r>
                  <a:rPr lang="en-US" dirty="0" smtClean="0"/>
                  <a:t>Computational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2000" dirty="0" smtClean="0"/>
                  <a:t>[Tai, 1997]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are the numbers of nodes respectively of trees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are the </a:t>
                </a:r>
                <a:r>
                  <a:rPr lang="en-US" dirty="0" smtClean="0"/>
                  <a:t>maximum depths respectively of </a:t>
                </a:r>
                <a:r>
                  <a:rPr lang="en-US" dirty="0"/>
                  <a:t>trees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600062"/>
                <a:ext cx="8380412" cy="3287054"/>
              </a:xfrm>
              <a:blipFill rotWithShape="0">
                <a:blip r:embed="rId3"/>
                <a:stretch>
                  <a:fillRect l="-73" t="-463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16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Match the Surface Forms Directly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0086" y="2088901"/>
            <a:ext cx="542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0700" indent="-520700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 the best actor Oscar in 1973?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6320135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Lemmon was awarded the Best Actor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Oscar.</a:t>
            </a:r>
            <a:endParaRPr lang="en-US" sz="24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83207"/>
            <a:ext cx="5181600" cy="1073068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92932"/>
            <a:ext cx="4876800" cy="1386298"/>
          </a:xfrm>
          <a:prstGeom prst="rect">
            <a:avLst/>
          </a:prstGeom>
        </p:spPr>
      </p:pic>
      <p:sp>
        <p:nvSpPr>
          <p:cNvPr id="19" name="Curved Right Arrow 18"/>
          <p:cNvSpPr/>
          <p:nvPr/>
        </p:nvSpPr>
        <p:spPr bwMode="auto">
          <a:xfrm rot="10610519">
            <a:off x="7568389" y="5421894"/>
            <a:ext cx="457200" cy="118546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>
            <a:off x="1052886" y="2307945"/>
            <a:ext cx="457200" cy="1185467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4000500" y="4191000"/>
            <a:ext cx="495300" cy="74607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2" name="Up-Down Arrow 11"/>
          <p:cNvSpPr/>
          <p:nvPr/>
        </p:nvSpPr>
        <p:spPr bwMode="auto">
          <a:xfrm>
            <a:off x="4000500" y="2679517"/>
            <a:ext cx="495300" cy="74607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04800" y="5083207"/>
            <a:ext cx="8610600" cy="12369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Can matching </a:t>
            </a:r>
            <a:r>
              <a:rPr kumimoji="0" lang="en-US" sz="2900" b="0" i="0" u="none" strike="noStrike" cap="none" normalizeH="0" baseline="0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&amp;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</a:t>
            </a:r>
            <a:r>
              <a:rPr kumimoji="0" lang="en-US" sz="2900" b="0" i="0" u="none" strike="noStrike" cap="none" normalizeH="0" dirty="0" smtClean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directly perform comparably?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9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0417 -0.410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 animBg="1"/>
      <p:bldP spid="22" grpId="0" animBg="1"/>
      <p:bldP spid="1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Match the Surface Forms Directly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0086" y="2088901"/>
            <a:ext cx="542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0700" indent="-520700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 the best actor Oscar in 1973?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680" y="3505200"/>
            <a:ext cx="659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Lemmon was awarded the Best Actor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Oscar.</a:t>
            </a:r>
            <a:endParaRPr lang="en-US" sz="2400" dirty="0"/>
          </a:p>
        </p:txBody>
      </p:sp>
      <p:sp>
        <p:nvSpPr>
          <p:cNvPr id="12" name="Up-Down Arrow 11"/>
          <p:cNvSpPr/>
          <p:nvPr/>
        </p:nvSpPr>
        <p:spPr bwMode="auto">
          <a:xfrm>
            <a:off x="4000500" y="2679517"/>
            <a:ext cx="495300" cy="74607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4489406"/>
            <a:ext cx="8380412" cy="1966692"/>
          </a:xfrm>
        </p:spPr>
        <p:txBody>
          <a:bodyPr/>
          <a:lstStyle/>
          <a:p>
            <a:r>
              <a:rPr lang="en-US" dirty="0"/>
              <a:t>Using a simple word alignment setting</a:t>
            </a:r>
          </a:p>
          <a:p>
            <a:pPr lvl="1"/>
            <a:r>
              <a:rPr lang="en-US" dirty="0"/>
              <a:t>Link words in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/>
              <a:t> that are related to words in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en-US" dirty="0"/>
              <a:t>Determine whether two words can be semantically associated using </a:t>
            </a:r>
            <a:r>
              <a:rPr lang="en-US" dirty="0" smtClean="0"/>
              <a:t>recently </a:t>
            </a:r>
            <a:r>
              <a:rPr lang="en-US" dirty="0"/>
              <a:t>developed </a:t>
            </a:r>
            <a:r>
              <a:rPr lang="en-US" dirty="0" smtClean="0"/>
              <a:t>lexical </a:t>
            </a:r>
            <a:r>
              <a:rPr lang="en-US" dirty="0"/>
              <a:t>semantic models</a:t>
            </a:r>
          </a:p>
        </p:txBody>
      </p:sp>
    </p:spTree>
    <p:extLst>
      <p:ext uri="{BB962C8B-B14F-4D97-AF65-F5344CB8AC3E}">
        <p14:creationId xmlns:p14="http://schemas.microsoft.com/office/powerpoint/2010/main" val="765472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2723311"/>
            <a:ext cx="8380412" cy="2686889"/>
          </a:xfrm>
        </p:spPr>
        <p:txBody>
          <a:bodyPr/>
          <a:lstStyle/>
          <a:p>
            <a:r>
              <a:rPr lang="en-US" sz="2600" dirty="0" smtClean="0"/>
              <a:t>Investigate unstructured and structured models that incorporate rich lexical semantic information</a:t>
            </a:r>
          </a:p>
          <a:p>
            <a:pPr lvl="1"/>
            <a:r>
              <a:rPr lang="en-US" sz="2200" dirty="0" smtClean="0"/>
              <a:t>Enhanced lexical semantic models (beyond </a:t>
            </a:r>
            <a:r>
              <a:rPr lang="en-US" sz="2200" dirty="0" err="1" smtClean="0"/>
              <a:t>WordNet</a:t>
            </a:r>
            <a:r>
              <a:rPr lang="en-US" sz="2200" dirty="0" smtClean="0"/>
              <a:t>) are crucial in improving performance</a:t>
            </a:r>
          </a:p>
          <a:p>
            <a:pPr lvl="1"/>
            <a:r>
              <a:rPr lang="en-US" sz="2200" dirty="0" smtClean="0"/>
              <a:t>Simple unstructured </a:t>
            </a:r>
            <a:r>
              <a:rPr lang="en-US" sz="2200" dirty="0" err="1" smtClean="0"/>
              <a:t>BoW</a:t>
            </a:r>
            <a:r>
              <a:rPr lang="en-US" sz="2200" dirty="0" smtClean="0"/>
              <a:t> models become very competitive</a:t>
            </a:r>
          </a:p>
          <a:p>
            <a:pPr lvl="8"/>
            <a:endParaRPr lang="en-US" dirty="0" smtClean="0"/>
          </a:p>
          <a:p>
            <a:r>
              <a:rPr lang="en-US" sz="2600" dirty="0" smtClean="0"/>
              <a:t>Outperform previous tree-matching approaches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44612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97312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rgbClr val="FFFF66"/>
                </a:solidFill>
              </a:rPr>
              <a:t>Problem definition</a:t>
            </a:r>
          </a:p>
          <a:p>
            <a:r>
              <a:rPr lang="en-US" dirty="0"/>
              <a:t>Lexical semantic models</a:t>
            </a:r>
          </a:p>
          <a:p>
            <a:r>
              <a:rPr lang="en-US" dirty="0"/>
              <a:t>QA matching models</a:t>
            </a:r>
          </a:p>
          <a:p>
            <a:r>
              <a:rPr lang="en-US" dirty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79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COTTYIH@YFXFIMNFUVWXY5M7" val="4209"/>
</p:tagLst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1306</Words>
  <Application>Microsoft Office PowerPoint</Application>
  <PresentationFormat>On-screen Show (4:3)</PresentationFormat>
  <Paragraphs>289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Segoe</vt:lpstr>
      <vt:lpstr>Segoe Semibold</vt:lpstr>
      <vt:lpstr>Arial</vt:lpstr>
      <vt:lpstr>Calibri</vt:lpstr>
      <vt:lpstr>Cambria Math</vt:lpstr>
      <vt:lpstr>Tahoma</vt:lpstr>
      <vt:lpstr>Times New Roman</vt:lpstr>
      <vt:lpstr>Wingdings</vt:lpstr>
      <vt:lpstr>SIGIR-10 v3</vt:lpstr>
      <vt:lpstr>Question Answering Using Enhanced Lexical Semantic Models</vt:lpstr>
      <vt:lpstr>Task – Answer Sentence Selection</vt:lpstr>
      <vt:lpstr>PowerPoint Presentation</vt:lpstr>
      <vt:lpstr>Dependency Tree Matching Approaches</vt:lpstr>
      <vt:lpstr>Issues of Dependency Tree Matching</vt:lpstr>
      <vt:lpstr>Match the Surface Forms Directly</vt:lpstr>
      <vt:lpstr>Match the Surface Forms Directly</vt:lpstr>
      <vt:lpstr>Main Results</vt:lpstr>
      <vt:lpstr>Outline</vt:lpstr>
      <vt:lpstr>Problem Definition</vt:lpstr>
      <vt:lpstr>Word Alignment View</vt:lpstr>
      <vt:lpstr>Outline</vt:lpstr>
      <vt:lpstr>Synonymy/Antonymy</vt:lpstr>
      <vt:lpstr>Polarity Inducing Latent Semantic Analysis [Yih, Zweig &amp; Platt, EMNLP-CoNLL-12]</vt:lpstr>
      <vt:lpstr>Hypernymy/Hyponymy (the Is-A relation)</vt:lpstr>
      <vt:lpstr>Probase [Wu et al. 2012]</vt:lpstr>
      <vt:lpstr>Semantic Word Similarity</vt:lpstr>
      <vt:lpstr>Outline</vt:lpstr>
      <vt:lpstr>Bag-of-Words Model (1/2)</vt:lpstr>
      <vt:lpstr>Bag-of-Words Model (2/2)</vt:lpstr>
      <vt:lpstr>Latent Word Alignment Structures (1/2)</vt:lpstr>
      <vt:lpstr>Latent Word Alignment Structures (2/2)</vt:lpstr>
      <vt:lpstr>Learning Latent Word Alignment Structures</vt:lpstr>
      <vt:lpstr>Outline</vt:lpstr>
      <vt:lpstr>Dataset [Wang et al., EMNLP-CoNLL-2007]</vt:lpstr>
      <vt:lpstr>Evaluation</vt:lpstr>
      <vt:lpstr>Implementation Details</vt:lpstr>
      <vt:lpstr>Results – BDT vs. LCLR</vt:lpstr>
      <vt:lpstr>Results – BDT vs. LCLR</vt:lpstr>
      <vt:lpstr>Results – BDT vs. LCLR</vt:lpstr>
      <vt:lpstr>Results – BDT vs. LCLR</vt:lpstr>
      <vt:lpstr>Results – LCLR vs. TED-based Methods</vt:lpstr>
      <vt:lpstr>Limitation of Word Matching Models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Using Enhanced Lexical Semantic Models</dc:title>
  <dc:creator/>
  <cp:keywords>Question Answering, Lexical Semantics</cp:keywords>
  <cp:lastModifiedBy/>
  <cp:revision>1</cp:revision>
  <dcterms:created xsi:type="dcterms:W3CDTF">2013-09-06T01:32:26Z</dcterms:created>
  <dcterms:modified xsi:type="dcterms:W3CDTF">2014-02-11T21:41:44Z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