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4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51" r:id="rId1"/>
  </p:sldMasterIdLst>
  <p:notesMasterIdLst>
    <p:notesMasterId r:id="rId27"/>
  </p:notesMasterIdLst>
  <p:handoutMasterIdLst>
    <p:handoutMasterId r:id="rId28"/>
  </p:handoutMasterIdLst>
  <p:sldIdLst>
    <p:sldId id="527" r:id="rId2"/>
    <p:sldId id="918" r:id="rId3"/>
    <p:sldId id="914" r:id="rId4"/>
    <p:sldId id="878" r:id="rId5"/>
    <p:sldId id="813" r:id="rId6"/>
    <p:sldId id="921" r:id="rId7"/>
    <p:sldId id="884" r:id="rId8"/>
    <p:sldId id="839" r:id="rId9"/>
    <p:sldId id="886" r:id="rId10"/>
    <p:sldId id="902" r:id="rId11"/>
    <p:sldId id="904" r:id="rId12"/>
    <p:sldId id="905" r:id="rId13"/>
    <p:sldId id="906" r:id="rId14"/>
    <p:sldId id="887" r:id="rId15"/>
    <p:sldId id="890" r:id="rId16"/>
    <p:sldId id="891" r:id="rId17"/>
    <p:sldId id="892" r:id="rId18"/>
    <p:sldId id="894" r:id="rId19"/>
    <p:sldId id="908" r:id="rId20"/>
    <p:sldId id="888" r:id="rId21"/>
    <p:sldId id="896" r:id="rId22"/>
    <p:sldId id="898" r:id="rId23"/>
    <p:sldId id="897" r:id="rId24"/>
    <p:sldId id="900" r:id="rId25"/>
    <p:sldId id="889" r:id="rId26"/>
  </p:sldIdLst>
  <p:sldSz cx="9144000" cy="6858000" type="screen4x3"/>
  <p:notesSz cx="7010400" cy="92964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31D7D"/>
    <a:srgbClr val="C61C0A"/>
    <a:srgbClr val="006600"/>
    <a:srgbClr val="87C1D5"/>
    <a:srgbClr val="87B5ED"/>
    <a:srgbClr val="211AA6"/>
    <a:srgbClr val="FF9900"/>
    <a:srgbClr val="90BBEE"/>
    <a:srgbClr val="D8D9DA"/>
    <a:srgbClr val="BDBE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80406" autoAdjust="0"/>
  </p:normalViewPr>
  <p:slideViewPr>
    <p:cSldViewPr>
      <p:cViewPr varScale="1">
        <p:scale>
          <a:sx n="70" d="100"/>
          <a:sy n="70" d="100"/>
        </p:scale>
        <p:origin x="192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3" y="3819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TREC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0"/>
                  <c:y val="-4.3055555555555599E-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-4.7818293496887793E-3"/>
                  <c:y val="-1.8194444444444461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-1.1688781158330745E-16"/>
                  <c:y val="-7.7777777777777776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QuASE</c:v>
                </c:pt>
                <c:pt idx="1">
                  <c:v>AskMSR+</c:v>
                </c:pt>
                <c:pt idx="2">
                  <c:v>SEMPRE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0.65</c:v>
                </c:pt>
                <c:pt idx="1">
                  <c:v>0.62</c:v>
                </c:pt>
                <c:pt idx="2">
                  <c:v>0.14000000000000001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Bing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3.1878862331258823E-3"/>
                  <c:y val="6.1111111111111192E-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1.5939431165629264E-3"/>
                  <c:y val="-1.4722222222222255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3.1878862331258528E-3"/>
                  <c:y val="-8.3333333333333339E-4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QuASE</c:v>
                </c:pt>
                <c:pt idx="1">
                  <c:v>AskMSR+</c:v>
                </c:pt>
                <c:pt idx="2">
                  <c:v>SEMPRE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0.64</c:v>
                </c:pt>
                <c:pt idx="1">
                  <c:v>0.53</c:v>
                </c:pt>
                <c:pt idx="2">
                  <c:v>0.24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368180752"/>
        <c:axId val="597409336"/>
      </c:barChart>
      <c:catAx>
        <c:axId val="3681807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7409336"/>
        <c:crosses val="autoZero"/>
        <c:auto val="1"/>
        <c:lblAlgn val="ctr"/>
        <c:lblOffset val="100"/>
        <c:noMultiLvlLbl val="0"/>
      </c:catAx>
      <c:valAx>
        <c:axId val="597409336"/>
        <c:scaling>
          <c:orientation val="minMax"/>
          <c:max val="0.75000000000000011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81807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77995401913384366"/>
          <c:y val="0.10334590988626421"/>
          <c:w val="0.18127538542674124"/>
          <c:h val="0.2056818678915135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0"/>
                  <c:y val="-4.3055555555555599E-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-4.7818293496887793E-3"/>
                  <c:y val="-1.8194444444444461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-1.1688781158330745E-16"/>
                  <c:y val="-7.7777777777777776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Sheet1!$B$2:$B$3</c:f>
              <c:numCache>
                <c:formatCode>General</c:formatCode>
                <c:ptCount val="2"/>
                <c:pt idx="0">
                  <c:v>0.65</c:v>
                </c:pt>
                <c:pt idx="1">
                  <c:v>0.63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TREC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Sheet1!$A$2:$A$3</c15:sqref>
                        </c15:formulaRef>
                      </c:ext>
                    </c:extLst>
                    <c:strCache>
                      <c:ptCount val="2"/>
                      <c:pt idx="0">
                        <c:v>QuASE - Full</c:v>
                      </c:pt>
                      <c:pt idx="1">
                        <c:v>QuASE - Ablation</c:v>
                      </c:pt>
                    </c:strCache>
                  </c:strRef>
                </c15:cat>
              </c15:filteredCategoryTitle>
            </c:ext>
          </c:extLst>
        </c:ser>
        <c:ser>
          <c:idx val="1"/>
          <c:order val="1"/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3.1878862331258823E-3"/>
                  <c:y val="6.1111111111111192E-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1.5939431165629264E-3"/>
                  <c:y val="-1.4722222222222255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3.1878862331258528E-3"/>
                  <c:y val="-8.3333333333333339E-4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Sheet1!$C$2:$C$3</c:f>
              <c:numCache>
                <c:formatCode>General</c:formatCode>
                <c:ptCount val="2"/>
                <c:pt idx="0">
                  <c:v>0.64</c:v>
                </c:pt>
                <c:pt idx="1">
                  <c:v>0.62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Sheet1!$C$1</c15:sqref>
                        </c15:formulaRef>
                      </c:ext>
                    </c:extLst>
                    <c:strCache>
                      <c:ptCount val="1"/>
                      <c:pt idx="0">
                        <c:v>Bing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Sheet1!$A$2:$A$3</c15:sqref>
                        </c15:formulaRef>
                      </c:ext>
                    </c:extLst>
                    <c:strCache>
                      <c:ptCount val="2"/>
                      <c:pt idx="0">
                        <c:v>QuASE - Full</c:v>
                      </c:pt>
                      <c:pt idx="1">
                        <c:v>QuASE - Ablation</c:v>
                      </c:pt>
                    </c:strCache>
                  </c:strRef>
                </c15:cat>
              </c15:filteredCategoryTitle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56461792"/>
        <c:axId val="256463360"/>
      </c:barChart>
      <c:catAx>
        <c:axId val="2564617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6463360"/>
        <c:crosses val="autoZero"/>
        <c:auto val="1"/>
        <c:lblAlgn val="ctr"/>
        <c:lblOffset val="100"/>
        <c:noMultiLvlLbl val="0"/>
      </c:catAx>
      <c:valAx>
        <c:axId val="256463360"/>
        <c:scaling>
          <c:orientation val="minMax"/>
          <c:max val="0.75000000000000011"/>
          <c:min val="0.3000000000000000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64617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3482547326932293"/>
          <c:y val="0.82231284244529479"/>
          <c:w val="0.57338539210122119"/>
          <c:h val="0.1381544501389642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DD89E773-D477-418A-BEE2-6B3D01AA5D2E}" type="datetimeFigureOut">
              <a:rPr lang="en-US" smtClean="0"/>
              <a:pPr/>
              <a:t>5/20/2015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E5EE89F3-A789-47F3-9168-3256DB2E94D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6675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215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15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85248E21-7EDA-4BA6-AE80-620D0A1CF27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137161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宋体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宋体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宋体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宋体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宋体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81100" y="696913"/>
            <a:ext cx="4648200" cy="3486150"/>
          </a:xfrm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57066" indent="-291179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64717" indent="-232943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30604" indent="-232943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96491" indent="-232943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62377" indent="-23294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028264" indent="-23294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94151" indent="-23294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960038" indent="-23294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54291340-DDA6-4F6C-9E94-8A98E7092AB4}" type="slidenum">
              <a:rPr lang="en-US" altLang="zh-CN" smtClean="0"/>
              <a:pPr algn="r" eaLnBrk="1" hangingPunct="1">
                <a:spcBef>
                  <a:spcPct val="0"/>
                </a:spcBef>
              </a:pPr>
              <a:t>1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35776881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248E21-7EDA-4BA6-AE80-620D0A1CF27E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729645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248E21-7EDA-4BA6-AE80-620D0A1CF27E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24446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248E21-7EDA-4BA6-AE80-620D0A1CF27E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376765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248E21-7EDA-4BA6-AE80-620D0A1CF27E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925315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248E21-7EDA-4BA6-AE80-620D0A1CF27E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324138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57066" indent="-291179"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64717" indent="-232943"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30604" indent="-232943"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96491" indent="-232943"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fld id="{4DDC880A-F81A-491C-BEAA-07C971F9A96E}" type="slidenum">
              <a:rPr lang="en-US" altLang="zh-CN" sz="1200">
                <a:latin typeface="Arial" charset="0"/>
              </a:rPr>
              <a:pPr/>
              <a:t>15</a:t>
            </a:fld>
            <a:endParaRPr lang="en-US" altLang="zh-CN" sz="12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66863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57066" indent="-291179"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64717" indent="-232943"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30604" indent="-232943"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96491" indent="-232943"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fld id="{4DDC880A-F81A-491C-BEAA-07C971F9A96E}" type="slidenum">
              <a:rPr lang="en-US" altLang="zh-CN" sz="1200">
                <a:latin typeface="Arial" charset="0"/>
              </a:rPr>
              <a:pPr/>
              <a:t>16</a:t>
            </a:fld>
            <a:endParaRPr lang="en-US" altLang="zh-CN" sz="12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36655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248E21-7EDA-4BA6-AE80-620D0A1CF27E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102481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248E21-7EDA-4BA6-AE80-620D0A1CF27E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253049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248E21-7EDA-4BA6-AE80-620D0A1CF27E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454278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248E21-7EDA-4BA6-AE80-620D0A1CF27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6078803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248E21-7EDA-4BA6-AE80-620D0A1CF27E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908206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81100" y="696913"/>
            <a:ext cx="4648200" cy="3486150"/>
          </a:xfrm>
          <a:ln/>
        </p:spPr>
      </p:sp>
      <p:sp>
        <p:nvSpPr>
          <p:cNvPr id="97283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972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57066" indent="-291179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64717" indent="-232943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30604" indent="-232943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96491" indent="-232943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62377" indent="-23294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028264" indent="-23294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94151" indent="-23294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960038" indent="-23294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EF2EDAD-5D98-409D-B943-1A5DE09DAD80}" type="slidenum">
              <a:rPr lang="en-US" altLang="zh-CN" smtClean="0"/>
              <a:pPr algn="r" eaLnBrk="1" hangingPunct="1">
                <a:spcBef>
                  <a:spcPct val="0"/>
                </a:spcBef>
              </a:pPr>
              <a:t>21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25034361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248E21-7EDA-4BA6-AE80-620D0A1CF27E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2412392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248E21-7EDA-4BA6-AE80-620D0A1CF27E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4489394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248E21-7EDA-4BA6-AE80-620D0A1CF27E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0569318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248E21-7EDA-4BA6-AE80-620D0A1CF27E}" type="slidenum">
              <a:rPr lang="en-US" altLang="zh-CN" smtClean="0"/>
              <a:pPr>
                <a:defRPr/>
              </a:pPr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640410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248E21-7EDA-4BA6-AE80-620D0A1CF27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998576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81100" y="696913"/>
            <a:ext cx="4648200" cy="3486150"/>
          </a:xfrm>
          <a:ln/>
        </p:spPr>
      </p:sp>
      <p:sp>
        <p:nvSpPr>
          <p:cNvPr id="92163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921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57066" indent="-291179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64717" indent="-232943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30604" indent="-232943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96491" indent="-232943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62377" indent="-23294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028264" indent="-23294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94151" indent="-23294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960038" indent="-23294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973530AD-F4C6-4DBD-AEDF-50C48C8ED84F}" type="slidenum">
              <a:rPr lang="en-US" altLang="zh-CN" smtClean="0"/>
              <a:pPr algn="r" eaLnBrk="1" hangingPunct="1">
                <a:spcBef>
                  <a:spcPct val="0"/>
                </a:spcBef>
              </a:pPr>
              <a:t>4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4142937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81100" y="696913"/>
            <a:ext cx="4648200" cy="3486150"/>
          </a:xfrm>
          <a:ln/>
        </p:spPr>
      </p:sp>
      <p:sp>
        <p:nvSpPr>
          <p:cNvPr id="92163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921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57066" indent="-291179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64717" indent="-232943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30604" indent="-232943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96491" indent="-232943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62377" indent="-23294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028264" indent="-23294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94151" indent="-23294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960038" indent="-23294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973530AD-F4C6-4DBD-AEDF-50C48C8ED84F}" type="slidenum">
              <a:rPr lang="en-US" altLang="zh-CN" smtClean="0"/>
              <a:pPr algn="r" eaLnBrk="1" hangingPunct="1">
                <a:spcBef>
                  <a:spcPct val="0"/>
                </a:spcBef>
              </a:pPr>
              <a:t>5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9299022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81100" y="696913"/>
            <a:ext cx="4648200" cy="3486150"/>
          </a:xfrm>
          <a:ln/>
        </p:spPr>
      </p:sp>
      <p:sp>
        <p:nvSpPr>
          <p:cNvPr id="92163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921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57066" indent="-291179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64717" indent="-232943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30604" indent="-232943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96491" indent="-232943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62377" indent="-23294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028264" indent="-23294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94151" indent="-23294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960038" indent="-23294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973530AD-F4C6-4DBD-AEDF-50C48C8ED84F}" type="slidenum">
              <a:rPr lang="en-US" altLang="zh-CN" smtClean="0"/>
              <a:pPr algn="r" eaLnBrk="1" hangingPunct="1">
                <a:spcBef>
                  <a:spcPct val="0"/>
                </a:spcBef>
              </a:pPr>
              <a:t>6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33319753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248E21-7EDA-4BA6-AE80-620D0A1CF27E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939224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81100" y="696913"/>
            <a:ext cx="4648200" cy="3486150"/>
          </a:xfrm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57066" indent="-291179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64717" indent="-232943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30604" indent="-232943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96491" indent="-232943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62377" indent="-23294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028264" indent="-23294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94151" indent="-23294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960038" indent="-23294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</a:pPr>
            <a:fld id="{871AF119-9A0B-4000-94B2-FF91227CC46E}" type="slidenum">
              <a:rPr lang="en-US" altLang="zh-CN" smtClean="0"/>
              <a:pPr>
                <a:spcBef>
                  <a:spcPct val="0"/>
                </a:spcBef>
              </a:pPr>
              <a:t>8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23985544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248E21-7EDA-4BA6-AE80-620D0A1CF27E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532356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/>
          <p:cNvSpPr>
            <a:spLocks noChangeArrowheads="1"/>
          </p:cNvSpPr>
          <p:nvPr/>
        </p:nvSpPr>
        <p:spPr bwMode="auto">
          <a:xfrm>
            <a:off x="609600" y="3200400"/>
            <a:ext cx="7958138" cy="109539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2147483647 h 1000"/>
              <a:gd name="T6" fmla="*/ 0 w 1000"/>
              <a:gd name="T7" fmla="*/ 2147483647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83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676401"/>
            <a:ext cx="7772400" cy="1470025"/>
          </a:xfrm>
        </p:spPr>
        <p:txBody>
          <a:bodyPr/>
          <a:lstStyle>
            <a:lvl1pPr>
              <a:defRPr sz="4000" smtClean="0"/>
            </a:lvl1pPr>
          </a:lstStyle>
          <a:p>
            <a:pPr lvl="0"/>
            <a:r>
              <a:rPr lang="en-US" altLang="zh-CN" noProof="0" dirty="0" smtClean="0"/>
              <a:t>Click to edit Master title style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mtClean="0"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7127091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F2902F-421F-4FAC-9EE6-8D9E2EB8AB0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25256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3840" y="152400"/>
            <a:ext cx="2001837" cy="6172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6738" y="152400"/>
            <a:ext cx="5854700" cy="6172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719A99-2E8A-4F23-AC32-8B7ADB8E5E8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66511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675" y="152400"/>
            <a:ext cx="8001000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66738" y="1143000"/>
            <a:ext cx="39243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3438" y="1143000"/>
            <a:ext cx="39243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3438" y="3810000"/>
            <a:ext cx="39243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D41901-78A8-49E2-AC98-B4B84D7AD32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388044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675" y="152400"/>
            <a:ext cx="8001000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66738" y="1143000"/>
            <a:ext cx="39243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143000"/>
            <a:ext cx="39243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A53E2A-78DD-4EED-B1F9-2E1BA875887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953744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675" y="152400"/>
            <a:ext cx="8001000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66738" y="1143000"/>
            <a:ext cx="8001000" cy="51816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924A25-29F2-49EA-8632-CA5669C217E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54463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C9783A-7102-4A47-9DD4-0C0E3EA7866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153553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F213E0-D769-45F0-A757-BA0C1E31E33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05793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6738" y="1143000"/>
            <a:ext cx="39243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143000"/>
            <a:ext cx="39243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90B88B-641D-45BA-A45C-EB050847F01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40978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55E356-F4ED-42D4-9D1D-D712908FA99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82979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4AC28A-13E6-4FF5-B476-A4D695CB749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67913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31705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FD2B62-1823-4387-8FDB-9A93480B3DE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7774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8660A1-795C-4BD6-AA1C-C5EBB6EBD08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79534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152400"/>
            <a:ext cx="8001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143000"/>
            <a:ext cx="80010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576264" y="990600"/>
            <a:ext cx="7958137" cy="109539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2147483647 h 1000"/>
              <a:gd name="T6" fmla="*/ 0 w 1000"/>
              <a:gd name="T7" fmla="*/ 2147483647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609600" y="64008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473826"/>
            <a:ext cx="1981200" cy="384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73826"/>
            <a:ext cx="2895600" cy="384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Verdana" pitchFamily="34" charset="0"/>
                <a:ea typeface="SimSun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48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73826"/>
            <a:ext cx="1981200" cy="384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523EEC1F-D068-4658-9B61-2DACE204B9C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77" r:id="rId1"/>
    <p:sldLayoutId id="2147484364" r:id="rId2"/>
    <p:sldLayoutId id="2147484365" r:id="rId3"/>
    <p:sldLayoutId id="2147484366" r:id="rId4"/>
    <p:sldLayoutId id="2147484367" r:id="rId5"/>
    <p:sldLayoutId id="2147484368" r:id="rId6"/>
    <p:sldLayoutId id="2147484369" r:id="rId7"/>
    <p:sldLayoutId id="2147484370" r:id="rId8"/>
    <p:sldLayoutId id="2147484371" r:id="rId9"/>
    <p:sldLayoutId id="2147484372" r:id="rId10"/>
    <p:sldLayoutId id="2147484373" r:id="rId11"/>
    <p:sldLayoutId id="2147484374" r:id="rId12"/>
    <p:sldLayoutId id="2147484375" r:id="rId13"/>
    <p:sldLayoutId id="2147484376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40000"/>
          </a:solidFill>
          <a:latin typeface="+mj-lt"/>
          <a:ea typeface="宋体" pitchFamily="2" charset="-122"/>
          <a:cs typeface="宋体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40000"/>
          </a:solidFill>
          <a:latin typeface="Arial" charset="0"/>
          <a:ea typeface="宋体" pitchFamily="2" charset="-122"/>
          <a:cs typeface="宋体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40000"/>
          </a:solidFill>
          <a:latin typeface="Arial" charset="0"/>
          <a:ea typeface="宋体" pitchFamily="2" charset="-122"/>
          <a:cs typeface="宋体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40000"/>
          </a:solidFill>
          <a:latin typeface="Arial" charset="0"/>
          <a:ea typeface="宋体" pitchFamily="2" charset="-122"/>
          <a:cs typeface="宋体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40000"/>
          </a:solidFill>
          <a:latin typeface="Arial" charset="0"/>
          <a:ea typeface="宋体" pitchFamily="2" charset="-122"/>
          <a:cs typeface="宋体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rgbClr val="640000"/>
          </a:solidFill>
          <a:latin typeface="Arial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rgbClr val="640000"/>
          </a:solidFill>
          <a:latin typeface="Arial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rgbClr val="640000"/>
          </a:solidFill>
          <a:latin typeface="Arial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rgbClr val="640000"/>
          </a:solidFill>
          <a:latin typeface="Arial" charset="0"/>
          <a:ea typeface="宋体" pitchFamily="2" charset="-122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2400">
          <a:solidFill>
            <a:schemeClr val="tx1"/>
          </a:solidFill>
          <a:latin typeface="+mn-lt"/>
          <a:ea typeface="宋体" pitchFamily="2" charset="-122"/>
          <a:cs typeface="宋体" charset="0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宋体" pitchFamily="2" charset="-122"/>
          <a:cs typeface="宋体" charset="0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>
          <a:solidFill>
            <a:schemeClr val="tx1"/>
          </a:solidFill>
          <a:latin typeface="+mn-lt"/>
          <a:ea typeface="宋体" pitchFamily="2" charset="-122"/>
          <a:cs typeface="宋体" charset="0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>
          <a:solidFill>
            <a:schemeClr val="tx1"/>
          </a:solidFill>
          <a:latin typeface="+mn-lt"/>
          <a:ea typeface="宋体" pitchFamily="2" charset="-122"/>
          <a:cs typeface="宋体" charset="0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宋体" pitchFamily="2" charset="-122"/>
          <a:cs typeface="宋体" charset="0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g"/><Relationship Id="rId4" Type="http://schemas.openxmlformats.org/officeDocument/2006/relationships/hyperlink" Target="http://en.wikipedia.org/wiki/Florence_Cathedral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ctrTitle"/>
          </p:nvPr>
        </p:nvSpPr>
        <p:spPr>
          <a:xfrm>
            <a:off x="-304800" y="1425577"/>
            <a:ext cx="9829800" cy="1851025"/>
          </a:xfrm>
        </p:spPr>
        <p:txBody>
          <a:bodyPr/>
          <a:lstStyle/>
          <a:p>
            <a:pPr algn="ctr"/>
            <a:r>
              <a:rPr lang="en-US" sz="3600" dirty="0" smtClean="0"/>
              <a:t>Open Domain Question Answering </a:t>
            </a:r>
            <a:br>
              <a:rPr lang="en-US" sz="3600" dirty="0" smtClean="0"/>
            </a:br>
            <a:r>
              <a:rPr lang="en-US" sz="3600" dirty="0" smtClean="0"/>
              <a:t>via </a:t>
            </a:r>
            <a:br>
              <a:rPr lang="en-US" sz="3600" dirty="0" smtClean="0"/>
            </a:br>
            <a:r>
              <a:rPr lang="en-US" sz="3600" dirty="0" smtClean="0"/>
              <a:t>Semantic Enrichment</a:t>
            </a:r>
            <a:endParaRPr lang="en-US" altLang="zh-CN" sz="3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099" name="Subtitle 2"/>
          <p:cNvSpPr>
            <a:spLocks noGrp="1"/>
          </p:cNvSpPr>
          <p:nvPr>
            <p:ph type="subTitle" idx="1"/>
          </p:nvPr>
        </p:nvSpPr>
        <p:spPr>
          <a:xfrm>
            <a:off x="228600" y="3505200"/>
            <a:ext cx="8686800" cy="2514600"/>
          </a:xfrm>
        </p:spPr>
        <p:txBody>
          <a:bodyPr/>
          <a:lstStyle/>
          <a:p>
            <a:r>
              <a:rPr lang="en-US" altLang="zh-CN" sz="2000" dirty="0" smtClean="0"/>
              <a:t>Huan Sun</a:t>
            </a:r>
            <a:r>
              <a:rPr lang="en-US" altLang="zh-CN" sz="2000" baseline="30000" dirty="0" smtClean="0"/>
              <a:t>*</a:t>
            </a:r>
            <a:r>
              <a:rPr lang="en-US" altLang="zh-CN" sz="2000" dirty="0" smtClean="0"/>
              <a:t>, </a:t>
            </a:r>
            <a:r>
              <a:rPr lang="en-US" altLang="zh-CN" sz="2000" dirty="0" err="1" smtClean="0"/>
              <a:t>Hao</a:t>
            </a:r>
            <a:r>
              <a:rPr lang="en-US" altLang="zh-CN" sz="2000" dirty="0" smtClean="0"/>
              <a:t> Ma</a:t>
            </a:r>
            <a:r>
              <a:rPr lang="en-US" altLang="zh-CN" sz="2000" baseline="30000" dirty="0" smtClean="0"/>
              <a:t>#</a:t>
            </a:r>
            <a:endParaRPr lang="en-US" altLang="zh-CN" sz="2000" dirty="0" smtClean="0"/>
          </a:p>
          <a:p>
            <a:r>
              <a:rPr lang="en-US" altLang="zh-CN" sz="2000" dirty="0" smtClean="0">
                <a:solidFill>
                  <a:srgbClr val="0070C0"/>
                </a:solidFill>
              </a:rPr>
              <a:t>Scott Wen-tau Yih</a:t>
            </a:r>
            <a:r>
              <a:rPr lang="en-US" altLang="zh-CN" sz="2000" baseline="30000" dirty="0" smtClean="0"/>
              <a:t>#</a:t>
            </a:r>
            <a:r>
              <a:rPr lang="en-US" altLang="zh-CN" sz="2000" dirty="0" smtClean="0"/>
              <a:t>, Chen-Tse Tsai</a:t>
            </a:r>
            <a:r>
              <a:rPr lang="en-US" altLang="zh-CN" sz="2000" baseline="30000" dirty="0" smtClean="0">
                <a:sym typeface="Symbol" panose="05050102010706020507" pitchFamily="18" charset="2"/>
              </a:rPr>
              <a:t></a:t>
            </a:r>
            <a:r>
              <a:rPr lang="en-US" altLang="zh-CN" sz="2000" dirty="0" smtClean="0"/>
              <a:t>, </a:t>
            </a:r>
            <a:r>
              <a:rPr lang="en-US" altLang="zh-CN" sz="2000" dirty="0" err="1" smtClean="0"/>
              <a:t>Jingjing</a:t>
            </a:r>
            <a:r>
              <a:rPr lang="en-US" altLang="zh-CN" sz="2000" dirty="0" smtClean="0"/>
              <a:t> Liu</a:t>
            </a:r>
            <a:r>
              <a:rPr lang="en-US" altLang="zh-CN" sz="2000" baseline="30000" dirty="0" smtClean="0"/>
              <a:t>#</a:t>
            </a:r>
            <a:r>
              <a:rPr lang="en-US" altLang="zh-CN" sz="2000" dirty="0" smtClean="0"/>
              <a:t>, Ming-Wei Chang</a:t>
            </a:r>
            <a:r>
              <a:rPr lang="en-US" altLang="zh-CN" sz="2000" baseline="30000" dirty="0" smtClean="0"/>
              <a:t>#</a:t>
            </a:r>
            <a:endParaRPr lang="en-US" altLang="zh-CN" sz="2000" baseline="30000" dirty="0"/>
          </a:p>
          <a:p>
            <a:endParaRPr lang="en-US" altLang="zh-CN" sz="2000" dirty="0" smtClean="0"/>
          </a:p>
          <a:p>
            <a:r>
              <a:rPr lang="en-US" altLang="zh-CN" sz="1800" baseline="30000" dirty="0" smtClean="0"/>
              <a:t>*</a:t>
            </a:r>
            <a:r>
              <a:rPr lang="en-US" altLang="zh-CN" sz="1800" dirty="0" smtClean="0"/>
              <a:t>University of California, Santa Barbara</a:t>
            </a:r>
          </a:p>
          <a:p>
            <a:r>
              <a:rPr lang="en-US" altLang="zh-CN" sz="1800" baseline="30000" dirty="0" smtClean="0"/>
              <a:t>#</a:t>
            </a:r>
            <a:r>
              <a:rPr lang="en-US" altLang="zh-CN" sz="1800" dirty="0" smtClean="0"/>
              <a:t>Microsoft Research, Redmond</a:t>
            </a:r>
            <a:br>
              <a:rPr lang="en-US" altLang="zh-CN" sz="1800" dirty="0" smtClean="0"/>
            </a:br>
            <a:r>
              <a:rPr lang="en-US" altLang="zh-CN" sz="1800" baseline="30000" dirty="0" smtClean="0">
                <a:sym typeface="Symbol" panose="05050102010706020507" pitchFamily="18" charset="2"/>
              </a:rPr>
              <a:t></a:t>
            </a:r>
            <a:r>
              <a:rPr lang="en-US" altLang="zh-CN" sz="1800" dirty="0" smtClean="0"/>
              <a:t>University of Illinois, Urbana-Champaign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609600" y="3200400"/>
            <a:ext cx="8077200" cy="118872"/>
          </a:xfrm>
          <a:prstGeom prst="rect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宋体" pitchFamily="2" charset="-122"/>
            </a:endParaRPr>
          </a:p>
        </p:txBody>
      </p:sp>
      <p:pic>
        <p:nvPicPr>
          <p:cNvPr id="5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6054986"/>
            <a:ext cx="1066800" cy="534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2869181" y="6019800"/>
            <a:ext cx="4015238" cy="535259"/>
            <a:chOff x="4671562" y="6094141"/>
            <a:chExt cx="4015238" cy="535259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81600" y="6148038"/>
              <a:ext cx="3505200" cy="42746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71562" y="6094141"/>
              <a:ext cx="510038" cy="535259"/>
            </a:xfrm>
            <a:prstGeom prst="rect">
              <a:avLst/>
            </a:prstGeom>
          </p:spPr>
        </p:pic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77200" y="5744934"/>
            <a:ext cx="609600" cy="10069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Textual Relevance between Q &amp; A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C9783A-7102-4A47-9DD4-0C0E3EA7866E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  <p:grpSp>
        <p:nvGrpSpPr>
          <p:cNvPr id="8" name="Group 7"/>
          <p:cNvGrpSpPr/>
          <p:nvPr/>
        </p:nvGrpSpPr>
        <p:grpSpPr>
          <a:xfrm>
            <a:off x="574675" y="1276290"/>
            <a:ext cx="5978525" cy="931247"/>
            <a:chOff x="574675" y="1511618"/>
            <a:chExt cx="5978525" cy="931247"/>
          </a:xfrm>
        </p:grpSpPr>
        <p:sp>
          <p:nvSpPr>
            <p:cNvPr id="5" name="TextBox 36"/>
            <p:cNvSpPr txBox="1">
              <a:spLocks noChangeArrowheads="1"/>
            </p:cNvSpPr>
            <p:nvPr/>
          </p:nvSpPr>
          <p:spPr bwMode="auto">
            <a:xfrm>
              <a:off x="574675" y="1981200"/>
              <a:ext cx="5978525" cy="461665"/>
            </a:xfrm>
            <a:prstGeom prst="rect">
              <a:avLst/>
            </a:prstGeom>
            <a:noFill/>
            <a:ln w="9525">
              <a:solidFill>
                <a:srgbClr val="211AA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dirty="0">
                  <a:latin typeface="Verdana" pitchFamily="34" charset="0"/>
                </a:rPr>
                <a:t>Who was the first American in space</a:t>
              </a:r>
              <a:r>
                <a:rPr lang="en-US" altLang="en-US" dirty="0" smtClean="0">
                  <a:latin typeface="Verdana" pitchFamily="34" charset="0"/>
                </a:rPr>
                <a:t>?</a:t>
              </a:r>
              <a:endParaRPr lang="en-US" altLang="en-US" dirty="0">
                <a:latin typeface="Verdana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74675" y="1511618"/>
              <a:ext cx="15023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400" dirty="0" smtClean="0">
                  <a:solidFill>
                    <a:srgbClr val="FF0000"/>
                  </a:solidFill>
                  <a:latin typeface="+mn-lt"/>
                  <a:ea typeface="Verdana" panose="020B0604030504040204" pitchFamily="34" charset="0"/>
                  <a:cs typeface="Verdana" panose="020B0604030504040204" pitchFamily="34" charset="0"/>
                </a:rPr>
                <a:t>Question</a:t>
              </a:r>
              <a:r>
                <a:rPr lang="en-US" sz="2400" dirty="0" smtClean="0">
                  <a:latin typeface="+mn-lt"/>
                  <a:ea typeface="Verdana" panose="020B0604030504040204" pitchFamily="34" charset="0"/>
                  <a:cs typeface="Verdana" panose="020B0604030504040204" pitchFamily="34" charset="0"/>
                </a:rPr>
                <a:t>:</a:t>
              </a:r>
              <a:endParaRPr lang="en-US" sz="2400" dirty="0">
                <a:latin typeface="+mn-lt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5943600" y="2715382"/>
            <a:ext cx="3048000" cy="918865"/>
            <a:chOff x="5943600" y="2514600"/>
            <a:chExt cx="3048000" cy="918865"/>
          </a:xfrm>
        </p:grpSpPr>
        <p:sp>
          <p:nvSpPr>
            <p:cNvPr id="6" name="TextBox 36"/>
            <p:cNvSpPr txBox="1">
              <a:spLocks noChangeArrowheads="1"/>
            </p:cNvSpPr>
            <p:nvPr/>
          </p:nvSpPr>
          <p:spPr bwMode="auto">
            <a:xfrm>
              <a:off x="5943600" y="2971800"/>
              <a:ext cx="3048000" cy="461665"/>
            </a:xfrm>
            <a:prstGeom prst="rect">
              <a:avLst/>
            </a:prstGeom>
            <a:noFill/>
            <a:ln w="9525">
              <a:solidFill>
                <a:srgbClr val="211AA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dirty="0">
                  <a:latin typeface="Verdana" pitchFamily="34" charset="0"/>
                </a:rPr>
                <a:t>Alan </a:t>
              </a:r>
              <a:r>
                <a:rPr lang="en-US" altLang="en-US" dirty="0" smtClean="0">
                  <a:latin typeface="Verdana" pitchFamily="34" charset="0"/>
                </a:rPr>
                <a:t>Shepard</a:t>
              </a:r>
              <a:endParaRPr lang="en-US" altLang="en-US" dirty="0">
                <a:latin typeface="Verdana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943600" y="2514600"/>
              <a:ext cx="27190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400" dirty="0" smtClean="0">
                  <a:solidFill>
                    <a:srgbClr val="FF9900"/>
                  </a:solidFill>
                  <a:latin typeface="+mn-lt"/>
                  <a:ea typeface="Verdana" panose="020B0604030504040204" pitchFamily="34" charset="0"/>
                  <a:cs typeface="Verdana" panose="020B0604030504040204" pitchFamily="34" charset="0"/>
                </a:rPr>
                <a:t>Answer candidate</a:t>
              </a:r>
              <a:r>
                <a:rPr lang="en-US" sz="2400" dirty="0" smtClean="0">
                  <a:latin typeface="+mn-lt"/>
                  <a:ea typeface="Verdana" panose="020B0604030504040204" pitchFamily="34" charset="0"/>
                  <a:cs typeface="Verdana" panose="020B0604030504040204" pitchFamily="34" charset="0"/>
                </a:rPr>
                <a:t>:</a:t>
              </a:r>
              <a:endParaRPr lang="en-US" sz="2400" dirty="0">
                <a:latin typeface="+mn-lt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11" name="Up-Down Arrow 10"/>
          <p:cNvSpPr/>
          <p:nvPr/>
        </p:nvSpPr>
        <p:spPr bwMode="auto">
          <a:xfrm rot="18542369">
            <a:off x="5005050" y="2125701"/>
            <a:ext cx="536575" cy="1154264"/>
          </a:xfrm>
          <a:prstGeom prst="upDownArrow">
            <a:avLst/>
          </a:prstGeom>
          <a:solidFill>
            <a:srgbClr val="7030A0"/>
          </a:solidFill>
          <a:ln w="952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743200" y="3934582"/>
            <a:ext cx="201168" cy="200055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4862880" y="4374768"/>
            <a:ext cx="201168" cy="200055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 w="25400" cap="flat" cmpd="sng" algn="ctr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2743200" y="5325103"/>
            <a:ext cx="201168" cy="201168"/>
          </a:xfrm>
          <a:prstGeom prst="rect">
            <a:avLst/>
          </a:prstGeom>
          <a:gradFill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</a:gra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5462016" y="5325103"/>
            <a:ext cx="201168" cy="201168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ln w="25400" cap="flat" cmpd="sng" algn="ctr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19" name="Freeform 18"/>
          <p:cNvSpPr/>
          <p:nvPr/>
        </p:nvSpPr>
        <p:spPr bwMode="auto">
          <a:xfrm>
            <a:off x="245689" y="2266890"/>
            <a:ext cx="2421311" cy="1680542"/>
          </a:xfrm>
          <a:custGeom>
            <a:avLst/>
            <a:gdLst>
              <a:gd name="connsiteX0" fmla="*/ 339865 w 2477424"/>
              <a:gd name="connsiteY0" fmla="*/ 0 h 2078182"/>
              <a:gd name="connsiteX1" fmla="*/ 173611 w 2477424"/>
              <a:gd name="connsiteY1" fmla="*/ 938150 h 2078182"/>
              <a:gd name="connsiteX2" fmla="*/ 2477424 w 2477424"/>
              <a:gd name="connsiteY2" fmla="*/ 2078182 h 2078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77424" h="2078182">
                <a:moveTo>
                  <a:pt x="339865" y="0"/>
                </a:moveTo>
                <a:cubicBezTo>
                  <a:pt x="78608" y="295893"/>
                  <a:pt x="-182649" y="591787"/>
                  <a:pt x="173611" y="938150"/>
                </a:cubicBezTo>
                <a:cubicBezTo>
                  <a:pt x="529871" y="1284513"/>
                  <a:pt x="1816364" y="1981200"/>
                  <a:pt x="2477424" y="2078182"/>
                </a:cubicBezTo>
              </a:path>
            </a:pathLst>
          </a:custGeom>
          <a:noFill/>
          <a:ln w="12700" cap="flat" cmpd="sng" algn="ctr">
            <a:solidFill>
              <a:srgbClr val="002060"/>
            </a:solidFill>
            <a:prstDash val="sysDot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74675" y="2924896"/>
            <a:ext cx="1905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 (Body)"/>
              </a:rPr>
              <a:t>Surface text</a:t>
            </a:r>
            <a:endParaRPr lang="en-US" dirty="0">
              <a:latin typeface="Arial (Body)"/>
            </a:endParaRPr>
          </a:p>
        </p:txBody>
      </p:sp>
      <p:sp>
        <p:nvSpPr>
          <p:cNvPr id="22" name="Freeform 21"/>
          <p:cNvSpPr/>
          <p:nvPr/>
        </p:nvSpPr>
        <p:spPr bwMode="auto">
          <a:xfrm>
            <a:off x="76201" y="2088959"/>
            <a:ext cx="2514600" cy="3236144"/>
          </a:xfrm>
          <a:custGeom>
            <a:avLst/>
            <a:gdLst>
              <a:gd name="connsiteX0" fmla="*/ 513517 w 2722327"/>
              <a:gd name="connsiteY0" fmla="*/ 0 h 2921329"/>
              <a:gd name="connsiteX1" fmla="*/ 145382 w 2722327"/>
              <a:gd name="connsiteY1" fmla="*/ 498763 h 2921329"/>
              <a:gd name="connsiteX2" fmla="*/ 228509 w 2722327"/>
              <a:gd name="connsiteY2" fmla="*/ 1995054 h 2921329"/>
              <a:gd name="connsiteX3" fmla="*/ 2722327 w 2722327"/>
              <a:gd name="connsiteY3" fmla="*/ 2921329 h 2921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22327" h="2921329">
                <a:moveTo>
                  <a:pt x="513517" y="0"/>
                </a:moveTo>
                <a:cubicBezTo>
                  <a:pt x="353200" y="83127"/>
                  <a:pt x="192883" y="166254"/>
                  <a:pt x="145382" y="498763"/>
                </a:cubicBezTo>
                <a:cubicBezTo>
                  <a:pt x="97881" y="831272"/>
                  <a:pt x="-200982" y="1591293"/>
                  <a:pt x="228509" y="1995054"/>
                </a:cubicBezTo>
                <a:cubicBezTo>
                  <a:pt x="658000" y="2398815"/>
                  <a:pt x="2342317" y="2804555"/>
                  <a:pt x="2722327" y="2921329"/>
                </a:cubicBezTo>
              </a:path>
            </a:pathLst>
          </a:custGeom>
          <a:noFill/>
          <a:ln w="12700" cap="flat" cmpd="sng" algn="ctr">
            <a:solidFill>
              <a:srgbClr val="002060"/>
            </a:solidFill>
            <a:prstDash val="sysDot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60170" y="4134637"/>
            <a:ext cx="13562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 (Body)"/>
              </a:rPr>
              <a:t>Retrieved sentences</a:t>
            </a:r>
            <a:endParaRPr lang="en-US" dirty="0">
              <a:latin typeface="Arial (Body)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740162" y="5188595"/>
            <a:ext cx="23578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 (Body)"/>
              </a:rPr>
              <a:t>Entity description</a:t>
            </a:r>
            <a:endParaRPr lang="en-US" dirty="0">
              <a:latin typeface="Arial (Body)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970366" y="4457580"/>
            <a:ext cx="23647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 (Body)"/>
              </a:rPr>
              <a:t>Context window</a:t>
            </a:r>
            <a:endParaRPr lang="en-US" dirty="0">
              <a:latin typeface="Arial (Body)"/>
            </a:endParaRPr>
          </a:p>
        </p:txBody>
      </p:sp>
      <p:sp>
        <p:nvSpPr>
          <p:cNvPr id="36" name="Freeform 35"/>
          <p:cNvSpPr/>
          <p:nvPr/>
        </p:nvSpPr>
        <p:spPr bwMode="auto">
          <a:xfrm>
            <a:off x="5755288" y="3726564"/>
            <a:ext cx="2907326" cy="1707677"/>
          </a:xfrm>
          <a:custGeom>
            <a:avLst/>
            <a:gdLst>
              <a:gd name="connsiteX0" fmla="*/ 1721922 w 1758793"/>
              <a:gd name="connsiteY0" fmla="*/ 0 h 1626919"/>
              <a:gd name="connsiteX1" fmla="*/ 1531917 w 1758793"/>
              <a:gd name="connsiteY1" fmla="*/ 997527 h 1626919"/>
              <a:gd name="connsiteX2" fmla="*/ 0 w 1758793"/>
              <a:gd name="connsiteY2" fmla="*/ 1626919 h 1626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58793" h="1626919">
                <a:moveTo>
                  <a:pt x="1721922" y="0"/>
                </a:moveTo>
                <a:cubicBezTo>
                  <a:pt x="1770413" y="363187"/>
                  <a:pt x="1818904" y="726374"/>
                  <a:pt x="1531917" y="997527"/>
                </a:cubicBezTo>
                <a:cubicBezTo>
                  <a:pt x="1244930" y="1268680"/>
                  <a:pt x="622465" y="1447799"/>
                  <a:pt x="0" y="1626919"/>
                </a:cubicBezTo>
              </a:path>
            </a:pathLst>
          </a:custGeom>
          <a:noFill/>
          <a:ln w="12700" cap="flat" cmpd="sng" algn="ctr">
            <a:solidFill>
              <a:srgbClr val="002060"/>
            </a:solidFill>
            <a:prstDash val="sysDot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39" name="Freeform 38"/>
          <p:cNvSpPr/>
          <p:nvPr/>
        </p:nvSpPr>
        <p:spPr bwMode="auto">
          <a:xfrm>
            <a:off x="5165766" y="3726565"/>
            <a:ext cx="2574702" cy="771896"/>
          </a:xfrm>
          <a:custGeom>
            <a:avLst/>
            <a:gdLst>
              <a:gd name="connsiteX0" fmla="*/ 2458192 w 2574702"/>
              <a:gd name="connsiteY0" fmla="*/ 0 h 771896"/>
              <a:gd name="connsiteX1" fmla="*/ 2291938 w 2574702"/>
              <a:gd name="connsiteY1" fmla="*/ 629393 h 771896"/>
              <a:gd name="connsiteX2" fmla="*/ 0 w 2574702"/>
              <a:gd name="connsiteY2" fmla="*/ 771896 h 771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74702" h="771896">
                <a:moveTo>
                  <a:pt x="2458192" y="0"/>
                </a:moveTo>
                <a:cubicBezTo>
                  <a:pt x="2579914" y="250372"/>
                  <a:pt x="2701637" y="500744"/>
                  <a:pt x="2291938" y="629393"/>
                </a:cubicBezTo>
                <a:cubicBezTo>
                  <a:pt x="1882239" y="758042"/>
                  <a:pt x="174171" y="738249"/>
                  <a:pt x="0" y="771896"/>
                </a:cubicBezTo>
              </a:path>
            </a:pathLst>
          </a:custGeom>
          <a:noFill/>
          <a:ln w="12700" cap="flat" cmpd="sng" algn="ctr">
            <a:solidFill>
              <a:srgbClr val="002060"/>
            </a:solidFill>
            <a:prstDash val="sysDot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宋体" pitchFamily="2" charset="-122"/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2316430" y="3758853"/>
            <a:ext cx="3855770" cy="2489547"/>
            <a:chOff x="2316430" y="3758853"/>
            <a:chExt cx="3855770" cy="2489547"/>
          </a:xfrm>
        </p:grpSpPr>
        <p:sp>
          <p:nvSpPr>
            <p:cNvPr id="34" name="Rectangle 33"/>
            <p:cNvSpPr/>
            <p:nvPr/>
          </p:nvSpPr>
          <p:spPr bwMode="auto">
            <a:xfrm>
              <a:off x="2316430" y="3758853"/>
              <a:ext cx="3834210" cy="2018089"/>
            </a:xfrm>
            <a:prstGeom prst="rect">
              <a:avLst/>
            </a:prstGeom>
            <a:noFill/>
            <a:ln w="9525" cap="flat" cmpd="sng" algn="ctr">
              <a:solidFill>
                <a:srgbClr val="0099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438401" y="5848290"/>
              <a:ext cx="37337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+mn-lt"/>
                </a:rPr>
                <a:t>Bag-of-Words Vector Space</a:t>
              </a:r>
              <a:endParaRPr lang="en-US" dirty="0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48526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5" grpId="0" animBg="1"/>
      <p:bldP spid="16" grpId="0" animBg="1"/>
      <p:bldP spid="19" grpId="0" animBg="1"/>
      <p:bldP spid="20" grpId="0"/>
      <p:bldP spid="22" grpId="0" animBg="1"/>
      <p:bldP spid="23" grpId="0"/>
      <p:bldP spid="27" grpId="0"/>
      <p:bldP spid="33" grpId="0"/>
      <p:bldP spid="36" grpId="0" animBg="1"/>
      <p:bldP spid="3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Vectors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738" y="1255810"/>
            <a:ext cx="8001000" cy="649190"/>
          </a:xfrm>
        </p:spPr>
        <p:txBody>
          <a:bodyPr/>
          <a:lstStyle/>
          <a:p>
            <a:r>
              <a:rPr lang="en-US" dirty="0" smtClean="0"/>
              <a:t>Surface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C9783A-7102-4A47-9DD4-0C0E3EA7866E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  <p:sp>
        <p:nvSpPr>
          <p:cNvPr id="17" name="Down Arrow 16"/>
          <p:cNvSpPr/>
          <p:nvPr/>
        </p:nvSpPr>
        <p:spPr bwMode="auto">
          <a:xfrm>
            <a:off x="4602163" y="2565856"/>
            <a:ext cx="188912" cy="335578"/>
          </a:xfrm>
          <a:prstGeom prst="downArrow">
            <a:avLst/>
          </a:prstGeom>
          <a:gradFill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</a:gradFill>
          <a:ln w="158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宋体" pitchFamily="2" charset="-122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1752600" y="2971800"/>
            <a:ext cx="4953000" cy="674132"/>
            <a:chOff x="2514600" y="2971800"/>
            <a:chExt cx="3867150" cy="674132"/>
          </a:xfrm>
        </p:grpSpPr>
        <p:cxnSp>
          <p:nvCxnSpPr>
            <p:cNvPr id="6" name="Straight Connector 5"/>
            <p:cNvCxnSpPr/>
            <p:nvPr/>
          </p:nvCxnSpPr>
          <p:spPr bwMode="auto">
            <a:xfrm>
              <a:off x="4800600" y="3048000"/>
              <a:ext cx="0" cy="2286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0" name="TextBox 9"/>
            <p:cNvSpPr txBox="1"/>
            <p:nvPr/>
          </p:nvSpPr>
          <p:spPr>
            <a:xfrm>
              <a:off x="2514600" y="3276600"/>
              <a:ext cx="38671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800" dirty="0" smtClean="0"/>
                <a:t>who            first        </a:t>
              </a:r>
              <a:r>
                <a:rPr lang="en-US" sz="1800" dirty="0" err="1" smtClean="0"/>
                <a:t>american</a:t>
              </a:r>
              <a:r>
                <a:rPr lang="en-US" sz="1800" dirty="0" smtClean="0"/>
                <a:t>  space</a:t>
              </a:r>
              <a:endParaRPr lang="en-US" sz="1800" dirty="0"/>
            </a:p>
          </p:txBody>
        </p:sp>
        <p:cxnSp>
          <p:nvCxnSpPr>
            <p:cNvPr id="11" name="Straight Connector 10"/>
            <p:cNvCxnSpPr/>
            <p:nvPr/>
          </p:nvCxnSpPr>
          <p:spPr bwMode="auto">
            <a:xfrm>
              <a:off x="2971800" y="3048000"/>
              <a:ext cx="0" cy="2286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" name="Straight Connector 11"/>
            <p:cNvCxnSpPr/>
            <p:nvPr/>
          </p:nvCxnSpPr>
          <p:spPr bwMode="auto">
            <a:xfrm>
              <a:off x="3657600" y="3048000"/>
              <a:ext cx="0" cy="2286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Straight Connector 12"/>
            <p:cNvCxnSpPr/>
            <p:nvPr/>
          </p:nvCxnSpPr>
          <p:spPr bwMode="auto">
            <a:xfrm>
              <a:off x="4114800" y="3048000"/>
              <a:ext cx="0" cy="2286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" name="Straight Connector 13"/>
            <p:cNvCxnSpPr/>
            <p:nvPr/>
          </p:nvCxnSpPr>
          <p:spPr bwMode="auto">
            <a:xfrm>
              <a:off x="5181600" y="3048000"/>
              <a:ext cx="0" cy="2286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8" name="Group 17"/>
            <p:cNvGrpSpPr/>
            <p:nvPr/>
          </p:nvGrpSpPr>
          <p:grpSpPr>
            <a:xfrm>
              <a:off x="2609850" y="2971800"/>
              <a:ext cx="3771900" cy="381000"/>
              <a:chOff x="2514600" y="4191000"/>
              <a:chExt cx="3771900" cy="381000"/>
            </a:xfrm>
          </p:grpSpPr>
          <p:sp>
            <p:nvSpPr>
              <p:cNvPr id="19" name="Rectangle 18"/>
              <p:cNvSpPr/>
              <p:nvPr/>
            </p:nvSpPr>
            <p:spPr bwMode="auto">
              <a:xfrm>
                <a:off x="2514600" y="4267200"/>
                <a:ext cx="3771900" cy="228600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34" charset="0"/>
                  <a:ea typeface="宋体" pitchFamily="2" charset="-122"/>
                </a:endParaRPr>
              </a:p>
            </p:txBody>
          </p:sp>
          <p:cxnSp>
            <p:nvCxnSpPr>
              <p:cNvPr id="20" name="Straight Connector 19"/>
              <p:cNvCxnSpPr/>
              <p:nvPr/>
            </p:nvCxnSpPr>
            <p:spPr bwMode="auto">
              <a:xfrm>
                <a:off x="5453575" y="4267200"/>
                <a:ext cx="0" cy="2286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1" name="TextBox 20"/>
              <p:cNvSpPr txBox="1"/>
              <p:nvPr/>
            </p:nvSpPr>
            <p:spPr>
              <a:xfrm>
                <a:off x="2514600" y="4233446"/>
                <a:ext cx="3810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1</a:t>
                </a:r>
                <a:endParaRPr lang="en-US" sz="1600" dirty="0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3609242" y="4233446"/>
                <a:ext cx="3810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1</a:t>
                </a:r>
                <a:endParaRPr lang="en-US" sz="1600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4724400" y="4233446"/>
                <a:ext cx="3810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1</a:t>
                </a:r>
                <a:endParaRPr lang="en-US" sz="1600" dirty="0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5453575" y="4233446"/>
                <a:ext cx="3810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1</a:t>
                </a:r>
                <a:endParaRPr lang="en-US" sz="1600" dirty="0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3048000" y="4191000"/>
                <a:ext cx="381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…</a:t>
                </a:r>
                <a:endParaRPr lang="en-US" sz="1400" dirty="0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4267200" y="4191000"/>
                <a:ext cx="381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…</a:t>
                </a:r>
                <a:endParaRPr lang="en-US" sz="1400" dirty="0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5829300" y="4191000"/>
                <a:ext cx="381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…</a:t>
                </a:r>
                <a:endParaRPr lang="en-US" sz="1400" dirty="0"/>
              </a:p>
            </p:txBody>
          </p:sp>
        </p:grpSp>
      </p:grpSp>
      <p:sp>
        <p:nvSpPr>
          <p:cNvPr id="28" name="Rounded Rectangle 27"/>
          <p:cNvSpPr/>
          <p:nvPr/>
        </p:nvSpPr>
        <p:spPr bwMode="auto">
          <a:xfrm>
            <a:off x="1752600" y="2085975"/>
            <a:ext cx="5105400" cy="387350"/>
          </a:xfrm>
          <a:prstGeom prst="round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Who was the first American in space</a:t>
            </a: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宋体" pitchFamily="2" charset="-122"/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574675" y="3828859"/>
            <a:ext cx="8142613" cy="2370837"/>
            <a:chOff x="574675" y="3828859"/>
            <a:chExt cx="8142613" cy="2370837"/>
          </a:xfrm>
        </p:grpSpPr>
        <p:sp>
          <p:nvSpPr>
            <p:cNvPr id="30" name="Content Placeholder 2"/>
            <p:cNvSpPr txBox="1">
              <a:spLocks/>
            </p:cNvSpPr>
            <p:nvPr/>
          </p:nvSpPr>
          <p:spPr bwMode="auto">
            <a:xfrm>
              <a:off x="574675" y="3828859"/>
              <a:ext cx="8001000" cy="5525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469900" indent="-469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o"/>
                <a:defRPr sz="2800">
                  <a:solidFill>
                    <a:schemeClr val="tx1"/>
                  </a:solidFill>
                  <a:latin typeface="+mn-lt"/>
                  <a:ea typeface="宋体" pitchFamily="2" charset="-122"/>
                  <a:cs typeface="宋体" charset="0"/>
                </a:defRPr>
              </a:lvl1pPr>
              <a:lvl2pPr marL="908050" indent="-436563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宋体" pitchFamily="2" charset="-122"/>
                  <a:cs typeface="宋体" charset="0"/>
                </a:defRPr>
              </a:lvl2pPr>
              <a:lvl3pPr marL="1304925" indent="-395288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o"/>
                <a:defRPr sz="2000">
                  <a:solidFill>
                    <a:schemeClr val="tx1"/>
                  </a:solidFill>
                  <a:latin typeface="+mn-lt"/>
                  <a:ea typeface="宋体" pitchFamily="2" charset="-122"/>
                  <a:cs typeface="宋体" charset="0"/>
                </a:defRPr>
              </a:lvl3pPr>
              <a:lvl4pPr marL="1693863" indent="-3873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+mn-lt"/>
                  <a:ea typeface="宋体" pitchFamily="2" charset="-122"/>
                  <a:cs typeface="宋体" charset="0"/>
                </a:defRPr>
              </a:lvl4pPr>
              <a:lvl5pPr marL="2093913" indent="-398463" algn="l" rtl="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宋体" pitchFamily="2" charset="-122"/>
                  <a:cs typeface="宋体" charset="0"/>
                </a:defRPr>
              </a:lvl5pPr>
              <a:lvl6pPr marL="2551113" indent="-398463" algn="l" rtl="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3008313" indent="-398463" algn="l" rtl="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3465513" indent="-398463" algn="l" rtl="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3922713" indent="-398463" algn="l" rtl="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r>
                <a:rPr lang="en-US" kern="0" dirty="0" smtClean="0"/>
                <a:t>Retrieved sentences</a:t>
              </a:r>
              <a:endParaRPr lang="en-US" kern="0" dirty="0"/>
            </a:p>
          </p:txBody>
        </p:sp>
        <p:grpSp>
          <p:nvGrpSpPr>
            <p:cNvPr id="43" name="Group 42"/>
            <p:cNvGrpSpPr/>
            <p:nvPr/>
          </p:nvGrpSpPr>
          <p:grpSpPr>
            <a:xfrm>
              <a:off x="1108075" y="4419600"/>
              <a:ext cx="7609213" cy="1780096"/>
              <a:chOff x="1108075" y="4537580"/>
              <a:chExt cx="7609213" cy="1780096"/>
            </a:xfrm>
          </p:grpSpPr>
          <p:sp>
            <p:nvSpPr>
              <p:cNvPr id="38" name="Right Brace 37"/>
              <p:cNvSpPr/>
              <p:nvPr/>
            </p:nvSpPr>
            <p:spPr bwMode="auto">
              <a:xfrm>
                <a:off x="7029450" y="4537580"/>
                <a:ext cx="174625" cy="1767709"/>
              </a:xfrm>
              <a:prstGeom prst="rightBrace">
                <a:avLst/>
              </a:prstGeom>
              <a:noFill/>
              <a:ln w="158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34" charset="0"/>
                  <a:ea typeface="宋体" pitchFamily="2" charset="-122"/>
                </a:endParaRPr>
              </a:p>
            </p:txBody>
          </p:sp>
          <p:sp>
            <p:nvSpPr>
              <p:cNvPr id="39" name="Right Arrow 38"/>
              <p:cNvSpPr/>
              <p:nvPr/>
            </p:nvSpPr>
            <p:spPr bwMode="auto">
              <a:xfrm>
                <a:off x="7334250" y="5307857"/>
                <a:ext cx="381000" cy="188913"/>
              </a:xfrm>
              <a:prstGeom prst="rightArrow">
                <a:avLst/>
              </a:prstGeom>
              <a:gradFill>
                <a:gsLst>
                  <a:gs pos="0">
                    <a:schemeClr val="accent5">
                      <a:lumMod val="5000"/>
                      <a:lumOff val="95000"/>
                    </a:schemeClr>
                  </a:gs>
                  <a:gs pos="74000">
                    <a:schemeClr val="accent5">
                      <a:lumMod val="45000"/>
                      <a:lumOff val="55000"/>
                    </a:schemeClr>
                  </a:gs>
                  <a:gs pos="83000">
                    <a:schemeClr val="accent5">
                      <a:lumMod val="45000"/>
                      <a:lumOff val="55000"/>
                    </a:schemeClr>
                  </a:gs>
                  <a:gs pos="100000">
                    <a:schemeClr val="accent5">
                      <a:lumMod val="30000"/>
                      <a:lumOff val="70000"/>
                    </a:schemeClr>
                  </a:gs>
                </a:gsLst>
                <a:lin ang="5400000" scaled="1"/>
              </a:gradFill>
              <a:ln w="15875" cap="flat" cmpd="sng" algn="ctr">
                <a:solidFill>
                  <a:srgbClr val="0070C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34" charset="0"/>
                  <a:ea typeface="宋体" pitchFamily="2" charset="-122"/>
                </a:endParaRPr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7726688" y="5043643"/>
                <a:ext cx="990600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>
                    <a:solidFill>
                      <a:srgbClr val="211AA6"/>
                    </a:solidFill>
                  </a:rPr>
                  <a:t>Word </a:t>
                </a:r>
                <a:r>
                  <a:rPr lang="en-US" dirty="0">
                    <a:solidFill>
                      <a:srgbClr val="211AA6"/>
                    </a:solidFill>
                  </a:rPr>
                  <a:t>vector </a:t>
                </a:r>
                <a:endParaRPr lang="en-US" dirty="0"/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 rot="5400000">
                <a:off x="3858428" y="5050977"/>
                <a:ext cx="50857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en-US" dirty="0"/>
              </a:p>
            </p:txBody>
          </p:sp>
          <p:sp>
            <p:nvSpPr>
              <p:cNvPr id="33" name="Rounded Rectangle 32"/>
              <p:cNvSpPr/>
              <p:nvPr/>
            </p:nvSpPr>
            <p:spPr bwMode="auto">
              <a:xfrm>
                <a:off x="1108075" y="4563366"/>
                <a:ext cx="5791200" cy="556079"/>
              </a:xfrm>
              <a:prstGeom prst="roundRect">
                <a:avLst/>
              </a:prstGeom>
              <a:noFill/>
              <a:ln w="158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en-US" sz="1600" dirty="0"/>
                  <a:t>His 15-minute sub-orbital flight made him the first </a:t>
                </a:r>
                <a:r>
                  <a:rPr lang="en-US" sz="1600" b="1" dirty="0"/>
                  <a:t>American</a:t>
                </a:r>
                <a:r>
                  <a:rPr lang="en-US" sz="1600" dirty="0"/>
                  <a:t> in space</a:t>
                </a:r>
                <a:endPara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  <p:sp>
            <p:nvSpPr>
              <p:cNvPr id="34" name="Rounded Rectangle 33"/>
              <p:cNvSpPr/>
              <p:nvPr/>
            </p:nvSpPr>
            <p:spPr bwMode="auto">
              <a:xfrm>
                <a:off x="1108075" y="5377489"/>
                <a:ext cx="5791200" cy="940187"/>
              </a:xfrm>
              <a:prstGeom prst="roundRect">
                <a:avLst/>
              </a:prstGeom>
              <a:noFill/>
              <a:ln w="158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en-US" sz="1600" b="1" dirty="0"/>
                  <a:t>Alan Shepard</a:t>
                </a:r>
                <a:r>
                  <a:rPr lang="en-US" sz="1600" dirty="0"/>
                  <a:t> became the first</a:t>
                </a:r>
                <a:r>
                  <a:rPr lang="en-US" sz="1600" b="1" dirty="0"/>
                  <a:t> American </a:t>
                </a:r>
                <a:r>
                  <a:rPr lang="en-US" sz="1600" dirty="0"/>
                  <a:t>in space when the </a:t>
                </a:r>
                <a:r>
                  <a:rPr lang="en-US" sz="1600" b="1" dirty="0"/>
                  <a:t>Freedom 7</a:t>
                </a:r>
                <a:r>
                  <a:rPr lang="en-US" sz="1600" dirty="0"/>
                  <a:t> spacecraft blasted off from </a:t>
                </a:r>
                <a:r>
                  <a:rPr lang="en-US" sz="1600" b="1" dirty="0"/>
                  <a:t>Florida</a:t>
                </a:r>
                <a:r>
                  <a:rPr lang="en-US" sz="1600" dirty="0"/>
                  <a:t> on May 5, 1961. </a:t>
                </a:r>
                <a:endPara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cxnSp>
        <p:nvCxnSpPr>
          <p:cNvPr id="45" name="Straight Connector 44"/>
          <p:cNvCxnSpPr/>
          <p:nvPr/>
        </p:nvCxnSpPr>
        <p:spPr bwMode="auto">
          <a:xfrm>
            <a:off x="6125579" y="3053983"/>
            <a:ext cx="0" cy="2286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6" name="TextBox 45"/>
          <p:cNvSpPr txBox="1"/>
          <p:nvPr/>
        </p:nvSpPr>
        <p:spPr>
          <a:xfrm>
            <a:off x="5150820" y="2971800"/>
            <a:ext cx="4879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…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927959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 Candidate Vectors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738" y="1714500"/>
            <a:ext cx="8001000" cy="533400"/>
          </a:xfrm>
        </p:spPr>
        <p:txBody>
          <a:bodyPr/>
          <a:lstStyle/>
          <a:p>
            <a:r>
              <a:rPr lang="en-US" dirty="0">
                <a:solidFill>
                  <a:srgbClr val="211AA6"/>
                </a:solidFill>
              </a:rPr>
              <a:t>Context window </a:t>
            </a:r>
            <a:r>
              <a:rPr lang="en-US" dirty="0" smtClean="0"/>
              <a:t>in </a:t>
            </a:r>
            <a:r>
              <a:rPr lang="en-US" dirty="0"/>
              <a:t>a retrieved sentence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C9783A-7102-4A47-9DD4-0C0E3EA7866E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566738" y="3886200"/>
            <a:ext cx="8001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2800">
                <a:solidFill>
                  <a:schemeClr val="tx1"/>
                </a:solidFill>
                <a:latin typeface="+mn-lt"/>
                <a:ea typeface="宋体" pitchFamily="2" charset="-122"/>
                <a:cs typeface="宋体" charset="0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宋体" pitchFamily="2" charset="-122"/>
                <a:cs typeface="宋体" charset="0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+mn-lt"/>
                <a:ea typeface="宋体" pitchFamily="2" charset="-122"/>
                <a:cs typeface="宋体" charset="0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itchFamily="2" charset="-122"/>
                <a:cs typeface="宋体" charset="0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宋体" pitchFamily="2" charset="-122"/>
                <a:cs typeface="宋体" charset="0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dirty="0">
                <a:solidFill>
                  <a:srgbClr val="211AA6"/>
                </a:solidFill>
              </a:rPr>
              <a:t>Description </a:t>
            </a:r>
            <a:r>
              <a:rPr lang="en-US" dirty="0" smtClean="0">
                <a:solidFill>
                  <a:srgbClr val="211AA6"/>
                </a:solidFill>
              </a:rPr>
              <a:t>text</a:t>
            </a:r>
            <a:r>
              <a:rPr lang="en-US" dirty="0" smtClean="0"/>
              <a:t> </a:t>
            </a:r>
            <a:r>
              <a:rPr lang="en-US" dirty="0"/>
              <a:t>in </a:t>
            </a:r>
            <a:r>
              <a:rPr lang="en-US" dirty="0" smtClean="0"/>
              <a:t>Freebase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983781" y="2362200"/>
            <a:ext cx="7166914" cy="838200"/>
            <a:chOff x="914400" y="3429000"/>
            <a:chExt cx="7166914" cy="838200"/>
          </a:xfrm>
        </p:grpSpPr>
        <p:grpSp>
          <p:nvGrpSpPr>
            <p:cNvPr id="9" name="Group 8"/>
            <p:cNvGrpSpPr/>
            <p:nvPr/>
          </p:nvGrpSpPr>
          <p:grpSpPr>
            <a:xfrm>
              <a:off x="1062685" y="3429000"/>
              <a:ext cx="7018629" cy="731583"/>
              <a:chOff x="1062685" y="3429000"/>
              <a:chExt cx="7018629" cy="731583"/>
            </a:xfrm>
          </p:grpSpPr>
          <p:pic>
            <p:nvPicPr>
              <p:cNvPr id="14" name="Picture 13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62685" y="3429000"/>
                <a:ext cx="7018629" cy="731583"/>
              </a:xfrm>
              <a:prstGeom prst="rect">
                <a:avLst/>
              </a:prstGeom>
              <a:ln w="22225">
                <a:noFill/>
              </a:ln>
            </p:spPr>
          </p:pic>
          <p:sp>
            <p:nvSpPr>
              <p:cNvPr id="12" name="Rectangle 11"/>
              <p:cNvSpPr/>
              <p:nvPr/>
            </p:nvSpPr>
            <p:spPr bwMode="auto">
              <a:xfrm>
                <a:off x="3505200" y="3627183"/>
                <a:ext cx="4495800" cy="304800"/>
              </a:xfrm>
              <a:prstGeom prst="rect">
                <a:avLst/>
              </a:prstGeom>
              <a:noFill/>
              <a:ln w="19050" cap="flat" cmpd="sng" algn="ctr">
                <a:solidFill>
                  <a:srgbClr val="C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34" charset="0"/>
                  <a:ea typeface="宋体" pitchFamily="2" charset="-122"/>
                </a:endParaRPr>
              </a:p>
            </p:txBody>
          </p:sp>
        </p:grpSp>
        <p:sp>
          <p:nvSpPr>
            <p:cNvPr id="8" name="Rounded Rectangle 7"/>
            <p:cNvSpPr/>
            <p:nvPr/>
          </p:nvSpPr>
          <p:spPr bwMode="auto">
            <a:xfrm>
              <a:off x="914400" y="3429000"/>
              <a:ext cx="7166914" cy="838200"/>
            </a:xfrm>
            <a:prstGeom prst="roundRect">
              <a:avLst/>
            </a:prstGeom>
            <a:noFill/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宋体" pitchFamily="2" charset="-122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983781" y="4534999"/>
            <a:ext cx="7166914" cy="1021169"/>
            <a:chOff x="914400" y="5181600"/>
            <a:chExt cx="7166914" cy="1021169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0600" y="5181600"/>
              <a:ext cx="7014515" cy="1021169"/>
            </a:xfrm>
            <a:prstGeom prst="rect">
              <a:avLst/>
            </a:prstGeom>
            <a:ln w="22225">
              <a:noFill/>
            </a:ln>
          </p:spPr>
        </p:pic>
        <p:sp>
          <p:nvSpPr>
            <p:cNvPr id="19" name="Rounded Rectangle 18"/>
            <p:cNvSpPr/>
            <p:nvPr/>
          </p:nvSpPr>
          <p:spPr bwMode="auto">
            <a:xfrm>
              <a:off x="914400" y="5181600"/>
              <a:ext cx="7166914" cy="1021169"/>
            </a:xfrm>
            <a:prstGeom prst="roundRect">
              <a:avLst/>
            </a:prstGeom>
            <a:noFill/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12110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Textual Relevance </a:t>
            </a:r>
            <a:r>
              <a:rPr lang="en-US" altLang="en-US" dirty="0" smtClean="0"/>
              <a:t>Features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66738" y="1219200"/>
                <a:ext cx="8001000" cy="1066800"/>
              </a:xfrm>
            </p:spPr>
            <p:txBody>
              <a:bodyPr/>
              <a:lstStyle/>
              <a:p>
                <a:r>
                  <a:rPr lang="en-US" dirty="0" smtClean="0"/>
                  <a:t>Similarity between the bag-of-words vectors of question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 smtClean="0"/>
                  <a:t> and answer candidate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b="1" i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6738" y="1219200"/>
                <a:ext cx="8001000" cy="1066800"/>
              </a:xfrm>
              <a:blipFill rotWithShape="0">
                <a:blip r:embed="rId3"/>
                <a:stretch>
                  <a:fillRect l="-1372" t="-5714" r="-2287" b="-4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C9783A-7102-4A47-9DD4-0C0E3EA7866E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959" y="2743200"/>
            <a:ext cx="8043641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1001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738" y="1143000"/>
            <a:ext cx="8272462" cy="5181600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Introduction</a:t>
            </a:r>
          </a:p>
          <a:p>
            <a:pPr lvl="8"/>
            <a:endParaRPr lang="en-US" dirty="0" smtClean="0"/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System Framework</a:t>
            </a:r>
          </a:p>
          <a:p>
            <a:pPr lvl="8"/>
            <a:endParaRPr lang="en-US" dirty="0"/>
          </a:p>
          <a:p>
            <a:r>
              <a:rPr lang="en-US" dirty="0" smtClean="0"/>
              <a:t>Features enabled by KB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Textual Relevance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entity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description)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en-US" dirty="0" smtClean="0"/>
              <a:t>Answer Type Checking (</a:t>
            </a:r>
            <a:r>
              <a:rPr lang="en-US" dirty="0">
                <a:solidFill>
                  <a:srgbClr val="211AA6"/>
                </a:solidFill>
              </a:rPr>
              <a:t>entity </a:t>
            </a:r>
            <a:r>
              <a:rPr lang="en-US" dirty="0" smtClean="0">
                <a:solidFill>
                  <a:srgbClr val="211AA6"/>
                </a:solidFill>
              </a:rPr>
              <a:t>type</a:t>
            </a:r>
            <a:r>
              <a:rPr lang="en-US" dirty="0" smtClean="0"/>
              <a:t>)</a:t>
            </a:r>
          </a:p>
          <a:p>
            <a:pPr lvl="8"/>
            <a:endParaRPr lang="en-US" dirty="0"/>
          </a:p>
          <a:p>
            <a:r>
              <a:rPr lang="en-US" dirty="0" smtClean="0"/>
              <a:t>Experiments </a:t>
            </a:r>
          </a:p>
          <a:p>
            <a:pPr lvl="8"/>
            <a:endParaRPr lang="en-US" dirty="0" smtClean="0"/>
          </a:p>
          <a:p>
            <a:r>
              <a:rPr lang="en-US" dirty="0" smtClean="0"/>
              <a:t>Conclusions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C9783A-7102-4A47-9DD4-0C0E3EA7866E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788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762000"/>
          </a:xfrm>
        </p:spPr>
        <p:txBody>
          <a:bodyPr/>
          <a:lstStyle/>
          <a:p>
            <a:r>
              <a:rPr lang="en-US" altLang="en-US" dirty="0" smtClean="0"/>
              <a:t>Answer Type Checking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71487" lvl="1" indent="0">
              <a:buNone/>
              <a:defRPr/>
            </a:pPr>
            <a:endParaRPr lang="en-US" altLang="en-US" dirty="0"/>
          </a:p>
          <a:p>
            <a:pPr lvl="2">
              <a:defRPr/>
            </a:pPr>
            <a:endParaRPr lang="en-US" altLang="en-US" dirty="0" smtClean="0"/>
          </a:p>
          <a:p>
            <a:pPr marL="909637" lvl="2" indent="0">
              <a:buFont typeface="Wingdings" pitchFamily="2" charset="2"/>
              <a:buNone/>
              <a:defRPr/>
            </a:pPr>
            <a:endParaRPr lang="en-US" altLang="en-US" dirty="0" smtClean="0"/>
          </a:p>
        </p:txBody>
      </p:sp>
      <p:sp>
        <p:nvSpPr>
          <p:cNvPr id="1331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 typeface="Wingdings" pitchFamily="2" charset="2"/>
              <a:buNone/>
            </a:pPr>
            <a:fld id="{0D7C56E7-D93E-49B7-9621-3A42B9485EF0}" type="slidenum">
              <a:rPr lang="en-US" altLang="zh-CN" sz="1200" smtClean="0">
                <a:latin typeface="Verdana" pitchFamily="34" charset="0"/>
              </a:rPr>
              <a:pPr>
                <a:spcBef>
                  <a:spcPct val="0"/>
                </a:spcBef>
                <a:buClrTx/>
                <a:buFont typeface="Wingdings" pitchFamily="2" charset="2"/>
                <a:buNone/>
              </a:pPr>
              <a:t>15</a:t>
            </a:fld>
            <a:endParaRPr lang="en-US" altLang="zh-CN" sz="1200" smtClean="0"/>
          </a:p>
          <a:p>
            <a:pPr>
              <a:spcBef>
                <a:spcPct val="0"/>
              </a:spcBef>
              <a:buClrTx/>
              <a:buFontTx/>
              <a:buNone/>
            </a:pPr>
            <a:endParaRPr lang="en-US" altLang="zh-CN" sz="1200" smtClean="0">
              <a:latin typeface="Verdana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"/>
              <p:cNvSpPr txBox="1">
                <a:spLocks noChangeArrowheads="1"/>
              </p:cNvSpPr>
              <p:nvPr/>
            </p:nvSpPr>
            <p:spPr bwMode="auto">
              <a:xfrm>
                <a:off x="304800" y="2143780"/>
                <a:ext cx="8501062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o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o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l" eaLnBrk="1" hangingPunct="1">
                  <a:spcBef>
                    <a:spcPct val="0"/>
                  </a:spcBef>
                  <a:buClrTx/>
                  <a:buFontTx/>
                  <a:buNone/>
                </a:pPr>
                <a14:m>
                  <m:oMath xmlns:m="http://schemas.openxmlformats.org/officeDocument/2006/math">
                    <m:r>
                      <a:rPr lang="en-US" altLang="en-US" sz="28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𝑸</m:t>
                    </m:r>
                  </m:oMath>
                </a14:m>
                <a:r>
                  <a:rPr lang="en-US" altLang="en-US" sz="2800" dirty="0">
                    <a:latin typeface="Verdana" pitchFamily="34" charset="0"/>
                  </a:rPr>
                  <a:t>: </a:t>
                </a:r>
                <a:r>
                  <a:rPr lang="en-US" altLang="en-US" sz="2800" dirty="0" smtClean="0">
                    <a:latin typeface="Verdana" pitchFamily="34" charset="0"/>
                  </a:rPr>
                  <a:t>Who </a:t>
                </a:r>
                <a:r>
                  <a:rPr lang="en-US" altLang="en-US" sz="2800" dirty="0">
                    <a:latin typeface="Verdana" pitchFamily="34" charset="0"/>
                  </a:rPr>
                  <a:t>is the first man to walk on the </a:t>
                </a:r>
                <a:r>
                  <a:rPr lang="en-US" altLang="en-US" sz="2800" dirty="0" smtClean="0">
                    <a:latin typeface="Verdana" pitchFamily="34" charset="0"/>
                  </a:rPr>
                  <a:t>moon?</a:t>
                </a:r>
              </a:p>
            </p:txBody>
          </p:sp>
        </mc:Choice>
        <mc:Fallback xmlns="">
          <p:sp>
            <p:nvSpPr>
              <p:cNvPr id="11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4800" y="2143780"/>
                <a:ext cx="8501062" cy="523220"/>
              </a:xfrm>
              <a:prstGeom prst="rect">
                <a:avLst/>
              </a:prstGeom>
              <a:blipFill rotWithShape="0">
                <a:blip r:embed="rId3"/>
                <a:stretch>
                  <a:fillRect t="-13953" b="-3023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/>
          <p:cNvGrpSpPr/>
          <p:nvPr/>
        </p:nvGrpSpPr>
        <p:grpSpPr>
          <a:xfrm>
            <a:off x="304800" y="2971800"/>
            <a:ext cx="4800600" cy="1905000"/>
            <a:chOff x="304800" y="2971800"/>
            <a:chExt cx="4800600" cy="1905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1"/>
                <p:cNvSpPr txBox="1">
                  <a:spLocks noChangeArrowheads="1"/>
                </p:cNvSpPr>
                <p:nvPr/>
              </p:nvSpPr>
              <p:spPr bwMode="auto">
                <a:xfrm>
                  <a:off x="304800" y="4353580"/>
                  <a:ext cx="2514600" cy="52322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Font typeface="Wingdings" pitchFamily="2" charset="2"/>
                    <a:buChar char="o"/>
                    <a:defRPr sz="24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" pitchFamily="2" charset="2"/>
                    <a:buChar char="o"/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" pitchFamily="2" charset="2"/>
                    <a:buChar char="n"/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>
                    <a:spcBef>
                      <a:spcPct val="25000"/>
                    </a:spcBef>
                    <a:buClr>
                      <a:schemeClr val="accent2"/>
                    </a:buClr>
                    <a:buFont typeface="Wingdings" pitchFamily="2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itchFamily="2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itchFamily="2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itchFamily="2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itchFamily="2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algn="l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14:m>
                    <m:oMath xmlns:m="http://schemas.openxmlformats.org/officeDocument/2006/math">
                      <m:r>
                        <a:rPr lang="en-US" altLang="en-US" sz="2800" b="1" i="1" dirty="0" smtClean="0">
                          <a:solidFill>
                            <a:srgbClr val="FF990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</m:oMath>
                  </a14:m>
                  <a:r>
                    <a:rPr lang="en-US" altLang="en-US" sz="2800" dirty="0" smtClean="0">
                      <a:latin typeface="Verdana" pitchFamily="34" charset="0"/>
                    </a:rPr>
                    <a:t>: Apollo 11</a:t>
                  </a:r>
                  <a:endParaRPr lang="en-US" altLang="en-US" sz="2800" dirty="0">
                    <a:latin typeface="Verdana" pitchFamily="34" charset="0"/>
                  </a:endParaRPr>
                </a:p>
              </p:txBody>
            </p:sp>
          </mc:Choice>
          <mc:Fallback xmlns="">
            <p:sp>
              <p:nvSpPr>
                <p:cNvPr id="22" name="TextBox 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04800" y="4353580"/>
                  <a:ext cx="2514600" cy="52322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t="-12791" b="-30233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Up-Down Arrow 3"/>
            <p:cNvSpPr/>
            <p:nvPr/>
          </p:nvSpPr>
          <p:spPr bwMode="auto">
            <a:xfrm>
              <a:off x="1371600" y="2971800"/>
              <a:ext cx="457200" cy="1219200"/>
            </a:xfrm>
            <a:prstGeom prst="upDownArrow">
              <a:avLst/>
            </a:prstGeom>
            <a:solidFill>
              <a:srgbClr val="A31D7D"/>
            </a:solidFill>
            <a:ln w="9525" cap="flat" cmpd="sng" algn="ctr">
              <a:solidFill>
                <a:srgbClr val="A31D7D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宋体" pitchFamily="2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2090738" y="3222992"/>
                  <a:ext cx="3014662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 dirty="0" smtClean="0">
                            <a:latin typeface="Cambria Math" panose="02040503050406030204" pitchFamily="18" charset="0"/>
                          </a:rPr>
                          <m:t>𝑅𝑒𝑙𝑒𝑣𝑎𝑛𝑐𝑒</m:t>
                        </m:r>
                        <m:r>
                          <a:rPr lang="en-US" sz="320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dirty="0" smtClean="0">
                            <a:solidFill>
                              <a:srgbClr val="FF99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90738" y="3222992"/>
                  <a:ext cx="3014662" cy="584775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168149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762000"/>
          </a:xfrm>
        </p:spPr>
        <p:txBody>
          <a:bodyPr/>
          <a:lstStyle/>
          <a:p>
            <a:r>
              <a:rPr lang="en-US" altLang="en-US" dirty="0" smtClean="0"/>
              <a:t>Answer Type Checking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71487" lvl="1" indent="0">
              <a:buNone/>
              <a:defRPr/>
            </a:pPr>
            <a:endParaRPr lang="en-US" altLang="en-US" dirty="0"/>
          </a:p>
          <a:p>
            <a:pPr lvl="2">
              <a:defRPr/>
            </a:pPr>
            <a:endParaRPr lang="en-US" altLang="en-US" dirty="0" smtClean="0"/>
          </a:p>
          <a:p>
            <a:pPr marL="909637" lvl="2" indent="0">
              <a:buFont typeface="Wingdings" pitchFamily="2" charset="2"/>
              <a:buNone/>
              <a:defRPr/>
            </a:pPr>
            <a:endParaRPr lang="en-US" altLang="en-US" dirty="0" smtClean="0"/>
          </a:p>
        </p:txBody>
      </p:sp>
      <p:sp>
        <p:nvSpPr>
          <p:cNvPr id="1331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 typeface="Wingdings" pitchFamily="2" charset="2"/>
              <a:buNone/>
            </a:pPr>
            <a:fld id="{0D7C56E7-D93E-49B7-9621-3A42B9485EF0}" type="slidenum">
              <a:rPr lang="en-US" altLang="zh-CN" sz="1200" smtClean="0">
                <a:latin typeface="Verdana" pitchFamily="34" charset="0"/>
              </a:rPr>
              <a:pPr>
                <a:spcBef>
                  <a:spcPct val="0"/>
                </a:spcBef>
                <a:buClrTx/>
                <a:buFont typeface="Wingdings" pitchFamily="2" charset="2"/>
                <a:buNone/>
              </a:pPr>
              <a:t>16</a:t>
            </a:fld>
            <a:endParaRPr lang="en-US" altLang="zh-CN" sz="1200" smtClean="0"/>
          </a:p>
          <a:p>
            <a:pPr>
              <a:spcBef>
                <a:spcPct val="0"/>
              </a:spcBef>
              <a:buClrTx/>
              <a:buFontTx/>
              <a:buNone/>
            </a:pPr>
            <a:endParaRPr lang="en-US" altLang="zh-CN" sz="1200" smtClean="0">
              <a:latin typeface="Verdana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1"/>
              <p:cNvSpPr txBox="1">
                <a:spLocks noChangeArrowheads="1"/>
              </p:cNvSpPr>
              <p:nvPr/>
            </p:nvSpPr>
            <p:spPr bwMode="auto">
              <a:xfrm>
                <a:off x="304800" y="4353580"/>
                <a:ext cx="2514600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o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o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l" eaLnBrk="1" hangingPunct="1">
                  <a:spcBef>
                    <a:spcPct val="0"/>
                  </a:spcBef>
                  <a:buClrTx/>
                  <a:buFontTx/>
                  <a:buNone/>
                </a:pPr>
                <a14:m>
                  <m:oMath xmlns:m="http://schemas.openxmlformats.org/officeDocument/2006/math">
                    <m:r>
                      <a:rPr lang="en-US" altLang="en-US" sz="2800" b="1" i="1" dirty="0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altLang="en-US" sz="2800" dirty="0" smtClean="0">
                    <a:latin typeface="Verdana" pitchFamily="34" charset="0"/>
                  </a:rPr>
                  <a:t>: Apollo 11</a:t>
                </a:r>
                <a:endParaRPr lang="en-US" altLang="en-US" sz="2800" dirty="0">
                  <a:latin typeface="Verdana" pitchFamily="34" charset="0"/>
                </a:endParaRPr>
              </a:p>
            </p:txBody>
          </p:sp>
        </mc:Choice>
        <mc:Fallback xmlns="">
          <p:sp>
            <p:nvSpPr>
              <p:cNvPr id="2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4800" y="4353580"/>
                <a:ext cx="2514600" cy="523220"/>
              </a:xfrm>
              <a:prstGeom prst="rect">
                <a:avLst/>
              </a:prstGeom>
              <a:blipFill rotWithShape="0">
                <a:blip r:embed="rId3"/>
                <a:stretch>
                  <a:fillRect t="-12791" b="-3023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"/>
              <p:cNvSpPr txBox="1">
                <a:spLocks noChangeArrowheads="1"/>
              </p:cNvSpPr>
              <p:nvPr/>
            </p:nvSpPr>
            <p:spPr bwMode="auto">
              <a:xfrm>
                <a:off x="304800" y="2143780"/>
                <a:ext cx="8501062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o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o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l" eaLnBrk="1" hangingPunct="1">
                  <a:spcBef>
                    <a:spcPct val="0"/>
                  </a:spcBef>
                  <a:buClrTx/>
                  <a:buFontTx/>
                  <a:buNone/>
                </a:pPr>
                <a14:m>
                  <m:oMath xmlns:m="http://schemas.openxmlformats.org/officeDocument/2006/math">
                    <m:r>
                      <a:rPr lang="en-US" altLang="en-US" sz="28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𝑸</m:t>
                    </m:r>
                  </m:oMath>
                </a14:m>
                <a:r>
                  <a:rPr lang="en-US" altLang="en-US" sz="2800" dirty="0">
                    <a:latin typeface="Verdana" pitchFamily="34" charset="0"/>
                  </a:rPr>
                  <a:t>: </a:t>
                </a:r>
                <a:r>
                  <a:rPr lang="en-US" altLang="en-US" sz="2800" dirty="0" smtClean="0">
                    <a:latin typeface="Verdana" pitchFamily="34" charset="0"/>
                  </a:rPr>
                  <a:t>Who </a:t>
                </a:r>
                <a:r>
                  <a:rPr lang="en-US" altLang="en-US" sz="2800" dirty="0">
                    <a:latin typeface="Verdana" pitchFamily="34" charset="0"/>
                  </a:rPr>
                  <a:t>is the first man to walk on the </a:t>
                </a:r>
                <a:r>
                  <a:rPr lang="en-US" altLang="en-US" sz="2800" dirty="0" smtClean="0">
                    <a:latin typeface="Verdana" pitchFamily="34" charset="0"/>
                  </a:rPr>
                  <a:t>moon?</a:t>
                </a:r>
              </a:p>
            </p:txBody>
          </p:sp>
        </mc:Choice>
        <mc:Fallback xmlns="">
          <p:sp>
            <p:nvSpPr>
              <p:cNvPr id="11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4800" y="2143780"/>
                <a:ext cx="8501062" cy="523220"/>
              </a:xfrm>
              <a:prstGeom prst="rect">
                <a:avLst/>
              </a:prstGeom>
              <a:blipFill rotWithShape="0">
                <a:blip r:embed="rId4"/>
                <a:stretch>
                  <a:fillRect t="-13953" b="-3023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"/>
              <p:cNvSpPr txBox="1">
                <a:spLocks noChangeArrowheads="1"/>
              </p:cNvSpPr>
              <p:nvPr/>
            </p:nvSpPr>
            <p:spPr bwMode="auto">
              <a:xfrm>
                <a:off x="2895600" y="4349053"/>
                <a:ext cx="6248400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o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o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l" eaLnBrk="1" hangingPunct="1">
                  <a:spcBef>
                    <a:spcPct val="0"/>
                  </a:spcBef>
                  <a:buClrTx/>
                  <a:buFontTx/>
                  <a:buNone/>
                </a:pPr>
                <a14:m>
                  <m:oMath xmlns:m="http://schemas.openxmlformats.org/officeDocument/2006/math">
                    <m:r>
                      <a:rPr lang="en-US" altLang="en-US" sz="2800" b="1" i="1" dirty="0" smtClean="0">
                        <a:solidFill>
                          <a:srgbClr val="211AA6"/>
                        </a:solidFill>
                        <a:latin typeface="Cambria Math" panose="02040503050406030204" pitchFamily="18" charset="0"/>
                      </a:rPr>
                      <m:t>𝑻</m:t>
                    </m:r>
                  </m:oMath>
                </a14:m>
                <a:r>
                  <a:rPr lang="en-US" altLang="en-US" sz="2800" dirty="0" smtClean="0">
                    <a:latin typeface="Verdana" pitchFamily="34" charset="0"/>
                  </a:rPr>
                  <a:t>: </a:t>
                </a:r>
                <a:r>
                  <a:rPr lang="en-US" sz="2800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spaceflight.space_mission</a:t>
                </a:r>
                <a:endParaRPr lang="en-US" altLang="en-US" sz="28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13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95600" y="4349053"/>
                <a:ext cx="6248400" cy="523220"/>
              </a:xfrm>
              <a:prstGeom prst="rect">
                <a:avLst/>
              </a:prstGeom>
              <a:blipFill rotWithShape="0">
                <a:blip r:embed="rId5"/>
                <a:stretch>
                  <a:fillRect t="-17442" b="-3255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Up-Down Arrow 3"/>
          <p:cNvSpPr/>
          <p:nvPr/>
        </p:nvSpPr>
        <p:spPr bwMode="auto">
          <a:xfrm>
            <a:off x="3471862" y="2971800"/>
            <a:ext cx="457200" cy="1219200"/>
          </a:xfrm>
          <a:prstGeom prst="upDownArrow">
            <a:avLst/>
          </a:prstGeom>
          <a:solidFill>
            <a:srgbClr val="A31D7D"/>
          </a:solidFill>
          <a:ln w="9525" cap="flat" cmpd="sng" algn="ctr">
            <a:solidFill>
              <a:srgbClr val="A31D7D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宋体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191000" y="3222992"/>
                <a:ext cx="37338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dirty="0" smtClean="0">
                          <a:latin typeface="Cambria Math" panose="02040503050406030204" pitchFamily="18" charset="0"/>
                        </a:rPr>
                        <m:t>𝐶𝑜𝑚𝑝𝑎𝑡𝑖𝑏𝑖𝑙𝑖𝑡𝑦</m:t>
                      </m:r>
                      <m:r>
                        <a:rPr lang="en-US" sz="32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3200" b="0" i="1" smtClean="0">
                          <a:solidFill>
                            <a:srgbClr val="211AA6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0" y="3222992"/>
                <a:ext cx="3733800" cy="58477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3486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000" dirty="0"/>
              <a:t>Traditional Approach: Question Classification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question is classified to a target answer type according to a predefined taxonomy.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animal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currency</a:t>
            </a:r>
            <a:r>
              <a:rPr lang="en-US" dirty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city</a:t>
            </a:r>
            <a:r>
              <a:rPr lang="en-US" dirty="0" smtClean="0"/>
              <a:t>,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country</a:t>
            </a:r>
            <a:r>
              <a:rPr lang="en-US" dirty="0" smtClean="0"/>
              <a:t>, etc.</a:t>
            </a:r>
          </a:p>
          <a:p>
            <a:pPr lvl="1"/>
            <a:r>
              <a:rPr lang="en-US" dirty="0" smtClean="0"/>
              <a:t>Classifier trained on several thousands of labeled questions </a:t>
            </a:r>
            <a:endParaRPr lang="en-US" dirty="0"/>
          </a:p>
          <a:p>
            <a:pPr lvl="8"/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The number of classes is typically very small (e.g., 50 classes in </a:t>
            </a:r>
            <a:r>
              <a:rPr lang="en-US" sz="2400" dirty="0" smtClean="0"/>
              <a:t>[</a:t>
            </a:r>
            <a:r>
              <a:rPr lang="en-US" sz="2400" dirty="0" err="1" smtClean="0"/>
              <a:t>Li&amp;Roth</a:t>
            </a:r>
            <a:r>
              <a:rPr lang="en-US" sz="2400" dirty="0" smtClean="0"/>
              <a:t> </a:t>
            </a:r>
            <a:r>
              <a:rPr lang="en-US" sz="2400" dirty="0"/>
              <a:t>‘02</a:t>
            </a:r>
            <a:r>
              <a:rPr lang="en-US" sz="2400" dirty="0" smtClean="0"/>
              <a:t>]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Difficult to scale to thousands of entity types in Freebase</a:t>
            </a:r>
          </a:p>
          <a:p>
            <a:pPr lvl="1"/>
            <a:r>
              <a:rPr lang="en-US" dirty="0" smtClean="0"/>
              <a:t>Difficult </a:t>
            </a:r>
            <a:r>
              <a:rPr lang="en-US" dirty="0"/>
              <a:t>to build a mapping from </a:t>
            </a:r>
            <a:r>
              <a:rPr lang="en-US" dirty="0" smtClean="0"/>
              <a:t>the coarse classes to fine-grained Freebase entity types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C9783A-7102-4A47-9DD4-0C0E3EA7866E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84783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en-US" sz="3200" dirty="0"/>
                  <a:t>Joint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altLang="en-US" sz="3200">
                            <a:latin typeface="Cambria Math" panose="02040503050406030204" pitchFamily="18" charset="0"/>
                          </a:rPr>
                          <m:t>Question</m:t>
                        </m:r>
                        <m:r>
                          <a:rPr lang="en-US" altLang="en-US" sz="32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altLang="en-US" sz="3200">
                            <a:latin typeface="Cambria Math" panose="02040503050406030204" pitchFamily="18" charset="0"/>
                          </a:rPr>
                          <m:t>Answer</m:t>
                        </m:r>
                        <m:r>
                          <m:rPr>
                            <m:nor/>
                          </m:rPr>
                          <a:rPr lang="en-US" altLang="en-US" sz="32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en-US" sz="3200">
                            <a:latin typeface="Cambria Math" panose="02040503050406030204" pitchFamily="18" charset="0"/>
                          </a:rPr>
                          <m:t>Type</m:t>
                        </m:r>
                      </m:e>
                    </m:d>
                  </m:oMath>
                </a14:m>
                <a:r>
                  <a:rPr lang="en-US" altLang="en-US" sz="3200" dirty="0"/>
                  <a:t> Association</a:t>
                </a:r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3"/>
                <a:stretch>
                  <a:fillRect l="-1904" b="-264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66738" y="1143000"/>
                <a:ext cx="8424862" cy="5181600"/>
              </a:xfrm>
            </p:spPr>
            <p:txBody>
              <a:bodyPr/>
              <a:lstStyle/>
              <a:p>
                <a:r>
                  <a:rPr lang="en-US" dirty="0" smtClean="0"/>
                  <a:t>Given pairs of question and correct answer entity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 smtClean="0"/>
                  <a:t> = “</a:t>
                </a:r>
                <a:r>
                  <a:rPr lang="en-US" altLang="en-US" dirty="0">
                    <a:latin typeface="Verdana" pitchFamily="34" charset="0"/>
                  </a:rPr>
                  <a:t>Who is the first man to walk on the moon?</a:t>
                </a:r>
                <a:r>
                  <a:rPr lang="en-US" dirty="0" smtClean="0">
                    <a:ea typeface="Verdana" panose="020B0604030504040204" pitchFamily="34" charset="0"/>
                    <a:cs typeface="Verdana" panose="020B0604030504040204" pitchFamily="34" charset="0"/>
                  </a:rPr>
                  <a:t>”</a:t>
                </a:r>
                <a:endParaRPr lang="en-US" dirty="0"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dirty="0" smtClean="0"/>
                  <a:t> = “</a:t>
                </a:r>
                <a:r>
                  <a:rPr lang="en-US" dirty="0" smtClean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Neil Armstrong</a:t>
                </a:r>
                <a:r>
                  <a:rPr lang="en-US" dirty="0" smtClean="0">
                    <a:latin typeface="Arial (Body)"/>
                    <a:ea typeface="Verdana" panose="020B0604030504040204" pitchFamily="34" charset="0"/>
                    <a:cs typeface="Verdana" panose="020B0604030504040204" pitchFamily="34" charset="0"/>
                  </a:rPr>
                  <a:t>”</a:t>
                </a:r>
              </a:p>
              <a:p>
                <a:r>
                  <a:rPr lang="en-US" dirty="0" smtClean="0"/>
                  <a:t>Estimate the joint probability of observing a pair of question and entity type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 = </a:t>
                </a:r>
                <a:r>
                  <a:rPr lang="en-US" dirty="0" smtClean="0"/>
                  <a:t>“</a:t>
                </a:r>
                <a:r>
                  <a:rPr lang="en-US" altLang="en-US" dirty="0">
                    <a:latin typeface="Verdana" pitchFamily="34" charset="0"/>
                  </a:rPr>
                  <a:t>Who is the first man to walk on the moon?</a:t>
                </a:r>
                <a:r>
                  <a:rPr lang="en-US" dirty="0" smtClean="0"/>
                  <a:t>”</a:t>
                </a:r>
                <a:endParaRPr lang="en-US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= “</a:t>
                </a:r>
                <a:r>
                  <a:rPr lang="en-US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spaceflight.astronaut</a:t>
                </a:r>
                <a:r>
                  <a:rPr lang="en-US" dirty="0" smtClean="0"/>
                  <a:t>”</a:t>
                </a:r>
              </a:p>
              <a:p>
                <a:pPr lvl="8"/>
                <a:endParaRPr lang="en-US" dirty="0" smtClean="0"/>
              </a:p>
              <a:p>
                <a:r>
                  <a:rPr lang="en-US" dirty="0" smtClean="0"/>
                  <a:t>Surrogate data: click-through query logs</a:t>
                </a:r>
              </a:p>
              <a:p>
                <a:pPr lvl="1"/>
                <a:r>
                  <a:rPr lang="en-US" dirty="0" smtClean="0">
                    <a:cs typeface="Courier New" panose="02070309020205020404" pitchFamily="49" charset="0"/>
                  </a:rPr>
                  <a:t>Queries that link to entity pages (e.g., Wikipedia)</a:t>
                </a:r>
              </a:p>
              <a:p>
                <a:pPr lvl="1"/>
                <a:r>
                  <a:rPr lang="en-US" dirty="0" smtClean="0">
                    <a:cs typeface="Courier New" panose="02070309020205020404" pitchFamily="49" charset="0"/>
                  </a:rPr>
                  <a:t>1.3 million pairs of question and entity type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(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𝑞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𝑡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)</m:t>
                    </m:r>
                  </m:oMath>
                </a14:m>
                <a:endParaRPr lang="en-US" dirty="0">
                  <a:latin typeface="Courier New" panose="02070309020205020404" pitchFamily="49" charset="0"/>
                  <a:ea typeface="Verdana" panose="020B0604030504040204" pitchFamily="34" charset="0"/>
                  <a:cs typeface="Courier New" panose="02070309020205020404" pitchFamily="49" charset="0"/>
                </a:endParaRP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6738" y="1143000"/>
                <a:ext cx="8424862" cy="5181600"/>
              </a:xfrm>
              <a:blipFill rotWithShape="0">
                <a:blip r:embed="rId4"/>
                <a:stretch>
                  <a:fillRect l="-1302" t="-1294" r="-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C9783A-7102-4A47-9DD4-0C0E3EA7866E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2486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en-US" sz="3200" dirty="0"/>
                  <a:t>Joint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altLang="en-US" sz="3200">
                            <a:latin typeface="Cambria Math" panose="02040503050406030204" pitchFamily="18" charset="0"/>
                          </a:rPr>
                          <m:t>Question</m:t>
                        </m:r>
                        <m:r>
                          <a:rPr lang="en-US" altLang="en-US" sz="32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altLang="en-US" sz="3200">
                            <a:latin typeface="Cambria Math" panose="02040503050406030204" pitchFamily="18" charset="0"/>
                          </a:rPr>
                          <m:t>Answer</m:t>
                        </m:r>
                        <m:r>
                          <m:rPr>
                            <m:nor/>
                          </m:rPr>
                          <a:rPr lang="en-US" altLang="en-US" sz="32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en-US" sz="3200">
                            <a:latin typeface="Cambria Math" panose="02040503050406030204" pitchFamily="18" charset="0"/>
                          </a:rPr>
                          <m:t>Type</m:t>
                        </m:r>
                      </m:e>
                    </m:d>
                  </m:oMath>
                </a14:m>
                <a:r>
                  <a:rPr lang="en-US" sz="3200" dirty="0" smtClean="0"/>
                  <a:t> Topic Model</a:t>
                </a:r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3"/>
                <a:stretch>
                  <a:fillRect l="-1904" b="-264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C9783A-7102-4A47-9DD4-0C0E3EA7866E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0775" y="1517368"/>
            <a:ext cx="5181600" cy="43534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Line Callout 1 (No Border) 9"/>
              <p:cNvSpPr/>
              <p:nvPr/>
            </p:nvSpPr>
            <p:spPr bwMode="auto">
              <a:xfrm>
                <a:off x="4152200" y="5934680"/>
                <a:ext cx="3962400" cy="381000"/>
              </a:xfrm>
              <a:prstGeom prst="callout1">
                <a:avLst>
                  <a:gd name="adj1" fmla="val 15634"/>
                  <a:gd name="adj2" fmla="val 13326"/>
                  <a:gd name="adj3" fmla="val -86980"/>
                  <a:gd name="adj4" fmla="val 35001"/>
                </a:avLst>
              </a:prstGeom>
              <a:noFill/>
              <a:ln w="9525" cap="flat" cmpd="sng" algn="ctr">
                <a:solidFill>
                  <a:srgbClr val="C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r>
                  <a:rPr kumimoji="0" lang="en-US" b="0" i="0" u="none" strike="noStrike" cap="none" normalizeH="0" baseline="0" dirty="0" smtClean="0">
                    <a:ln>
                      <a:noFill/>
                    </a:ln>
                    <a:solidFill>
                      <a:srgbClr val="C61C0A"/>
                    </a:solidFill>
                    <a:effectLst/>
                  </a:rPr>
                  <a:t>Pairs of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en-US" i="1">
                            <a:solidFill>
                              <a:srgbClr val="C61C0A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altLang="en-US">
                            <a:solidFill>
                              <a:srgbClr val="C61C0A"/>
                            </a:solidFill>
                            <a:latin typeface="Cambria Math" panose="02040503050406030204" pitchFamily="18" charset="0"/>
                          </a:rPr>
                          <m:t>Question</m:t>
                        </m:r>
                        <m:r>
                          <a:rPr lang="en-US" altLang="en-US" i="1">
                            <a:solidFill>
                              <a:srgbClr val="C61C0A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altLang="en-US">
                            <a:solidFill>
                              <a:srgbClr val="C61C0A"/>
                            </a:solidFill>
                            <a:latin typeface="Cambria Math" panose="02040503050406030204" pitchFamily="18" charset="0"/>
                          </a:rPr>
                          <m:t>Answer</m:t>
                        </m:r>
                        <m:r>
                          <m:rPr>
                            <m:nor/>
                          </m:rPr>
                          <a:rPr lang="en-US" altLang="en-US">
                            <a:solidFill>
                              <a:srgbClr val="C61C0A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en-US">
                            <a:solidFill>
                              <a:srgbClr val="C61C0A"/>
                            </a:solidFill>
                            <a:latin typeface="Cambria Math" panose="02040503050406030204" pitchFamily="18" charset="0"/>
                          </a:rPr>
                          <m:t>Type</m:t>
                        </m:r>
                      </m:e>
                    </m:d>
                  </m:oMath>
                </a14:m>
                <a:endPara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10" name="Line Callout 1 (No Border)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152200" y="5934680"/>
                <a:ext cx="3962400" cy="381000"/>
              </a:xfrm>
              <a:prstGeom prst="callout1">
                <a:avLst>
                  <a:gd name="adj1" fmla="val 15634"/>
                  <a:gd name="adj2" fmla="val 13326"/>
                  <a:gd name="adj3" fmla="val -86980"/>
                  <a:gd name="adj4" fmla="val 35001"/>
                </a:avLst>
              </a:prstGeom>
              <a:blipFill rotWithShape="0">
                <a:blip r:embed="rId5"/>
                <a:stretch>
                  <a:fillRect l="-63636" r="-281818" b="-109091"/>
                </a:stretch>
              </a:blipFill>
              <a:ln w="9525" cap="flat" cmpd="sng" algn="ctr">
                <a:solidFill>
                  <a:srgbClr val="C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Line Callout 1 (No Border) 11"/>
          <p:cNvSpPr/>
          <p:nvPr/>
        </p:nvSpPr>
        <p:spPr bwMode="auto">
          <a:xfrm>
            <a:off x="4533200" y="1219200"/>
            <a:ext cx="3886199" cy="381000"/>
          </a:xfrm>
          <a:prstGeom prst="callout1">
            <a:avLst>
              <a:gd name="adj1" fmla="val 74855"/>
              <a:gd name="adj2" fmla="val 3407"/>
              <a:gd name="adj3" fmla="val 156137"/>
              <a:gd name="adj4" fmla="val -7252"/>
            </a:avLst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dirty="0" smtClean="0">
                <a:solidFill>
                  <a:srgbClr val="C61C0A"/>
                </a:solidFill>
              </a:rPr>
              <a:t>Parameters of </a:t>
            </a:r>
            <a:r>
              <a:rPr lang="en-US" dirty="0" err="1" smtClean="0">
                <a:solidFill>
                  <a:srgbClr val="C61C0A"/>
                </a:solidFill>
              </a:rPr>
              <a:t>Dirichlet</a:t>
            </a:r>
            <a:r>
              <a:rPr lang="en-US" dirty="0" smtClean="0">
                <a:solidFill>
                  <a:srgbClr val="C61C0A"/>
                </a:solidFill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C61C0A"/>
                </a:solidFill>
                <a:effectLst/>
                <a:latin typeface="Verdana" pitchFamily="34" charset="0"/>
                <a:ea typeface="宋体" pitchFamily="2" charset="-122"/>
              </a:rPr>
              <a:t>prior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宋体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Line Callout 1 (No Border) 12"/>
              <p:cNvSpPr/>
              <p:nvPr/>
            </p:nvSpPr>
            <p:spPr bwMode="auto">
              <a:xfrm>
                <a:off x="4593566" y="1758346"/>
                <a:ext cx="3825834" cy="381000"/>
              </a:xfrm>
              <a:prstGeom prst="callout1">
                <a:avLst>
                  <a:gd name="adj1" fmla="val 74855"/>
                  <a:gd name="adj2" fmla="val 3407"/>
                  <a:gd name="adj3" fmla="val 252760"/>
                  <a:gd name="adj4" fmla="val -9735"/>
                </a:avLst>
              </a:prstGeom>
              <a:noFill/>
              <a:ln w="9525" cap="flat" cmpd="sng" algn="ctr">
                <a:solidFill>
                  <a:srgbClr val="C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r>
                  <a:rPr kumimoji="0" lang="en-US" b="0" i="0" u="none" strike="noStrike" cap="none" normalizeH="0" baseline="0" dirty="0" smtClean="0">
                    <a:ln>
                      <a:noFill/>
                    </a:ln>
                    <a:solidFill>
                      <a:srgbClr val="C61C0A"/>
                    </a:solidFill>
                    <a:effectLst/>
                    <a:latin typeface="Verdana" pitchFamily="34" charset="0"/>
                    <a:ea typeface="宋体" pitchFamily="2" charset="-122"/>
                  </a:rPr>
                  <a:t>Topic distribution of</a:t>
                </a:r>
                <a:r>
                  <a:rPr kumimoji="0" lang="en-US" b="0" i="0" u="none" strike="noStrike" cap="none" normalizeH="0" dirty="0" smtClean="0">
                    <a:ln>
                      <a:noFill/>
                    </a:ln>
                    <a:solidFill>
                      <a:srgbClr val="C61C0A"/>
                    </a:solidFill>
                    <a:effectLst/>
                    <a:latin typeface="Verdana" pitchFamily="34" charset="0"/>
                    <a:ea typeface="宋体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b="0" i="1" u="none" strike="noStrike" cap="none" normalizeH="0" dirty="0" smtClean="0">
                        <a:ln>
                          <a:noFill/>
                        </a:ln>
                        <a:solidFill>
                          <a:srgbClr val="C61C0A"/>
                        </a:solidFill>
                        <a:effectLst/>
                        <a:latin typeface="Cambria Math" panose="02040503050406030204" pitchFamily="18" charset="0"/>
                        <a:ea typeface="宋体" pitchFamily="2" charset="-122"/>
                      </a:rPr>
                      <m:t>𝑖</m:t>
                    </m:r>
                  </m:oMath>
                </a14:m>
                <a:r>
                  <a:rPr kumimoji="0" lang="en-US" b="0" i="0" u="none" strike="noStrike" cap="none" normalizeH="0" dirty="0" err="1" smtClean="0">
                    <a:ln>
                      <a:noFill/>
                    </a:ln>
                    <a:solidFill>
                      <a:srgbClr val="C61C0A"/>
                    </a:solidFill>
                    <a:effectLst/>
                    <a:latin typeface="Verdana" pitchFamily="34" charset="0"/>
                    <a:ea typeface="宋体" pitchFamily="2" charset="-122"/>
                  </a:rPr>
                  <a:t>-th</a:t>
                </a:r>
                <a:r>
                  <a:rPr kumimoji="0" lang="en-US" b="0" i="0" u="none" strike="noStrike" cap="none" normalizeH="0" dirty="0" smtClean="0">
                    <a:ln>
                      <a:noFill/>
                    </a:ln>
                    <a:solidFill>
                      <a:srgbClr val="C61C0A"/>
                    </a:solidFill>
                    <a:effectLst/>
                    <a:latin typeface="Verdana" pitchFamily="34" charset="0"/>
                    <a:ea typeface="宋体" pitchFamily="2" charset="-122"/>
                  </a:rPr>
                  <a:t> pair</a:t>
                </a:r>
                <a:endPara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34" charset="0"/>
                  <a:ea typeface="宋体" pitchFamily="2" charset="-122"/>
                </a:endParaRPr>
              </a:p>
            </p:txBody>
          </p:sp>
        </mc:Choice>
        <mc:Fallback xmlns="">
          <p:sp>
            <p:nvSpPr>
              <p:cNvPr id="13" name="Line Callout 1 (No Border)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93566" y="1758346"/>
                <a:ext cx="3825834" cy="381000"/>
              </a:xfrm>
              <a:prstGeom prst="callout1">
                <a:avLst>
                  <a:gd name="adj1" fmla="val 74855"/>
                  <a:gd name="adj2" fmla="val 3407"/>
                  <a:gd name="adj3" fmla="val 252760"/>
                  <a:gd name="adj4" fmla="val -9735"/>
                </a:avLst>
              </a:prstGeom>
              <a:blipFill rotWithShape="0">
                <a:blip r:embed="rId6"/>
                <a:stretch>
                  <a:fillRect t="-44348" r="-713953"/>
                </a:stretch>
              </a:blipFill>
              <a:ln w="9525" cap="flat" cmpd="sng" algn="ctr">
                <a:solidFill>
                  <a:srgbClr val="C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Line Callout 1 (No Border) 13"/>
              <p:cNvSpPr/>
              <p:nvPr/>
            </p:nvSpPr>
            <p:spPr bwMode="auto">
              <a:xfrm>
                <a:off x="4630182" y="2668728"/>
                <a:ext cx="3332018" cy="381000"/>
              </a:xfrm>
              <a:prstGeom prst="callout1">
                <a:avLst>
                  <a:gd name="adj1" fmla="val 74855"/>
                  <a:gd name="adj2" fmla="val 3407"/>
                  <a:gd name="adj3" fmla="val 243409"/>
                  <a:gd name="adj4" fmla="val -10804"/>
                </a:avLst>
              </a:prstGeom>
              <a:solidFill>
                <a:schemeClr val="bg1"/>
              </a:solidFill>
              <a:ln w="9525" cap="flat" cmpd="sng" algn="ctr">
                <a:solidFill>
                  <a:srgbClr val="C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r>
                  <a:rPr kumimoji="0" lang="en-US" b="0" i="0" u="none" strike="noStrike" cap="none" normalizeH="0" baseline="0" dirty="0" smtClean="0">
                    <a:ln>
                      <a:noFill/>
                    </a:ln>
                    <a:solidFill>
                      <a:srgbClr val="C61C0A"/>
                    </a:solidFill>
                    <a:effectLst/>
                    <a:latin typeface="Verdana" pitchFamily="34" charset="0"/>
                    <a:ea typeface="宋体" pitchFamily="2" charset="-122"/>
                  </a:rPr>
                  <a:t>Topic vector of</a:t>
                </a:r>
                <a:r>
                  <a:rPr kumimoji="0" lang="en-US" b="0" i="0" u="none" strike="noStrike" cap="none" normalizeH="0" dirty="0" smtClean="0">
                    <a:ln>
                      <a:noFill/>
                    </a:ln>
                    <a:solidFill>
                      <a:srgbClr val="C61C0A"/>
                    </a:solidFill>
                    <a:effectLst/>
                    <a:latin typeface="Verdana" pitchFamily="34" charset="0"/>
                    <a:ea typeface="宋体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b="0" i="1" u="none" strike="noStrike" cap="none" normalizeH="0" dirty="0" smtClean="0">
                        <a:ln>
                          <a:noFill/>
                        </a:ln>
                        <a:solidFill>
                          <a:srgbClr val="C61C0A"/>
                        </a:solidFill>
                        <a:effectLst/>
                        <a:latin typeface="Cambria Math" panose="02040503050406030204" pitchFamily="18" charset="0"/>
                        <a:ea typeface="宋体" pitchFamily="2" charset="-122"/>
                      </a:rPr>
                      <m:t>𝑖</m:t>
                    </m:r>
                  </m:oMath>
                </a14:m>
                <a:r>
                  <a:rPr kumimoji="0" lang="en-US" b="0" i="0" u="none" strike="noStrike" cap="none" normalizeH="0" dirty="0" err="1" smtClean="0">
                    <a:ln>
                      <a:noFill/>
                    </a:ln>
                    <a:solidFill>
                      <a:srgbClr val="C61C0A"/>
                    </a:solidFill>
                    <a:effectLst/>
                    <a:latin typeface="Verdana" pitchFamily="34" charset="0"/>
                    <a:ea typeface="宋体" pitchFamily="2" charset="-122"/>
                  </a:rPr>
                  <a:t>-th</a:t>
                </a:r>
                <a:r>
                  <a:rPr kumimoji="0" lang="en-US" b="0" i="0" u="none" strike="noStrike" cap="none" normalizeH="0" dirty="0" smtClean="0">
                    <a:ln>
                      <a:noFill/>
                    </a:ln>
                    <a:solidFill>
                      <a:srgbClr val="C61C0A"/>
                    </a:solidFill>
                    <a:effectLst/>
                    <a:latin typeface="Verdana" pitchFamily="34" charset="0"/>
                    <a:ea typeface="宋体" pitchFamily="2" charset="-122"/>
                  </a:rPr>
                  <a:t> pair</a:t>
                </a:r>
                <a:endPara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34" charset="0"/>
                  <a:ea typeface="宋体" pitchFamily="2" charset="-122"/>
                </a:endParaRPr>
              </a:p>
            </p:txBody>
          </p:sp>
        </mc:Choice>
        <mc:Fallback xmlns="">
          <p:sp>
            <p:nvSpPr>
              <p:cNvPr id="14" name="Line Callout 1 (No Border)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30182" y="2668728"/>
                <a:ext cx="3332018" cy="381000"/>
              </a:xfrm>
              <a:prstGeom prst="callout1">
                <a:avLst>
                  <a:gd name="adj1" fmla="val 74855"/>
                  <a:gd name="adj2" fmla="val 3407"/>
                  <a:gd name="adj3" fmla="val 243409"/>
                  <a:gd name="adj4" fmla="val -10804"/>
                </a:avLst>
              </a:prstGeom>
              <a:blipFill rotWithShape="0">
                <a:blip r:embed="rId7"/>
                <a:stretch>
                  <a:fillRect t="-3947"/>
                </a:stretch>
              </a:blipFill>
              <a:ln w="9525" cap="flat" cmpd="sng" algn="ctr">
                <a:solidFill>
                  <a:srgbClr val="C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Line Callout 1 (No Border) 14"/>
          <p:cNvSpPr/>
          <p:nvPr/>
        </p:nvSpPr>
        <p:spPr bwMode="auto">
          <a:xfrm>
            <a:off x="-35625" y="2668728"/>
            <a:ext cx="2514600" cy="684072"/>
          </a:xfrm>
          <a:prstGeom prst="callout1">
            <a:avLst>
              <a:gd name="adj1" fmla="val 95411"/>
              <a:gd name="adj2" fmla="val 49660"/>
              <a:gd name="adj3" fmla="val 166909"/>
              <a:gd name="adj4" fmla="val 66259"/>
            </a:avLst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C61C0A"/>
                </a:solidFill>
                <a:effectLst/>
                <a:latin typeface="Verdana" pitchFamily="34" charset="0"/>
                <a:ea typeface="宋体" pitchFamily="2" charset="-122"/>
              </a:rPr>
              <a:t>Per-topic </a:t>
            </a:r>
            <a:r>
              <a:rPr lang="en-US" dirty="0" smtClean="0">
                <a:solidFill>
                  <a:srgbClr val="C61C0A"/>
                </a:solidFill>
              </a:rPr>
              <a:t>question word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C61C0A"/>
                </a:solidFill>
                <a:effectLst/>
                <a:latin typeface="Verdana" pitchFamily="34" charset="0"/>
                <a:ea typeface="宋体" pitchFamily="2" charset="-122"/>
              </a:rPr>
              <a:t>distribution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16" name="Line Callout 1 (No Border) 15"/>
          <p:cNvSpPr/>
          <p:nvPr/>
        </p:nvSpPr>
        <p:spPr bwMode="auto">
          <a:xfrm>
            <a:off x="192975" y="4649928"/>
            <a:ext cx="2057400" cy="457200"/>
          </a:xfrm>
          <a:prstGeom prst="callout1">
            <a:avLst>
              <a:gd name="adj1" fmla="val 35671"/>
              <a:gd name="adj2" fmla="val 98144"/>
              <a:gd name="adj3" fmla="val -9714"/>
              <a:gd name="adj4" fmla="val 137832"/>
            </a:avLst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C61C0A"/>
                </a:solidFill>
                <a:effectLst/>
                <a:latin typeface="Verdana" pitchFamily="34" charset="0"/>
                <a:ea typeface="宋体" pitchFamily="2" charset="-122"/>
              </a:rPr>
              <a:t>Q</a:t>
            </a:r>
            <a:r>
              <a:rPr lang="en-US" dirty="0" smtClean="0">
                <a:solidFill>
                  <a:srgbClr val="C61C0A"/>
                </a:solidFill>
              </a:rPr>
              <a:t>uestion word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17" name="Line Callout 1 (No Border) 16"/>
          <p:cNvSpPr/>
          <p:nvPr/>
        </p:nvSpPr>
        <p:spPr bwMode="auto">
          <a:xfrm>
            <a:off x="6669975" y="3200400"/>
            <a:ext cx="2514600" cy="684072"/>
          </a:xfrm>
          <a:prstGeom prst="callout1">
            <a:avLst>
              <a:gd name="adj1" fmla="val 79787"/>
              <a:gd name="adj2" fmla="val -5122"/>
              <a:gd name="adj3" fmla="val 45391"/>
              <a:gd name="adj4" fmla="val 3449"/>
            </a:avLst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C61C0A"/>
                </a:solidFill>
                <a:effectLst/>
                <a:latin typeface="Verdana" pitchFamily="34" charset="0"/>
                <a:ea typeface="宋体" pitchFamily="2" charset="-122"/>
              </a:rPr>
              <a:t>Per-topic </a:t>
            </a:r>
            <a:r>
              <a:rPr lang="en-US" dirty="0" smtClean="0">
                <a:solidFill>
                  <a:srgbClr val="C61C0A"/>
                </a:solidFill>
              </a:rPr>
              <a:t>type word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C61C0A"/>
                </a:solidFill>
                <a:effectLst/>
                <a:latin typeface="Verdana" pitchFamily="34" charset="0"/>
                <a:ea typeface="宋体" pitchFamily="2" charset="-122"/>
              </a:rPr>
              <a:t>distribution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18" name="Line Callout 1 (No Border) 17"/>
          <p:cNvSpPr/>
          <p:nvPr/>
        </p:nvSpPr>
        <p:spPr bwMode="auto">
          <a:xfrm>
            <a:off x="6296191" y="4557348"/>
            <a:ext cx="2583584" cy="457200"/>
          </a:xfrm>
          <a:prstGeom prst="callout1">
            <a:avLst>
              <a:gd name="adj1" fmla="val 33074"/>
              <a:gd name="adj2" fmla="val 2997"/>
              <a:gd name="adj3" fmla="val 5871"/>
              <a:gd name="adj4" fmla="val -37753"/>
            </a:avLst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C61C0A"/>
                </a:solidFill>
                <a:effectLst/>
                <a:latin typeface="Verdana" pitchFamily="34" charset="0"/>
                <a:ea typeface="宋体" pitchFamily="2" charset="-122"/>
              </a:rPr>
              <a:t>Answer Type</a:t>
            </a:r>
            <a:r>
              <a:rPr lang="en-US" dirty="0" smtClean="0">
                <a:solidFill>
                  <a:srgbClr val="C61C0A"/>
                </a:solidFill>
              </a:rPr>
              <a:t> word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81012" y="5924490"/>
            <a:ext cx="8188325" cy="40011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Variational</a:t>
            </a:r>
            <a:r>
              <a:rPr lang="en-US" dirty="0" smtClean="0"/>
              <a:t> EM: Maximize the lower bound of the log likelihood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279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Open-domain Question Answering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5571" y="2030849"/>
            <a:ext cx="3810000" cy="554752"/>
          </a:xfrm>
        </p:spPr>
        <p:txBody>
          <a:bodyPr/>
          <a:lstStyle/>
          <a:p>
            <a:pPr marL="0" indent="0">
              <a:buNone/>
            </a:pPr>
            <a:r>
              <a:rPr lang="en-US" u="sng" dirty="0" smtClean="0"/>
              <a:t>Answer</a:t>
            </a:r>
            <a:endParaRPr lang="en-US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C9783A-7102-4A47-9DD4-0C0E3EA7866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  <p:sp>
        <p:nvSpPr>
          <p:cNvPr id="5" name="TextBox 4"/>
          <p:cNvSpPr txBox="1"/>
          <p:nvPr/>
        </p:nvSpPr>
        <p:spPr>
          <a:xfrm>
            <a:off x="566738" y="1180237"/>
            <a:ext cx="6215376" cy="58477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Q: Where is the largest brick dome?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8080" y="2055862"/>
            <a:ext cx="4026320" cy="3913432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574675" y="2585601"/>
            <a:ext cx="3473030" cy="3656022"/>
            <a:chOff x="574675" y="2585601"/>
            <a:chExt cx="3473030" cy="3656022"/>
          </a:xfrm>
        </p:grpSpPr>
        <p:sp>
          <p:nvSpPr>
            <p:cNvPr id="9" name="TextBox 8"/>
            <p:cNvSpPr txBox="1"/>
            <p:nvPr/>
          </p:nvSpPr>
          <p:spPr>
            <a:xfrm>
              <a:off x="574675" y="4210298"/>
              <a:ext cx="3473030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endParaRPr lang="en-US" sz="1400" dirty="0"/>
            </a:p>
            <a:p>
              <a:pPr algn="l"/>
              <a:r>
                <a:rPr lang="en-US" sz="1400" dirty="0"/>
                <a:t>The </a:t>
              </a:r>
              <a:r>
                <a:rPr lang="en-US" sz="1400" dirty="0" err="1"/>
                <a:t>Cattedrale</a:t>
              </a:r>
              <a:r>
                <a:rPr lang="en-US" sz="1400" dirty="0"/>
                <a:t> di Santa Maria del Fiore is the main church of Florence, Italy. Il </a:t>
              </a:r>
              <a:r>
                <a:rPr lang="en-US" sz="1400" dirty="0" err="1"/>
                <a:t>Duomo</a:t>
              </a:r>
              <a:r>
                <a:rPr lang="en-US" sz="1400" dirty="0"/>
                <a:t> di Firenze, as it is ordinarily called, was begun in 1296 in the Gothic style to the design of </a:t>
              </a:r>
              <a:r>
                <a:rPr lang="en-US" sz="1400" dirty="0" err="1"/>
                <a:t>Arnolfo</a:t>
              </a:r>
              <a:r>
                <a:rPr lang="en-US" sz="1400" dirty="0"/>
                <a:t> di </a:t>
              </a:r>
              <a:r>
                <a:rPr lang="en-US" sz="1400" dirty="0" err="1"/>
                <a:t>Cambio</a:t>
              </a:r>
              <a:r>
                <a:rPr lang="en-US" sz="1400" dirty="0"/>
                <a:t> and completed structurally in 1436 with </a:t>
              </a:r>
              <a:r>
                <a:rPr lang="en-US" sz="1400" dirty="0" smtClean="0"/>
                <a:t>the …</a:t>
              </a:r>
              <a:br>
                <a:rPr lang="en-US" sz="1400" dirty="0" smtClean="0"/>
              </a:br>
              <a:r>
                <a:rPr lang="en-US" sz="1400" dirty="0">
                  <a:hlinkClick r:id="rId4"/>
                </a:rPr>
                <a:t>en.wikipedia.org</a:t>
              </a:r>
              <a:endParaRPr lang="en-US" sz="1400" dirty="0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728" y="2585601"/>
              <a:ext cx="1257300" cy="1257300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574675" y="3997543"/>
              <a:ext cx="286247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/>
                <a:t>Florence Cathedral</a:t>
              </a:r>
            </a:p>
          </p:txBody>
        </p:sp>
      </p:grpSp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03956" y="2030849"/>
            <a:ext cx="2903602" cy="4333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692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738" y="1143000"/>
            <a:ext cx="8272462" cy="5181600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Introduction</a:t>
            </a:r>
          </a:p>
          <a:p>
            <a:pPr lvl="8"/>
            <a:endParaRPr lang="en-US" dirty="0" smtClean="0"/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System Framework</a:t>
            </a:r>
          </a:p>
          <a:p>
            <a:pPr lvl="8"/>
            <a:endParaRPr lang="en-US" dirty="0"/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Features enabled by KB</a:t>
            </a:r>
          </a:p>
          <a:p>
            <a:pPr lvl="8"/>
            <a:endParaRPr lang="en-US" dirty="0"/>
          </a:p>
          <a:p>
            <a:r>
              <a:rPr lang="en-US" dirty="0" smtClean="0"/>
              <a:t>Experiments</a:t>
            </a:r>
          </a:p>
          <a:p>
            <a:pPr lvl="1"/>
            <a:r>
              <a:rPr lang="en-US" dirty="0" smtClean="0"/>
              <a:t>Data, Systems, Evaluation Metrics</a:t>
            </a:r>
          </a:p>
          <a:p>
            <a:pPr lvl="1"/>
            <a:r>
              <a:rPr lang="en-US" dirty="0" smtClean="0"/>
              <a:t>Main Results &amp; Feature Ablation Study</a:t>
            </a:r>
          </a:p>
          <a:p>
            <a:pPr lvl="8"/>
            <a:endParaRPr lang="en-US" dirty="0" smtClean="0"/>
          </a:p>
          <a:p>
            <a:r>
              <a:rPr lang="en-US" dirty="0" smtClean="0"/>
              <a:t>Conclusions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C9783A-7102-4A47-9DD4-0C0E3EA7866E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31183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609771"/>
          </a:xfrm>
        </p:spPr>
        <p:txBody>
          <a:bodyPr/>
          <a:lstStyle/>
          <a:p>
            <a:r>
              <a:rPr lang="en-US" altLang="en-US" dirty="0" smtClean="0"/>
              <a:t>Experiments – Data</a:t>
            </a:r>
          </a:p>
        </p:txBody>
      </p:sp>
      <p:sp>
        <p:nvSpPr>
          <p:cNvPr id="47107" name="Content Placeholder 2"/>
          <p:cNvSpPr>
            <a:spLocks noGrp="1"/>
          </p:cNvSpPr>
          <p:nvPr>
            <p:ph idx="1"/>
          </p:nvPr>
        </p:nvSpPr>
        <p:spPr>
          <a:xfrm>
            <a:off x="566738" y="1143000"/>
            <a:ext cx="8001000" cy="1447800"/>
          </a:xfrm>
        </p:spPr>
        <p:txBody>
          <a:bodyPr/>
          <a:lstStyle/>
          <a:p>
            <a:r>
              <a:rPr lang="en-US" altLang="en-US" dirty="0" smtClean="0">
                <a:solidFill>
                  <a:srgbClr val="211AA6"/>
                </a:solidFill>
              </a:rPr>
              <a:t>TREC</a:t>
            </a:r>
            <a:r>
              <a:rPr lang="en-US" altLang="en-US" dirty="0" smtClean="0"/>
              <a:t> Datasets (well-formed questions)</a:t>
            </a:r>
          </a:p>
          <a:p>
            <a:pPr lvl="1"/>
            <a:r>
              <a:rPr lang="en-US" altLang="en-US" dirty="0" smtClean="0"/>
              <a:t>Training: 1,700 (entity) questions (TREC 8-11)</a:t>
            </a:r>
          </a:p>
          <a:p>
            <a:pPr lvl="1"/>
            <a:r>
              <a:rPr lang="en-US" altLang="en-US" dirty="0" smtClean="0"/>
              <a:t>Testing: </a:t>
            </a:r>
            <a:r>
              <a:rPr lang="en-US" altLang="en-US" dirty="0"/>
              <a:t>202 (entity) </a:t>
            </a:r>
            <a:r>
              <a:rPr lang="en-US" altLang="en-US" dirty="0" smtClean="0"/>
              <a:t>questions (</a:t>
            </a:r>
            <a:r>
              <a:rPr lang="en-US" altLang="en-US" dirty="0"/>
              <a:t>TREC </a:t>
            </a:r>
            <a:r>
              <a:rPr lang="en-US" altLang="en-US" dirty="0" smtClean="0"/>
              <a:t>12)</a:t>
            </a:r>
          </a:p>
        </p:txBody>
      </p:sp>
      <p:sp>
        <p:nvSpPr>
          <p:cNvPr id="4710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EA850E67-A3C4-4A9D-837D-B4863227A990}" type="slidenum">
              <a:rPr lang="en-US" altLang="zh-CN" sz="1200" smtClean="0">
                <a:latin typeface="Verdana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21</a:t>
            </a:fld>
            <a:endParaRPr lang="en-US" altLang="zh-CN" sz="1200" smtClean="0">
              <a:latin typeface="Verdana" pitchFamily="34" charset="0"/>
            </a:endParaRPr>
          </a:p>
        </p:txBody>
      </p:sp>
      <p:sp>
        <p:nvSpPr>
          <p:cNvPr id="47109" name="TextBox 5"/>
          <p:cNvSpPr txBox="1">
            <a:spLocks noChangeArrowheads="1"/>
          </p:cNvSpPr>
          <p:nvPr/>
        </p:nvSpPr>
        <p:spPr bwMode="auto">
          <a:xfrm>
            <a:off x="1143000" y="2578038"/>
            <a:ext cx="6705600" cy="1200329"/>
          </a:xfrm>
          <a:prstGeom prst="rect">
            <a:avLst/>
          </a:prstGeom>
          <a:noFill/>
          <a:ln w="19050">
            <a:solidFill>
              <a:srgbClr val="211AA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b="1" dirty="0">
                <a:latin typeface="Verdana" pitchFamily="34" charset="0"/>
              </a:rPr>
              <a:t>Example </a:t>
            </a:r>
            <a:r>
              <a:rPr lang="en-US" altLang="en-US" sz="1800" b="1" dirty="0" smtClean="0">
                <a:latin typeface="Verdana" pitchFamily="34" charset="0"/>
              </a:rPr>
              <a:t>questions:</a:t>
            </a:r>
            <a:endParaRPr lang="en-US" altLang="en-US" sz="1800" b="1" dirty="0">
              <a:latin typeface="Verdana" pitchFamily="34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dirty="0">
                <a:latin typeface="Verdana" pitchFamily="34" charset="0"/>
              </a:rPr>
              <a:t>1. </a:t>
            </a:r>
            <a:r>
              <a:rPr lang="en-US" altLang="en-US" sz="1800" dirty="0" smtClean="0">
                <a:latin typeface="Verdana" pitchFamily="34" charset="0"/>
              </a:rPr>
              <a:t>What are pennies made of?</a:t>
            </a:r>
            <a:endParaRPr lang="en-US" altLang="en-US" sz="1800" dirty="0">
              <a:latin typeface="Verdana" pitchFamily="34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dirty="0">
                <a:latin typeface="Verdana" pitchFamily="34" charset="0"/>
              </a:rPr>
              <a:t>2. </a:t>
            </a:r>
            <a:r>
              <a:rPr lang="en-US" altLang="en-US" sz="1800" dirty="0" smtClean="0">
                <a:latin typeface="Verdana" pitchFamily="34" charset="0"/>
              </a:rPr>
              <a:t>What is the tallest building in Japan?</a:t>
            </a:r>
            <a:endParaRPr lang="en-US" altLang="en-US" sz="1800" dirty="0">
              <a:latin typeface="Verdana" pitchFamily="34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dirty="0">
                <a:latin typeface="Verdana" pitchFamily="34" charset="0"/>
              </a:rPr>
              <a:t>3. </a:t>
            </a:r>
            <a:r>
              <a:rPr lang="en-US" altLang="en-US" sz="1800" dirty="0" smtClean="0">
                <a:latin typeface="Verdana" pitchFamily="34" charset="0"/>
              </a:rPr>
              <a:t>Who sang “Tennessee Waltz”?</a:t>
            </a:r>
            <a:endParaRPr lang="en-US" altLang="en-US" sz="1800" dirty="0">
              <a:latin typeface="Verdana" pitchFamily="34" charset="0"/>
            </a:endParaRPr>
          </a:p>
        </p:txBody>
      </p:sp>
      <p:sp>
        <p:nvSpPr>
          <p:cNvPr id="21" name="TextBox 5"/>
          <p:cNvSpPr txBox="1">
            <a:spLocks noChangeArrowheads="1"/>
          </p:cNvSpPr>
          <p:nvPr/>
        </p:nvSpPr>
        <p:spPr bwMode="auto">
          <a:xfrm>
            <a:off x="1143000" y="5053113"/>
            <a:ext cx="6705600" cy="1200329"/>
          </a:xfrm>
          <a:prstGeom prst="rect">
            <a:avLst/>
          </a:prstGeom>
          <a:noFill/>
          <a:ln w="19050">
            <a:solidFill>
              <a:srgbClr val="211AA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b="1" dirty="0">
                <a:latin typeface="Verdana" pitchFamily="34" charset="0"/>
              </a:rPr>
              <a:t>Example queries: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dirty="0">
                <a:latin typeface="Verdana" pitchFamily="34" charset="0"/>
              </a:rPr>
              <a:t>1. the highest flying bird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dirty="0">
                <a:latin typeface="Verdana" pitchFamily="34" charset="0"/>
              </a:rPr>
              <a:t>2. </a:t>
            </a:r>
            <a:r>
              <a:rPr lang="en-US" altLang="en-US" sz="1800" dirty="0" err="1">
                <a:latin typeface="Verdana" pitchFamily="34" charset="0"/>
              </a:rPr>
              <a:t>indiana</a:t>
            </a:r>
            <a:r>
              <a:rPr lang="en-US" altLang="en-US" sz="1800" dirty="0">
                <a:latin typeface="Verdana" pitchFamily="34" charset="0"/>
              </a:rPr>
              <a:t> jones named after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dirty="0">
                <a:latin typeface="Verdana" pitchFamily="34" charset="0"/>
              </a:rPr>
              <a:t>3. designer of the golden gate bridge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574675" y="4006796"/>
            <a:ext cx="8001000" cy="1020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2800">
                <a:solidFill>
                  <a:schemeClr val="tx1"/>
                </a:solidFill>
                <a:latin typeface="+mn-lt"/>
                <a:ea typeface="宋体" pitchFamily="2" charset="-122"/>
                <a:cs typeface="宋体" charset="0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宋体" pitchFamily="2" charset="-122"/>
                <a:cs typeface="宋体" charset="0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+mn-lt"/>
                <a:ea typeface="宋体" pitchFamily="2" charset="-122"/>
                <a:cs typeface="宋体" charset="0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itchFamily="2" charset="-122"/>
                <a:cs typeface="宋体" charset="0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宋体" pitchFamily="2" charset="-122"/>
                <a:cs typeface="宋体" charset="0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en-US" kern="0" dirty="0" smtClean="0">
                <a:solidFill>
                  <a:srgbClr val="211AA6"/>
                </a:solidFill>
              </a:rPr>
              <a:t>Bing</a:t>
            </a:r>
            <a:r>
              <a:rPr lang="en-US" altLang="en-US" kern="0" dirty="0" smtClean="0"/>
              <a:t> Queries (queries with question intent)</a:t>
            </a:r>
          </a:p>
          <a:p>
            <a:pPr lvl="1"/>
            <a:r>
              <a:rPr lang="en-US" altLang="en-US" kern="0" dirty="0" smtClean="0"/>
              <a:t>Training: 4,725 queries; Testing: 1,164 queries</a:t>
            </a:r>
          </a:p>
        </p:txBody>
      </p:sp>
    </p:spTree>
    <p:extLst>
      <p:ext uri="{BB962C8B-B14F-4D97-AF65-F5344CB8AC3E}">
        <p14:creationId xmlns:p14="http://schemas.microsoft.com/office/powerpoint/2010/main" val="4262847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Systems &amp; Evaluation 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738" y="1295400"/>
            <a:ext cx="8001000" cy="5029200"/>
          </a:xfrm>
        </p:spPr>
        <p:txBody>
          <a:bodyPr/>
          <a:lstStyle/>
          <a:p>
            <a:r>
              <a:rPr lang="en-US" sz="2400" dirty="0" err="1" smtClean="0"/>
              <a:t>QuASE</a:t>
            </a:r>
            <a:r>
              <a:rPr lang="en-US" sz="2400" dirty="0"/>
              <a:t> </a:t>
            </a:r>
            <a:r>
              <a:rPr lang="en-US" sz="1800" dirty="0"/>
              <a:t>(</a:t>
            </a:r>
            <a:r>
              <a:rPr lang="en-US" sz="1800" b="1" dirty="0"/>
              <a:t>Qu</a:t>
            </a:r>
            <a:r>
              <a:rPr lang="en-US" sz="1800" dirty="0"/>
              <a:t>estion </a:t>
            </a:r>
            <a:r>
              <a:rPr lang="en-US" sz="1800" b="1" dirty="0" smtClean="0"/>
              <a:t>A</a:t>
            </a:r>
            <a:r>
              <a:rPr lang="en-US" sz="1800" dirty="0" smtClean="0"/>
              <a:t>nswering </a:t>
            </a:r>
            <a:r>
              <a:rPr lang="en-US" sz="1800" dirty="0"/>
              <a:t>via </a:t>
            </a:r>
            <a:r>
              <a:rPr lang="en-US" sz="1800" b="1" dirty="0"/>
              <a:t>S</a:t>
            </a:r>
            <a:r>
              <a:rPr lang="en-US" sz="1800" dirty="0"/>
              <a:t>emantic </a:t>
            </a:r>
            <a:r>
              <a:rPr lang="en-US" sz="1800" b="1" dirty="0"/>
              <a:t>E</a:t>
            </a:r>
            <a:r>
              <a:rPr lang="en-US" sz="1800" dirty="0"/>
              <a:t>nrichment )</a:t>
            </a:r>
            <a:endParaRPr lang="en-US" sz="2400" dirty="0" smtClean="0"/>
          </a:p>
          <a:p>
            <a:pPr lvl="1"/>
            <a:r>
              <a:rPr lang="en-US" sz="2000" dirty="0" smtClean="0"/>
              <a:t>Includes other basic features (e.g., candidate freq.)</a:t>
            </a:r>
          </a:p>
          <a:p>
            <a:pPr lvl="1"/>
            <a:r>
              <a:rPr lang="en-US" sz="2000" dirty="0" smtClean="0"/>
              <a:t>Ranker learner: </a:t>
            </a:r>
            <a:r>
              <a:rPr lang="en-US" sz="2000" dirty="0"/>
              <a:t>MART (Multiple Additive Regression </a:t>
            </a:r>
            <a:r>
              <a:rPr lang="en-US" sz="2000" dirty="0" smtClean="0"/>
              <a:t>Trees)</a:t>
            </a:r>
          </a:p>
          <a:p>
            <a:pPr lvl="8"/>
            <a:endParaRPr lang="en-US" sz="800" dirty="0" smtClean="0"/>
          </a:p>
          <a:p>
            <a:r>
              <a:rPr lang="en-US" sz="2400" dirty="0" smtClean="0"/>
              <a:t>Baselines</a:t>
            </a:r>
          </a:p>
          <a:p>
            <a:pPr lvl="1"/>
            <a:r>
              <a:rPr lang="en-US" sz="2000" dirty="0" err="1" smtClean="0"/>
              <a:t>AskMSR</a:t>
            </a:r>
            <a:r>
              <a:rPr lang="en-US" sz="2000" dirty="0" smtClean="0"/>
              <a:t>+ </a:t>
            </a:r>
            <a:r>
              <a:rPr lang="en-US" sz="1800" dirty="0" smtClean="0"/>
              <a:t>[Tsai+ ‘15]</a:t>
            </a:r>
            <a:r>
              <a:rPr lang="en-US" sz="2000" dirty="0"/>
              <a:t> </a:t>
            </a:r>
            <a:r>
              <a:rPr lang="en-US" sz="2000" dirty="0" smtClean="0"/>
              <a:t>– Web-based QA system</a:t>
            </a:r>
          </a:p>
          <a:p>
            <a:pPr lvl="1"/>
            <a:r>
              <a:rPr lang="en-US" sz="2000" dirty="0" smtClean="0"/>
              <a:t>SEMPRE </a:t>
            </a:r>
            <a:r>
              <a:rPr lang="en-US" sz="1800" dirty="0" smtClean="0"/>
              <a:t>[Berant+ ‘14]</a:t>
            </a:r>
            <a:r>
              <a:rPr lang="en-US" sz="2000" dirty="0" smtClean="0"/>
              <a:t> – Semantic parsing QA using Freebase</a:t>
            </a:r>
          </a:p>
          <a:p>
            <a:pPr lvl="8"/>
            <a:endParaRPr lang="en-US" sz="800" dirty="0" smtClean="0"/>
          </a:p>
          <a:p>
            <a:r>
              <a:rPr lang="en-US" sz="2400" dirty="0" smtClean="0"/>
              <a:t>Evaluation Metrics</a:t>
            </a:r>
          </a:p>
          <a:p>
            <a:pPr lvl="1"/>
            <a:r>
              <a:rPr lang="en-US" sz="2000" dirty="0" smtClean="0"/>
              <a:t>MRR</a:t>
            </a:r>
            <a:r>
              <a:rPr lang="en-US" sz="2000" dirty="0"/>
              <a:t>: Mean Reciprocal </a:t>
            </a:r>
            <a:r>
              <a:rPr lang="en-US" sz="2000" dirty="0" smtClean="0"/>
              <a:t>Rank</a:t>
            </a:r>
          </a:p>
          <a:p>
            <a:pPr lvl="2"/>
            <a:r>
              <a:rPr lang="en-US" sz="1800" dirty="0" smtClean="0"/>
              <a:t>Determined by the top-ranked correct answer</a:t>
            </a:r>
          </a:p>
          <a:p>
            <a:pPr lvl="1"/>
            <a:r>
              <a:rPr lang="en-US" sz="2000" dirty="0" smtClean="0"/>
              <a:t>Precision/Recall/F1 (Not presented here)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C9783A-7102-4A47-9DD4-0C0E3EA7866E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76279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Experiments – Results</a:t>
            </a:r>
            <a:endParaRPr lang="en-US" dirty="0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9027363"/>
              </p:ext>
            </p:extLst>
          </p:nvPr>
        </p:nvGraphicFramePr>
        <p:xfrm>
          <a:off x="566738" y="1847910"/>
          <a:ext cx="7967662" cy="46259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C9783A-7102-4A47-9DD4-0C0E3EA7866E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  <p:sp>
        <p:nvSpPr>
          <p:cNvPr id="11" name="Rectangle 10"/>
          <p:cNvSpPr/>
          <p:nvPr/>
        </p:nvSpPr>
        <p:spPr>
          <a:xfrm>
            <a:off x="2319942" y="1524000"/>
            <a:ext cx="45104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MRR: Mean </a:t>
            </a:r>
            <a:r>
              <a:rPr lang="en-US" sz="2400" dirty="0"/>
              <a:t>Reciprocal Rank</a:t>
            </a:r>
          </a:p>
        </p:txBody>
      </p:sp>
    </p:spTree>
    <p:extLst>
      <p:ext uri="{BB962C8B-B14F-4D97-AF65-F5344CB8AC3E}">
        <p14:creationId xmlns:p14="http://schemas.microsoft.com/office/powerpoint/2010/main" val="3777764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Experiments – Feature Ablation Study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Remove KB-related features</a:t>
                </a:r>
              </a:p>
              <a:p>
                <a:pPr lvl="1"/>
                <a:r>
                  <a:rPr lang="en-US" dirty="0"/>
                  <a:t>Textual relevance features </a:t>
                </a:r>
                <a:r>
                  <a:rPr lang="en-US" dirty="0" smtClean="0"/>
                  <a:t>using </a:t>
                </a:r>
                <a:r>
                  <a:rPr lang="en-US" dirty="0"/>
                  <a:t>entity </a:t>
                </a:r>
                <a:r>
                  <a:rPr lang="en-US" dirty="0" smtClean="0"/>
                  <a:t>description</a:t>
                </a:r>
              </a:p>
              <a:p>
                <a:pPr lvl="1"/>
                <a:r>
                  <a:rPr lang="en-US" altLang="en-US" dirty="0"/>
                  <a:t>Joint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altLang="en-US">
                            <a:latin typeface="Cambria Math" panose="02040503050406030204" pitchFamily="18" charset="0"/>
                          </a:rPr>
                          <m:t>Question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altLang="en-US">
                            <a:latin typeface="Cambria Math" panose="02040503050406030204" pitchFamily="18" charset="0"/>
                          </a:rPr>
                          <m:t>Answer</m:t>
                        </m:r>
                        <m:r>
                          <m:rPr>
                            <m:nor/>
                          </m:rPr>
                          <a:rPr lang="en-US" altLang="en-US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en-US">
                            <a:latin typeface="Cambria Math" panose="02040503050406030204" pitchFamily="18" charset="0"/>
                          </a:rPr>
                          <m:t>Type</m:t>
                        </m:r>
                      </m:e>
                    </m:d>
                  </m:oMath>
                </a14:m>
                <a:r>
                  <a:rPr lang="en-US" altLang="en-US" dirty="0"/>
                  <a:t> </a:t>
                </a:r>
                <a:r>
                  <a:rPr lang="en-US" altLang="en-US" dirty="0" smtClean="0"/>
                  <a:t>Association</a:t>
                </a:r>
              </a:p>
              <a:p>
                <a:r>
                  <a:rPr lang="en-US" dirty="0" smtClean="0"/>
                  <a:t>Answer candidate set is still from KB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372" t="-1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C9783A-7102-4A47-9DD4-0C0E3EA7866E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  <p:graphicFrame>
        <p:nvGraphicFramePr>
          <p:cNvPr id="5" name="Content Placeholder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84354034"/>
              </p:ext>
            </p:extLst>
          </p:nvPr>
        </p:nvGraphicFramePr>
        <p:xfrm>
          <a:off x="566738" y="3352800"/>
          <a:ext cx="7967662" cy="31972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6" name="Rectangle 5"/>
          <p:cNvSpPr/>
          <p:nvPr/>
        </p:nvSpPr>
        <p:spPr>
          <a:xfrm>
            <a:off x="2685907" y="3276600"/>
            <a:ext cx="377853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MRR: Mean </a:t>
            </a:r>
            <a:r>
              <a:rPr lang="en-US" dirty="0"/>
              <a:t>Reciprocal Rank</a:t>
            </a:r>
          </a:p>
        </p:txBody>
      </p:sp>
    </p:spTree>
    <p:extLst>
      <p:ext uri="{BB962C8B-B14F-4D97-AF65-F5344CB8AC3E}">
        <p14:creationId xmlns:p14="http://schemas.microsoft.com/office/powerpoint/2010/main" val="3327594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P spid="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Question Answering via Semantic </a:t>
            </a:r>
            <a:r>
              <a:rPr lang="en-US" altLang="en-US" dirty="0" smtClean="0"/>
              <a:t>Enrichment</a:t>
            </a:r>
          </a:p>
          <a:p>
            <a:pPr lvl="1"/>
            <a:r>
              <a:rPr lang="en-US" dirty="0" smtClean="0"/>
              <a:t>Augment Web corpus with</a:t>
            </a:r>
            <a:br>
              <a:rPr lang="en-US" dirty="0" smtClean="0"/>
            </a:br>
            <a:r>
              <a:rPr lang="en-US" dirty="0" smtClean="0"/>
              <a:t>KB information</a:t>
            </a:r>
          </a:p>
          <a:p>
            <a:pPr lvl="1"/>
            <a:r>
              <a:rPr lang="en-US" dirty="0" smtClean="0"/>
              <a:t>Detect answer candidate</a:t>
            </a:r>
            <a:br>
              <a:rPr lang="en-US" dirty="0" smtClean="0"/>
            </a:br>
            <a:r>
              <a:rPr lang="en-US" dirty="0" smtClean="0"/>
              <a:t>via entity linking</a:t>
            </a:r>
          </a:p>
          <a:p>
            <a:pPr lvl="1"/>
            <a:r>
              <a:rPr lang="en-US" dirty="0" smtClean="0"/>
              <a:t>Leverage KB features to</a:t>
            </a:r>
            <a:br>
              <a:rPr lang="en-US" dirty="0" smtClean="0"/>
            </a:br>
            <a:r>
              <a:rPr lang="en-US" dirty="0" smtClean="0"/>
              <a:t>improve answer ranking</a:t>
            </a:r>
          </a:p>
          <a:p>
            <a:pPr lvl="1"/>
            <a:r>
              <a:rPr lang="en-US" dirty="0" smtClean="0"/>
              <a:t>Outperform Web-only &amp;</a:t>
            </a:r>
            <a:br>
              <a:rPr lang="en-US" dirty="0" smtClean="0"/>
            </a:br>
            <a:r>
              <a:rPr lang="en-US" dirty="0" smtClean="0"/>
              <a:t>KB-only QA systems</a:t>
            </a:r>
          </a:p>
          <a:p>
            <a:r>
              <a:rPr lang="en-US" dirty="0" smtClean="0"/>
              <a:t>Future Work</a:t>
            </a:r>
          </a:p>
          <a:p>
            <a:pPr lvl="1"/>
            <a:r>
              <a:rPr lang="en-US" dirty="0" smtClean="0"/>
              <a:t>Incorporate more relational information between entities (e.g., paths in KB graph)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C9783A-7102-4A47-9DD4-0C0E3EA7866E}" type="slidenum">
              <a:rPr lang="en-US" altLang="zh-CN" smtClean="0"/>
              <a:pPr>
                <a:defRPr/>
              </a:pPr>
              <a:t>25</a:t>
            </a:fld>
            <a:endParaRPr lang="en-US" altLang="zh-C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0" y="1676400"/>
            <a:ext cx="3080804" cy="3200400"/>
          </a:xfrm>
          <a:prstGeom prst="rect">
            <a:avLst/>
          </a:prstGeom>
        </p:spPr>
      </p:pic>
      <p:sp>
        <p:nvSpPr>
          <p:cNvPr id="6" name="Rectangle 20"/>
          <p:cNvSpPr>
            <a:spLocks noChangeArrowheads="1"/>
          </p:cNvSpPr>
          <p:nvPr/>
        </p:nvSpPr>
        <p:spPr bwMode="auto">
          <a:xfrm>
            <a:off x="8364469" y="3007665"/>
            <a:ext cx="77953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b="1" dirty="0" smtClean="0">
                <a:solidFill>
                  <a:srgbClr val="C00000"/>
                </a:solidFill>
                <a:latin typeface="Verdana" pitchFamily="34" charset="0"/>
              </a:rPr>
              <a:t>Web</a:t>
            </a:r>
            <a:endParaRPr lang="en-US" altLang="en-US" sz="1400" b="1" dirty="0">
              <a:solidFill>
                <a:srgbClr val="C00000"/>
              </a:solidFill>
              <a:latin typeface="Verdana" pitchFamily="34" charset="0"/>
            </a:endParaRPr>
          </a:p>
        </p:txBody>
      </p:sp>
      <p:sp>
        <p:nvSpPr>
          <p:cNvPr id="7" name="Plus 6"/>
          <p:cNvSpPr/>
          <p:nvPr/>
        </p:nvSpPr>
        <p:spPr bwMode="auto">
          <a:xfrm>
            <a:off x="8534400" y="3417762"/>
            <a:ext cx="416214" cy="316038"/>
          </a:xfrm>
          <a:prstGeom prst="mathPlus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8" name="Rectangle 20"/>
          <p:cNvSpPr>
            <a:spLocks noChangeArrowheads="1"/>
          </p:cNvSpPr>
          <p:nvPr/>
        </p:nvSpPr>
        <p:spPr bwMode="auto">
          <a:xfrm>
            <a:off x="8364468" y="3872379"/>
            <a:ext cx="77953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b="1" dirty="0" smtClean="0">
                <a:solidFill>
                  <a:srgbClr val="C00000"/>
                </a:solidFill>
                <a:latin typeface="Verdana" pitchFamily="34" charset="0"/>
              </a:rPr>
              <a:t>KB</a:t>
            </a:r>
            <a:endParaRPr lang="en-US" altLang="en-US" sz="1400" b="1" dirty="0">
              <a:solidFill>
                <a:srgbClr val="C00000"/>
              </a:solidFill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306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QA </a:t>
            </a:r>
            <a:r>
              <a:rPr lang="en-US" sz="3200" dirty="0"/>
              <a:t>Systems via Querying the Web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C9783A-7102-4A47-9DD4-0C0E3EA7866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  <p:sp>
        <p:nvSpPr>
          <p:cNvPr id="5" name="Rounded Rectangle 4"/>
          <p:cNvSpPr/>
          <p:nvPr/>
        </p:nvSpPr>
        <p:spPr>
          <a:xfrm>
            <a:off x="3608388" y="4156075"/>
            <a:ext cx="4176712" cy="1676400"/>
          </a:xfrm>
          <a:prstGeom prst="roundRect">
            <a:avLst/>
          </a:prstGeom>
          <a:solidFill>
            <a:schemeClr val="bg1"/>
          </a:solidFill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dist">
              <a:defRPr/>
            </a:pP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763965" y="4232275"/>
            <a:ext cx="4249737" cy="1752600"/>
          </a:xfrm>
          <a:prstGeom prst="roundRect">
            <a:avLst/>
          </a:prstGeom>
          <a:solidFill>
            <a:schemeClr val="bg1"/>
          </a:solidFill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dist">
              <a:defRPr/>
            </a:pP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" name="TextBox 36"/>
          <p:cNvSpPr txBox="1">
            <a:spLocks noChangeArrowheads="1"/>
          </p:cNvSpPr>
          <p:nvPr/>
        </p:nvSpPr>
        <p:spPr bwMode="auto">
          <a:xfrm>
            <a:off x="3736976" y="1560513"/>
            <a:ext cx="43402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b="1" dirty="0">
                <a:latin typeface="Verdana" pitchFamily="34" charset="0"/>
              </a:rPr>
              <a:t>Who first landed on the Moon?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836988" y="2735264"/>
            <a:ext cx="4038600" cy="788987"/>
          </a:xfrm>
          <a:prstGeom prst="roundRect">
            <a:avLst/>
          </a:prstGeom>
          <a:noFill/>
          <a:ln w="22225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defRPr/>
            </a:pPr>
            <a:r>
              <a:rPr lang="en-US" sz="1800" b="1" dirty="0">
                <a:solidFill>
                  <a:schemeClr val="tx1"/>
                </a:solidFill>
              </a:rPr>
              <a:t>Type Detection, </a:t>
            </a:r>
            <a:r>
              <a:rPr lang="en-US" sz="1800" b="1" dirty="0" smtClean="0">
                <a:solidFill>
                  <a:schemeClr val="tx1"/>
                </a:solidFill>
              </a:rPr>
              <a:t>Named Entity Recognition, Candidate </a:t>
            </a:r>
            <a:r>
              <a:rPr lang="en-US" sz="1800" b="1" dirty="0">
                <a:solidFill>
                  <a:schemeClr val="tx1"/>
                </a:solidFill>
              </a:rPr>
              <a:t>Ranking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3375026" y="2413000"/>
            <a:ext cx="48672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375027" y="3875088"/>
            <a:ext cx="49307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338763" y="1997075"/>
            <a:ext cx="0" cy="68103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332413" y="3546475"/>
            <a:ext cx="0" cy="5588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072188" y="3546475"/>
            <a:ext cx="0" cy="55880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6081713" y="1997075"/>
            <a:ext cx="0" cy="681039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44"/>
          <p:cNvSpPr>
            <a:spLocks noChangeArrowheads="1"/>
          </p:cNvSpPr>
          <p:nvPr/>
        </p:nvSpPr>
        <p:spPr bwMode="auto">
          <a:xfrm>
            <a:off x="1169988" y="1590677"/>
            <a:ext cx="162401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1">
                <a:latin typeface="Verdana" pitchFamily="34" charset="0"/>
              </a:rPr>
              <a:t>Question</a:t>
            </a:r>
            <a:endParaRPr lang="en-US" altLang="en-US" sz="1600" b="1">
              <a:latin typeface="Verdana" pitchFamily="34" charset="0"/>
            </a:endParaRPr>
          </a:p>
        </p:txBody>
      </p:sp>
      <p:sp>
        <p:nvSpPr>
          <p:cNvPr id="16" name="Left Brace 15"/>
          <p:cNvSpPr/>
          <p:nvPr/>
        </p:nvSpPr>
        <p:spPr>
          <a:xfrm>
            <a:off x="2967040" y="2413000"/>
            <a:ext cx="312737" cy="1462088"/>
          </a:xfrm>
          <a:prstGeom prst="leftBrac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7" name="Left Brace 16"/>
          <p:cNvSpPr/>
          <p:nvPr/>
        </p:nvSpPr>
        <p:spPr>
          <a:xfrm>
            <a:off x="2963865" y="3981450"/>
            <a:ext cx="325437" cy="2190751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8" name="Rectangle 47"/>
          <p:cNvSpPr>
            <a:spLocks noChangeArrowheads="1"/>
          </p:cNvSpPr>
          <p:nvPr/>
        </p:nvSpPr>
        <p:spPr bwMode="auto">
          <a:xfrm>
            <a:off x="506415" y="2971801"/>
            <a:ext cx="261778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1" dirty="0" smtClean="0">
                <a:latin typeface="Verdana" pitchFamily="34" charset="0"/>
              </a:rPr>
              <a:t>Analysis</a:t>
            </a:r>
            <a:endParaRPr lang="en-US" altLang="en-US" sz="1600" b="1" dirty="0">
              <a:latin typeface="Verdana" pitchFamily="34" charset="0"/>
            </a:endParaRPr>
          </a:p>
        </p:txBody>
      </p:sp>
      <p:sp>
        <p:nvSpPr>
          <p:cNvPr id="19" name="Rectangle 48"/>
          <p:cNvSpPr>
            <a:spLocks noChangeArrowheads="1"/>
          </p:cNvSpPr>
          <p:nvPr/>
        </p:nvSpPr>
        <p:spPr bwMode="auto">
          <a:xfrm>
            <a:off x="814388" y="4876801"/>
            <a:ext cx="21082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b="1">
                <a:latin typeface="Verdana" pitchFamily="34" charset="0"/>
              </a:rPr>
              <a:t>Web Corpus</a:t>
            </a:r>
            <a:endParaRPr lang="en-US" altLang="en-US" sz="1600" b="1">
              <a:latin typeface="Verdana" pitchFamily="34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3913188" y="4324351"/>
            <a:ext cx="4329112" cy="1736725"/>
          </a:xfrm>
          <a:prstGeom prst="roundRect">
            <a:avLst/>
          </a:prstGeom>
          <a:solidFill>
            <a:schemeClr val="bg1"/>
          </a:solidFill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dist">
              <a:defRPr/>
            </a:pP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4065589" y="4403725"/>
            <a:ext cx="4325937" cy="1768475"/>
          </a:xfrm>
          <a:prstGeom prst="roundRect">
            <a:avLst/>
          </a:prstGeom>
          <a:solidFill>
            <a:schemeClr val="bg1"/>
          </a:solidFill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dist">
              <a:defRPr/>
            </a:pPr>
            <a:r>
              <a:rPr lang="en-US" dirty="0">
                <a:solidFill>
                  <a:schemeClr val="tx1"/>
                </a:solidFill>
              </a:rPr>
              <a:t>Apollo 11 was the spaceflight that landed the first humans on the Moon, Americans </a:t>
            </a:r>
            <a:r>
              <a:rPr lang="en-US" u="sng" dirty="0">
                <a:solidFill>
                  <a:schemeClr val="tx1"/>
                </a:solidFill>
              </a:rPr>
              <a:t>Neil Armstrong</a:t>
            </a:r>
            <a:r>
              <a:rPr lang="en-US" dirty="0">
                <a:solidFill>
                  <a:schemeClr val="tx1"/>
                </a:solidFill>
              </a:rPr>
              <a:t> and </a:t>
            </a:r>
            <a:r>
              <a:rPr lang="en-US" u="sng" dirty="0">
                <a:solidFill>
                  <a:schemeClr val="tx1"/>
                </a:solidFill>
              </a:rPr>
              <a:t>Buzz </a:t>
            </a:r>
            <a:r>
              <a:rPr lang="en-US" u="sng" dirty="0" err="1">
                <a:solidFill>
                  <a:schemeClr val="tx1"/>
                </a:solidFill>
              </a:rPr>
              <a:t>Aldrin</a:t>
            </a:r>
            <a:r>
              <a:rPr lang="en-US" dirty="0">
                <a:solidFill>
                  <a:schemeClr val="tx1"/>
                </a:solidFill>
              </a:rPr>
              <a:t>, on July 20, 1969, at 20:18 UTC.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072188" y="990600"/>
            <a:ext cx="263751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None/>
            </a:pPr>
            <a:r>
              <a:rPr lang="en-US" sz="1400" dirty="0"/>
              <a:t>[</a:t>
            </a:r>
            <a:r>
              <a:rPr lang="en-US" sz="1400" dirty="0" smtClean="0"/>
              <a:t>Kwok+ 2001; Brill+ 2002]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68810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38200" y="5029200"/>
            <a:ext cx="1752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(Freebase)</a:t>
            </a:r>
            <a:endParaRPr lang="en-US" dirty="0"/>
          </a:p>
        </p:txBody>
      </p:sp>
      <p:sp>
        <p:nvSpPr>
          <p:cNvPr id="41987" name="Slide Number Placeholder 2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1E838F9A-3AC4-46B7-A331-05AEF2C85BBA}" type="slidenum">
              <a:rPr lang="en-US" altLang="zh-CN" sz="1200" smtClean="0">
                <a:latin typeface="Verdana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zh-CN" sz="1800" smtClean="0">
              <a:latin typeface="Verdana" pitchFamily="34" charset="0"/>
            </a:endParaRPr>
          </a:p>
        </p:txBody>
      </p:sp>
      <p:grpSp>
        <p:nvGrpSpPr>
          <p:cNvPr id="2" name="Group 58"/>
          <p:cNvGrpSpPr>
            <a:grpSpLocks/>
          </p:cNvGrpSpPr>
          <p:nvPr/>
        </p:nvGrpSpPr>
        <p:grpSpPr bwMode="auto">
          <a:xfrm>
            <a:off x="609600" y="1565275"/>
            <a:ext cx="7467600" cy="4596454"/>
            <a:chOff x="838200" y="400015"/>
            <a:chExt cx="8674484" cy="6010118"/>
          </a:xfrm>
        </p:grpSpPr>
        <p:sp>
          <p:nvSpPr>
            <p:cNvPr id="41994" name="TextBox 11"/>
            <p:cNvSpPr txBox="1">
              <a:spLocks noChangeArrowheads="1"/>
            </p:cNvSpPr>
            <p:nvPr/>
          </p:nvSpPr>
          <p:spPr bwMode="auto">
            <a:xfrm>
              <a:off x="4111204" y="400015"/>
              <a:ext cx="5135937" cy="4829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b="1" dirty="0">
                  <a:latin typeface="Verdana" pitchFamily="34" charset="0"/>
                </a:rPr>
                <a:t>Who first landed on the Moon?</a:t>
              </a: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3943606" y="1099105"/>
              <a:ext cx="5569078" cy="1076856"/>
            </a:xfrm>
            <a:prstGeom prst="roundRect">
              <a:avLst/>
            </a:prstGeom>
            <a:noFill/>
            <a:ln w="22225">
              <a:solidFill>
                <a:schemeClr val="accent1">
                  <a:shade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marL="91440" algn="l">
                <a:defRPr/>
              </a:pPr>
              <a:r>
                <a:rPr lang="en-US" sz="1400" dirty="0">
                  <a:solidFill>
                    <a:schemeClr val="tx1"/>
                  </a:solidFill>
                </a:rPr>
                <a:t>SELECT ?p</a:t>
              </a:r>
            </a:p>
            <a:p>
              <a:pPr marL="91440" algn="l">
                <a:defRPr/>
              </a:pPr>
              <a:r>
                <a:rPr lang="en-US" sz="1400" dirty="0">
                  <a:solidFill>
                    <a:schemeClr val="tx1"/>
                  </a:solidFill>
                </a:rPr>
                <a:t>WHERE </a:t>
              </a:r>
              <a:r>
                <a:rPr lang="en-US" sz="1400" dirty="0" smtClean="0">
                  <a:solidFill>
                    <a:schemeClr val="tx1"/>
                  </a:solidFill>
                </a:rPr>
                <a:t>{?</a:t>
              </a:r>
              <a:r>
                <a:rPr lang="en-US" sz="1400" dirty="0">
                  <a:solidFill>
                    <a:schemeClr val="tx1"/>
                  </a:solidFill>
                </a:rPr>
                <a:t>p </a:t>
              </a:r>
              <a:r>
                <a:rPr lang="en-US" sz="1400" i="1" dirty="0">
                  <a:solidFill>
                    <a:schemeClr val="tx1"/>
                  </a:solidFill>
                </a:rPr>
                <a:t>land-on</a:t>
              </a:r>
              <a:r>
                <a:rPr lang="en-US" sz="1400" dirty="0">
                  <a:solidFill>
                    <a:schemeClr val="tx1"/>
                  </a:solidFill>
                </a:rPr>
                <a:t> ?m . ?m </a:t>
              </a:r>
              <a:r>
                <a:rPr lang="en-US" sz="1400" i="1" dirty="0">
                  <a:solidFill>
                    <a:schemeClr val="tx1"/>
                  </a:solidFill>
                </a:rPr>
                <a:t>target</a:t>
              </a:r>
              <a:r>
                <a:rPr lang="en-US" sz="1400" dirty="0">
                  <a:solidFill>
                    <a:schemeClr val="tx1"/>
                  </a:solidFill>
                </a:rPr>
                <a:t> Moon .  ?m </a:t>
              </a:r>
              <a:r>
                <a:rPr lang="en-US" sz="1400" i="1" dirty="0" smtClean="0">
                  <a:solidFill>
                    <a:schemeClr val="tx1"/>
                  </a:solidFill>
                </a:rPr>
                <a:t>date </a:t>
              </a:r>
              <a:r>
                <a:rPr lang="en-US" sz="1400" dirty="0" smtClean="0">
                  <a:solidFill>
                    <a:schemeClr val="tx1"/>
                  </a:solidFill>
                </a:rPr>
                <a:t>?</a:t>
              </a:r>
              <a:r>
                <a:rPr lang="en-US" sz="1400" dirty="0">
                  <a:solidFill>
                    <a:schemeClr val="tx1"/>
                  </a:solidFill>
                </a:rPr>
                <a:t>t </a:t>
              </a:r>
              <a:r>
                <a:rPr lang="en-US" sz="1400" dirty="0" smtClean="0">
                  <a:solidFill>
                    <a:schemeClr val="tx1"/>
                  </a:solidFill>
                </a:rPr>
                <a:t>.}</a:t>
              </a:r>
              <a:endParaRPr lang="en-US" sz="1400" dirty="0">
                <a:solidFill>
                  <a:schemeClr val="tx1"/>
                </a:solidFill>
              </a:endParaRPr>
            </a:p>
            <a:p>
              <a:pPr marL="91440" algn="l">
                <a:defRPr/>
              </a:pPr>
              <a:r>
                <a:rPr lang="en-US" sz="1400" dirty="0">
                  <a:solidFill>
                    <a:schemeClr val="tx1"/>
                  </a:solidFill>
                </a:rPr>
                <a:t>ORDER BY ?t LIMIT </a:t>
              </a:r>
              <a:r>
                <a:rPr lang="en-US" sz="1400" dirty="0" smtClean="0">
                  <a:solidFill>
                    <a:schemeClr val="tx1"/>
                  </a:solidFill>
                </a:rPr>
                <a:t>1</a:t>
              </a:r>
              <a:endParaRPr lang="en-US" sz="1800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flipV="1">
              <a:off x="3998928" y="993678"/>
              <a:ext cx="5449216" cy="249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3998928" y="2224595"/>
              <a:ext cx="5449216" cy="145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H="1">
              <a:off x="6714315" y="2018276"/>
              <a:ext cx="13830" cy="818663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999" name="Rectangle 16"/>
            <p:cNvSpPr>
              <a:spLocks noChangeArrowheads="1"/>
            </p:cNvSpPr>
            <p:nvPr/>
          </p:nvSpPr>
          <p:spPr bwMode="auto">
            <a:xfrm>
              <a:off x="1828800" y="445681"/>
              <a:ext cx="1600199" cy="362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1" dirty="0">
                  <a:latin typeface="Verdana" pitchFamily="34" charset="0"/>
                </a:rPr>
                <a:t>Question</a:t>
              </a:r>
              <a:endParaRPr lang="en-US" altLang="en-US" sz="1400" b="1" dirty="0">
                <a:latin typeface="Verdana" pitchFamily="34" charset="0"/>
              </a:endParaRPr>
            </a:p>
          </p:txBody>
        </p:sp>
        <p:sp>
          <p:nvSpPr>
            <p:cNvPr id="18" name="Left Brace 17"/>
            <p:cNvSpPr/>
            <p:nvPr/>
          </p:nvSpPr>
          <p:spPr>
            <a:xfrm>
              <a:off x="3591391" y="1041420"/>
              <a:ext cx="313491" cy="1183176"/>
            </a:xfrm>
            <a:prstGeom prst="leftBrac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2002" name="Rectangle 19"/>
            <p:cNvSpPr>
              <a:spLocks noChangeArrowheads="1"/>
            </p:cNvSpPr>
            <p:nvPr/>
          </p:nvSpPr>
          <p:spPr bwMode="auto">
            <a:xfrm>
              <a:off x="1376745" y="1442038"/>
              <a:ext cx="2382455" cy="362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1" dirty="0" smtClean="0">
                  <a:latin typeface="Verdana" pitchFamily="34" charset="0"/>
                </a:rPr>
                <a:t>Analysis</a:t>
              </a:r>
              <a:endParaRPr lang="en-US" altLang="en-US" sz="1400" b="1" dirty="0">
                <a:latin typeface="Verdana" pitchFamily="34" charset="0"/>
              </a:endParaRPr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>
              <a:off x="5964704" y="2062648"/>
              <a:ext cx="0" cy="77429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6706017" y="844224"/>
              <a:ext cx="0" cy="367407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5964704" y="875360"/>
              <a:ext cx="0" cy="36740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Left Brace 27"/>
            <p:cNvSpPr/>
            <p:nvPr/>
          </p:nvSpPr>
          <p:spPr>
            <a:xfrm>
              <a:off x="3538324" y="2637667"/>
              <a:ext cx="220875" cy="3772466"/>
            </a:xfrm>
            <a:prstGeom prst="leftBrac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2011" name="Rectangle 28"/>
            <p:cNvSpPr>
              <a:spLocks noChangeArrowheads="1"/>
            </p:cNvSpPr>
            <p:nvPr/>
          </p:nvSpPr>
          <p:spPr bwMode="auto">
            <a:xfrm>
              <a:off x="838200" y="4530746"/>
              <a:ext cx="2700124" cy="362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b="1" dirty="0">
                  <a:latin typeface="Verdana" pitchFamily="34" charset="0"/>
                </a:rPr>
                <a:t>Knowledge Base</a:t>
              </a:r>
              <a:endParaRPr lang="en-US" altLang="en-US" sz="1400" b="1" dirty="0">
                <a:latin typeface="Verdana" pitchFamily="34" charset="0"/>
              </a:endParaRP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4164894" y="4514141"/>
              <a:ext cx="1051117" cy="413074"/>
            </a:xfrm>
            <a:prstGeom prst="roundRect">
              <a:avLst/>
            </a:prstGeom>
            <a:noFill/>
            <a:ln w="222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>
                <a:defRPr/>
              </a:pPr>
              <a:r>
                <a:rPr lang="en-US" sz="1300" b="1" dirty="0">
                  <a:solidFill>
                    <a:schemeClr val="tx1"/>
                  </a:solidFill>
                </a:rPr>
                <a:t>Apollo 11</a:t>
              </a:r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6800065" y="5651649"/>
              <a:ext cx="846426" cy="491952"/>
            </a:xfrm>
            <a:prstGeom prst="roundRect">
              <a:avLst/>
            </a:prstGeom>
            <a:noFill/>
            <a:ln w="222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>
                <a:defRPr/>
              </a:pPr>
              <a:r>
                <a:rPr lang="en-US" sz="1300" b="1" dirty="0">
                  <a:solidFill>
                    <a:schemeClr val="tx1"/>
                  </a:solidFill>
                </a:rPr>
                <a:t>Michael Collins</a:t>
              </a:r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6930993" y="5107805"/>
              <a:ext cx="1122745" cy="473270"/>
            </a:xfrm>
            <a:prstGeom prst="roundRect">
              <a:avLst/>
            </a:prstGeom>
            <a:noFill/>
            <a:ln w="222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>
                <a:defRPr/>
              </a:pPr>
              <a:r>
                <a:rPr lang="en-US" sz="1300" b="1" dirty="0">
                  <a:solidFill>
                    <a:schemeClr val="tx1"/>
                  </a:solidFill>
                </a:rPr>
                <a:t>Buzz </a:t>
              </a:r>
              <a:r>
                <a:rPr lang="en-US" sz="1300" b="1" dirty="0" err="1">
                  <a:solidFill>
                    <a:schemeClr val="tx1"/>
                  </a:solidFill>
                </a:rPr>
                <a:t>Aldrin</a:t>
              </a:r>
              <a:endParaRPr lang="en-US" sz="1300" b="1" dirty="0">
                <a:solidFill>
                  <a:schemeClr val="tx1"/>
                </a:solidFill>
              </a:endParaRPr>
            </a:p>
          </p:txBody>
        </p:sp>
        <p:sp>
          <p:nvSpPr>
            <p:cNvPr id="33" name="Freeform 32"/>
            <p:cNvSpPr/>
            <p:nvPr/>
          </p:nvSpPr>
          <p:spPr>
            <a:xfrm rot="20922817">
              <a:off x="5210480" y="4684353"/>
              <a:ext cx="1025301" cy="45666"/>
            </a:xfrm>
            <a:custGeom>
              <a:avLst/>
              <a:gdLst>
                <a:gd name="connsiteX0" fmla="*/ 0 w 905854"/>
                <a:gd name="connsiteY0" fmla="*/ 145501 h 367692"/>
                <a:gd name="connsiteX1" fmla="*/ 504202 w 905854"/>
                <a:gd name="connsiteY1" fmla="*/ 8768 h 367692"/>
                <a:gd name="connsiteX2" fmla="*/ 905854 w 905854"/>
                <a:gd name="connsiteY2" fmla="*/ 367692 h 367692"/>
                <a:gd name="connsiteX3" fmla="*/ 905854 w 905854"/>
                <a:gd name="connsiteY3" fmla="*/ 367692 h 367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5854" h="367692">
                  <a:moveTo>
                    <a:pt x="0" y="145501"/>
                  </a:moveTo>
                  <a:cubicBezTo>
                    <a:pt x="176613" y="58618"/>
                    <a:pt x="353226" y="-28264"/>
                    <a:pt x="504202" y="8768"/>
                  </a:cubicBezTo>
                  <a:cubicBezTo>
                    <a:pt x="655178" y="45800"/>
                    <a:pt x="905854" y="367692"/>
                    <a:pt x="905854" y="367692"/>
                  </a:cubicBezTo>
                  <a:lnTo>
                    <a:pt x="905854" y="367692"/>
                  </a:lnTo>
                </a:path>
              </a:pathLst>
            </a:custGeom>
            <a:noFill/>
            <a:ln>
              <a:headEnd type="stealth"/>
              <a:tailEnd type="stealt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42016" name="Rectangle 33"/>
            <p:cNvSpPr>
              <a:spLocks noChangeArrowheads="1"/>
            </p:cNvSpPr>
            <p:nvPr/>
          </p:nvSpPr>
          <p:spPr bwMode="auto">
            <a:xfrm rot="21358293">
              <a:off x="5120841" y="4366574"/>
              <a:ext cx="898960" cy="362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200" b="1" dirty="0">
                  <a:solidFill>
                    <a:srgbClr val="006600"/>
                  </a:solidFill>
                  <a:latin typeface="Verdana" pitchFamily="34" charset="0"/>
                </a:rPr>
                <a:t>Type</a:t>
              </a:r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5280572" y="3235482"/>
              <a:ext cx="1121192" cy="479496"/>
            </a:xfrm>
            <a:prstGeom prst="roundRect">
              <a:avLst/>
            </a:prstGeom>
            <a:noFill/>
            <a:ln w="222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>
                <a:defRPr/>
              </a:pPr>
              <a:r>
                <a:rPr lang="en-US" sz="1300" b="1" dirty="0">
                  <a:solidFill>
                    <a:schemeClr val="tx1"/>
                  </a:solidFill>
                </a:rPr>
                <a:t>Neil Armstrong</a:t>
              </a:r>
            </a:p>
          </p:txBody>
        </p:sp>
        <p:sp>
          <p:nvSpPr>
            <p:cNvPr id="36" name="Freeform 35"/>
            <p:cNvSpPr/>
            <p:nvPr/>
          </p:nvSpPr>
          <p:spPr>
            <a:xfrm rot="18591903">
              <a:off x="4429416" y="3937830"/>
              <a:ext cx="1131079" cy="301566"/>
            </a:xfrm>
            <a:custGeom>
              <a:avLst/>
              <a:gdLst>
                <a:gd name="connsiteX0" fmla="*/ 0 w 905854"/>
                <a:gd name="connsiteY0" fmla="*/ 145501 h 367692"/>
                <a:gd name="connsiteX1" fmla="*/ 504202 w 905854"/>
                <a:gd name="connsiteY1" fmla="*/ 8768 h 367692"/>
                <a:gd name="connsiteX2" fmla="*/ 905854 w 905854"/>
                <a:gd name="connsiteY2" fmla="*/ 367692 h 367692"/>
                <a:gd name="connsiteX3" fmla="*/ 905854 w 905854"/>
                <a:gd name="connsiteY3" fmla="*/ 367692 h 367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5854" h="367692">
                  <a:moveTo>
                    <a:pt x="0" y="145501"/>
                  </a:moveTo>
                  <a:cubicBezTo>
                    <a:pt x="176613" y="58618"/>
                    <a:pt x="353226" y="-28264"/>
                    <a:pt x="504202" y="8768"/>
                  </a:cubicBezTo>
                  <a:cubicBezTo>
                    <a:pt x="655178" y="45800"/>
                    <a:pt x="905854" y="367692"/>
                    <a:pt x="905854" y="367692"/>
                  </a:cubicBezTo>
                  <a:lnTo>
                    <a:pt x="905854" y="367692"/>
                  </a:lnTo>
                </a:path>
              </a:pathLst>
            </a:custGeom>
            <a:noFill/>
            <a:ln>
              <a:headEnd type="stealth"/>
              <a:tailEnd type="stealt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b="1" dirty="0"/>
                <a:t> </a:t>
              </a:r>
            </a:p>
          </p:txBody>
        </p:sp>
        <p:sp>
          <p:nvSpPr>
            <p:cNvPr id="42019" name="Rectangle 36"/>
            <p:cNvSpPr>
              <a:spLocks noChangeArrowheads="1"/>
            </p:cNvSpPr>
            <p:nvPr/>
          </p:nvSpPr>
          <p:spPr bwMode="auto">
            <a:xfrm rot="18685933">
              <a:off x="3861957" y="3741616"/>
              <a:ext cx="1725442" cy="3217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200" b="1" dirty="0">
                  <a:solidFill>
                    <a:srgbClr val="A31D7D"/>
                  </a:solidFill>
                  <a:latin typeface="Verdana" pitchFamily="34" charset="0"/>
                </a:rPr>
                <a:t>Astronauts</a:t>
              </a:r>
            </a:p>
          </p:txBody>
        </p:sp>
        <p:sp>
          <p:nvSpPr>
            <p:cNvPr id="38" name="Freeform 37"/>
            <p:cNvSpPr/>
            <p:nvPr/>
          </p:nvSpPr>
          <p:spPr>
            <a:xfrm rot="1973318" flipV="1">
              <a:off x="4989192" y="5439924"/>
              <a:ext cx="1912296" cy="124545"/>
            </a:xfrm>
            <a:custGeom>
              <a:avLst/>
              <a:gdLst>
                <a:gd name="connsiteX0" fmla="*/ 0 w 905854"/>
                <a:gd name="connsiteY0" fmla="*/ 145501 h 367692"/>
                <a:gd name="connsiteX1" fmla="*/ 504202 w 905854"/>
                <a:gd name="connsiteY1" fmla="*/ 8768 h 367692"/>
                <a:gd name="connsiteX2" fmla="*/ 905854 w 905854"/>
                <a:gd name="connsiteY2" fmla="*/ 367692 h 367692"/>
                <a:gd name="connsiteX3" fmla="*/ 905854 w 905854"/>
                <a:gd name="connsiteY3" fmla="*/ 367692 h 367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5854" h="367692">
                  <a:moveTo>
                    <a:pt x="0" y="145501"/>
                  </a:moveTo>
                  <a:cubicBezTo>
                    <a:pt x="176613" y="58618"/>
                    <a:pt x="353226" y="-28264"/>
                    <a:pt x="504202" y="8768"/>
                  </a:cubicBezTo>
                  <a:cubicBezTo>
                    <a:pt x="655178" y="45800"/>
                    <a:pt x="905854" y="367692"/>
                    <a:pt x="905854" y="367692"/>
                  </a:cubicBezTo>
                  <a:lnTo>
                    <a:pt x="905854" y="367692"/>
                  </a:lnTo>
                </a:path>
              </a:pathLst>
            </a:custGeom>
            <a:noFill/>
            <a:ln>
              <a:headEnd type="stealth"/>
              <a:tailEnd type="stealt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42021" name="Rectangle 38"/>
            <p:cNvSpPr>
              <a:spLocks noChangeArrowheads="1"/>
            </p:cNvSpPr>
            <p:nvPr/>
          </p:nvSpPr>
          <p:spPr bwMode="auto">
            <a:xfrm rot="1509484">
              <a:off x="5429009" y="5216843"/>
              <a:ext cx="1520458" cy="362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200" b="1" dirty="0">
                  <a:solidFill>
                    <a:srgbClr val="A31D7D"/>
                  </a:solidFill>
                  <a:latin typeface="Verdana" pitchFamily="34" charset="0"/>
                </a:rPr>
                <a:t>Astronauts</a:t>
              </a:r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7644647" y="3235482"/>
              <a:ext cx="614073" cy="413074"/>
            </a:xfrm>
            <a:prstGeom prst="roundRect">
              <a:avLst/>
            </a:prstGeom>
            <a:noFill/>
            <a:ln w="222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>
                <a:defRPr/>
              </a:pPr>
              <a:r>
                <a:rPr lang="en-US" sz="1300" b="1" dirty="0">
                  <a:solidFill>
                    <a:schemeClr val="tx1"/>
                  </a:solidFill>
                </a:rPr>
                <a:t>Moon</a:t>
              </a:r>
            </a:p>
          </p:txBody>
        </p:sp>
        <p:sp>
          <p:nvSpPr>
            <p:cNvPr id="41" name="Freeform 40"/>
            <p:cNvSpPr/>
            <p:nvPr/>
          </p:nvSpPr>
          <p:spPr>
            <a:xfrm rot="713760">
              <a:off x="5197571" y="5072518"/>
              <a:ext cx="1764771" cy="124545"/>
            </a:xfrm>
            <a:custGeom>
              <a:avLst/>
              <a:gdLst>
                <a:gd name="connsiteX0" fmla="*/ 0 w 905854"/>
                <a:gd name="connsiteY0" fmla="*/ 145501 h 367692"/>
                <a:gd name="connsiteX1" fmla="*/ 504202 w 905854"/>
                <a:gd name="connsiteY1" fmla="*/ 8768 h 367692"/>
                <a:gd name="connsiteX2" fmla="*/ 905854 w 905854"/>
                <a:gd name="connsiteY2" fmla="*/ 367692 h 367692"/>
                <a:gd name="connsiteX3" fmla="*/ 905854 w 905854"/>
                <a:gd name="connsiteY3" fmla="*/ 367692 h 367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5854" h="367692">
                  <a:moveTo>
                    <a:pt x="0" y="145501"/>
                  </a:moveTo>
                  <a:cubicBezTo>
                    <a:pt x="176613" y="58618"/>
                    <a:pt x="353226" y="-28264"/>
                    <a:pt x="504202" y="8768"/>
                  </a:cubicBezTo>
                  <a:cubicBezTo>
                    <a:pt x="655178" y="45800"/>
                    <a:pt x="905854" y="367692"/>
                    <a:pt x="905854" y="367692"/>
                  </a:cubicBezTo>
                  <a:lnTo>
                    <a:pt x="905854" y="367692"/>
                  </a:lnTo>
                </a:path>
              </a:pathLst>
            </a:custGeom>
            <a:noFill/>
            <a:ln>
              <a:headEnd type="stealth"/>
              <a:tailEnd type="stealt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42024" name="Rectangle 41"/>
            <p:cNvSpPr>
              <a:spLocks noChangeArrowheads="1"/>
            </p:cNvSpPr>
            <p:nvPr/>
          </p:nvSpPr>
          <p:spPr bwMode="auto">
            <a:xfrm rot="939892">
              <a:off x="5316787" y="4761492"/>
              <a:ext cx="2218295" cy="362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200" b="1" dirty="0">
                  <a:solidFill>
                    <a:srgbClr val="A31D7D"/>
                  </a:solidFill>
                  <a:latin typeface="Verdana" pitchFamily="34" charset="0"/>
                </a:rPr>
                <a:t>Astronauts</a:t>
              </a:r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8356456" y="5987921"/>
              <a:ext cx="787415" cy="413074"/>
            </a:xfrm>
            <a:prstGeom prst="roundRect">
              <a:avLst/>
            </a:prstGeom>
            <a:noFill/>
            <a:ln w="222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>
                <a:defRPr/>
              </a:pPr>
              <a:r>
                <a:rPr lang="en-US" sz="1300" b="1" dirty="0">
                  <a:solidFill>
                    <a:schemeClr val="tx1"/>
                  </a:solidFill>
                </a:rPr>
                <a:t>Person</a:t>
              </a:r>
            </a:p>
          </p:txBody>
        </p:sp>
        <p:sp>
          <p:nvSpPr>
            <p:cNvPr id="44" name="Freeform 43"/>
            <p:cNvSpPr/>
            <p:nvPr/>
          </p:nvSpPr>
          <p:spPr>
            <a:xfrm rot="12983661">
              <a:off x="7959062" y="5620516"/>
              <a:ext cx="1021612" cy="45666"/>
            </a:xfrm>
            <a:custGeom>
              <a:avLst/>
              <a:gdLst>
                <a:gd name="connsiteX0" fmla="*/ 0 w 905854"/>
                <a:gd name="connsiteY0" fmla="*/ 145501 h 367692"/>
                <a:gd name="connsiteX1" fmla="*/ 504202 w 905854"/>
                <a:gd name="connsiteY1" fmla="*/ 8768 h 367692"/>
                <a:gd name="connsiteX2" fmla="*/ 905854 w 905854"/>
                <a:gd name="connsiteY2" fmla="*/ 367692 h 367692"/>
                <a:gd name="connsiteX3" fmla="*/ 905854 w 905854"/>
                <a:gd name="connsiteY3" fmla="*/ 367692 h 367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5854" h="367692">
                  <a:moveTo>
                    <a:pt x="0" y="145501"/>
                  </a:moveTo>
                  <a:cubicBezTo>
                    <a:pt x="176613" y="58618"/>
                    <a:pt x="353226" y="-28264"/>
                    <a:pt x="504202" y="8768"/>
                  </a:cubicBezTo>
                  <a:cubicBezTo>
                    <a:pt x="655178" y="45800"/>
                    <a:pt x="905854" y="367692"/>
                    <a:pt x="905854" y="367692"/>
                  </a:cubicBezTo>
                  <a:lnTo>
                    <a:pt x="905854" y="367692"/>
                  </a:lnTo>
                </a:path>
              </a:pathLst>
            </a:custGeom>
            <a:noFill/>
            <a:ln>
              <a:headEnd type="stealth"/>
              <a:tailEnd type="stealt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45" name="Freeform 44"/>
            <p:cNvSpPr/>
            <p:nvPr/>
          </p:nvSpPr>
          <p:spPr>
            <a:xfrm rot="1229248" flipV="1">
              <a:off x="7615142" y="6064724"/>
              <a:ext cx="726562" cy="99636"/>
            </a:xfrm>
            <a:custGeom>
              <a:avLst/>
              <a:gdLst>
                <a:gd name="connsiteX0" fmla="*/ 0 w 905854"/>
                <a:gd name="connsiteY0" fmla="*/ 145501 h 367692"/>
                <a:gd name="connsiteX1" fmla="*/ 504202 w 905854"/>
                <a:gd name="connsiteY1" fmla="*/ 8768 h 367692"/>
                <a:gd name="connsiteX2" fmla="*/ 905854 w 905854"/>
                <a:gd name="connsiteY2" fmla="*/ 367692 h 367692"/>
                <a:gd name="connsiteX3" fmla="*/ 905854 w 905854"/>
                <a:gd name="connsiteY3" fmla="*/ 367692 h 367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5854" h="367692">
                  <a:moveTo>
                    <a:pt x="0" y="145501"/>
                  </a:moveTo>
                  <a:cubicBezTo>
                    <a:pt x="176613" y="58618"/>
                    <a:pt x="353226" y="-28264"/>
                    <a:pt x="504202" y="8768"/>
                  </a:cubicBezTo>
                  <a:cubicBezTo>
                    <a:pt x="655178" y="45800"/>
                    <a:pt x="905854" y="367692"/>
                    <a:pt x="905854" y="367692"/>
                  </a:cubicBezTo>
                  <a:lnTo>
                    <a:pt x="905854" y="367692"/>
                  </a:lnTo>
                </a:path>
              </a:pathLst>
            </a:custGeom>
            <a:noFill/>
            <a:ln>
              <a:headEnd type="stealth"/>
              <a:tailEnd type="stealt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42028" name="Rectangle 45"/>
            <p:cNvSpPr>
              <a:spLocks noChangeArrowheads="1"/>
            </p:cNvSpPr>
            <p:nvPr/>
          </p:nvSpPr>
          <p:spPr bwMode="auto">
            <a:xfrm rot="1916834">
              <a:off x="7883825" y="5377387"/>
              <a:ext cx="898960" cy="362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200" b="1" dirty="0">
                  <a:solidFill>
                    <a:srgbClr val="006600"/>
                  </a:solidFill>
                  <a:latin typeface="Verdana" pitchFamily="34" charset="0"/>
                </a:rPr>
                <a:t>Type</a:t>
              </a:r>
              <a:endParaRPr lang="en-US" altLang="en-US" sz="1300" b="1" dirty="0">
                <a:solidFill>
                  <a:srgbClr val="006600"/>
                </a:solidFill>
                <a:latin typeface="Verdana" pitchFamily="34" charset="0"/>
              </a:endParaRPr>
            </a:p>
          </p:txBody>
        </p:sp>
        <p:sp>
          <p:nvSpPr>
            <p:cNvPr id="42029" name="Rectangle 46"/>
            <p:cNvSpPr>
              <a:spLocks noChangeArrowheads="1"/>
            </p:cNvSpPr>
            <p:nvPr/>
          </p:nvSpPr>
          <p:spPr bwMode="auto">
            <a:xfrm rot="1059603">
              <a:off x="7559244" y="5691232"/>
              <a:ext cx="898960" cy="362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200" b="1" dirty="0">
                  <a:solidFill>
                    <a:srgbClr val="006600"/>
                  </a:solidFill>
                  <a:latin typeface="Verdana" pitchFamily="34" charset="0"/>
                </a:rPr>
                <a:t>Type</a:t>
              </a:r>
            </a:p>
          </p:txBody>
        </p:sp>
        <p:sp>
          <p:nvSpPr>
            <p:cNvPr id="50" name="Freeform 49"/>
            <p:cNvSpPr/>
            <p:nvPr/>
          </p:nvSpPr>
          <p:spPr>
            <a:xfrm rot="12983661">
              <a:off x="7839833" y="4080030"/>
              <a:ext cx="1200456" cy="367401"/>
            </a:xfrm>
            <a:custGeom>
              <a:avLst/>
              <a:gdLst>
                <a:gd name="connsiteX0" fmla="*/ 0 w 905854"/>
                <a:gd name="connsiteY0" fmla="*/ 145501 h 367692"/>
                <a:gd name="connsiteX1" fmla="*/ 504202 w 905854"/>
                <a:gd name="connsiteY1" fmla="*/ 8768 h 367692"/>
                <a:gd name="connsiteX2" fmla="*/ 905854 w 905854"/>
                <a:gd name="connsiteY2" fmla="*/ 367692 h 367692"/>
                <a:gd name="connsiteX3" fmla="*/ 905854 w 905854"/>
                <a:gd name="connsiteY3" fmla="*/ 367692 h 367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5854" h="367692">
                  <a:moveTo>
                    <a:pt x="0" y="145501"/>
                  </a:moveTo>
                  <a:cubicBezTo>
                    <a:pt x="176613" y="58618"/>
                    <a:pt x="353226" y="-28264"/>
                    <a:pt x="504202" y="8768"/>
                  </a:cubicBezTo>
                  <a:cubicBezTo>
                    <a:pt x="655178" y="45800"/>
                    <a:pt x="905854" y="367692"/>
                    <a:pt x="905854" y="367692"/>
                  </a:cubicBezTo>
                  <a:lnTo>
                    <a:pt x="905854" y="367692"/>
                  </a:lnTo>
                </a:path>
              </a:pathLst>
            </a:custGeom>
            <a:noFill/>
            <a:ln>
              <a:headEnd type="stealth"/>
              <a:tailEnd type="stealt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51" name="Rounded Rectangle 50"/>
            <p:cNvSpPr/>
            <p:nvPr/>
          </p:nvSpPr>
          <p:spPr>
            <a:xfrm>
              <a:off x="6230248" y="4312795"/>
              <a:ext cx="1329572" cy="413072"/>
            </a:xfrm>
            <a:prstGeom prst="roundRect">
              <a:avLst/>
            </a:prstGeom>
            <a:noFill/>
            <a:ln w="222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>
                <a:defRPr/>
              </a:pPr>
              <a:r>
                <a:rPr lang="en-US" sz="1300" b="1" dirty="0">
                  <a:solidFill>
                    <a:schemeClr val="tx1"/>
                  </a:solidFill>
                </a:rPr>
                <a:t>Spaceflight</a:t>
              </a:r>
            </a:p>
          </p:txBody>
        </p:sp>
        <p:sp>
          <p:nvSpPr>
            <p:cNvPr id="52" name="Rounded Rectangle 51"/>
            <p:cNvSpPr/>
            <p:nvPr/>
          </p:nvSpPr>
          <p:spPr>
            <a:xfrm>
              <a:off x="8402557" y="4713416"/>
              <a:ext cx="1045586" cy="564602"/>
            </a:xfrm>
            <a:prstGeom prst="roundRect">
              <a:avLst/>
            </a:prstGeom>
            <a:noFill/>
            <a:ln w="222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>
                <a:defRPr/>
              </a:pPr>
              <a:r>
                <a:rPr lang="en-US" sz="1300" b="1" dirty="0">
                  <a:solidFill>
                    <a:schemeClr val="tx1"/>
                  </a:solidFill>
                </a:rPr>
                <a:t>Celestial Object</a:t>
              </a:r>
            </a:p>
          </p:txBody>
        </p:sp>
        <p:sp>
          <p:nvSpPr>
            <p:cNvPr id="42035" name="Rectangle 52"/>
            <p:cNvSpPr>
              <a:spLocks noChangeArrowheads="1"/>
            </p:cNvSpPr>
            <p:nvPr/>
          </p:nvSpPr>
          <p:spPr bwMode="auto">
            <a:xfrm rot="2663479">
              <a:off x="8009862" y="4065574"/>
              <a:ext cx="898960" cy="362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200" b="1" dirty="0">
                  <a:solidFill>
                    <a:srgbClr val="006600"/>
                  </a:solidFill>
                  <a:latin typeface="Verdana" pitchFamily="34" charset="0"/>
                </a:rPr>
                <a:t>Type</a:t>
              </a:r>
            </a:p>
          </p:txBody>
        </p:sp>
      </p:grpSp>
      <p:cxnSp>
        <p:nvCxnSpPr>
          <p:cNvPr id="46" name="Straight Connector 45"/>
          <p:cNvCxnSpPr/>
          <p:nvPr/>
        </p:nvCxnSpPr>
        <p:spPr bwMode="auto">
          <a:xfrm>
            <a:off x="3314700" y="3276600"/>
            <a:ext cx="47069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Freeform 52"/>
          <p:cNvSpPr/>
          <p:nvPr/>
        </p:nvSpPr>
        <p:spPr bwMode="auto">
          <a:xfrm rot="20922817">
            <a:off x="5450806" y="3827608"/>
            <a:ext cx="947712" cy="191823"/>
          </a:xfrm>
          <a:custGeom>
            <a:avLst/>
            <a:gdLst>
              <a:gd name="connsiteX0" fmla="*/ 0 w 905854"/>
              <a:gd name="connsiteY0" fmla="*/ 145501 h 367692"/>
              <a:gd name="connsiteX1" fmla="*/ 504202 w 905854"/>
              <a:gd name="connsiteY1" fmla="*/ 8768 h 367692"/>
              <a:gd name="connsiteX2" fmla="*/ 905854 w 905854"/>
              <a:gd name="connsiteY2" fmla="*/ 367692 h 367692"/>
              <a:gd name="connsiteX3" fmla="*/ 905854 w 905854"/>
              <a:gd name="connsiteY3" fmla="*/ 367692 h 367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05854" h="367692">
                <a:moveTo>
                  <a:pt x="0" y="145501"/>
                </a:moveTo>
                <a:cubicBezTo>
                  <a:pt x="176613" y="58618"/>
                  <a:pt x="353226" y="-28264"/>
                  <a:pt x="504202" y="8768"/>
                </a:cubicBezTo>
                <a:cubicBezTo>
                  <a:pt x="655178" y="45800"/>
                  <a:pt x="905854" y="367692"/>
                  <a:pt x="905854" y="367692"/>
                </a:cubicBezTo>
                <a:lnTo>
                  <a:pt x="905854" y="367692"/>
                </a:lnTo>
              </a:path>
            </a:pathLst>
          </a:custGeom>
          <a:noFill/>
          <a:ln w="38100">
            <a:solidFill>
              <a:srgbClr val="C00000"/>
            </a:solidFill>
            <a:prstDash val="sysDash"/>
            <a:headEnd type="stealth"/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b="1"/>
          </a:p>
        </p:txBody>
      </p:sp>
      <p:sp>
        <p:nvSpPr>
          <p:cNvPr id="10" name="TextBox 9"/>
          <p:cNvSpPr txBox="1"/>
          <p:nvPr/>
        </p:nvSpPr>
        <p:spPr>
          <a:xfrm rot="21172258">
            <a:off x="5181600" y="3519951"/>
            <a:ext cx="14512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006600"/>
                </a:solidFill>
              </a:rPr>
              <a:t>land on</a:t>
            </a:r>
            <a:endParaRPr lang="en-US" sz="1400" b="1" dirty="0">
              <a:solidFill>
                <a:srgbClr val="006600"/>
              </a:solidFill>
            </a:endParaRPr>
          </a:p>
        </p:txBody>
      </p:sp>
      <p:sp>
        <p:nvSpPr>
          <p:cNvPr id="60" name="Title 1"/>
          <p:cNvSpPr txBox="1">
            <a:spLocks/>
          </p:cNvSpPr>
          <p:nvPr/>
        </p:nvSpPr>
        <p:spPr bwMode="auto">
          <a:xfrm>
            <a:off x="574675" y="152400"/>
            <a:ext cx="8001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+mj-lt"/>
                <a:ea typeface="宋体" pitchFamily="2" charset="-122"/>
                <a:cs typeface="宋体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640000"/>
                </a:solidFill>
                <a:latin typeface="Arial" charset="0"/>
                <a:ea typeface="宋体" pitchFamily="2" charset="-122"/>
                <a:cs typeface="宋体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640000"/>
                </a:solidFill>
                <a:latin typeface="Arial" charset="0"/>
                <a:ea typeface="宋体" pitchFamily="2" charset="-122"/>
                <a:cs typeface="宋体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640000"/>
                </a:solidFill>
                <a:latin typeface="Arial" charset="0"/>
                <a:ea typeface="宋体" pitchFamily="2" charset="-122"/>
                <a:cs typeface="宋体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640000"/>
                </a:solidFill>
                <a:latin typeface="Arial" charset="0"/>
                <a:ea typeface="宋体" pitchFamily="2" charset="-122"/>
                <a:cs typeface="宋体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640000"/>
                </a:solidFill>
                <a:latin typeface="Arial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640000"/>
                </a:solidFill>
                <a:latin typeface="Arial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640000"/>
                </a:solidFill>
                <a:latin typeface="Arial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640000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en-US" altLang="en-US" sz="3000" kern="0" dirty="0" smtClean="0"/>
              <a:t>QA Systems via Querying Knowledge Bases</a:t>
            </a:r>
          </a:p>
        </p:txBody>
      </p:sp>
      <p:sp>
        <p:nvSpPr>
          <p:cNvPr id="61" name="Rectangle 60"/>
          <p:cNvSpPr/>
          <p:nvPr/>
        </p:nvSpPr>
        <p:spPr>
          <a:xfrm>
            <a:off x="5105400" y="1140023"/>
            <a:ext cx="3429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400" dirty="0" smtClean="0"/>
              <a:t>[Berant </a:t>
            </a:r>
            <a:r>
              <a:rPr lang="en-US" sz="1400" dirty="0"/>
              <a:t>et al., ACL’14 &amp; EMNLP’13]</a:t>
            </a:r>
            <a:endParaRPr lang="en-US" sz="1600" dirty="0"/>
          </a:p>
        </p:txBody>
      </p:sp>
      <p:sp>
        <p:nvSpPr>
          <p:cNvPr id="47" name="Rounded Rectangle 46"/>
          <p:cNvSpPr/>
          <p:nvPr/>
        </p:nvSpPr>
        <p:spPr bwMode="auto">
          <a:xfrm>
            <a:off x="240202" y="4577827"/>
            <a:ext cx="8706531" cy="1574421"/>
          </a:xfrm>
          <a:prstGeom prst="roundRect">
            <a:avLst/>
          </a:prstGeom>
          <a:solidFill>
            <a:schemeClr val="bg1"/>
          </a:solidFill>
          <a:ln w="50800" cap="flat" cmpd="sng" algn="ctr">
            <a:solidFill>
              <a:srgbClr val="A31D7D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marL="201168" lvl="1" algn="l">
              <a:defRPr/>
            </a:pPr>
            <a:r>
              <a:rPr lang="en-US" altLang="en-US" sz="2400" u="sng" dirty="0" smtClean="0">
                <a:solidFill>
                  <a:schemeClr val="accent6">
                    <a:lumMod val="75000"/>
                  </a:schemeClr>
                </a:solidFill>
                <a:latin typeface="+mn-lt"/>
              </a:rPr>
              <a:t>Issues</a:t>
            </a:r>
            <a:r>
              <a:rPr lang="en-US" altLang="en-US" sz="2400" dirty="0" smtClean="0">
                <a:solidFill>
                  <a:schemeClr val="accent6">
                    <a:lumMod val="75000"/>
                  </a:schemeClr>
                </a:solidFill>
                <a:latin typeface="+mn-lt"/>
              </a:rPr>
              <a:t>: </a:t>
            </a:r>
          </a:p>
          <a:p>
            <a:pPr marL="542925" lvl="1" indent="-200025" algn="l">
              <a:buFont typeface="Arial" panose="020B0604020202020204" pitchFamily="34" charset="0"/>
              <a:buChar char="•"/>
              <a:defRPr/>
            </a:pPr>
            <a:r>
              <a:rPr lang="en-US" altLang="en-US" sz="2400" dirty="0" smtClean="0">
                <a:solidFill>
                  <a:schemeClr val="accent6">
                    <a:lumMod val="75000"/>
                  </a:schemeClr>
                </a:solidFill>
                <a:latin typeface="+mn-lt"/>
              </a:rPr>
              <a:t>Semantic parsing is difficult due to ontology mismatch</a:t>
            </a:r>
          </a:p>
          <a:p>
            <a:pPr marL="542925" lvl="1" indent="-200025" algn="l">
              <a:buFont typeface="Arial" panose="020B0604020202020204" pitchFamily="34" charset="0"/>
              <a:buChar char="•"/>
              <a:defRPr/>
            </a:pPr>
            <a:r>
              <a:rPr lang="en-US" altLang="en-US" sz="2400" dirty="0" smtClean="0">
                <a:solidFill>
                  <a:schemeClr val="accent6">
                    <a:lumMod val="75000"/>
                  </a:schemeClr>
                </a:solidFill>
                <a:latin typeface="+mn-lt"/>
              </a:rPr>
              <a:t>Knowledge base is incomplete (missing entities/relations)</a:t>
            </a:r>
          </a:p>
        </p:txBody>
      </p:sp>
    </p:spTree>
    <p:extLst>
      <p:ext uri="{BB962C8B-B14F-4D97-AF65-F5344CB8AC3E}">
        <p14:creationId xmlns:p14="http://schemas.microsoft.com/office/powerpoint/2010/main" val="2208852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09600" y="5410200"/>
            <a:ext cx="2133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(Freebase)</a:t>
            </a:r>
            <a:endParaRPr lang="en-US" dirty="0"/>
          </a:p>
        </p:txBody>
      </p:sp>
      <p:sp>
        <p:nvSpPr>
          <p:cNvPr id="41986" name="Title 1"/>
          <p:cNvSpPr>
            <a:spLocks noGrp="1"/>
          </p:cNvSpPr>
          <p:nvPr>
            <p:ph type="title"/>
          </p:nvPr>
        </p:nvSpPr>
        <p:spPr>
          <a:xfrm>
            <a:off x="574675" y="152400"/>
            <a:ext cx="8001000" cy="762000"/>
          </a:xfrm>
        </p:spPr>
        <p:txBody>
          <a:bodyPr/>
          <a:lstStyle/>
          <a:p>
            <a:r>
              <a:rPr lang="en-US" altLang="en-US" sz="3000" dirty="0" smtClean="0"/>
              <a:t>Question Answering via Semantic Enrichment </a:t>
            </a:r>
          </a:p>
        </p:txBody>
      </p:sp>
      <p:sp>
        <p:nvSpPr>
          <p:cNvPr id="41987" name="Slide Number Placeholder 2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1E838F9A-3AC4-46B7-A331-05AEF2C85BBA}" type="slidenum">
              <a:rPr lang="en-US" altLang="zh-CN" sz="1200" smtClean="0">
                <a:latin typeface="Verdana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US" altLang="zh-CN" sz="1800" smtClean="0">
              <a:latin typeface="Verdana" pitchFamily="34" charset="0"/>
            </a:endParaRPr>
          </a:p>
        </p:txBody>
      </p:sp>
      <p:grpSp>
        <p:nvGrpSpPr>
          <p:cNvPr id="2" name="Group 58"/>
          <p:cNvGrpSpPr>
            <a:grpSpLocks/>
          </p:cNvGrpSpPr>
          <p:nvPr/>
        </p:nvGrpSpPr>
        <p:grpSpPr bwMode="auto">
          <a:xfrm>
            <a:off x="609600" y="1317626"/>
            <a:ext cx="7543800" cy="5058802"/>
            <a:chOff x="838200" y="76200"/>
            <a:chExt cx="8763000" cy="6614665"/>
          </a:xfrm>
        </p:grpSpPr>
        <p:sp>
          <p:nvSpPr>
            <p:cNvPr id="10" name="Rounded Rectangle 9"/>
            <p:cNvSpPr/>
            <p:nvPr/>
          </p:nvSpPr>
          <p:spPr>
            <a:xfrm>
              <a:off x="4321641" y="2112506"/>
              <a:ext cx="4777974" cy="1548506"/>
            </a:xfrm>
            <a:prstGeom prst="roundRect">
              <a:avLst/>
            </a:prstGeom>
            <a:solidFill>
              <a:schemeClr val="bg1"/>
            </a:solidFill>
            <a:ln w="222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dist">
                <a:defRPr/>
              </a:pP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4397247" y="2191385"/>
              <a:ext cx="4899683" cy="1546429"/>
            </a:xfrm>
            <a:prstGeom prst="roundRect">
              <a:avLst/>
            </a:prstGeom>
            <a:solidFill>
              <a:schemeClr val="bg1"/>
            </a:solidFill>
            <a:ln w="222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dist">
                <a:defRPr/>
              </a:pP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1994" name="TextBox 11"/>
            <p:cNvSpPr txBox="1">
              <a:spLocks noChangeArrowheads="1"/>
            </p:cNvSpPr>
            <p:nvPr/>
          </p:nvSpPr>
          <p:spPr bwMode="auto">
            <a:xfrm>
              <a:off x="4111205" y="76200"/>
              <a:ext cx="5135937" cy="4829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b="1" dirty="0">
                  <a:latin typeface="Verdana" pitchFamily="34" charset="0"/>
                </a:rPr>
                <a:t>Who first landed on the Moon?</a:t>
              </a: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4290291" y="877437"/>
              <a:ext cx="4934720" cy="840677"/>
            </a:xfrm>
            <a:prstGeom prst="roundRect">
              <a:avLst/>
            </a:prstGeom>
            <a:noFill/>
            <a:ln w="22225">
              <a:solidFill>
                <a:schemeClr val="accent1">
                  <a:shade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>
                <a:defRPr/>
              </a:pPr>
              <a:r>
                <a:rPr lang="en-US" sz="1800" b="1" dirty="0">
                  <a:solidFill>
                    <a:schemeClr val="tx1"/>
                  </a:solidFill>
                </a:rPr>
                <a:t>Entity Linking, Feature Construction, and Candidate Ranking</a:t>
              </a:r>
            </a:p>
          </p:txBody>
        </p:sp>
        <p:cxnSp>
          <p:nvCxnSpPr>
            <p:cNvPr id="14" name="Straight Connector 13"/>
            <p:cNvCxnSpPr/>
            <p:nvPr/>
          </p:nvCxnSpPr>
          <p:spPr>
            <a:xfrm flipV="1">
              <a:off x="3998929" y="669863"/>
              <a:ext cx="5449215" cy="249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3998929" y="1900780"/>
              <a:ext cx="5449215" cy="145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6696797" y="1680751"/>
              <a:ext cx="0" cy="431755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999" name="Rectangle 16"/>
            <p:cNvSpPr>
              <a:spLocks noChangeArrowheads="1"/>
            </p:cNvSpPr>
            <p:nvPr/>
          </p:nvSpPr>
          <p:spPr bwMode="auto">
            <a:xfrm>
              <a:off x="1828800" y="76200"/>
              <a:ext cx="1600199" cy="362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1">
                  <a:latin typeface="Verdana" pitchFamily="34" charset="0"/>
                </a:rPr>
                <a:t>Question</a:t>
              </a:r>
              <a:endParaRPr lang="en-US" altLang="en-US" sz="1400" b="1">
                <a:latin typeface="Verdana" pitchFamily="34" charset="0"/>
              </a:endParaRPr>
            </a:p>
          </p:txBody>
        </p:sp>
        <p:sp>
          <p:nvSpPr>
            <p:cNvPr id="18" name="Left Brace 17"/>
            <p:cNvSpPr/>
            <p:nvPr/>
          </p:nvSpPr>
          <p:spPr>
            <a:xfrm>
              <a:off x="3591391" y="717606"/>
              <a:ext cx="313491" cy="1183175"/>
            </a:xfrm>
            <a:prstGeom prst="leftBrac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9" name="Left Brace 18"/>
            <p:cNvSpPr/>
            <p:nvPr/>
          </p:nvSpPr>
          <p:spPr>
            <a:xfrm>
              <a:off x="3589546" y="2006643"/>
              <a:ext cx="322712" cy="2129714"/>
            </a:xfrm>
            <a:prstGeom prst="leftBrac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2002" name="Rectangle 19"/>
            <p:cNvSpPr>
              <a:spLocks noChangeArrowheads="1"/>
            </p:cNvSpPr>
            <p:nvPr/>
          </p:nvSpPr>
          <p:spPr bwMode="auto">
            <a:xfrm>
              <a:off x="1376745" y="1066799"/>
              <a:ext cx="2382455" cy="362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b="1" dirty="0" smtClean="0">
                  <a:latin typeface="Verdana" pitchFamily="34" charset="0"/>
                </a:rPr>
                <a:t>Analysis</a:t>
              </a:r>
              <a:endParaRPr lang="en-US" altLang="en-US" sz="1400" b="1" dirty="0">
                <a:latin typeface="Verdana" pitchFamily="34" charset="0"/>
              </a:endParaRPr>
            </a:p>
          </p:txBody>
        </p:sp>
        <p:sp>
          <p:nvSpPr>
            <p:cNvPr id="42003" name="Rectangle 20"/>
            <p:cNvSpPr>
              <a:spLocks noChangeArrowheads="1"/>
            </p:cNvSpPr>
            <p:nvPr/>
          </p:nvSpPr>
          <p:spPr bwMode="auto">
            <a:xfrm>
              <a:off x="1502031" y="2845713"/>
              <a:ext cx="1926969" cy="362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b="1">
                  <a:latin typeface="Verdana" pitchFamily="34" charset="0"/>
                </a:rPr>
                <a:t>Web Corpus</a:t>
              </a:r>
              <a:endParaRPr lang="en-US" altLang="en-US" sz="1400" b="1">
                <a:latin typeface="Verdana" pitchFamily="34" charset="0"/>
              </a:endParaRPr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4483918" y="2264035"/>
              <a:ext cx="4964225" cy="1546431"/>
            </a:xfrm>
            <a:prstGeom prst="roundRect">
              <a:avLst/>
            </a:prstGeom>
            <a:solidFill>
              <a:schemeClr val="bg1"/>
            </a:solidFill>
            <a:ln w="222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dist">
                <a:defRPr/>
              </a:pP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4568745" y="2361596"/>
              <a:ext cx="5032455" cy="1600399"/>
            </a:xfrm>
            <a:prstGeom prst="roundRect">
              <a:avLst/>
            </a:prstGeom>
            <a:solidFill>
              <a:schemeClr val="bg1"/>
            </a:solidFill>
            <a:ln w="222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dist">
                <a:defRPr/>
              </a:pPr>
              <a:r>
                <a:rPr lang="en-US" sz="1700" u="sng" dirty="0">
                  <a:solidFill>
                    <a:schemeClr val="tx1"/>
                  </a:solidFill>
                </a:rPr>
                <a:t>Apollo 11</a:t>
              </a:r>
              <a:r>
                <a:rPr lang="en-US" sz="1700" dirty="0">
                  <a:solidFill>
                    <a:schemeClr val="tx1"/>
                  </a:solidFill>
                </a:rPr>
                <a:t> was the </a:t>
              </a:r>
              <a:r>
                <a:rPr lang="en-US" sz="1700" u="sng" dirty="0">
                  <a:solidFill>
                    <a:schemeClr val="tx1"/>
                  </a:solidFill>
                </a:rPr>
                <a:t>spaceflight</a:t>
              </a:r>
              <a:r>
                <a:rPr lang="en-US" sz="1700" dirty="0">
                  <a:solidFill>
                    <a:schemeClr val="tx1"/>
                  </a:solidFill>
                </a:rPr>
                <a:t> that landed the first humans on the </a:t>
              </a:r>
              <a:r>
                <a:rPr lang="en-US" sz="1700" u="sng" dirty="0">
                  <a:solidFill>
                    <a:schemeClr val="tx1"/>
                  </a:solidFill>
                </a:rPr>
                <a:t>Moon</a:t>
              </a:r>
              <a:r>
                <a:rPr lang="en-US" sz="1700" dirty="0">
                  <a:solidFill>
                    <a:schemeClr val="tx1"/>
                  </a:solidFill>
                </a:rPr>
                <a:t>, Americans </a:t>
              </a:r>
              <a:r>
                <a:rPr lang="en-US" sz="1700" u="sng" dirty="0">
                  <a:solidFill>
                    <a:schemeClr val="tx1"/>
                  </a:solidFill>
                </a:rPr>
                <a:t>Neil Armstrong</a:t>
              </a:r>
              <a:r>
                <a:rPr lang="en-US" sz="1700" dirty="0">
                  <a:solidFill>
                    <a:schemeClr val="tx1"/>
                  </a:solidFill>
                </a:rPr>
                <a:t> and </a:t>
              </a:r>
              <a:r>
                <a:rPr lang="en-US" sz="1700" u="sng" dirty="0">
                  <a:solidFill>
                    <a:schemeClr val="tx1"/>
                  </a:solidFill>
                </a:rPr>
                <a:t>Buzz </a:t>
              </a:r>
              <a:r>
                <a:rPr lang="en-US" sz="1700" u="sng" dirty="0" err="1">
                  <a:solidFill>
                    <a:schemeClr val="tx1"/>
                  </a:solidFill>
                </a:rPr>
                <a:t>Aldrin</a:t>
              </a:r>
              <a:r>
                <a:rPr lang="en-US" sz="1700" dirty="0">
                  <a:solidFill>
                    <a:schemeClr val="tx1"/>
                  </a:solidFill>
                </a:rPr>
                <a:t>, on July 20, 1969, at 20:18 UTC.</a:t>
              </a:r>
            </a:p>
          </p:txBody>
        </p:sp>
        <p:cxnSp>
          <p:nvCxnSpPr>
            <p:cNvPr id="24" name="Straight Connector 23"/>
            <p:cNvCxnSpPr/>
            <p:nvPr/>
          </p:nvCxnSpPr>
          <p:spPr>
            <a:xfrm>
              <a:off x="3980488" y="4136357"/>
              <a:ext cx="546765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5957326" y="1718115"/>
              <a:ext cx="0" cy="39439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6706017" y="487197"/>
              <a:ext cx="0" cy="367407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5964703" y="487197"/>
              <a:ext cx="0" cy="36740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Left Brace 27"/>
            <p:cNvSpPr/>
            <p:nvPr/>
          </p:nvSpPr>
          <p:spPr>
            <a:xfrm>
              <a:off x="3580326" y="4242220"/>
              <a:ext cx="324556" cy="2216895"/>
            </a:xfrm>
            <a:prstGeom prst="leftBrac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2011" name="Rectangle 28"/>
            <p:cNvSpPr>
              <a:spLocks noChangeArrowheads="1"/>
            </p:cNvSpPr>
            <p:nvPr/>
          </p:nvSpPr>
          <p:spPr bwMode="auto">
            <a:xfrm>
              <a:off x="838200" y="5105402"/>
              <a:ext cx="2700124" cy="362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b="1">
                  <a:latin typeface="Verdana" pitchFamily="34" charset="0"/>
                </a:rPr>
                <a:t>Knowledge Base</a:t>
              </a:r>
              <a:endParaRPr lang="en-US" altLang="en-US" sz="1400" b="1">
                <a:latin typeface="Verdana" pitchFamily="34" charset="0"/>
              </a:endParaRP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4164894" y="4613778"/>
              <a:ext cx="1051117" cy="413074"/>
            </a:xfrm>
            <a:prstGeom prst="roundRect">
              <a:avLst/>
            </a:prstGeom>
            <a:noFill/>
            <a:ln w="222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>
                <a:defRPr/>
              </a:pPr>
              <a:r>
                <a:rPr lang="en-US" sz="1300" b="1" dirty="0">
                  <a:solidFill>
                    <a:schemeClr val="tx1"/>
                  </a:solidFill>
                </a:rPr>
                <a:t>Apollo 11</a:t>
              </a:r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6800065" y="5751286"/>
              <a:ext cx="846426" cy="491952"/>
            </a:xfrm>
            <a:prstGeom prst="roundRect">
              <a:avLst/>
            </a:prstGeom>
            <a:noFill/>
            <a:ln w="222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>
                <a:defRPr/>
              </a:pPr>
              <a:r>
                <a:rPr lang="en-US" sz="1300" b="1" dirty="0">
                  <a:solidFill>
                    <a:schemeClr val="tx1"/>
                  </a:solidFill>
                </a:rPr>
                <a:t>Michael Collins</a:t>
              </a:r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6930993" y="5107805"/>
              <a:ext cx="1122745" cy="473270"/>
            </a:xfrm>
            <a:prstGeom prst="roundRect">
              <a:avLst/>
            </a:prstGeom>
            <a:noFill/>
            <a:ln w="222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>
                <a:defRPr/>
              </a:pPr>
              <a:r>
                <a:rPr lang="en-US" sz="1300" b="1" dirty="0">
                  <a:solidFill>
                    <a:schemeClr val="tx1"/>
                  </a:solidFill>
                </a:rPr>
                <a:t>Buzz </a:t>
              </a:r>
              <a:r>
                <a:rPr lang="en-US" sz="1300" b="1" dirty="0" err="1">
                  <a:solidFill>
                    <a:schemeClr val="tx1"/>
                  </a:solidFill>
                </a:rPr>
                <a:t>Aldrin</a:t>
              </a:r>
              <a:endParaRPr lang="en-US" sz="1300" b="1" dirty="0">
                <a:solidFill>
                  <a:schemeClr val="tx1"/>
                </a:solidFill>
              </a:endParaRPr>
            </a:p>
          </p:txBody>
        </p:sp>
        <p:sp>
          <p:nvSpPr>
            <p:cNvPr id="33" name="Freeform 32"/>
            <p:cNvSpPr/>
            <p:nvPr/>
          </p:nvSpPr>
          <p:spPr>
            <a:xfrm rot="20922817">
              <a:off x="5210480" y="4684353"/>
              <a:ext cx="1025301" cy="45666"/>
            </a:xfrm>
            <a:custGeom>
              <a:avLst/>
              <a:gdLst>
                <a:gd name="connsiteX0" fmla="*/ 0 w 905854"/>
                <a:gd name="connsiteY0" fmla="*/ 145501 h 367692"/>
                <a:gd name="connsiteX1" fmla="*/ 504202 w 905854"/>
                <a:gd name="connsiteY1" fmla="*/ 8768 h 367692"/>
                <a:gd name="connsiteX2" fmla="*/ 905854 w 905854"/>
                <a:gd name="connsiteY2" fmla="*/ 367692 h 367692"/>
                <a:gd name="connsiteX3" fmla="*/ 905854 w 905854"/>
                <a:gd name="connsiteY3" fmla="*/ 367692 h 367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5854" h="367692">
                  <a:moveTo>
                    <a:pt x="0" y="145501"/>
                  </a:moveTo>
                  <a:cubicBezTo>
                    <a:pt x="176613" y="58618"/>
                    <a:pt x="353226" y="-28264"/>
                    <a:pt x="504202" y="8768"/>
                  </a:cubicBezTo>
                  <a:cubicBezTo>
                    <a:pt x="655178" y="45800"/>
                    <a:pt x="905854" y="367692"/>
                    <a:pt x="905854" y="367692"/>
                  </a:cubicBezTo>
                  <a:lnTo>
                    <a:pt x="905854" y="367692"/>
                  </a:lnTo>
                </a:path>
              </a:pathLst>
            </a:custGeom>
            <a:noFill/>
            <a:ln>
              <a:headEnd type="stealth"/>
              <a:tailEnd type="stealt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42016" name="Rectangle 33"/>
            <p:cNvSpPr>
              <a:spLocks noChangeArrowheads="1"/>
            </p:cNvSpPr>
            <p:nvPr/>
          </p:nvSpPr>
          <p:spPr bwMode="auto">
            <a:xfrm rot="21358293">
              <a:off x="5120841" y="4366574"/>
              <a:ext cx="898960" cy="362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200" b="1" dirty="0">
                  <a:solidFill>
                    <a:srgbClr val="006600"/>
                  </a:solidFill>
                  <a:latin typeface="Verdana" pitchFamily="34" charset="0"/>
                </a:rPr>
                <a:t>Type</a:t>
              </a:r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5109056" y="5857150"/>
              <a:ext cx="1121192" cy="479496"/>
            </a:xfrm>
            <a:prstGeom prst="roundRect">
              <a:avLst/>
            </a:prstGeom>
            <a:noFill/>
            <a:ln w="222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>
                <a:defRPr/>
              </a:pPr>
              <a:r>
                <a:rPr lang="en-US" sz="1300" b="1" dirty="0">
                  <a:solidFill>
                    <a:schemeClr val="tx1"/>
                  </a:solidFill>
                </a:rPr>
                <a:t>Neil Armstrong</a:t>
              </a:r>
            </a:p>
          </p:txBody>
        </p:sp>
        <p:sp>
          <p:nvSpPr>
            <p:cNvPr id="36" name="Freeform 35"/>
            <p:cNvSpPr/>
            <p:nvPr/>
          </p:nvSpPr>
          <p:spPr>
            <a:xfrm rot="13217003">
              <a:off x="4443988" y="5314689"/>
              <a:ext cx="881463" cy="337725"/>
            </a:xfrm>
            <a:custGeom>
              <a:avLst/>
              <a:gdLst>
                <a:gd name="connsiteX0" fmla="*/ 0 w 905854"/>
                <a:gd name="connsiteY0" fmla="*/ 145501 h 367692"/>
                <a:gd name="connsiteX1" fmla="*/ 504202 w 905854"/>
                <a:gd name="connsiteY1" fmla="*/ 8768 h 367692"/>
                <a:gd name="connsiteX2" fmla="*/ 905854 w 905854"/>
                <a:gd name="connsiteY2" fmla="*/ 367692 h 367692"/>
                <a:gd name="connsiteX3" fmla="*/ 905854 w 905854"/>
                <a:gd name="connsiteY3" fmla="*/ 367692 h 367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5854" h="367692">
                  <a:moveTo>
                    <a:pt x="0" y="145501"/>
                  </a:moveTo>
                  <a:cubicBezTo>
                    <a:pt x="176613" y="58618"/>
                    <a:pt x="353226" y="-28264"/>
                    <a:pt x="504202" y="8768"/>
                  </a:cubicBezTo>
                  <a:cubicBezTo>
                    <a:pt x="655178" y="45800"/>
                    <a:pt x="905854" y="367692"/>
                    <a:pt x="905854" y="367692"/>
                  </a:cubicBezTo>
                  <a:lnTo>
                    <a:pt x="905854" y="367692"/>
                  </a:lnTo>
                </a:path>
              </a:pathLst>
            </a:custGeom>
            <a:noFill/>
            <a:ln>
              <a:headEnd type="stealth"/>
              <a:tailEnd type="stealt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b="1" dirty="0"/>
                <a:t> </a:t>
              </a:r>
            </a:p>
          </p:txBody>
        </p:sp>
        <p:sp>
          <p:nvSpPr>
            <p:cNvPr id="42019" name="Rectangle 36"/>
            <p:cNvSpPr>
              <a:spLocks noChangeArrowheads="1"/>
            </p:cNvSpPr>
            <p:nvPr/>
          </p:nvSpPr>
          <p:spPr bwMode="auto">
            <a:xfrm rot="3917486">
              <a:off x="3846196" y="5503145"/>
              <a:ext cx="1725443" cy="3217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200" b="1" dirty="0">
                  <a:solidFill>
                    <a:srgbClr val="A31D7D"/>
                  </a:solidFill>
                  <a:latin typeface="Verdana" pitchFamily="34" charset="0"/>
                </a:rPr>
                <a:t>Astronauts</a:t>
              </a:r>
            </a:p>
          </p:txBody>
        </p:sp>
        <p:sp>
          <p:nvSpPr>
            <p:cNvPr id="38" name="Freeform 37"/>
            <p:cNvSpPr/>
            <p:nvPr/>
          </p:nvSpPr>
          <p:spPr>
            <a:xfrm rot="1973318" flipV="1">
              <a:off x="4989192" y="5439924"/>
              <a:ext cx="1912296" cy="124545"/>
            </a:xfrm>
            <a:custGeom>
              <a:avLst/>
              <a:gdLst>
                <a:gd name="connsiteX0" fmla="*/ 0 w 905854"/>
                <a:gd name="connsiteY0" fmla="*/ 145501 h 367692"/>
                <a:gd name="connsiteX1" fmla="*/ 504202 w 905854"/>
                <a:gd name="connsiteY1" fmla="*/ 8768 h 367692"/>
                <a:gd name="connsiteX2" fmla="*/ 905854 w 905854"/>
                <a:gd name="connsiteY2" fmla="*/ 367692 h 367692"/>
                <a:gd name="connsiteX3" fmla="*/ 905854 w 905854"/>
                <a:gd name="connsiteY3" fmla="*/ 367692 h 367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5854" h="367692">
                  <a:moveTo>
                    <a:pt x="0" y="145501"/>
                  </a:moveTo>
                  <a:cubicBezTo>
                    <a:pt x="176613" y="58618"/>
                    <a:pt x="353226" y="-28264"/>
                    <a:pt x="504202" y="8768"/>
                  </a:cubicBezTo>
                  <a:cubicBezTo>
                    <a:pt x="655178" y="45800"/>
                    <a:pt x="905854" y="367692"/>
                    <a:pt x="905854" y="367692"/>
                  </a:cubicBezTo>
                  <a:lnTo>
                    <a:pt x="905854" y="367692"/>
                  </a:lnTo>
                </a:path>
              </a:pathLst>
            </a:custGeom>
            <a:noFill/>
            <a:ln>
              <a:headEnd type="stealth"/>
              <a:tailEnd type="stealt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42021" name="Rectangle 38"/>
            <p:cNvSpPr>
              <a:spLocks noChangeArrowheads="1"/>
            </p:cNvSpPr>
            <p:nvPr/>
          </p:nvSpPr>
          <p:spPr bwMode="auto">
            <a:xfrm rot="1509484">
              <a:off x="5429009" y="5316479"/>
              <a:ext cx="1520458" cy="362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200" b="1" dirty="0">
                  <a:solidFill>
                    <a:srgbClr val="A31D7D"/>
                  </a:solidFill>
                  <a:latin typeface="Verdana" pitchFamily="34" charset="0"/>
                </a:rPr>
                <a:t>Astronauts</a:t>
              </a:r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7644647" y="4269204"/>
              <a:ext cx="614073" cy="413074"/>
            </a:xfrm>
            <a:prstGeom prst="roundRect">
              <a:avLst/>
            </a:prstGeom>
            <a:noFill/>
            <a:ln w="222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>
                <a:defRPr/>
              </a:pPr>
              <a:r>
                <a:rPr lang="en-US" sz="1300" b="1" dirty="0">
                  <a:solidFill>
                    <a:schemeClr val="tx1"/>
                  </a:solidFill>
                </a:rPr>
                <a:t>Moon</a:t>
              </a:r>
            </a:p>
          </p:txBody>
        </p:sp>
        <p:sp>
          <p:nvSpPr>
            <p:cNvPr id="41" name="Freeform 40"/>
            <p:cNvSpPr/>
            <p:nvPr/>
          </p:nvSpPr>
          <p:spPr>
            <a:xfrm rot="713760">
              <a:off x="5197571" y="5072518"/>
              <a:ext cx="1764771" cy="124545"/>
            </a:xfrm>
            <a:custGeom>
              <a:avLst/>
              <a:gdLst>
                <a:gd name="connsiteX0" fmla="*/ 0 w 905854"/>
                <a:gd name="connsiteY0" fmla="*/ 145501 h 367692"/>
                <a:gd name="connsiteX1" fmla="*/ 504202 w 905854"/>
                <a:gd name="connsiteY1" fmla="*/ 8768 h 367692"/>
                <a:gd name="connsiteX2" fmla="*/ 905854 w 905854"/>
                <a:gd name="connsiteY2" fmla="*/ 367692 h 367692"/>
                <a:gd name="connsiteX3" fmla="*/ 905854 w 905854"/>
                <a:gd name="connsiteY3" fmla="*/ 367692 h 367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5854" h="367692">
                  <a:moveTo>
                    <a:pt x="0" y="145501"/>
                  </a:moveTo>
                  <a:cubicBezTo>
                    <a:pt x="176613" y="58618"/>
                    <a:pt x="353226" y="-28264"/>
                    <a:pt x="504202" y="8768"/>
                  </a:cubicBezTo>
                  <a:cubicBezTo>
                    <a:pt x="655178" y="45800"/>
                    <a:pt x="905854" y="367692"/>
                    <a:pt x="905854" y="367692"/>
                  </a:cubicBezTo>
                  <a:lnTo>
                    <a:pt x="905854" y="367692"/>
                  </a:lnTo>
                </a:path>
              </a:pathLst>
            </a:custGeom>
            <a:noFill/>
            <a:ln>
              <a:headEnd type="stealth"/>
              <a:tailEnd type="stealt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42024" name="Rectangle 41"/>
            <p:cNvSpPr>
              <a:spLocks noChangeArrowheads="1"/>
            </p:cNvSpPr>
            <p:nvPr/>
          </p:nvSpPr>
          <p:spPr bwMode="auto">
            <a:xfrm rot="939892">
              <a:off x="5316786" y="4861128"/>
              <a:ext cx="2218295" cy="362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200" b="1" dirty="0">
                  <a:solidFill>
                    <a:srgbClr val="A31D7D"/>
                  </a:solidFill>
                  <a:latin typeface="Verdana" pitchFamily="34" charset="0"/>
                </a:rPr>
                <a:t>Astronauts</a:t>
              </a:r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8356456" y="5987921"/>
              <a:ext cx="787415" cy="413074"/>
            </a:xfrm>
            <a:prstGeom prst="roundRect">
              <a:avLst/>
            </a:prstGeom>
            <a:noFill/>
            <a:ln w="222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>
                <a:defRPr/>
              </a:pPr>
              <a:r>
                <a:rPr lang="en-US" sz="1300" b="1" dirty="0">
                  <a:solidFill>
                    <a:schemeClr val="tx1"/>
                  </a:solidFill>
                </a:rPr>
                <a:t>Person</a:t>
              </a:r>
            </a:p>
          </p:txBody>
        </p:sp>
        <p:sp>
          <p:nvSpPr>
            <p:cNvPr id="44" name="Freeform 43"/>
            <p:cNvSpPr/>
            <p:nvPr/>
          </p:nvSpPr>
          <p:spPr>
            <a:xfrm rot="12983661">
              <a:off x="7959062" y="5620516"/>
              <a:ext cx="1021612" cy="45666"/>
            </a:xfrm>
            <a:custGeom>
              <a:avLst/>
              <a:gdLst>
                <a:gd name="connsiteX0" fmla="*/ 0 w 905854"/>
                <a:gd name="connsiteY0" fmla="*/ 145501 h 367692"/>
                <a:gd name="connsiteX1" fmla="*/ 504202 w 905854"/>
                <a:gd name="connsiteY1" fmla="*/ 8768 h 367692"/>
                <a:gd name="connsiteX2" fmla="*/ 905854 w 905854"/>
                <a:gd name="connsiteY2" fmla="*/ 367692 h 367692"/>
                <a:gd name="connsiteX3" fmla="*/ 905854 w 905854"/>
                <a:gd name="connsiteY3" fmla="*/ 367692 h 367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5854" h="367692">
                  <a:moveTo>
                    <a:pt x="0" y="145501"/>
                  </a:moveTo>
                  <a:cubicBezTo>
                    <a:pt x="176613" y="58618"/>
                    <a:pt x="353226" y="-28264"/>
                    <a:pt x="504202" y="8768"/>
                  </a:cubicBezTo>
                  <a:cubicBezTo>
                    <a:pt x="655178" y="45800"/>
                    <a:pt x="905854" y="367692"/>
                    <a:pt x="905854" y="367692"/>
                  </a:cubicBezTo>
                  <a:lnTo>
                    <a:pt x="905854" y="367692"/>
                  </a:lnTo>
                </a:path>
              </a:pathLst>
            </a:custGeom>
            <a:noFill/>
            <a:ln>
              <a:headEnd type="stealth"/>
              <a:tailEnd type="stealt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45" name="Freeform 44"/>
            <p:cNvSpPr/>
            <p:nvPr/>
          </p:nvSpPr>
          <p:spPr>
            <a:xfrm rot="1229248" flipV="1">
              <a:off x="7615142" y="6064724"/>
              <a:ext cx="726562" cy="99636"/>
            </a:xfrm>
            <a:custGeom>
              <a:avLst/>
              <a:gdLst>
                <a:gd name="connsiteX0" fmla="*/ 0 w 905854"/>
                <a:gd name="connsiteY0" fmla="*/ 145501 h 367692"/>
                <a:gd name="connsiteX1" fmla="*/ 504202 w 905854"/>
                <a:gd name="connsiteY1" fmla="*/ 8768 h 367692"/>
                <a:gd name="connsiteX2" fmla="*/ 905854 w 905854"/>
                <a:gd name="connsiteY2" fmla="*/ 367692 h 367692"/>
                <a:gd name="connsiteX3" fmla="*/ 905854 w 905854"/>
                <a:gd name="connsiteY3" fmla="*/ 367692 h 367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5854" h="367692">
                  <a:moveTo>
                    <a:pt x="0" y="145501"/>
                  </a:moveTo>
                  <a:cubicBezTo>
                    <a:pt x="176613" y="58618"/>
                    <a:pt x="353226" y="-28264"/>
                    <a:pt x="504202" y="8768"/>
                  </a:cubicBezTo>
                  <a:cubicBezTo>
                    <a:pt x="655178" y="45800"/>
                    <a:pt x="905854" y="367692"/>
                    <a:pt x="905854" y="367692"/>
                  </a:cubicBezTo>
                  <a:lnTo>
                    <a:pt x="905854" y="367692"/>
                  </a:lnTo>
                </a:path>
              </a:pathLst>
            </a:custGeom>
            <a:noFill/>
            <a:ln>
              <a:headEnd type="stealth"/>
              <a:tailEnd type="stealt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42028" name="Rectangle 45"/>
            <p:cNvSpPr>
              <a:spLocks noChangeArrowheads="1"/>
            </p:cNvSpPr>
            <p:nvPr/>
          </p:nvSpPr>
          <p:spPr bwMode="auto">
            <a:xfrm rot="1916834">
              <a:off x="7883825" y="5477023"/>
              <a:ext cx="898960" cy="362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200" b="1" dirty="0">
                  <a:solidFill>
                    <a:srgbClr val="006600"/>
                  </a:solidFill>
                  <a:latin typeface="Verdana" pitchFamily="34" charset="0"/>
                </a:rPr>
                <a:t>Type</a:t>
              </a:r>
              <a:endParaRPr lang="en-US" altLang="en-US" sz="1300" b="1" dirty="0">
                <a:solidFill>
                  <a:srgbClr val="006600"/>
                </a:solidFill>
                <a:latin typeface="Verdana" pitchFamily="34" charset="0"/>
              </a:endParaRPr>
            </a:p>
          </p:txBody>
        </p:sp>
        <p:sp>
          <p:nvSpPr>
            <p:cNvPr id="42029" name="Rectangle 46"/>
            <p:cNvSpPr>
              <a:spLocks noChangeArrowheads="1"/>
            </p:cNvSpPr>
            <p:nvPr/>
          </p:nvSpPr>
          <p:spPr bwMode="auto">
            <a:xfrm rot="1059603">
              <a:off x="7559243" y="5790869"/>
              <a:ext cx="898960" cy="362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200" b="1" dirty="0">
                  <a:solidFill>
                    <a:srgbClr val="006600"/>
                  </a:solidFill>
                  <a:latin typeface="Verdana" pitchFamily="34" charset="0"/>
                </a:rPr>
                <a:t>Type</a:t>
              </a:r>
            </a:p>
          </p:txBody>
        </p:sp>
        <p:sp>
          <p:nvSpPr>
            <p:cNvPr id="48" name="Freeform 47"/>
            <p:cNvSpPr/>
            <p:nvPr/>
          </p:nvSpPr>
          <p:spPr>
            <a:xfrm rot="829234" flipV="1">
              <a:off x="6233936" y="6019058"/>
              <a:ext cx="2098547" cy="448361"/>
            </a:xfrm>
            <a:custGeom>
              <a:avLst/>
              <a:gdLst>
                <a:gd name="connsiteX0" fmla="*/ 0 w 905854"/>
                <a:gd name="connsiteY0" fmla="*/ 145501 h 367692"/>
                <a:gd name="connsiteX1" fmla="*/ 504202 w 905854"/>
                <a:gd name="connsiteY1" fmla="*/ 8768 h 367692"/>
                <a:gd name="connsiteX2" fmla="*/ 905854 w 905854"/>
                <a:gd name="connsiteY2" fmla="*/ 367692 h 367692"/>
                <a:gd name="connsiteX3" fmla="*/ 905854 w 905854"/>
                <a:gd name="connsiteY3" fmla="*/ 367692 h 367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5854" h="367692">
                  <a:moveTo>
                    <a:pt x="0" y="145501"/>
                  </a:moveTo>
                  <a:cubicBezTo>
                    <a:pt x="176613" y="58618"/>
                    <a:pt x="353226" y="-28264"/>
                    <a:pt x="504202" y="8768"/>
                  </a:cubicBezTo>
                  <a:cubicBezTo>
                    <a:pt x="655178" y="45800"/>
                    <a:pt x="905854" y="367692"/>
                    <a:pt x="905854" y="367692"/>
                  </a:cubicBezTo>
                  <a:lnTo>
                    <a:pt x="905854" y="367692"/>
                  </a:lnTo>
                </a:path>
              </a:pathLst>
            </a:custGeom>
            <a:noFill/>
            <a:ln>
              <a:headEnd type="stealth"/>
              <a:tailEnd type="stealt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42031" name="Rectangle 48"/>
            <p:cNvSpPr>
              <a:spLocks noChangeArrowheads="1"/>
            </p:cNvSpPr>
            <p:nvPr/>
          </p:nvSpPr>
          <p:spPr bwMode="auto">
            <a:xfrm rot="594036">
              <a:off x="6704242" y="6328673"/>
              <a:ext cx="898960" cy="362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200" b="1" dirty="0">
                  <a:solidFill>
                    <a:srgbClr val="006600"/>
                  </a:solidFill>
                  <a:latin typeface="Verdana" pitchFamily="34" charset="0"/>
                </a:rPr>
                <a:t>Type</a:t>
              </a:r>
            </a:p>
          </p:txBody>
        </p:sp>
        <p:sp>
          <p:nvSpPr>
            <p:cNvPr id="50" name="Freeform 49"/>
            <p:cNvSpPr/>
            <p:nvPr/>
          </p:nvSpPr>
          <p:spPr>
            <a:xfrm rot="12983661" flipV="1">
              <a:off x="8205243" y="4582643"/>
              <a:ext cx="674928" cy="45666"/>
            </a:xfrm>
            <a:custGeom>
              <a:avLst/>
              <a:gdLst>
                <a:gd name="connsiteX0" fmla="*/ 0 w 905854"/>
                <a:gd name="connsiteY0" fmla="*/ 145501 h 367692"/>
                <a:gd name="connsiteX1" fmla="*/ 504202 w 905854"/>
                <a:gd name="connsiteY1" fmla="*/ 8768 h 367692"/>
                <a:gd name="connsiteX2" fmla="*/ 905854 w 905854"/>
                <a:gd name="connsiteY2" fmla="*/ 367692 h 367692"/>
                <a:gd name="connsiteX3" fmla="*/ 905854 w 905854"/>
                <a:gd name="connsiteY3" fmla="*/ 367692 h 367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5854" h="367692">
                  <a:moveTo>
                    <a:pt x="0" y="145501"/>
                  </a:moveTo>
                  <a:cubicBezTo>
                    <a:pt x="176613" y="58618"/>
                    <a:pt x="353226" y="-28264"/>
                    <a:pt x="504202" y="8768"/>
                  </a:cubicBezTo>
                  <a:cubicBezTo>
                    <a:pt x="655178" y="45800"/>
                    <a:pt x="905854" y="367692"/>
                    <a:pt x="905854" y="367692"/>
                  </a:cubicBezTo>
                  <a:lnTo>
                    <a:pt x="905854" y="367692"/>
                  </a:lnTo>
                </a:path>
              </a:pathLst>
            </a:custGeom>
            <a:noFill/>
            <a:ln>
              <a:headEnd type="stealth"/>
              <a:tailEnd type="stealt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51" name="Rounded Rectangle 50"/>
            <p:cNvSpPr/>
            <p:nvPr/>
          </p:nvSpPr>
          <p:spPr>
            <a:xfrm>
              <a:off x="6230248" y="4412431"/>
              <a:ext cx="1329572" cy="413073"/>
            </a:xfrm>
            <a:prstGeom prst="roundRect">
              <a:avLst/>
            </a:prstGeom>
            <a:noFill/>
            <a:ln w="222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>
                <a:defRPr/>
              </a:pPr>
              <a:r>
                <a:rPr lang="en-US" sz="1300" b="1" dirty="0">
                  <a:solidFill>
                    <a:schemeClr val="tx1"/>
                  </a:solidFill>
                </a:rPr>
                <a:t>Spaceflight</a:t>
              </a:r>
            </a:p>
          </p:txBody>
        </p:sp>
        <p:sp>
          <p:nvSpPr>
            <p:cNvPr id="52" name="Rounded Rectangle 51"/>
            <p:cNvSpPr/>
            <p:nvPr/>
          </p:nvSpPr>
          <p:spPr>
            <a:xfrm>
              <a:off x="8402557" y="4813050"/>
              <a:ext cx="1045586" cy="564603"/>
            </a:xfrm>
            <a:prstGeom prst="roundRect">
              <a:avLst/>
            </a:prstGeom>
            <a:noFill/>
            <a:ln w="222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>
                <a:defRPr/>
              </a:pPr>
              <a:r>
                <a:rPr lang="en-US" sz="1300" b="1" dirty="0">
                  <a:solidFill>
                    <a:schemeClr val="tx1"/>
                  </a:solidFill>
                </a:rPr>
                <a:t>Celestial Object</a:t>
              </a:r>
            </a:p>
          </p:txBody>
        </p:sp>
        <p:sp>
          <p:nvSpPr>
            <p:cNvPr id="42035" name="Rectangle 52"/>
            <p:cNvSpPr>
              <a:spLocks noChangeArrowheads="1"/>
            </p:cNvSpPr>
            <p:nvPr/>
          </p:nvSpPr>
          <p:spPr bwMode="auto">
            <a:xfrm rot="1691024">
              <a:off x="8201217" y="4250057"/>
              <a:ext cx="898960" cy="362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200" b="1" dirty="0">
                  <a:solidFill>
                    <a:srgbClr val="006600"/>
                  </a:solidFill>
                  <a:latin typeface="Verdana" pitchFamily="34" charset="0"/>
                </a:rPr>
                <a:t>Type</a:t>
              </a:r>
            </a:p>
          </p:txBody>
        </p:sp>
        <p:sp>
          <p:nvSpPr>
            <p:cNvPr id="54" name="Freeform 53"/>
            <p:cNvSpPr/>
            <p:nvPr/>
          </p:nvSpPr>
          <p:spPr>
            <a:xfrm rot="17016581">
              <a:off x="3930387" y="3590724"/>
              <a:ext cx="1922140" cy="202847"/>
            </a:xfrm>
            <a:custGeom>
              <a:avLst/>
              <a:gdLst>
                <a:gd name="connsiteX0" fmla="*/ 0 w 905854"/>
                <a:gd name="connsiteY0" fmla="*/ 145501 h 367692"/>
                <a:gd name="connsiteX1" fmla="*/ 504202 w 905854"/>
                <a:gd name="connsiteY1" fmla="*/ 8768 h 367692"/>
                <a:gd name="connsiteX2" fmla="*/ 905854 w 905854"/>
                <a:gd name="connsiteY2" fmla="*/ 367692 h 367692"/>
                <a:gd name="connsiteX3" fmla="*/ 905854 w 905854"/>
                <a:gd name="connsiteY3" fmla="*/ 367692 h 367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5854" h="367692">
                  <a:moveTo>
                    <a:pt x="0" y="145501"/>
                  </a:moveTo>
                  <a:cubicBezTo>
                    <a:pt x="176613" y="58618"/>
                    <a:pt x="353226" y="-28264"/>
                    <a:pt x="504202" y="8768"/>
                  </a:cubicBezTo>
                  <a:cubicBezTo>
                    <a:pt x="655178" y="45800"/>
                    <a:pt x="905854" y="367692"/>
                    <a:pt x="905854" y="367692"/>
                  </a:cubicBezTo>
                  <a:lnTo>
                    <a:pt x="905854" y="367692"/>
                  </a:lnTo>
                </a:path>
              </a:pathLst>
            </a:custGeom>
            <a:noFill/>
            <a:ln w="25400">
              <a:prstDash val="sysDash"/>
              <a:headEnd type="triangle" w="lg" len="lg"/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55" name="Freeform 54"/>
            <p:cNvSpPr/>
            <p:nvPr/>
          </p:nvSpPr>
          <p:spPr>
            <a:xfrm rot="17016581">
              <a:off x="6462670" y="3397142"/>
              <a:ext cx="1799670" cy="342996"/>
            </a:xfrm>
            <a:custGeom>
              <a:avLst/>
              <a:gdLst>
                <a:gd name="connsiteX0" fmla="*/ 0 w 905854"/>
                <a:gd name="connsiteY0" fmla="*/ 145501 h 367692"/>
                <a:gd name="connsiteX1" fmla="*/ 504202 w 905854"/>
                <a:gd name="connsiteY1" fmla="*/ 8768 h 367692"/>
                <a:gd name="connsiteX2" fmla="*/ 905854 w 905854"/>
                <a:gd name="connsiteY2" fmla="*/ 367692 h 367692"/>
                <a:gd name="connsiteX3" fmla="*/ 905854 w 905854"/>
                <a:gd name="connsiteY3" fmla="*/ 367692 h 367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5854" h="367692">
                  <a:moveTo>
                    <a:pt x="0" y="145501"/>
                  </a:moveTo>
                  <a:cubicBezTo>
                    <a:pt x="176613" y="58618"/>
                    <a:pt x="353226" y="-28264"/>
                    <a:pt x="504202" y="8768"/>
                  </a:cubicBezTo>
                  <a:cubicBezTo>
                    <a:pt x="655178" y="45800"/>
                    <a:pt x="905854" y="367692"/>
                    <a:pt x="905854" y="367692"/>
                  </a:cubicBezTo>
                  <a:lnTo>
                    <a:pt x="905854" y="367692"/>
                  </a:lnTo>
                </a:path>
              </a:pathLst>
            </a:custGeom>
            <a:noFill/>
            <a:ln w="25400">
              <a:prstDash val="sysDash"/>
              <a:headEnd type="triangle" w="lg" len="lg"/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56" name="Freeform 55"/>
            <p:cNvSpPr/>
            <p:nvPr/>
          </p:nvSpPr>
          <p:spPr>
            <a:xfrm rot="18239318">
              <a:off x="7768260" y="3615855"/>
              <a:ext cx="1419809" cy="173342"/>
            </a:xfrm>
            <a:custGeom>
              <a:avLst/>
              <a:gdLst>
                <a:gd name="connsiteX0" fmla="*/ 0 w 905854"/>
                <a:gd name="connsiteY0" fmla="*/ 145501 h 367692"/>
                <a:gd name="connsiteX1" fmla="*/ 504202 w 905854"/>
                <a:gd name="connsiteY1" fmla="*/ 8768 h 367692"/>
                <a:gd name="connsiteX2" fmla="*/ 905854 w 905854"/>
                <a:gd name="connsiteY2" fmla="*/ 367692 h 367692"/>
                <a:gd name="connsiteX3" fmla="*/ 905854 w 905854"/>
                <a:gd name="connsiteY3" fmla="*/ 367692 h 367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5854" h="367692">
                  <a:moveTo>
                    <a:pt x="0" y="145501"/>
                  </a:moveTo>
                  <a:cubicBezTo>
                    <a:pt x="176613" y="58618"/>
                    <a:pt x="353226" y="-28264"/>
                    <a:pt x="504202" y="8768"/>
                  </a:cubicBezTo>
                  <a:cubicBezTo>
                    <a:pt x="655178" y="45800"/>
                    <a:pt x="905854" y="367692"/>
                    <a:pt x="905854" y="367692"/>
                  </a:cubicBezTo>
                  <a:lnTo>
                    <a:pt x="905854" y="367692"/>
                  </a:lnTo>
                </a:path>
              </a:pathLst>
            </a:custGeom>
            <a:noFill/>
            <a:ln w="25400">
              <a:prstDash val="sysDash"/>
              <a:headEnd type="triangle" w="lg" len="lg"/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57" name="Freeform 56"/>
            <p:cNvSpPr/>
            <p:nvPr/>
          </p:nvSpPr>
          <p:spPr>
            <a:xfrm rot="17016581">
              <a:off x="4797972" y="4512507"/>
              <a:ext cx="2501273" cy="337465"/>
            </a:xfrm>
            <a:custGeom>
              <a:avLst/>
              <a:gdLst>
                <a:gd name="connsiteX0" fmla="*/ 0 w 905854"/>
                <a:gd name="connsiteY0" fmla="*/ 145501 h 367692"/>
                <a:gd name="connsiteX1" fmla="*/ 504202 w 905854"/>
                <a:gd name="connsiteY1" fmla="*/ 8768 h 367692"/>
                <a:gd name="connsiteX2" fmla="*/ 905854 w 905854"/>
                <a:gd name="connsiteY2" fmla="*/ 367692 h 367692"/>
                <a:gd name="connsiteX3" fmla="*/ 905854 w 905854"/>
                <a:gd name="connsiteY3" fmla="*/ 367692 h 367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5854" h="367692">
                  <a:moveTo>
                    <a:pt x="0" y="145501"/>
                  </a:moveTo>
                  <a:cubicBezTo>
                    <a:pt x="176613" y="58618"/>
                    <a:pt x="353226" y="-28264"/>
                    <a:pt x="504202" y="8768"/>
                  </a:cubicBezTo>
                  <a:cubicBezTo>
                    <a:pt x="655178" y="45800"/>
                    <a:pt x="905854" y="367692"/>
                    <a:pt x="905854" y="367692"/>
                  </a:cubicBezTo>
                  <a:lnTo>
                    <a:pt x="905854" y="367692"/>
                  </a:lnTo>
                </a:path>
              </a:pathLst>
            </a:custGeom>
            <a:noFill/>
            <a:ln w="25400">
              <a:prstDash val="sysDash"/>
              <a:headEnd type="triangle" w="lg" len="lg"/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58" name="Freeform 57"/>
            <p:cNvSpPr/>
            <p:nvPr/>
          </p:nvSpPr>
          <p:spPr>
            <a:xfrm rot="18239318">
              <a:off x="7480468" y="4112139"/>
              <a:ext cx="2248031" cy="407538"/>
            </a:xfrm>
            <a:custGeom>
              <a:avLst/>
              <a:gdLst>
                <a:gd name="connsiteX0" fmla="*/ 0 w 905854"/>
                <a:gd name="connsiteY0" fmla="*/ 145501 h 367692"/>
                <a:gd name="connsiteX1" fmla="*/ 504202 w 905854"/>
                <a:gd name="connsiteY1" fmla="*/ 8768 h 367692"/>
                <a:gd name="connsiteX2" fmla="*/ 905854 w 905854"/>
                <a:gd name="connsiteY2" fmla="*/ 367692 h 367692"/>
                <a:gd name="connsiteX3" fmla="*/ 905854 w 905854"/>
                <a:gd name="connsiteY3" fmla="*/ 367692 h 367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5854" h="367692">
                  <a:moveTo>
                    <a:pt x="0" y="145501"/>
                  </a:moveTo>
                  <a:cubicBezTo>
                    <a:pt x="176613" y="58618"/>
                    <a:pt x="353226" y="-28264"/>
                    <a:pt x="504202" y="8768"/>
                  </a:cubicBezTo>
                  <a:cubicBezTo>
                    <a:pt x="655178" y="45800"/>
                    <a:pt x="905854" y="367692"/>
                    <a:pt x="905854" y="367692"/>
                  </a:cubicBezTo>
                  <a:lnTo>
                    <a:pt x="905854" y="367692"/>
                  </a:lnTo>
                </a:path>
              </a:pathLst>
            </a:custGeom>
            <a:noFill/>
            <a:ln w="25400">
              <a:prstDash val="sysDash"/>
              <a:headEnd type="triangle" w="lg" len="lg"/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09600" y="5410200"/>
            <a:ext cx="2133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(Freebase)</a:t>
            </a:r>
            <a:endParaRPr lang="en-US" dirty="0"/>
          </a:p>
        </p:txBody>
      </p:sp>
      <p:sp>
        <p:nvSpPr>
          <p:cNvPr id="41986" name="Title 1"/>
          <p:cNvSpPr>
            <a:spLocks noGrp="1"/>
          </p:cNvSpPr>
          <p:nvPr>
            <p:ph type="title"/>
          </p:nvPr>
        </p:nvSpPr>
        <p:spPr>
          <a:xfrm>
            <a:off x="574675" y="152400"/>
            <a:ext cx="8001000" cy="762000"/>
          </a:xfrm>
        </p:spPr>
        <p:txBody>
          <a:bodyPr/>
          <a:lstStyle/>
          <a:p>
            <a:r>
              <a:rPr lang="en-US" altLang="en-US" sz="3000" dirty="0" smtClean="0"/>
              <a:t>Question Answering via Semantic Enrichment </a:t>
            </a:r>
          </a:p>
        </p:txBody>
      </p:sp>
      <p:sp>
        <p:nvSpPr>
          <p:cNvPr id="41987" name="Slide Number Placeholder 2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1E838F9A-3AC4-46B7-A331-05AEF2C85BBA}" type="slidenum">
              <a:rPr lang="en-US" altLang="zh-CN" sz="1200" smtClean="0">
                <a:latin typeface="Verdana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en-US" altLang="zh-CN" sz="1800" smtClean="0">
              <a:latin typeface="Verdana" pitchFamily="34" charset="0"/>
            </a:endParaRPr>
          </a:p>
        </p:txBody>
      </p:sp>
      <p:grpSp>
        <p:nvGrpSpPr>
          <p:cNvPr id="2" name="Group 58"/>
          <p:cNvGrpSpPr>
            <a:grpSpLocks/>
          </p:cNvGrpSpPr>
          <p:nvPr/>
        </p:nvGrpSpPr>
        <p:grpSpPr bwMode="auto">
          <a:xfrm>
            <a:off x="609600" y="1317626"/>
            <a:ext cx="7543800" cy="5058802"/>
            <a:chOff x="838200" y="76200"/>
            <a:chExt cx="8763000" cy="6614665"/>
          </a:xfrm>
        </p:grpSpPr>
        <p:sp>
          <p:nvSpPr>
            <p:cNvPr id="10" name="Rounded Rectangle 9"/>
            <p:cNvSpPr/>
            <p:nvPr/>
          </p:nvSpPr>
          <p:spPr>
            <a:xfrm>
              <a:off x="4321641" y="2112506"/>
              <a:ext cx="4777974" cy="1548506"/>
            </a:xfrm>
            <a:prstGeom prst="roundRect">
              <a:avLst/>
            </a:prstGeom>
            <a:solidFill>
              <a:schemeClr val="bg1"/>
            </a:solidFill>
            <a:ln w="222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dist">
                <a:defRPr/>
              </a:pP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4397247" y="2191385"/>
              <a:ext cx="4899683" cy="1546429"/>
            </a:xfrm>
            <a:prstGeom prst="roundRect">
              <a:avLst/>
            </a:prstGeom>
            <a:solidFill>
              <a:schemeClr val="bg1"/>
            </a:solidFill>
            <a:ln w="222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dist">
                <a:defRPr/>
              </a:pP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1994" name="TextBox 11"/>
            <p:cNvSpPr txBox="1">
              <a:spLocks noChangeArrowheads="1"/>
            </p:cNvSpPr>
            <p:nvPr/>
          </p:nvSpPr>
          <p:spPr bwMode="auto">
            <a:xfrm>
              <a:off x="4111205" y="76200"/>
              <a:ext cx="5135937" cy="4829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b="1" dirty="0">
                  <a:latin typeface="Verdana" pitchFamily="34" charset="0"/>
                </a:rPr>
                <a:t>Who first landed on the Moon?</a:t>
              </a: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4290291" y="877437"/>
              <a:ext cx="4934720" cy="840677"/>
            </a:xfrm>
            <a:prstGeom prst="roundRect">
              <a:avLst/>
            </a:prstGeom>
            <a:noFill/>
            <a:ln w="22225">
              <a:solidFill>
                <a:schemeClr val="accent1">
                  <a:shade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>
                <a:defRPr/>
              </a:pPr>
              <a:r>
                <a:rPr lang="en-US" sz="1800" b="1" dirty="0">
                  <a:solidFill>
                    <a:schemeClr val="tx1"/>
                  </a:solidFill>
                </a:rPr>
                <a:t>Entity Linking, Feature Construction, and Candidate Ranking</a:t>
              </a:r>
            </a:p>
          </p:txBody>
        </p:sp>
        <p:cxnSp>
          <p:nvCxnSpPr>
            <p:cNvPr id="14" name="Straight Connector 13"/>
            <p:cNvCxnSpPr/>
            <p:nvPr/>
          </p:nvCxnSpPr>
          <p:spPr>
            <a:xfrm flipV="1">
              <a:off x="3998929" y="669863"/>
              <a:ext cx="5449215" cy="249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3998929" y="1900780"/>
              <a:ext cx="5449215" cy="145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6696797" y="1680751"/>
              <a:ext cx="0" cy="431755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999" name="Rectangle 16"/>
            <p:cNvSpPr>
              <a:spLocks noChangeArrowheads="1"/>
            </p:cNvSpPr>
            <p:nvPr/>
          </p:nvSpPr>
          <p:spPr bwMode="auto">
            <a:xfrm>
              <a:off x="1828800" y="76200"/>
              <a:ext cx="1600199" cy="362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1">
                  <a:latin typeface="Verdana" pitchFamily="34" charset="0"/>
                </a:rPr>
                <a:t>Question</a:t>
              </a:r>
              <a:endParaRPr lang="en-US" altLang="en-US" sz="1400" b="1">
                <a:latin typeface="Verdana" pitchFamily="34" charset="0"/>
              </a:endParaRPr>
            </a:p>
          </p:txBody>
        </p:sp>
        <p:sp>
          <p:nvSpPr>
            <p:cNvPr id="18" name="Left Brace 17"/>
            <p:cNvSpPr/>
            <p:nvPr/>
          </p:nvSpPr>
          <p:spPr>
            <a:xfrm>
              <a:off x="3591391" y="717606"/>
              <a:ext cx="313491" cy="1183175"/>
            </a:xfrm>
            <a:prstGeom prst="leftBrac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9" name="Left Brace 18"/>
            <p:cNvSpPr/>
            <p:nvPr/>
          </p:nvSpPr>
          <p:spPr>
            <a:xfrm>
              <a:off x="3589546" y="2006643"/>
              <a:ext cx="322712" cy="2129714"/>
            </a:xfrm>
            <a:prstGeom prst="leftBrac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2002" name="Rectangle 19"/>
            <p:cNvSpPr>
              <a:spLocks noChangeArrowheads="1"/>
            </p:cNvSpPr>
            <p:nvPr/>
          </p:nvSpPr>
          <p:spPr bwMode="auto">
            <a:xfrm>
              <a:off x="1376745" y="1066799"/>
              <a:ext cx="2382455" cy="362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b="1" dirty="0" smtClean="0">
                  <a:latin typeface="Verdana" pitchFamily="34" charset="0"/>
                </a:rPr>
                <a:t>Analysis</a:t>
              </a:r>
              <a:endParaRPr lang="en-US" altLang="en-US" sz="1400" b="1" dirty="0">
                <a:latin typeface="Verdana" pitchFamily="34" charset="0"/>
              </a:endParaRPr>
            </a:p>
          </p:txBody>
        </p:sp>
        <p:sp>
          <p:nvSpPr>
            <p:cNvPr id="42003" name="Rectangle 20"/>
            <p:cNvSpPr>
              <a:spLocks noChangeArrowheads="1"/>
            </p:cNvSpPr>
            <p:nvPr/>
          </p:nvSpPr>
          <p:spPr bwMode="auto">
            <a:xfrm>
              <a:off x="1502031" y="2845713"/>
              <a:ext cx="1926969" cy="362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b="1">
                  <a:latin typeface="Verdana" pitchFamily="34" charset="0"/>
                </a:rPr>
                <a:t>Web Corpus</a:t>
              </a:r>
              <a:endParaRPr lang="en-US" altLang="en-US" sz="1400" b="1">
                <a:latin typeface="Verdana" pitchFamily="34" charset="0"/>
              </a:endParaRPr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4483918" y="2264035"/>
              <a:ext cx="4964225" cy="1546431"/>
            </a:xfrm>
            <a:prstGeom prst="roundRect">
              <a:avLst/>
            </a:prstGeom>
            <a:solidFill>
              <a:schemeClr val="bg1"/>
            </a:solidFill>
            <a:ln w="222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dist">
                <a:defRPr/>
              </a:pP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4568745" y="2361596"/>
              <a:ext cx="5032455" cy="1600399"/>
            </a:xfrm>
            <a:prstGeom prst="roundRect">
              <a:avLst/>
            </a:prstGeom>
            <a:solidFill>
              <a:schemeClr val="bg1"/>
            </a:solidFill>
            <a:ln w="222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dist">
                <a:defRPr/>
              </a:pPr>
              <a:r>
                <a:rPr lang="en-US" sz="1700" u="sng" dirty="0">
                  <a:solidFill>
                    <a:schemeClr val="tx1"/>
                  </a:solidFill>
                </a:rPr>
                <a:t>Apollo 11</a:t>
              </a:r>
              <a:r>
                <a:rPr lang="en-US" sz="1700" dirty="0">
                  <a:solidFill>
                    <a:schemeClr val="tx1"/>
                  </a:solidFill>
                </a:rPr>
                <a:t> was the </a:t>
              </a:r>
              <a:r>
                <a:rPr lang="en-US" sz="1700" u="sng" dirty="0">
                  <a:solidFill>
                    <a:schemeClr val="tx1"/>
                  </a:solidFill>
                </a:rPr>
                <a:t>spaceflight</a:t>
              </a:r>
              <a:r>
                <a:rPr lang="en-US" sz="1700" dirty="0">
                  <a:solidFill>
                    <a:schemeClr val="tx1"/>
                  </a:solidFill>
                </a:rPr>
                <a:t> that landed the first humans on the </a:t>
              </a:r>
              <a:r>
                <a:rPr lang="en-US" sz="1700" u="sng" dirty="0">
                  <a:solidFill>
                    <a:schemeClr val="tx1"/>
                  </a:solidFill>
                </a:rPr>
                <a:t>Moon</a:t>
              </a:r>
              <a:r>
                <a:rPr lang="en-US" sz="1700" dirty="0">
                  <a:solidFill>
                    <a:schemeClr val="tx1"/>
                  </a:solidFill>
                </a:rPr>
                <a:t>, Americans </a:t>
              </a:r>
              <a:r>
                <a:rPr lang="en-US" sz="1700" u="sng" dirty="0">
                  <a:solidFill>
                    <a:schemeClr val="tx1"/>
                  </a:solidFill>
                </a:rPr>
                <a:t>Neil Armstrong</a:t>
              </a:r>
              <a:r>
                <a:rPr lang="en-US" sz="1700" dirty="0">
                  <a:solidFill>
                    <a:schemeClr val="tx1"/>
                  </a:solidFill>
                </a:rPr>
                <a:t> and </a:t>
              </a:r>
              <a:r>
                <a:rPr lang="en-US" sz="1700" u="sng" dirty="0">
                  <a:solidFill>
                    <a:schemeClr val="tx1"/>
                  </a:solidFill>
                </a:rPr>
                <a:t>Buzz </a:t>
              </a:r>
              <a:r>
                <a:rPr lang="en-US" sz="1700" u="sng" dirty="0" err="1">
                  <a:solidFill>
                    <a:schemeClr val="tx1"/>
                  </a:solidFill>
                </a:rPr>
                <a:t>Aldrin</a:t>
              </a:r>
              <a:r>
                <a:rPr lang="en-US" sz="1700" dirty="0">
                  <a:solidFill>
                    <a:schemeClr val="tx1"/>
                  </a:solidFill>
                </a:rPr>
                <a:t>, on July 20, 1969, at 20:18 UTC.</a:t>
              </a:r>
            </a:p>
          </p:txBody>
        </p:sp>
        <p:cxnSp>
          <p:nvCxnSpPr>
            <p:cNvPr id="24" name="Straight Connector 23"/>
            <p:cNvCxnSpPr/>
            <p:nvPr/>
          </p:nvCxnSpPr>
          <p:spPr>
            <a:xfrm>
              <a:off x="3980488" y="4136357"/>
              <a:ext cx="546765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5957326" y="1718115"/>
              <a:ext cx="0" cy="39439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6706017" y="487197"/>
              <a:ext cx="0" cy="367407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5964703" y="487197"/>
              <a:ext cx="0" cy="36740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Left Brace 27"/>
            <p:cNvSpPr/>
            <p:nvPr/>
          </p:nvSpPr>
          <p:spPr>
            <a:xfrm>
              <a:off x="3580326" y="4242220"/>
              <a:ext cx="324556" cy="2216895"/>
            </a:xfrm>
            <a:prstGeom prst="leftBrac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2011" name="Rectangle 28"/>
            <p:cNvSpPr>
              <a:spLocks noChangeArrowheads="1"/>
            </p:cNvSpPr>
            <p:nvPr/>
          </p:nvSpPr>
          <p:spPr bwMode="auto">
            <a:xfrm>
              <a:off x="838200" y="5105402"/>
              <a:ext cx="2700124" cy="362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b="1">
                  <a:latin typeface="Verdana" pitchFamily="34" charset="0"/>
                </a:rPr>
                <a:t>Knowledge Base</a:t>
              </a:r>
              <a:endParaRPr lang="en-US" altLang="en-US" sz="1400" b="1">
                <a:latin typeface="Verdana" pitchFamily="34" charset="0"/>
              </a:endParaRP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4164894" y="4613778"/>
              <a:ext cx="1051117" cy="413074"/>
            </a:xfrm>
            <a:prstGeom prst="roundRect">
              <a:avLst/>
            </a:prstGeom>
            <a:noFill/>
            <a:ln w="222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>
                <a:defRPr/>
              </a:pPr>
              <a:r>
                <a:rPr lang="en-US" sz="1300" b="1" dirty="0">
                  <a:solidFill>
                    <a:schemeClr val="tx1"/>
                  </a:solidFill>
                </a:rPr>
                <a:t>Apollo 11</a:t>
              </a:r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6800065" y="5751286"/>
              <a:ext cx="846426" cy="491952"/>
            </a:xfrm>
            <a:prstGeom prst="roundRect">
              <a:avLst/>
            </a:prstGeom>
            <a:noFill/>
            <a:ln w="222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>
                <a:defRPr/>
              </a:pPr>
              <a:r>
                <a:rPr lang="en-US" sz="1300" b="1" dirty="0">
                  <a:solidFill>
                    <a:schemeClr val="tx1"/>
                  </a:solidFill>
                </a:rPr>
                <a:t>Michael Collins</a:t>
              </a:r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6930993" y="5107805"/>
              <a:ext cx="1122745" cy="473270"/>
            </a:xfrm>
            <a:prstGeom prst="roundRect">
              <a:avLst/>
            </a:prstGeom>
            <a:noFill/>
            <a:ln w="222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>
                <a:defRPr/>
              </a:pPr>
              <a:r>
                <a:rPr lang="en-US" sz="1300" b="1" dirty="0">
                  <a:solidFill>
                    <a:schemeClr val="tx1"/>
                  </a:solidFill>
                </a:rPr>
                <a:t>Buzz </a:t>
              </a:r>
              <a:r>
                <a:rPr lang="en-US" sz="1300" b="1" dirty="0" err="1">
                  <a:solidFill>
                    <a:schemeClr val="tx1"/>
                  </a:solidFill>
                </a:rPr>
                <a:t>Aldrin</a:t>
              </a:r>
              <a:endParaRPr lang="en-US" sz="1300" b="1" dirty="0">
                <a:solidFill>
                  <a:schemeClr val="tx1"/>
                </a:solidFill>
              </a:endParaRPr>
            </a:p>
          </p:txBody>
        </p:sp>
        <p:sp>
          <p:nvSpPr>
            <p:cNvPr id="33" name="Freeform 32"/>
            <p:cNvSpPr/>
            <p:nvPr/>
          </p:nvSpPr>
          <p:spPr>
            <a:xfrm rot="20922817">
              <a:off x="5210480" y="4684353"/>
              <a:ext cx="1025301" cy="45666"/>
            </a:xfrm>
            <a:custGeom>
              <a:avLst/>
              <a:gdLst>
                <a:gd name="connsiteX0" fmla="*/ 0 w 905854"/>
                <a:gd name="connsiteY0" fmla="*/ 145501 h 367692"/>
                <a:gd name="connsiteX1" fmla="*/ 504202 w 905854"/>
                <a:gd name="connsiteY1" fmla="*/ 8768 h 367692"/>
                <a:gd name="connsiteX2" fmla="*/ 905854 w 905854"/>
                <a:gd name="connsiteY2" fmla="*/ 367692 h 367692"/>
                <a:gd name="connsiteX3" fmla="*/ 905854 w 905854"/>
                <a:gd name="connsiteY3" fmla="*/ 367692 h 367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5854" h="367692">
                  <a:moveTo>
                    <a:pt x="0" y="145501"/>
                  </a:moveTo>
                  <a:cubicBezTo>
                    <a:pt x="176613" y="58618"/>
                    <a:pt x="353226" y="-28264"/>
                    <a:pt x="504202" y="8768"/>
                  </a:cubicBezTo>
                  <a:cubicBezTo>
                    <a:pt x="655178" y="45800"/>
                    <a:pt x="905854" y="367692"/>
                    <a:pt x="905854" y="367692"/>
                  </a:cubicBezTo>
                  <a:lnTo>
                    <a:pt x="905854" y="367692"/>
                  </a:lnTo>
                </a:path>
              </a:pathLst>
            </a:custGeom>
            <a:noFill/>
            <a:ln>
              <a:headEnd type="stealth"/>
              <a:tailEnd type="stealt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42016" name="Rectangle 33"/>
            <p:cNvSpPr>
              <a:spLocks noChangeArrowheads="1"/>
            </p:cNvSpPr>
            <p:nvPr/>
          </p:nvSpPr>
          <p:spPr bwMode="auto">
            <a:xfrm rot="21358293">
              <a:off x="5120841" y="4366574"/>
              <a:ext cx="898960" cy="362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200" b="1" dirty="0">
                  <a:solidFill>
                    <a:srgbClr val="006600"/>
                  </a:solidFill>
                  <a:latin typeface="Verdana" pitchFamily="34" charset="0"/>
                </a:rPr>
                <a:t>Type</a:t>
              </a:r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5109056" y="5857150"/>
              <a:ext cx="1121192" cy="479496"/>
            </a:xfrm>
            <a:prstGeom prst="roundRect">
              <a:avLst/>
            </a:prstGeom>
            <a:noFill/>
            <a:ln w="222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>
                <a:defRPr/>
              </a:pPr>
              <a:r>
                <a:rPr lang="en-US" sz="1300" b="1" dirty="0">
                  <a:solidFill>
                    <a:schemeClr val="tx1"/>
                  </a:solidFill>
                </a:rPr>
                <a:t>Neil Armstrong</a:t>
              </a:r>
            </a:p>
          </p:txBody>
        </p:sp>
        <p:sp>
          <p:nvSpPr>
            <p:cNvPr id="36" name="Freeform 35"/>
            <p:cNvSpPr/>
            <p:nvPr/>
          </p:nvSpPr>
          <p:spPr>
            <a:xfrm rot="13217003">
              <a:off x="4443988" y="5314689"/>
              <a:ext cx="881463" cy="337725"/>
            </a:xfrm>
            <a:custGeom>
              <a:avLst/>
              <a:gdLst>
                <a:gd name="connsiteX0" fmla="*/ 0 w 905854"/>
                <a:gd name="connsiteY0" fmla="*/ 145501 h 367692"/>
                <a:gd name="connsiteX1" fmla="*/ 504202 w 905854"/>
                <a:gd name="connsiteY1" fmla="*/ 8768 h 367692"/>
                <a:gd name="connsiteX2" fmla="*/ 905854 w 905854"/>
                <a:gd name="connsiteY2" fmla="*/ 367692 h 367692"/>
                <a:gd name="connsiteX3" fmla="*/ 905854 w 905854"/>
                <a:gd name="connsiteY3" fmla="*/ 367692 h 367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5854" h="367692">
                  <a:moveTo>
                    <a:pt x="0" y="145501"/>
                  </a:moveTo>
                  <a:cubicBezTo>
                    <a:pt x="176613" y="58618"/>
                    <a:pt x="353226" y="-28264"/>
                    <a:pt x="504202" y="8768"/>
                  </a:cubicBezTo>
                  <a:cubicBezTo>
                    <a:pt x="655178" y="45800"/>
                    <a:pt x="905854" y="367692"/>
                    <a:pt x="905854" y="367692"/>
                  </a:cubicBezTo>
                  <a:lnTo>
                    <a:pt x="905854" y="367692"/>
                  </a:lnTo>
                </a:path>
              </a:pathLst>
            </a:custGeom>
            <a:noFill/>
            <a:ln>
              <a:headEnd type="stealth"/>
              <a:tailEnd type="stealt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b="1" dirty="0"/>
                <a:t> </a:t>
              </a:r>
            </a:p>
          </p:txBody>
        </p:sp>
        <p:sp>
          <p:nvSpPr>
            <p:cNvPr id="42019" name="Rectangle 36"/>
            <p:cNvSpPr>
              <a:spLocks noChangeArrowheads="1"/>
            </p:cNvSpPr>
            <p:nvPr/>
          </p:nvSpPr>
          <p:spPr bwMode="auto">
            <a:xfrm rot="3917486">
              <a:off x="3846196" y="5503145"/>
              <a:ext cx="1725443" cy="3217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200" b="1" dirty="0">
                  <a:solidFill>
                    <a:srgbClr val="A31D7D"/>
                  </a:solidFill>
                  <a:latin typeface="Verdana" pitchFamily="34" charset="0"/>
                </a:rPr>
                <a:t>Astronauts</a:t>
              </a:r>
            </a:p>
          </p:txBody>
        </p:sp>
        <p:sp>
          <p:nvSpPr>
            <p:cNvPr id="38" name="Freeform 37"/>
            <p:cNvSpPr/>
            <p:nvPr/>
          </p:nvSpPr>
          <p:spPr>
            <a:xfrm rot="1973318" flipV="1">
              <a:off x="4989192" y="5439924"/>
              <a:ext cx="1912296" cy="124545"/>
            </a:xfrm>
            <a:custGeom>
              <a:avLst/>
              <a:gdLst>
                <a:gd name="connsiteX0" fmla="*/ 0 w 905854"/>
                <a:gd name="connsiteY0" fmla="*/ 145501 h 367692"/>
                <a:gd name="connsiteX1" fmla="*/ 504202 w 905854"/>
                <a:gd name="connsiteY1" fmla="*/ 8768 h 367692"/>
                <a:gd name="connsiteX2" fmla="*/ 905854 w 905854"/>
                <a:gd name="connsiteY2" fmla="*/ 367692 h 367692"/>
                <a:gd name="connsiteX3" fmla="*/ 905854 w 905854"/>
                <a:gd name="connsiteY3" fmla="*/ 367692 h 367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5854" h="367692">
                  <a:moveTo>
                    <a:pt x="0" y="145501"/>
                  </a:moveTo>
                  <a:cubicBezTo>
                    <a:pt x="176613" y="58618"/>
                    <a:pt x="353226" y="-28264"/>
                    <a:pt x="504202" y="8768"/>
                  </a:cubicBezTo>
                  <a:cubicBezTo>
                    <a:pt x="655178" y="45800"/>
                    <a:pt x="905854" y="367692"/>
                    <a:pt x="905854" y="367692"/>
                  </a:cubicBezTo>
                  <a:lnTo>
                    <a:pt x="905854" y="367692"/>
                  </a:lnTo>
                </a:path>
              </a:pathLst>
            </a:custGeom>
            <a:noFill/>
            <a:ln>
              <a:headEnd type="stealth"/>
              <a:tailEnd type="stealt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42021" name="Rectangle 38"/>
            <p:cNvSpPr>
              <a:spLocks noChangeArrowheads="1"/>
            </p:cNvSpPr>
            <p:nvPr/>
          </p:nvSpPr>
          <p:spPr bwMode="auto">
            <a:xfrm rot="1509484">
              <a:off x="5429009" y="5316479"/>
              <a:ext cx="1520458" cy="362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200" b="1" dirty="0">
                  <a:solidFill>
                    <a:srgbClr val="A31D7D"/>
                  </a:solidFill>
                  <a:latin typeface="Verdana" pitchFamily="34" charset="0"/>
                </a:rPr>
                <a:t>Astronauts</a:t>
              </a:r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7644647" y="4269204"/>
              <a:ext cx="614073" cy="413074"/>
            </a:xfrm>
            <a:prstGeom prst="roundRect">
              <a:avLst/>
            </a:prstGeom>
            <a:noFill/>
            <a:ln w="222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>
                <a:defRPr/>
              </a:pPr>
              <a:r>
                <a:rPr lang="en-US" sz="1300" b="1" dirty="0">
                  <a:solidFill>
                    <a:schemeClr val="tx1"/>
                  </a:solidFill>
                </a:rPr>
                <a:t>Moon</a:t>
              </a:r>
            </a:p>
          </p:txBody>
        </p:sp>
        <p:sp>
          <p:nvSpPr>
            <p:cNvPr id="41" name="Freeform 40"/>
            <p:cNvSpPr/>
            <p:nvPr/>
          </p:nvSpPr>
          <p:spPr>
            <a:xfrm rot="713760">
              <a:off x="5197571" y="5072518"/>
              <a:ext cx="1764771" cy="124545"/>
            </a:xfrm>
            <a:custGeom>
              <a:avLst/>
              <a:gdLst>
                <a:gd name="connsiteX0" fmla="*/ 0 w 905854"/>
                <a:gd name="connsiteY0" fmla="*/ 145501 h 367692"/>
                <a:gd name="connsiteX1" fmla="*/ 504202 w 905854"/>
                <a:gd name="connsiteY1" fmla="*/ 8768 h 367692"/>
                <a:gd name="connsiteX2" fmla="*/ 905854 w 905854"/>
                <a:gd name="connsiteY2" fmla="*/ 367692 h 367692"/>
                <a:gd name="connsiteX3" fmla="*/ 905854 w 905854"/>
                <a:gd name="connsiteY3" fmla="*/ 367692 h 367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5854" h="367692">
                  <a:moveTo>
                    <a:pt x="0" y="145501"/>
                  </a:moveTo>
                  <a:cubicBezTo>
                    <a:pt x="176613" y="58618"/>
                    <a:pt x="353226" y="-28264"/>
                    <a:pt x="504202" y="8768"/>
                  </a:cubicBezTo>
                  <a:cubicBezTo>
                    <a:pt x="655178" y="45800"/>
                    <a:pt x="905854" y="367692"/>
                    <a:pt x="905854" y="367692"/>
                  </a:cubicBezTo>
                  <a:lnTo>
                    <a:pt x="905854" y="367692"/>
                  </a:lnTo>
                </a:path>
              </a:pathLst>
            </a:custGeom>
            <a:noFill/>
            <a:ln>
              <a:headEnd type="stealth"/>
              <a:tailEnd type="stealt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42024" name="Rectangle 41"/>
            <p:cNvSpPr>
              <a:spLocks noChangeArrowheads="1"/>
            </p:cNvSpPr>
            <p:nvPr/>
          </p:nvSpPr>
          <p:spPr bwMode="auto">
            <a:xfrm rot="939892">
              <a:off x="5316786" y="4861128"/>
              <a:ext cx="2218295" cy="362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200" b="1" dirty="0">
                  <a:solidFill>
                    <a:srgbClr val="A31D7D"/>
                  </a:solidFill>
                  <a:latin typeface="Verdana" pitchFamily="34" charset="0"/>
                </a:rPr>
                <a:t>Astronauts</a:t>
              </a:r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8356456" y="5987921"/>
              <a:ext cx="787415" cy="413074"/>
            </a:xfrm>
            <a:prstGeom prst="roundRect">
              <a:avLst/>
            </a:prstGeom>
            <a:noFill/>
            <a:ln w="222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>
                <a:defRPr/>
              </a:pPr>
              <a:r>
                <a:rPr lang="en-US" sz="1300" b="1" dirty="0">
                  <a:solidFill>
                    <a:schemeClr val="tx1"/>
                  </a:solidFill>
                </a:rPr>
                <a:t>Person</a:t>
              </a:r>
            </a:p>
          </p:txBody>
        </p:sp>
        <p:sp>
          <p:nvSpPr>
            <p:cNvPr id="44" name="Freeform 43"/>
            <p:cNvSpPr/>
            <p:nvPr/>
          </p:nvSpPr>
          <p:spPr>
            <a:xfrm rot="12983661">
              <a:off x="7959062" y="5620516"/>
              <a:ext cx="1021612" cy="45666"/>
            </a:xfrm>
            <a:custGeom>
              <a:avLst/>
              <a:gdLst>
                <a:gd name="connsiteX0" fmla="*/ 0 w 905854"/>
                <a:gd name="connsiteY0" fmla="*/ 145501 h 367692"/>
                <a:gd name="connsiteX1" fmla="*/ 504202 w 905854"/>
                <a:gd name="connsiteY1" fmla="*/ 8768 h 367692"/>
                <a:gd name="connsiteX2" fmla="*/ 905854 w 905854"/>
                <a:gd name="connsiteY2" fmla="*/ 367692 h 367692"/>
                <a:gd name="connsiteX3" fmla="*/ 905854 w 905854"/>
                <a:gd name="connsiteY3" fmla="*/ 367692 h 367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5854" h="367692">
                  <a:moveTo>
                    <a:pt x="0" y="145501"/>
                  </a:moveTo>
                  <a:cubicBezTo>
                    <a:pt x="176613" y="58618"/>
                    <a:pt x="353226" y="-28264"/>
                    <a:pt x="504202" y="8768"/>
                  </a:cubicBezTo>
                  <a:cubicBezTo>
                    <a:pt x="655178" y="45800"/>
                    <a:pt x="905854" y="367692"/>
                    <a:pt x="905854" y="367692"/>
                  </a:cubicBezTo>
                  <a:lnTo>
                    <a:pt x="905854" y="367692"/>
                  </a:lnTo>
                </a:path>
              </a:pathLst>
            </a:custGeom>
            <a:noFill/>
            <a:ln>
              <a:headEnd type="stealth"/>
              <a:tailEnd type="stealt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45" name="Freeform 44"/>
            <p:cNvSpPr/>
            <p:nvPr/>
          </p:nvSpPr>
          <p:spPr>
            <a:xfrm rot="1229248" flipV="1">
              <a:off x="7615142" y="6064724"/>
              <a:ext cx="726562" cy="99636"/>
            </a:xfrm>
            <a:custGeom>
              <a:avLst/>
              <a:gdLst>
                <a:gd name="connsiteX0" fmla="*/ 0 w 905854"/>
                <a:gd name="connsiteY0" fmla="*/ 145501 h 367692"/>
                <a:gd name="connsiteX1" fmla="*/ 504202 w 905854"/>
                <a:gd name="connsiteY1" fmla="*/ 8768 h 367692"/>
                <a:gd name="connsiteX2" fmla="*/ 905854 w 905854"/>
                <a:gd name="connsiteY2" fmla="*/ 367692 h 367692"/>
                <a:gd name="connsiteX3" fmla="*/ 905854 w 905854"/>
                <a:gd name="connsiteY3" fmla="*/ 367692 h 367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5854" h="367692">
                  <a:moveTo>
                    <a:pt x="0" y="145501"/>
                  </a:moveTo>
                  <a:cubicBezTo>
                    <a:pt x="176613" y="58618"/>
                    <a:pt x="353226" y="-28264"/>
                    <a:pt x="504202" y="8768"/>
                  </a:cubicBezTo>
                  <a:cubicBezTo>
                    <a:pt x="655178" y="45800"/>
                    <a:pt x="905854" y="367692"/>
                    <a:pt x="905854" y="367692"/>
                  </a:cubicBezTo>
                  <a:lnTo>
                    <a:pt x="905854" y="367692"/>
                  </a:lnTo>
                </a:path>
              </a:pathLst>
            </a:custGeom>
            <a:noFill/>
            <a:ln>
              <a:headEnd type="stealth"/>
              <a:tailEnd type="stealt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42028" name="Rectangle 45"/>
            <p:cNvSpPr>
              <a:spLocks noChangeArrowheads="1"/>
            </p:cNvSpPr>
            <p:nvPr/>
          </p:nvSpPr>
          <p:spPr bwMode="auto">
            <a:xfrm rot="1916834">
              <a:off x="7883825" y="5477023"/>
              <a:ext cx="898960" cy="362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200" b="1" dirty="0">
                  <a:solidFill>
                    <a:srgbClr val="006600"/>
                  </a:solidFill>
                  <a:latin typeface="Verdana" pitchFamily="34" charset="0"/>
                </a:rPr>
                <a:t>Type</a:t>
              </a:r>
              <a:endParaRPr lang="en-US" altLang="en-US" sz="1300" b="1" dirty="0">
                <a:solidFill>
                  <a:srgbClr val="006600"/>
                </a:solidFill>
                <a:latin typeface="Verdana" pitchFamily="34" charset="0"/>
              </a:endParaRPr>
            </a:p>
          </p:txBody>
        </p:sp>
        <p:sp>
          <p:nvSpPr>
            <p:cNvPr id="42029" name="Rectangle 46"/>
            <p:cNvSpPr>
              <a:spLocks noChangeArrowheads="1"/>
            </p:cNvSpPr>
            <p:nvPr/>
          </p:nvSpPr>
          <p:spPr bwMode="auto">
            <a:xfrm rot="1059603">
              <a:off x="7559243" y="5790869"/>
              <a:ext cx="898960" cy="362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200" b="1" dirty="0">
                  <a:solidFill>
                    <a:srgbClr val="006600"/>
                  </a:solidFill>
                  <a:latin typeface="Verdana" pitchFamily="34" charset="0"/>
                </a:rPr>
                <a:t>Type</a:t>
              </a:r>
            </a:p>
          </p:txBody>
        </p:sp>
        <p:sp>
          <p:nvSpPr>
            <p:cNvPr id="48" name="Freeform 47"/>
            <p:cNvSpPr/>
            <p:nvPr/>
          </p:nvSpPr>
          <p:spPr>
            <a:xfrm rot="829234" flipV="1">
              <a:off x="6233936" y="6019058"/>
              <a:ext cx="2098547" cy="448361"/>
            </a:xfrm>
            <a:custGeom>
              <a:avLst/>
              <a:gdLst>
                <a:gd name="connsiteX0" fmla="*/ 0 w 905854"/>
                <a:gd name="connsiteY0" fmla="*/ 145501 h 367692"/>
                <a:gd name="connsiteX1" fmla="*/ 504202 w 905854"/>
                <a:gd name="connsiteY1" fmla="*/ 8768 h 367692"/>
                <a:gd name="connsiteX2" fmla="*/ 905854 w 905854"/>
                <a:gd name="connsiteY2" fmla="*/ 367692 h 367692"/>
                <a:gd name="connsiteX3" fmla="*/ 905854 w 905854"/>
                <a:gd name="connsiteY3" fmla="*/ 367692 h 367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5854" h="367692">
                  <a:moveTo>
                    <a:pt x="0" y="145501"/>
                  </a:moveTo>
                  <a:cubicBezTo>
                    <a:pt x="176613" y="58618"/>
                    <a:pt x="353226" y="-28264"/>
                    <a:pt x="504202" y="8768"/>
                  </a:cubicBezTo>
                  <a:cubicBezTo>
                    <a:pt x="655178" y="45800"/>
                    <a:pt x="905854" y="367692"/>
                    <a:pt x="905854" y="367692"/>
                  </a:cubicBezTo>
                  <a:lnTo>
                    <a:pt x="905854" y="367692"/>
                  </a:lnTo>
                </a:path>
              </a:pathLst>
            </a:custGeom>
            <a:noFill/>
            <a:ln>
              <a:headEnd type="stealth"/>
              <a:tailEnd type="stealt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42031" name="Rectangle 48"/>
            <p:cNvSpPr>
              <a:spLocks noChangeArrowheads="1"/>
            </p:cNvSpPr>
            <p:nvPr/>
          </p:nvSpPr>
          <p:spPr bwMode="auto">
            <a:xfrm rot="594036">
              <a:off x="6704242" y="6328673"/>
              <a:ext cx="898960" cy="362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200" b="1" dirty="0">
                  <a:solidFill>
                    <a:srgbClr val="006600"/>
                  </a:solidFill>
                  <a:latin typeface="Verdana" pitchFamily="34" charset="0"/>
                </a:rPr>
                <a:t>Type</a:t>
              </a:r>
            </a:p>
          </p:txBody>
        </p:sp>
        <p:sp>
          <p:nvSpPr>
            <p:cNvPr id="50" name="Freeform 49"/>
            <p:cNvSpPr/>
            <p:nvPr/>
          </p:nvSpPr>
          <p:spPr>
            <a:xfrm rot="12983661" flipV="1">
              <a:off x="8205243" y="4582643"/>
              <a:ext cx="674928" cy="45666"/>
            </a:xfrm>
            <a:custGeom>
              <a:avLst/>
              <a:gdLst>
                <a:gd name="connsiteX0" fmla="*/ 0 w 905854"/>
                <a:gd name="connsiteY0" fmla="*/ 145501 h 367692"/>
                <a:gd name="connsiteX1" fmla="*/ 504202 w 905854"/>
                <a:gd name="connsiteY1" fmla="*/ 8768 h 367692"/>
                <a:gd name="connsiteX2" fmla="*/ 905854 w 905854"/>
                <a:gd name="connsiteY2" fmla="*/ 367692 h 367692"/>
                <a:gd name="connsiteX3" fmla="*/ 905854 w 905854"/>
                <a:gd name="connsiteY3" fmla="*/ 367692 h 367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5854" h="367692">
                  <a:moveTo>
                    <a:pt x="0" y="145501"/>
                  </a:moveTo>
                  <a:cubicBezTo>
                    <a:pt x="176613" y="58618"/>
                    <a:pt x="353226" y="-28264"/>
                    <a:pt x="504202" y="8768"/>
                  </a:cubicBezTo>
                  <a:cubicBezTo>
                    <a:pt x="655178" y="45800"/>
                    <a:pt x="905854" y="367692"/>
                    <a:pt x="905854" y="367692"/>
                  </a:cubicBezTo>
                  <a:lnTo>
                    <a:pt x="905854" y="367692"/>
                  </a:lnTo>
                </a:path>
              </a:pathLst>
            </a:custGeom>
            <a:noFill/>
            <a:ln>
              <a:headEnd type="stealth"/>
              <a:tailEnd type="stealt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51" name="Rounded Rectangle 50"/>
            <p:cNvSpPr/>
            <p:nvPr/>
          </p:nvSpPr>
          <p:spPr>
            <a:xfrm>
              <a:off x="6230248" y="4412431"/>
              <a:ext cx="1329572" cy="413073"/>
            </a:xfrm>
            <a:prstGeom prst="roundRect">
              <a:avLst/>
            </a:prstGeom>
            <a:noFill/>
            <a:ln w="222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>
                <a:defRPr/>
              </a:pPr>
              <a:r>
                <a:rPr lang="en-US" sz="1300" b="1" dirty="0">
                  <a:solidFill>
                    <a:schemeClr val="tx1"/>
                  </a:solidFill>
                </a:rPr>
                <a:t>Spaceflight</a:t>
              </a:r>
            </a:p>
          </p:txBody>
        </p:sp>
        <p:sp>
          <p:nvSpPr>
            <p:cNvPr id="52" name="Rounded Rectangle 51"/>
            <p:cNvSpPr/>
            <p:nvPr/>
          </p:nvSpPr>
          <p:spPr>
            <a:xfrm>
              <a:off x="8402557" y="4813050"/>
              <a:ext cx="1045586" cy="564603"/>
            </a:xfrm>
            <a:prstGeom prst="roundRect">
              <a:avLst/>
            </a:prstGeom>
            <a:noFill/>
            <a:ln w="222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>
                <a:defRPr/>
              </a:pPr>
              <a:r>
                <a:rPr lang="en-US" sz="1300" b="1" dirty="0">
                  <a:solidFill>
                    <a:schemeClr val="tx1"/>
                  </a:solidFill>
                </a:rPr>
                <a:t>Celestial Object</a:t>
              </a:r>
            </a:p>
          </p:txBody>
        </p:sp>
        <p:sp>
          <p:nvSpPr>
            <p:cNvPr id="42035" name="Rectangle 52"/>
            <p:cNvSpPr>
              <a:spLocks noChangeArrowheads="1"/>
            </p:cNvSpPr>
            <p:nvPr/>
          </p:nvSpPr>
          <p:spPr bwMode="auto">
            <a:xfrm rot="1691024">
              <a:off x="8201217" y="4250057"/>
              <a:ext cx="898960" cy="362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200" b="1" dirty="0">
                  <a:solidFill>
                    <a:srgbClr val="006600"/>
                  </a:solidFill>
                  <a:latin typeface="Verdana" pitchFamily="34" charset="0"/>
                </a:rPr>
                <a:t>Type</a:t>
              </a:r>
            </a:p>
          </p:txBody>
        </p:sp>
        <p:sp>
          <p:nvSpPr>
            <p:cNvPr id="54" name="Freeform 53"/>
            <p:cNvSpPr/>
            <p:nvPr/>
          </p:nvSpPr>
          <p:spPr>
            <a:xfrm rot="17016581">
              <a:off x="3930387" y="3590724"/>
              <a:ext cx="1922140" cy="202847"/>
            </a:xfrm>
            <a:custGeom>
              <a:avLst/>
              <a:gdLst>
                <a:gd name="connsiteX0" fmla="*/ 0 w 905854"/>
                <a:gd name="connsiteY0" fmla="*/ 145501 h 367692"/>
                <a:gd name="connsiteX1" fmla="*/ 504202 w 905854"/>
                <a:gd name="connsiteY1" fmla="*/ 8768 h 367692"/>
                <a:gd name="connsiteX2" fmla="*/ 905854 w 905854"/>
                <a:gd name="connsiteY2" fmla="*/ 367692 h 367692"/>
                <a:gd name="connsiteX3" fmla="*/ 905854 w 905854"/>
                <a:gd name="connsiteY3" fmla="*/ 367692 h 367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5854" h="367692">
                  <a:moveTo>
                    <a:pt x="0" y="145501"/>
                  </a:moveTo>
                  <a:cubicBezTo>
                    <a:pt x="176613" y="58618"/>
                    <a:pt x="353226" y="-28264"/>
                    <a:pt x="504202" y="8768"/>
                  </a:cubicBezTo>
                  <a:cubicBezTo>
                    <a:pt x="655178" y="45800"/>
                    <a:pt x="905854" y="367692"/>
                    <a:pt x="905854" y="367692"/>
                  </a:cubicBezTo>
                  <a:lnTo>
                    <a:pt x="905854" y="367692"/>
                  </a:lnTo>
                </a:path>
              </a:pathLst>
            </a:custGeom>
            <a:noFill/>
            <a:ln w="25400">
              <a:prstDash val="sysDash"/>
              <a:headEnd type="triangle" w="lg" len="lg"/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55" name="Freeform 54"/>
            <p:cNvSpPr/>
            <p:nvPr/>
          </p:nvSpPr>
          <p:spPr>
            <a:xfrm rot="17016581">
              <a:off x="6462670" y="3397142"/>
              <a:ext cx="1799670" cy="342996"/>
            </a:xfrm>
            <a:custGeom>
              <a:avLst/>
              <a:gdLst>
                <a:gd name="connsiteX0" fmla="*/ 0 w 905854"/>
                <a:gd name="connsiteY0" fmla="*/ 145501 h 367692"/>
                <a:gd name="connsiteX1" fmla="*/ 504202 w 905854"/>
                <a:gd name="connsiteY1" fmla="*/ 8768 h 367692"/>
                <a:gd name="connsiteX2" fmla="*/ 905854 w 905854"/>
                <a:gd name="connsiteY2" fmla="*/ 367692 h 367692"/>
                <a:gd name="connsiteX3" fmla="*/ 905854 w 905854"/>
                <a:gd name="connsiteY3" fmla="*/ 367692 h 367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5854" h="367692">
                  <a:moveTo>
                    <a:pt x="0" y="145501"/>
                  </a:moveTo>
                  <a:cubicBezTo>
                    <a:pt x="176613" y="58618"/>
                    <a:pt x="353226" y="-28264"/>
                    <a:pt x="504202" y="8768"/>
                  </a:cubicBezTo>
                  <a:cubicBezTo>
                    <a:pt x="655178" y="45800"/>
                    <a:pt x="905854" y="367692"/>
                    <a:pt x="905854" y="367692"/>
                  </a:cubicBezTo>
                  <a:lnTo>
                    <a:pt x="905854" y="367692"/>
                  </a:lnTo>
                </a:path>
              </a:pathLst>
            </a:custGeom>
            <a:noFill/>
            <a:ln w="25400">
              <a:prstDash val="sysDash"/>
              <a:headEnd type="triangle" w="lg" len="lg"/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56" name="Freeform 55"/>
            <p:cNvSpPr/>
            <p:nvPr/>
          </p:nvSpPr>
          <p:spPr>
            <a:xfrm rot="18239318">
              <a:off x="7768260" y="3615855"/>
              <a:ext cx="1419809" cy="173342"/>
            </a:xfrm>
            <a:custGeom>
              <a:avLst/>
              <a:gdLst>
                <a:gd name="connsiteX0" fmla="*/ 0 w 905854"/>
                <a:gd name="connsiteY0" fmla="*/ 145501 h 367692"/>
                <a:gd name="connsiteX1" fmla="*/ 504202 w 905854"/>
                <a:gd name="connsiteY1" fmla="*/ 8768 h 367692"/>
                <a:gd name="connsiteX2" fmla="*/ 905854 w 905854"/>
                <a:gd name="connsiteY2" fmla="*/ 367692 h 367692"/>
                <a:gd name="connsiteX3" fmla="*/ 905854 w 905854"/>
                <a:gd name="connsiteY3" fmla="*/ 367692 h 367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5854" h="367692">
                  <a:moveTo>
                    <a:pt x="0" y="145501"/>
                  </a:moveTo>
                  <a:cubicBezTo>
                    <a:pt x="176613" y="58618"/>
                    <a:pt x="353226" y="-28264"/>
                    <a:pt x="504202" y="8768"/>
                  </a:cubicBezTo>
                  <a:cubicBezTo>
                    <a:pt x="655178" y="45800"/>
                    <a:pt x="905854" y="367692"/>
                    <a:pt x="905854" y="367692"/>
                  </a:cubicBezTo>
                  <a:lnTo>
                    <a:pt x="905854" y="367692"/>
                  </a:lnTo>
                </a:path>
              </a:pathLst>
            </a:custGeom>
            <a:noFill/>
            <a:ln w="25400">
              <a:prstDash val="sysDash"/>
              <a:headEnd type="triangle" w="lg" len="lg"/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57" name="Freeform 56"/>
            <p:cNvSpPr/>
            <p:nvPr/>
          </p:nvSpPr>
          <p:spPr>
            <a:xfrm rot="17016581">
              <a:off x="4797972" y="4512507"/>
              <a:ext cx="2501273" cy="337465"/>
            </a:xfrm>
            <a:custGeom>
              <a:avLst/>
              <a:gdLst>
                <a:gd name="connsiteX0" fmla="*/ 0 w 905854"/>
                <a:gd name="connsiteY0" fmla="*/ 145501 h 367692"/>
                <a:gd name="connsiteX1" fmla="*/ 504202 w 905854"/>
                <a:gd name="connsiteY1" fmla="*/ 8768 h 367692"/>
                <a:gd name="connsiteX2" fmla="*/ 905854 w 905854"/>
                <a:gd name="connsiteY2" fmla="*/ 367692 h 367692"/>
                <a:gd name="connsiteX3" fmla="*/ 905854 w 905854"/>
                <a:gd name="connsiteY3" fmla="*/ 367692 h 367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5854" h="367692">
                  <a:moveTo>
                    <a:pt x="0" y="145501"/>
                  </a:moveTo>
                  <a:cubicBezTo>
                    <a:pt x="176613" y="58618"/>
                    <a:pt x="353226" y="-28264"/>
                    <a:pt x="504202" y="8768"/>
                  </a:cubicBezTo>
                  <a:cubicBezTo>
                    <a:pt x="655178" y="45800"/>
                    <a:pt x="905854" y="367692"/>
                    <a:pt x="905854" y="367692"/>
                  </a:cubicBezTo>
                  <a:lnTo>
                    <a:pt x="905854" y="367692"/>
                  </a:lnTo>
                </a:path>
              </a:pathLst>
            </a:custGeom>
            <a:noFill/>
            <a:ln w="25400">
              <a:prstDash val="sysDash"/>
              <a:headEnd type="triangle" w="lg" len="lg"/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58" name="Freeform 57"/>
            <p:cNvSpPr/>
            <p:nvPr/>
          </p:nvSpPr>
          <p:spPr>
            <a:xfrm rot="18239318">
              <a:off x="7480468" y="4112139"/>
              <a:ext cx="2248031" cy="407538"/>
            </a:xfrm>
            <a:custGeom>
              <a:avLst/>
              <a:gdLst>
                <a:gd name="connsiteX0" fmla="*/ 0 w 905854"/>
                <a:gd name="connsiteY0" fmla="*/ 145501 h 367692"/>
                <a:gd name="connsiteX1" fmla="*/ 504202 w 905854"/>
                <a:gd name="connsiteY1" fmla="*/ 8768 h 367692"/>
                <a:gd name="connsiteX2" fmla="*/ 905854 w 905854"/>
                <a:gd name="connsiteY2" fmla="*/ 367692 h 367692"/>
                <a:gd name="connsiteX3" fmla="*/ 905854 w 905854"/>
                <a:gd name="connsiteY3" fmla="*/ 367692 h 367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5854" h="367692">
                  <a:moveTo>
                    <a:pt x="0" y="145501"/>
                  </a:moveTo>
                  <a:cubicBezTo>
                    <a:pt x="176613" y="58618"/>
                    <a:pt x="353226" y="-28264"/>
                    <a:pt x="504202" y="8768"/>
                  </a:cubicBezTo>
                  <a:cubicBezTo>
                    <a:pt x="655178" y="45800"/>
                    <a:pt x="905854" y="367692"/>
                    <a:pt x="905854" y="367692"/>
                  </a:cubicBezTo>
                  <a:lnTo>
                    <a:pt x="905854" y="367692"/>
                  </a:lnTo>
                </a:path>
              </a:pathLst>
            </a:custGeom>
            <a:noFill/>
            <a:ln w="25400">
              <a:prstDash val="sysDash"/>
              <a:headEnd type="triangle" w="lg" len="lg"/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</p:grpSp>
      <p:sp>
        <p:nvSpPr>
          <p:cNvPr id="64" name="Rounded Rectangle 63"/>
          <p:cNvSpPr/>
          <p:nvPr/>
        </p:nvSpPr>
        <p:spPr bwMode="auto">
          <a:xfrm>
            <a:off x="533400" y="2018666"/>
            <a:ext cx="8188325" cy="3668935"/>
          </a:xfrm>
          <a:prstGeom prst="roundRect">
            <a:avLst/>
          </a:prstGeom>
          <a:solidFill>
            <a:schemeClr val="bg1"/>
          </a:solidFill>
          <a:ln w="50800" cap="flat" cmpd="sng" algn="ctr">
            <a:solidFill>
              <a:srgbClr val="A31D7D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marL="201168" lvl="1" algn="l">
              <a:defRPr/>
            </a:pPr>
            <a:r>
              <a:rPr lang="en-US" altLang="en-US" sz="2800" u="sng" dirty="0" smtClean="0">
                <a:solidFill>
                  <a:schemeClr val="accent6">
                    <a:lumMod val="75000"/>
                  </a:schemeClr>
                </a:solidFill>
                <a:latin typeface="+mn-lt"/>
              </a:rPr>
              <a:t>Advantages</a:t>
            </a:r>
            <a:r>
              <a:rPr lang="en-US" altLang="en-US" sz="2400" dirty="0" smtClean="0">
                <a:solidFill>
                  <a:schemeClr val="accent6">
                    <a:lumMod val="75000"/>
                  </a:schemeClr>
                </a:solidFill>
                <a:latin typeface="+mn-lt"/>
              </a:rPr>
              <a:t>: </a:t>
            </a:r>
          </a:p>
          <a:p>
            <a:pPr marL="3743325" lvl="8" indent="-200025">
              <a:buFont typeface="Arial" panose="020B0604020202020204" pitchFamily="34" charset="0"/>
              <a:buChar char="•"/>
              <a:defRPr/>
            </a:pPr>
            <a:endParaRPr lang="en-US" altLang="en-US" sz="200" dirty="0" smtClean="0">
              <a:solidFill>
                <a:schemeClr val="accent6">
                  <a:lumMod val="75000"/>
                </a:schemeClr>
              </a:solidFill>
              <a:latin typeface="+mn-lt"/>
            </a:endParaRPr>
          </a:p>
          <a:p>
            <a:pPr marL="542925" lvl="1" indent="-200025" algn="l">
              <a:buFont typeface="Arial" panose="020B0604020202020204" pitchFamily="34" charset="0"/>
              <a:buChar char="•"/>
              <a:defRPr/>
            </a:pPr>
            <a:r>
              <a:rPr lang="en-US" altLang="en-US" sz="2400" dirty="0" smtClean="0">
                <a:solidFill>
                  <a:schemeClr val="accent6">
                    <a:lumMod val="75000"/>
                  </a:schemeClr>
                </a:solidFill>
                <a:latin typeface="+mn-lt"/>
              </a:rPr>
              <a:t>Generate better answer candidates</a:t>
            </a:r>
          </a:p>
          <a:p>
            <a:pPr marL="1000125" lvl="2" indent="-200025" algn="l">
              <a:buFont typeface="Arial" panose="020B0604020202020204" pitchFamily="34" charset="0"/>
              <a:buChar char="•"/>
              <a:defRPr/>
            </a:pPr>
            <a:r>
              <a:rPr lang="en-US" altLang="en-US" sz="2200" dirty="0" smtClean="0">
                <a:solidFill>
                  <a:schemeClr val="accent6">
                    <a:lumMod val="75000"/>
                  </a:schemeClr>
                </a:solidFill>
                <a:latin typeface="+mn-lt"/>
              </a:rPr>
              <a:t>Entities in Freebase</a:t>
            </a:r>
          </a:p>
          <a:p>
            <a:pPr marL="1000125" lvl="2" indent="-200025" algn="l">
              <a:buFont typeface="Arial" panose="020B0604020202020204" pitchFamily="34" charset="0"/>
              <a:buChar char="•"/>
              <a:defRPr/>
            </a:pPr>
            <a:r>
              <a:rPr lang="en-US" altLang="en-US" sz="2200" dirty="0" smtClean="0">
                <a:solidFill>
                  <a:schemeClr val="accent6">
                    <a:lumMod val="75000"/>
                  </a:schemeClr>
                </a:solidFill>
                <a:latin typeface="+mn-lt"/>
              </a:rPr>
              <a:t>Mentions of the same entity merged to one candidate</a:t>
            </a:r>
          </a:p>
          <a:p>
            <a:pPr marL="3743325" lvl="8" indent="-200025">
              <a:buFont typeface="Arial" panose="020B0604020202020204" pitchFamily="34" charset="0"/>
              <a:buChar char="•"/>
              <a:defRPr/>
            </a:pPr>
            <a:endParaRPr lang="en-US" altLang="en-US" sz="800" dirty="0" smtClean="0">
              <a:solidFill>
                <a:schemeClr val="accent6">
                  <a:lumMod val="75000"/>
                </a:schemeClr>
              </a:solidFill>
              <a:latin typeface="+mn-lt"/>
            </a:endParaRPr>
          </a:p>
          <a:p>
            <a:pPr marL="542925" lvl="1" indent="-200025" algn="l">
              <a:buFont typeface="Arial" panose="020B0604020202020204" pitchFamily="34" charset="0"/>
              <a:buChar char="•"/>
              <a:defRPr/>
            </a:pPr>
            <a:r>
              <a:rPr lang="en-US" altLang="en-US" sz="2400" dirty="0" smtClean="0">
                <a:solidFill>
                  <a:schemeClr val="accent6">
                    <a:lumMod val="75000"/>
                  </a:schemeClr>
                </a:solidFill>
                <a:latin typeface="+mn-lt"/>
              </a:rPr>
              <a:t>Able to leverage entity information in Freebase</a:t>
            </a:r>
          </a:p>
          <a:p>
            <a:pPr marL="1000125" lvl="2" indent="-200025" algn="l">
              <a:buFont typeface="Arial" panose="020B0604020202020204" pitchFamily="34" charset="0"/>
              <a:buChar char="•"/>
              <a:defRPr/>
            </a:pPr>
            <a:r>
              <a:rPr lang="en-US" altLang="en-US" sz="2200" dirty="0" smtClean="0">
                <a:solidFill>
                  <a:schemeClr val="accent6">
                    <a:lumMod val="75000"/>
                  </a:schemeClr>
                </a:solidFill>
                <a:latin typeface="+mn-lt"/>
              </a:rPr>
              <a:t>Semantic text relevance features for ranking</a:t>
            </a:r>
          </a:p>
          <a:p>
            <a:pPr marL="1000125" lvl="2" indent="-200025" algn="l">
              <a:buFont typeface="Arial" panose="020B0604020202020204" pitchFamily="34" charset="0"/>
              <a:buChar char="•"/>
              <a:defRPr/>
            </a:pPr>
            <a:r>
              <a:rPr lang="en-US" altLang="en-US" sz="2200" dirty="0" smtClean="0">
                <a:solidFill>
                  <a:schemeClr val="accent6">
                    <a:lumMod val="75000"/>
                  </a:schemeClr>
                </a:solidFill>
                <a:latin typeface="+mn-lt"/>
              </a:rPr>
              <a:t>More fine-grained answer type checking</a:t>
            </a:r>
          </a:p>
          <a:p>
            <a:pPr marL="3743325" lvl="8" indent="-200025">
              <a:buFont typeface="Arial" panose="020B0604020202020204" pitchFamily="34" charset="0"/>
              <a:buChar char="•"/>
              <a:defRPr/>
            </a:pPr>
            <a:endParaRPr lang="en-US" altLang="en-US" sz="1200" u="sng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576263" lvl="1" algn="l">
              <a:defRPr/>
            </a:pPr>
            <a:r>
              <a:rPr lang="en-US" altLang="en-US" sz="2400" dirty="0" smtClean="0">
                <a:solidFill>
                  <a:srgbClr val="FF0000"/>
                </a:solidFill>
              </a:rPr>
              <a:t>5% ~ 20% improvement in MRR</a:t>
            </a:r>
            <a:endParaRPr lang="en-US" altLang="en-US" sz="2400" dirty="0">
              <a:solidFill>
                <a:srgbClr val="FF0000"/>
              </a:solidFill>
            </a:endParaRPr>
          </a:p>
          <a:p>
            <a:pPr marL="1000125" lvl="2" indent="-200025" algn="l">
              <a:buFont typeface="Arial" panose="020B0604020202020204" pitchFamily="34" charset="0"/>
              <a:buChar char="•"/>
              <a:defRPr/>
            </a:pPr>
            <a:endParaRPr lang="en-US" altLang="en-US" sz="2400" dirty="0" smtClean="0">
              <a:solidFill>
                <a:schemeClr val="accent6">
                  <a:lumMod val="7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09350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738" y="1143000"/>
            <a:ext cx="8272462" cy="5181600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Introduction</a:t>
            </a:r>
          </a:p>
          <a:p>
            <a:pPr lvl="8"/>
            <a:endParaRPr lang="en-US" dirty="0" smtClean="0"/>
          </a:p>
          <a:p>
            <a:r>
              <a:rPr lang="en-US" dirty="0" smtClean="0"/>
              <a:t>System Framework</a:t>
            </a:r>
          </a:p>
          <a:p>
            <a:pPr lvl="1"/>
            <a:r>
              <a:rPr lang="en-US" dirty="0" smtClean="0"/>
              <a:t>Identify entities as answer candidates through </a:t>
            </a:r>
            <a:r>
              <a:rPr lang="en-US" dirty="0"/>
              <a:t>entity linking </a:t>
            </a:r>
            <a:r>
              <a:rPr lang="en-US" sz="2000" dirty="0"/>
              <a:t>[Cucerzan et al., TAC’13]</a:t>
            </a:r>
            <a:endParaRPr lang="en-US" dirty="0" smtClean="0"/>
          </a:p>
          <a:p>
            <a:pPr lvl="1"/>
            <a:r>
              <a:rPr lang="en-US" dirty="0" smtClean="0"/>
              <a:t>Train an answer ranker to select the top answers</a:t>
            </a:r>
          </a:p>
          <a:p>
            <a:pPr lvl="8"/>
            <a:endParaRPr lang="en-US" dirty="0"/>
          </a:p>
          <a:p>
            <a:r>
              <a:rPr lang="en-US" dirty="0" smtClean="0"/>
              <a:t>Features enabled by KB</a:t>
            </a:r>
          </a:p>
          <a:p>
            <a:pPr lvl="8"/>
            <a:endParaRPr lang="en-US" dirty="0"/>
          </a:p>
          <a:p>
            <a:r>
              <a:rPr lang="en-US" dirty="0" smtClean="0"/>
              <a:t>Experiments </a:t>
            </a:r>
          </a:p>
          <a:p>
            <a:pPr lvl="8"/>
            <a:endParaRPr lang="en-US" dirty="0" smtClean="0"/>
          </a:p>
          <a:p>
            <a:r>
              <a:rPr lang="en-US" dirty="0" smtClean="0"/>
              <a:t>Conclusions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C9783A-7102-4A47-9DD4-0C0E3EA7866E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6025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762000"/>
          </a:xfrm>
        </p:spPr>
        <p:txBody>
          <a:bodyPr/>
          <a:lstStyle/>
          <a:p>
            <a:r>
              <a:rPr lang="en-US" altLang="en-US" dirty="0" smtClean="0"/>
              <a:t>System Framework</a:t>
            </a:r>
          </a:p>
        </p:txBody>
      </p:sp>
      <p:sp>
        <p:nvSpPr>
          <p:cNvPr id="8195" name="Slide Number Placeholder 2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526014E-233C-47C3-9DBC-A44F86E2DDBF}" type="slidenum">
              <a:rPr lang="en-US" altLang="zh-CN" sz="1200" smtClean="0">
                <a:latin typeface="Verdana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en-US" altLang="zh-CN" sz="1800" smtClean="0">
              <a:latin typeface="Verdana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886201" y="1219201"/>
            <a:ext cx="5802313" cy="5092035"/>
            <a:chOff x="3886201" y="1219201"/>
            <a:chExt cx="5802313" cy="5092035"/>
          </a:xfrm>
        </p:grpSpPr>
        <p:grpSp>
          <p:nvGrpSpPr>
            <p:cNvPr id="83" name="Group 82"/>
            <p:cNvGrpSpPr/>
            <p:nvPr/>
          </p:nvGrpSpPr>
          <p:grpSpPr>
            <a:xfrm>
              <a:off x="3886201" y="3525530"/>
              <a:ext cx="3542437" cy="1503671"/>
              <a:chOff x="11936159" y="2133600"/>
              <a:chExt cx="2648715" cy="1119614"/>
            </a:xfrm>
            <a:noFill/>
          </p:grpSpPr>
          <p:sp>
            <p:nvSpPr>
              <p:cNvPr id="84" name="Rounded Rectangle 83"/>
              <p:cNvSpPr/>
              <p:nvPr/>
            </p:nvSpPr>
            <p:spPr bwMode="auto">
              <a:xfrm>
                <a:off x="11936159" y="2133600"/>
                <a:ext cx="2648715" cy="1119614"/>
              </a:xfrm>
              <a:prstGeom prst="roundRect">
                <a:avLst>
                  <a:gd name="adj" fmla="val 7540"/>
                </a:avLst>
              </a:prstGeom>
              <a:solidFill>
                <a:schemeClr val="bg1"/>
              </a:solidFill>
              <a:ln w="25400"/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  <a:cs typeface="+mn-cs"/>
                  </a:defRPr>
                </a:lvl9pPr>
              </a:lstStyle>
              <a:p>
                <a:pPr algn="dist" eaLnBrk="1" hangingPunct="1">
                  <a:defRPr/>
                </a:pPr>
                <a:endParaRPr lang="en-US" sz="1800">
                  <a:latin typeface="+mn-lt"/>
                  <a:ea typeface="+mn-ea"/>
                </a:endParaRPr>
              </a:p>
            </p:txBody>
          </p:sp>
          <p:sp>
            <p:nvSpPr>
              <p:cNvPr id="85" name="TextBox 50"/>
              <p:cNvSpPr txBox="1"/>
              <p:nvPr/>
            </p:nvSpPr>
            <p:spPr bwMode="auto">
              <a:xfrm>
                <a:off x="12060765" y="2164673"/>
                <a:ext cx="2478172" cy="1065624"/>
              </a:xfrm>
              <a:prstGeom prst="rect">
                <a:avLst/>
              </a:prstGeom>
              <a:grpFill/>
            </p:spPr>
            <p:txBody>
              <a:bodyPr>
                <a:spAutoFit/>
              </a:bodyPr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  <a:cs typeface="+mn-cs"/>
                  </a:defRPr>
                </a:lvl9pPr>
              </a:lstStyle>
              <a:p>
                <a:pPr algn="ctr" eaLnBrk="1" hangingPunct="1">
                  <a:defRPr/>
                </a:pPr>
                <a:r>
                  <a:rPr lang="en-US" sz="1800" b="1" dirty="0" smtClean="0">
                    <a:ea typeface="Verdana" panose="020B0604030504040204" pitchFamily="34" charset="0"/>
                    <a:cs typeface="Verdana" panose="020B0604030504040204" pitchFamily="34" charset="0"/>
                  </a:rPr>
                  <a:t>Answer Candidate Pool</a:t>
                </a:r>
              </a:p>
              <a:p>
                <a:pPr eaLnBrk="1" hangingPunct="1">
                  <a:defRPr/>
                </a:pPr>
                <a:endParaRPr lang="en-US" sz="1400" b="1" dirty="0" smtClean="0"/>
              </a:p>
              <a:p>
                <a:pPr marL="457200" indent="-457200" eaLnBrk="1" hangingPunct="1">
                  <a:lnSpc>
                    <a:spcPts val="2200"/>
                  </a:lnSpc>
                  <a:defRPr/>
                </a:pPr>
                <a:r>
                  <a:rPr lang="en-US" sz="18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1. Freedom 7 ;  2. Alan Shepard</a:t>
                </a:r>
              </a:p>
              <a:p>
                <a:pPr marL="457200" indent="-457200" eaLnBrk="1" hangingPunct="1">
                  <a:lnSpc>
                    <a:spcPts val="2200"/>
                  </a:lnSpc>
                  <a:buFontTx/>
                  <a:buAutoNum type="arabicPeriod" startAt="2"/>
                  <a:defRPr/>
                </a:pPr>
                <a:endParaRPr lang="en-US" sz="18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 eaLnBrk="1" hangingPunct="1">
                  <a:lnSpc>
                    <a:spcPts val="2200"/>
                  </a:lnSpc>
                  <a:defRPr/>
                </a:pPr>
                <a:r>
                  <a:rPr lang="en-US" sz="18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3. Sally Ride;    4. …</a:t>
                </a:r>
                <a:endParaRPr lang="en-US" sz="18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02" name="Group 91"/>
            <p:cNvGrpSpPr>
              <a:grpSpLocks/>
            </p:cNvGrpSpPr>
            <p:nvPr/>
          </p:nvGrpSpPr>
          <p:grpSpPr bwMode="auto">
            <a:xfrm>
              <a:off x="6324601" y="1219201"/>
              <a:ext cx="3363913" cy="1540000"/>
              <a:chOff x="2296431" y="2550837"/>
              <a:chExt cx="3886201" cy="1540949"/>
            </a:xfrm>
          </p:grpSpPr>
          <p:sp>
            <p:nvSpPr>
              <p:cNvPr id="8219" name="TextBox 14"/>
              <p:cNvSpPr txBox="1">
                <a:spLocks noChangeArrowheads="1"/>
              </p:cNvSpPr>
              <p:nvPr/>
            </p:nvSpPr>
            <p:spPr bwMode="auto">
              <a:xfrm>
                <a:off x="3264772" y="2550837"/>
                <a:ext cx="1914050" cy="11086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o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908050" indent="-436563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304925" indent="-395288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o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93863" indent="-38735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93913" indent="-398463">
                  <a:spcBef>
                    <a:spcPct val="25000"/>
                  </a:spcBef>
                  <a:buClr>
                    <a:schemeClr val="accent2"/>
                  </a:buClr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51113" indent="-398463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3008313" indent="-398463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65513" indent="-398463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922713" indent="-398463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1800" b="1" dirty="0">
                  <a:latin typeface="Verdana" pitchFamily="34" charset="0"/>
                </a:endParaRPr>
              </a:p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400" b="1" dirty="0">
                    <a:latin typeface="Arial Unicode MS" pitchFamily="34" charset="-128"/>
                    <a:ea typeface="Arial Unicode MS" pitchFamily="34" charset="-128"/>
                    <a:cs typeface="Arial Unicode MS" pitchFamily="34" charset="-128"/>
                  </a:rPr>
                  <a:t>Candidate 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400" b="1" dirty="0">
                    <a:latin typeface="Arial Unicode MS" pitchFamily="34" charset="-128"/>
                    <a:ea typeface="Arial Unicode MS" pitchFamily="34" charset="-128"/>
                    <a:cs typeface="Arial Unicode MS" pitchFamily="34" charset="-128"/>
                  </a:rPr>
                  <a:t>Generation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2000" b="1" dirty="0">
                  <a:solidFill>
                    <a:srgbClr val="C00000"/>
                  </a:solidFill>
                  <a:latin typeface="Verdana" pitchFamily="34" charset="0"/>
                  <a:ea typeface="Arial Unicode MS" pitchFamily="34" charset="-128"/>
                  <a:cs typeface="Arial Unicode MS" pitchFamily="34" charset="-128"/>
                </a:endParaRPr>
              </a:p>
            </p:txBody>
          </p:sp>
          <p:sp>
            <p:nvSpPr>
              <p:cNvPr id="8220" name="TextBox 14"/>
              <p:cNvSpPr txBox="1">
                <a:spLocks noChangeArrowheads="1"/>
              </p:cNvSpPr>
              <p:nvPr/>
            </p:nvSpPr>
            <p:spPr bwMode="auto">
              <a:xfrm>
                <a:off x="2296431" y="3352667"/>
                <a:ext cx="3886201" cy="7391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o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908050" indent="-436563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304925" indent="-395288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o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93863" indent="-38735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93913" indent="-398463">
                  <a:spcBef>
                    <a:spcPct val="25000"/>
                  </a:spcBef>
                  <a:buClr>
                    <a:schemeClr val="accent2"/>
                  </a:buClr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51113" indent="-398463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3008313" indent="-398463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65513" indent="-398463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922713" indent="-398463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400" b="1" dirty="0">
                    <a:latin typeface="Arial Unicode MS" pitchFamily="34" charset="-128"/>
                    <a:ea typeface="Arial Unicode MS" pitchFamily="34" charset="-128"/>
                    <a:cs typeface="Arial Unicode MS" pitchFamily="34" charset="-128"/>
                  </a:rPr>
                  <a:t>Via 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400" b="1" dirty="0">
                    <a:latin typeface="Arial Unicode MS" pitchFamily="34" charset="-128"/>
                    <a:ea typeface="Arial Unicode MS" pitchFamily="34" charset="-128"/>
                    <a:cs typeface="Arial Unicode MS" pitchFamily="34" charset="-128"/>
                  </a:rPr>
                  <a:t>Entity 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400" b="1" dirty="0" smtClean="0">
                    <a:latin typeface="Arial Unicode MS" pitchFamily="34" charset="-128"/>
                    <a:ea typeface="Arial Unicode MS" pitchFamily="34" charset="-128"/>
                    <a:cs typeface="Arial Unicode MS" pitchFamily="34" charset="-128"/>
                  </a:rPr>
                  <a:t>Linking</a:t>
                </a:r>
                <a:endParaRPr lang="en-US" altLang="en-US" sz="1400" b="1" dirty="0">
                  <a:latin typeface="Arial Unicode MS" pitchFamily="34" charset="-128"/>
                  <a:ea typeface="Arial Unicode MS" pitchFamily="34" charset="-128"/>
                  <a:cs typeface="Arial Unicode MS" pitchFamily="34" charset="-128"/>
                </a:endParaRPr>
              </a:p>
            </p:txBody>
          </p:sp>
        </p:grpSp>
        <p:grpSp>
          <p:nvGrpSpPr>
            <p:cNvPr id="8203" name="Group 94"/>
            <p:cNvGrpSpPr>
              <a:grpSpLocks/>
            </p:cNvGrpSpPr>
            <p:nvPr/>
          </p:nvGrpSpPr>
          <p:grpSpPr bwMode="auto">
            <a:xfrm>
              <a:off x="5726933" y="5450811"/>
              <a:ext cx="1524000" cy="860425"/>
              <a:chOff x="13278439" y="4954550"/>
              <a:chExt cx="2736933" cy="1680971"/>
            </a:xfrm>
          </p:grpSpPr>
          <p:sp>
            <p:nvSpPr>
              <p:cNvPr id="96" name="Flowchart: Magnetic Disk 95"/>
              <p:cNvSpPr/>
              <p:nvPr/>
            </p:nvSpPr>
            <p:spPr>
              <a:xfrm>
                <a:off x="13304093" y="4954550"/>
                <a:ext cx="2685615" cy="1680971"/>
              </a:xfrm>
              <a:prstGeom prst="flowChartMagneticDisk">
                <a:avLst/>
              </a:prstGeom>
              <a:solidFill>
                <a:schemeClr val="bg1"/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dist">
                  <a:defRPr/>
                </a:pPr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218" name="TextBox 96"/>
              <p:cNvSpPr txBox="1">
                <a:spLocks noChangeArrowheads="1"/>
              </p:cNvSpPr>
              <p:nvPr/>
            </p:nvSpPr>
            <p:spPr bwMode="auto">
              <a:xfrm>
                <a:off x="13278439" y="5608234"/>
                <a:ext cx="2736933" cy="7215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o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o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800" b="1" dirty="0">
                    <a:latin typeface="Arial Unicode MS" pitchFamily="34" charset="-128"/>
                    <a:ea typeface="Arial Unicode MS" pitchFamily="34" charset="-128"/>
                    <a:cs typeface="Arial Unicode MS" pitchFamily="34" charset="-128"/>
                  </a:rPr>
                  <a:t>Freebase</a:t>
                </a:r>
              </a:p>
            </p:txBody>
          </p:sp>
        </p:grpSp>
        <p:sp>
          <p:nvSpPr>
            <p:cNvPr id="98" name="下弧形箭头 63"/>
            <p:cNvSpPr/>
            <p:nvPr/>
          </p:nvSpPr>
          <p:spPr>
            <a:xfrm rot="6148882" flipV="1">
              <a:off x="7345732" y="4758185"/>
              <a:ext cx="1641475" cy="1273887"/>
            </a:xfrm>
            <a:prstGeom prst="curvedUpArrow">
              <a:avLst>
                <a:gd name="adj1" fmla="val 15887"/>
                <a:gd name="adj2" fmla="val 41125"/>
                <a:gd name="adj3" fmla="val 36372"/>
              </a:avLst>
            </a:prstGeom>
            <a:noFill/>
            <a:ln w="38100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  <p:grpSp>
          <p:nvGrpSpPr>
            <p:cNvPr id="8205" name="Group 9"/>
            <p:cNvGrpSpPr>
              <a:grpSpLocks/>
            </p:cNvGrpSpPr>
            <p:nvPr/>
          </p:nvGrpSpPr>
          <p:grpSpPr bwMode="auto">
            <a:xfrm>
              <a:off x="7397751" y="2022476"/>
              <a:ext cx="1149350" cy="2168525"/>
              <a:chOff x="7398027" y="2022230"/>
              <a:chExt cx="1207811" cy="2168770"/>
            </a:xfrm>
          </p:grpSpPr>
          <p:cxnSp>
            <p:nvCxnSpPr>
              <p:cNvPr id="8214" name="Straight Connector 2"/>
              <p:cNvCxnSpPr>
                <a:cxnSpLocks noChangeShapeType="1"/>
              </p:cNvCxnSpPr>
              <p:nvPr/>
            </p:nvCxnSpPr>
            <p:spPr bwMode="auto">
              <a:xfrm flipV="1">
                <a:off x="7398027" y="2022230"/>
                <a:ext cx="1207811" cy="21267"/>
              </a:xfrm>
              <a:prstGeom prst="line">
                <a:avLst/>
              </a:prstGeom>
              <a:noFill/>
              <a:ln w="25400" algn="ctr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8215" name="Straight Connector 4"/>
              <p:cNvCxnSpPr>
                <a:cxnSpLocks noChangeShapeType="1"/>
              </p:cNvCxnSpPr>
              <p:nvPr/>
            </p:nvCxnSpPr>
            <p:spPr bwMode="auto">
              <a:xfrm>
                <a:off x="8605838" y="2022230"/>
                <a:ext cx="0" cy="2168770"/>
              </a:xfrm>
              <a:prstGeom prst="line">
                <a:avLst/>
              </a:prstGeom>
              <a:noFill/>
              <a:ln w="25400" algn="ctr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8216" name="Straight Connector 6"/>
              <p:cNvCxnSpPr>
                <a:cxnSpLocks noChangeShapeType="1"/>
              </p:cNvCxnSpPr>
              <p:nvPr/>
            </p:nvCxnSpPr>
            <p:spPr bwMode="auto">
              <a:xfrm flipH="1">
                <a:off x="7398028" y="4191000"/>
                <a:ext cx="1207810" cy="0"/>
              </a:xfrm>
              <a:prstGeom prst="line">
                <a:avLst/>
              </a:prstGeom>
              <a:noFill/>
              <a:ln w="25400" algn="ctr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grpSp>
        <p:nvGrpSpPr>
          <p:cNvPr id="2" name="Group 1"/>
          <p:cNvGrpSpPr/>
          <p:nvPr/>
        </p:nvGrpSpPr>
        <p:grpSpPr>
          <a:xfrm>
            <a:off x="685800" y="1219202"/>
            <a:ext cx="6712227" cy="1873034"/>
            <a:chOff x="685800" y="1219202"/>
            <a:chExt cx="6712227" cy="1873034"/>
          </a:xfrm>
        </p:grpSpPr>
        <p:grpSp>
          <p:nvGrpSpPr>
            <p:cNvPr id="74" name="Group 73"/>
            <p:cNvGrpSpPr/>
            <p:nvPr/>
          </p:nvGrpSpPr>
          <p:grpSpPr>
            <a:xfrm>
              <a:off x="685800" y="1295400"/>
              <a:ext cx="2195700" cy="1714290"/>
              <a:chOff x="490660" y="2362200"/>
              <a:chExt cx="2069978" cy="1295400"/>
            </a:xfrm>
            <a:noFill/>
          </p:grpSpPr>
          <p:sp>
            <p:nvSpPr>
              <p:cNvPr id="75" name="Rounded Rectangle 74"/>
              <p:cNvSpPr/>
              <p:nvPr/>
            </p:nvSpPr>
            <p:spPr bwMode="auto">
              <a:xfrm>
                <a:off x="490660" y="2362200"/>
                <a:ext cx="2069978" cy="1295400"/>
              </a:xfrm>
              <a:prstGeom prst="roundRect">
                <a:avLst>
                  <a:gd name="adj" fmla="val 12016"/>
                </a:avLst>
              </a:prstGeom>
              <a:solidFill>
                <a:schemeClr val="bg1"/>
              </a:solidFill>
              <a:ln w="25400"/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  <a:cs typeface="+mn-cs"/>
                  </a:defRPr>
                </a:lvl9pPr>
              </a:lstStyle>
              <a:p>
                <a:pPr algn="dist" eaLnBrk="1" hangingPunct="1">
                  <a:defRPr/>
                </a:pPr>
                <a:endParaRPr lang="en-US" sz="1800">
                  <a:latin typeface="+mn-lt"/>
                  <a:ea typeface="+mn-ea"/>
                </a:endParaRPr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572455" y="2417323"/>
                <a:ext cx="1906416" cy="976798"/>
              </a:xfrm>
              <a:prstGeom prst="rect">
                <a:avLst/>
              </a:prstGeom>
              <a:grpFill/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r>
                  <a:rPr lang="en-US" sz="1800" b="1" dirty="0">
                    <a:ea typeface="Arial Unicode MS" pitchFamily="34" charset="-122"/>
                    <a:cs typeface="Arial Unicode MS" pitchFamily="34" charset="-122"/>
                  </a:rPr>
                  <a:t>Question</a:t>
                </a:r>
              </a:p>
              <a:p>
                <a:pPr>
                  <a:defRPr/>
                </a:pPr>
                <a:endParaRPr lang="en-US" sz="2400" b="1" dirty="0"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endParaRPr>
              </a:p>
              <a:p>
                <a:pPr>
                  <a:defRPr/>
                </a:pPr>
                <a:r>
                  <a:rPr lang="en-US" sz="1800" i="1" dirty="0">
                    <a:latin typeface="Times New Roman" panose="02020603050405020304" pitchFamily="18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Who was the first American in space?</a:t>
                </a:r>
              </a:p>
            </p:txBody>
          </p:sp>
        </p:grpSp>
        <p:grpSp>
          <p:nvGrpSpPr>
            <p:cNvPr id="8197" name="Group 76"/>
            <p:cNvGrpSpPr>
              <a:grpSpLocks/>
            </p:cNvGrpSpPr>
            <p:nvPr/>
          </p:nvGrpSpPr>
          <p:grpSpPr bwMode="auto">
            <a:xfrm>
              <a:off x="2959100" y="1457325"/>
              <a:ext cx="1079500" cy="1285499"/>
              <a:chOff x="4839847" y="2705697"/>
              <a:chExt cx="988225" cy="1285032"/>
            </a:xfrm>
          </p:grpSpPr>
          <p:sp>
            <p:nvSpPr>
              <p:cNvPr id="8221" name="TextBox 14"/>
              <p:cNvSpPr txBox="1">
                <a:spLocks noChangeArrowheads="1"/>
              </p:cNvSpPr>
              <p:nvPr/>
            </p:nvSpPr>
            <p:spPr bwMode="auto">
              <a:xfrm>
                <a:off x="4839847" y="2705697"/>
                <a:ext cx="988225" cy="5230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o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908050" indent="-436563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304925" indent="-395288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o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93863" indent="-38735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93913" indent="-398463">
                  <a:spcBef>
                    <a:spcPct val="25000"/>
                  </a:spcBef>
                  <a:buClr>
                    <a:schemeClr val="accent2"/>
                  </a:buClr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51113" indent="-398463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3008313" indent="-398463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65513" indent="-398463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922713" indent="-398463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400" b="1">
                    <a:latin typeface="Arial Unicode MS" pitchFamily="34" charset="-128"/>
                    <a:ea typeface="Arial Unicode MS" pitchFamily="34" charset="-128"/>
                    <a:cs typeface="Arial Unicode MS" pitchFamily="34" charset="-128"/>
                  </a:rPr>
                  <a:t>Sentence 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400" b="1">
                    <a:latin typeface="Arial Unicode MS" pitchFamily="34" charset="-128"/>
                    <a:ea typeface="Arial Unicode MS" pitchFamily="34" charset="-128"/>
                    <a:cs typeface="Arial Unicode MS" pitchFamily="34" charset="-128"/>
                  </a:rPr>
                  <a:t>Selection</a:t>
                </a:r>
                <a:endParaRPr lang="en-US" altLang="en-US" sz="1800" b="1">
                  <a:latin typeface="Arial Unicode MS" pitchFamily="34" charset="-128"/>
                  <a:ea typeface="Arial Unicode MS" pitchFamily="34" charset="-128"/>
                  <a:cs typeface="Arial Unicode MS" pitchFamily="34" charset="-128"/>
                </a:endParaRPr>
              </a:p>
            </p:txBody>
          </p:sp>
          <p:sp>
            <p:nvSpPr>
              <p:cNvPr id="8222" name="TextBox 14"/>
              <p:cNvSpPr txBox="1">
                <a:spLocks noChangeArrowheads="1"/>
              </p:cNvSpPr>
              <p:nvPr/>
            </p:nvSpPr>
            <p:spPr bwMode="auto">
              <a:xfrm>
                <a:off x="4921859" y="3252333"/>
                <a:ext cx="795605" cy="7383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o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908050" indent="-436563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304925" indent="-395288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o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93863" indent="-38735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93913" indent="-398463">
                  <a:spcBef>
                    <a:spcPct val="25000"/>
                  </a:spcBef>
                  <a:buClr>
                    <a:schemeClr val="accent2"/>
                  </a:buClr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51113" indent="-398463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3008313" indent="-398463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65513" indent="-398463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922713" indent="-398463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400" b="1">
                    <a:latin typeface="Arial Unicode MS" pitchFamily="34" charset="-128"/>
                    <a:ea typeface="Arial Unicode MS" pitchFamily="34" charset="-128"/>
                    <a:cs typeface="Arial Unicode MS" pitchFamily="34" charset="-128"/>
                  </a:rPr>
                  <a:t>Via 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400" b="1">
                    <a:latin typeface="Arial Unicode MS" pitchFamily="34" charset="-128"/>
                    <a:ea typeface="Arial Unicode MS" pitchFamily="34" charset="-128"/>
                    <a:cs typeface="Arial Unicode MS" pitchFamily="34" charset="-128"/>
                  </a:rPr>
                  <a:t>Search 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400" b="1">
                    <a:latin typeface="Arial Unicode MS" pitchFamily="34" charset="-128"/>
                    <a:ea typeface="Arial Unicode MS" pitchFamily="34" charset="-128"/>
                    <a:cs typeface="Arial Unicode MS" pitchFamily="34" charset="-128"/>
                  </a:rPr>
                  <a:t>Engine</a:t>
                </a:r>
              </a:p>
            </p:txBody>
          </p:sp>
        </p:grpSp>
        <p:grpSp>
          <p:nvGrpSpPr>
            <p:cNvPr id="80" name="Group 79"/>
            <p:cNvGrpSpPr/>
            <p:nvPr/>
          </p:nvGrpSpPr>
          <p:grpSpPr>
            <a:xfrm>
              <a:off x="4191000" y="1219202"/>
              <a:ext cx="3207027" cy="1873034"/>
              <a:chOff x="7513637" y="2421418"/>
              <a:chExt cx="3284477" cy="1699772"/>
            </a:xfrm>
            <a:noFill/>
          </p:grpSpPr>
          <p:sp>
            <p:nvSpPr>
              <p:cNvPr id="81" name="Rounded Rectangle 80"/>
              <p:cNvSpPr/>
              <p:nvPr/>
            </p:nvSpPr>
            <p:spPr bwMode="auto">
              <a:xfrm>
                <a:off x="7513637" y="2421418"/>
                <a:ext cx="3284477" cy="1699772"/>
              </a:xfrm>
              <a:prstGeom prst="roundRect">
                <a:avLst>
                  <a:gd name="adj" fmla="val 6563"/>
                </a:avLst>
              </a:prstGeom>
              <a:solidFill>
                <a:schemeClr val="bg1"/>
              </a:solidFill>
              <a:ln w="25400"/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  <a:cs typeface="+mn-cs"/>
                  </a:defRPr>
                </a:lvl9pPr>
              </a:lstStyle>
              <a:p>
                <a:pPr algn="dist" eaLnBrk="1" hangingPunct="1">
                  <a:defRPr/>
                </a:pPr>
                <a:endParaRPr lang="en-US" sz="1800">
                  <a:latin typeface="+mn-lt"/>
                  <a:ea typeface="+mn-ea"/>
                </a:endParaRPr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7669717" y="2490567"/>
                <a:ext cx="2968922" cy="1592045"/>
              </a:xfrm>
              <a:prstGeom prst="rect">
                <a:avLst/>
              </a:prstGeom>
              <a:grpFill/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sz="1800" b="1" dirty="0">
                    <a:ea typeface="Arial Unicode MS" pitchFamily="34" charset="-122"/>
                    <a:cs typeface="Arial Unicode MS" pitchFamily="34" charset="-122"/>
                  </a:rPr>
                  <a:t>Sentence </a:t>
                </a:r>
                <a:r>
                  <a:rPr lang="en-US" sz="1800" b="1" dirty="0" smtClean="0">
                    <a:ea typeface="Arial Unicode MS" pitchFamily="34" charset="-122"/>
                    <a:cs typeface="Arial Unicode MS" pitchFamily="34" charset="-122"/>
                  </a:rPr>
                  <a:t>Collection</a:t>
                </a:r>
                <a:endParaRPr lang="en-US" sz="2600" i="1" dirty="0">
                  <a:latin typeface="Times New Roman" panose="02020603050405020304" pitchFamily="18" charset="0"/>
                  <a:ea typeface="Verdana" panose="020B0604030504040204" pitchFamily="34" charset="0"/>
                  <a:cs typeface="Times New Roman" panose="02020603050405020304" pitchFamily="18" charset="0"/>
                </a:endParaRPr>
              </a:p>
              <a:p>
                <a:pPr marL="457200" indent="-457200" algn="l">
                  <a:buFontTx/>
                  <a:buAutoNum type="arabicPeriod"/>
                  <a:defRPr/>
                </a:pPr>
                <a:r>
                  <a:rPr lang="en-US" sz="1800" i="1" dirty="0">
                    <a:latin typeface="Times New Roman" panose="02020603050405020304" pitchFamily="18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On May 5, 1961, Shepard piloted …</a:t>
                </a:r>
              </a:p>
              <a:p>
                <a:pPr marL="457200" indent="-457200" algn="l">
                  <a:buFontTx/>
                  <a:buAutoNum type="arabicPeriod"/>
                  <a:defRPr/>
                </a:pPr>
                <a:r>
                  <a:rPr lang="en-US" sz="1800" i="1" dirty="0">
                    <a:latin typeface="Times New Roman" panose="02020603050405020304" pitchFamily="18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Alan Shepard became the  first American …</a:t>
                </a:r>
              </a:p>
              <a:p>
                <a:pPr marL="457200" indent="-457200" algn="l">
                  <a:buFontTx/>
                  <a:buAutoNum type="arabicPeriod"/>
                  <a:defRPr/>
                </a:pPr>
                <a:r>
                  <a:rPr lang="en-US" sz="1800" i="1" dirty="0">
                    <a:latin typeface="Times New Roman" panose="02020603050405020304" pitchFamily="18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…</a:t>
                </a:r>
                <a:endParaRPr lang="en-US" sz="1800" dirty="0"/>
              </a:p>
            </p:txBody>
          </p:sp>
        </p:grpSp>
        <p:cxnSp>
          <p:nvCxnSpPr>
            <p:cNvPr id="8207" name="Straight Arrow Connector 16"/>
            <p:cNvCxnSpPr>
              <a:cxnSpLocks noChangeShapeType="1"/>
            </p:cNvCxnSpPr>
            <p:nvPr/>
          </p:nvCxnSpPr>
          <p:spPr bwMode="auto">
            <a:xfrm>
              <a:off x="2881313" y="2022475"/>
              <a:ext cx="1309687" cy="0"/>
            </a:xfrm>
            <a:prstGeom prst="straightConnector1">
              <a:avLst/>
            </a:prstGeom>
            <a:noFill/>
            <a:ln w="31750" algn="ctr">
              <a:solidFill>
                <a:schemeClr val="tx1"/>
              </a:solidFill>
              <a:round/>
              <a:headEnd/>
              <a:tailEnd type="arrow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4" name="Group 3"/>
          <p:cNvGrpSpPr/>
          <p:nvPr/>
        </p:nvGrpSpPr>
        <p:grpSpPr>
          <a:xfrm>
            <a:off x="685804" y="3313113"/>
            <a:ext cx="5213346" cy="2935288"/>
            <a:chOff x="685804" y="3313112"/>
            <a:chExt cx="5213346" cy="2935288"/>
          </a:xfrm>
        </p:grpSpPr>
        <p:grpSp>
          <p:nvGrpSpPr>
            <p:cNvPr id="43" name="Group 42"/>
            <p:cNvGrpSpPr/>
            <p:nvPr/>
          </p:nvGrpSpPr>
          <p:grpSpPr>
            <a:xfrm>
              <a:off x="685804" y="3480196"/>
              <a:ext cx="2108963" cy="2768204"/>
              <a:chOff x="12009437" y="2156406"/>
              <a:chExt cx="2727663" cy="2525271"/>
            </a:xfrm>
            <a:noFill/>
          </p:grpSpPr>
          <p:sp>
            <p:nvSpPr>
              <p:cNvPr id="44" name="Rounded Rectangle 43"/>
              <p:cNvSpPr/>
              <p:nvPr/>
            </p:nvSpPr>
            <p:spPr bwMode="auto">
              <a:xfrm>
                <a:off x="12009437" y="2156406"/>
                <a:ext cx="2727663" cy="2525271"/>
              </a:xfrm>
              <a:prstGeom prst="roundRect">
                <a:avLst>
                  <a:gd name="adj" fmla="val 8300"/>
                </a:avLst>
              </a:prstGeom>
              <a:solidFill>
                <a:schemeClr val="bg1"/>
              </a:solidFill>
              <a:ln w="25400"/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  <a:cs typeface="+mn-cs"/>
                  </a:defRPr>
                </a:lvl9pPr>
              </a:lstStyle>
              <a:p>
                <a:pPr algn="dist" eaLnBrk="1" hangingPunct="1">
                  <a:defRPr/>
                </a:pPr>
                <a:endParaRPr lang="en-US" sz="1800">
                  <a:latin typeface="+mn-lt"/>
                  <a:ea typeface="+mn-ea"/>
                </a:endParaRPr>
              </a:p>
            </p:txBody>
          </p:sp>
          <p:sp>
            <p:nvSpPr>
              <p:cNvPr id="45" name="TextBox 50"/>
              <p:cNvSpPr txBox="1"/>
              <p:nvPr/>
            </p:nvSpPr>
            <p:spPr bwMode="auto">
              <a:xfrm>
                <a:off x="12067223" y="2222066"/>
                <a:ext cx="2669877" cy="2335042"/>
              </a:xfrm>
              <a:prstGeom prst="rect">
                <a:avLst/>
              </a:prstGeom>
              <a:grpFill/>
            </p:spPr>
            <p:txBody>
              <a:bodyPr>
                <a:spAutoFit/>
              </a:bodyPr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  <a:cs typeface="+mn-cs"/>
                  </a:defRPr>
                </a:lvl9pPr>
              </a:lstStyle>
              <a:p>
                <a:pPr algn="ctr" eaLnBrk="1" hangingPunct="1">
                  <a:defRPr/>
                </a:pPr>
                <a:r>
                  <a:rPr lang="en-US" sz="1800" b="1" dirty="0" smtClean="0">
                    <a:latin typeface="+mn-lt"/>
                    <a:ea typeface="Arial Unicode MS" pitchFamily="34" charset="-122"/>
                    <a:cs typeface="Arial Unicode MS" pitchFamily="34" charset="-122"/>
                  </a:rPr>
                  <a:t>Top-K Answers</a:t>
                </a:r>
              </a:p>
              <a:p>
                <a:pPr eaLnBrk="1" hangingPunct="1">
                  <a:defRPr/>
                </a:pPr>
                <a:endParaRPr lang="en-US" sz="1400" b="1" dirty="0" smtClean="0"/>
              </a:p>
              <a:p>
                <a:pPr marL="457200" indent="-457200" eaLnBrk="1" hangingPunct="1">
                  <a:lnSpc>
                    <a:spcPts val="2200"/>
                  </a:lnSpc>
                  <a:buFontTx/>
                  <a:buAutoNum type="arabicPeriod"/>
                  <a:defRPr/>
                </a:pPr>
                <a:r>
                  <a:rPr lang="en-US" sz="18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Alan Shepard</a:t>
                </a:r>
              </a:p>
              <a:p>
                <a:pPr marL="457200" indent="-457200" eaLnBrk="1" hangingPunct="1">
                  <a:lnSpc>
                    <a:spcPts val="2200"/>
                  </a:lnSpc>
                  <a:buFontTx/>
                  <a:buAutoNum type="arabicPeriod"/>
                  <a:defRPr/>
                </a:pPr>
                <a:endParaRPr lang="en-US" sz="18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eaLnBrk="1" hangingPunct="1">
                  <a:lnSpc>
                    <a:spcPts val="2200"/>
                  </a:lnSpc>
                  <a:defRPr/>
                </a:pPr>
                <a:r>
                  <a:rPr lang="en-US" sz="1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2. </a:t>
                </a:r>
                <a:r>
                  <a:rPr lang="en-US" sz="18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Sally Ride</a:t>
                </a:r>
              </a:p>
              <a:p>
                <a:pPr eaLnBrk="1" hangingPunct="1">
                  <a:lnSpc>
                    <a:spcPts val="2200"/>
                  </a:lnSpc>
                  <a:defRPr/>
                </a:pPr>
                <a:endParaRPr lang="en-US" sz="18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 eaLnBrk="1" hangingPunct="1">
                  <a:lnSpc>
                    <a:spcPts val="2200"/>
                  </a:lnSpc>
                  <a:buFontTx/>
                  <a:buAutoNum type="arabicPeriod" startAt="3"/>
                  <a:defRPr/>
                </a:pPr>
                <a:r>
                  <a:rPr lang="en-US" sz="18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John Glenn</a:t>
                </a:r>
              </a:p>
              <a:p>
                <a:pPr marL="457200" indent="-457200" eaLnBrk="1" hangingPunct="1">
                  <a:lnSpc>
                    <a:spcPts val="2200"/>
                  </a:lnSpc>
                  <a:buFontTx/>
                  <a:buAutoNum type="arabicPeriod" startAt="3"/>
                  <a:defRPr/>
                </a:pPr>
                <a:endParaRPr lang="en-US" sz="18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eaLnBrk="1" hangingPunct="1">
                  <a:lnSpc>
                    <a:spcPts val="2200"/>
                  </a:lnSpc>
                  <a:defRPr/>
                </a:pPr>
                <a:r>
                  <a:rPr lang="en-US" sz="1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4. </a:t>
                </a:r>
                <a:r>
                  <a:rPr lang="en-US" sz="18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…</a:t>
                </a:r>
                <a:endParaRPr lang="en-US" sz="18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8208" name="Straight Arrow Connector 51"/>
            <p:cNvCxnSpPr>
              <a:cxnSpLocks noChangeShapeType="1"/>
            </p:cNvCxnSpPr>
            <p:nvPr/>
          </p:nvCxnSpPr>
          <p:spPr bwMode="auto">
            <a:xfrm flipH="1" flipV="1">
              <a:off x="2794000" y="4267200"/>
              <a:ext cx="1092200" cy="9525"/>
            </a:xfrm>
            <a:prstGeom prst="straightConnector1">
              <a:avLst/>
            </a:prstGeom>
            <a:noFill/>
            <a:ln w="31750" algn="ctr">
              <a:solidFill>
                <a:schemeClr val="tx1"/>
              </a:solidFill>
              <a:round/>
              <a:headEnd/>
              <a:tailEnd type="arrow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8" name="Bent-Up Arrow 27"/>
            <p:cNvSpPr/>
            <p:nvPr/>
          </p:nvSpPr>
          <p:spPr bwMode="auto">
            <a:xfrm flipH="1">
              <a:off x="2959100" y="4343400"/>
              <a:ext cx="2603500" cy="1768448"/>
            </a:xfrm>
            <a:prstGeom prst="bentUpArrow">
              <a:avLst>
                <a:gd name="adj1" fmla="val 8366"/>
                <a:gd name="adj2" fmla="val 11301"/>
                <a:gd name="adj3" fmla="val 18150"/>
              </a:avLst>
            </a:prstGeom>
            <a:noFill/>
            <a:ln w="25400" cap="flat" cmpd="sng" algn="ctr">
              <a:solidFill>
                <a:srgbClr val="C0000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340100" y="5405734"/>
              <a:ext cx="2559050" cy="46166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l">
                <a:defRPr/>
              </a:pPr>
              <a:r>
                <a:rPr lang="en-US" sz="2400" dirty="0">
                  <a:solidFill>
                    <a:srgbClr val="211AA6"/>
                  </a:solidFill>
                </a:rPr>
                <a:t>Entity </a:t>
              </a:r>
              <a:r>
                <a:rPr lang="en-US" sz="2400" dirty="0" smtClean="0">
                  <a:solidFill>
                    <a:srgbClr val="211AA6"/>
                  </a:solidFill>
                </a:rPr>
                <a:t>Info.</a:t>
              </a:r>
              <a:endParaRPr lang="en-US" sz="4000" dirty="0"/>
            </a:p>
          </p:txBody>
        </p:sp>
        <p:sp>
          <p:nvSpPr>
            <p:cNvPr id="8211" name="TextBox 14"/>
            <p:cNvSpPr txBox="1">
              <a:spLocks noChangeArrowheads="1"/>
            </p:cNvSpPr>
            <p:nvPr/>
          </p:nvSpPr>
          <p:spPr bwMode="auto">
            <a:xfrm>
              <a:off x="2806700" y="3313112"/>
              <a:ext cx="1079500" cy="954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908050" indent="-436563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304925" indent="-395288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93863" indent="-38735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93913" indent="-398463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51113" indent="-398463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3008313" indent="-398463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65513" indent="-398463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922713" indent="-398463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 b="1" dirty="0">
                  <a:latin typeface="Arial Unicode MS" pitchFamily="34" charset="-128"/>
                  <a:ea typeface="Arial Unicode MS" pitchFamily="34" charset="-128"/>
                  <a:cs typeface="Arial Unicode MS" pitchFamily="34" charset="-128"/>
                </a:rPr>
                <a:t>Feature</a:t>
              </a:r>
            </a:p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 b="1" dirty="0">
                  <a:latin typeface="Arial Unicode MS" pitchFamily="34" charset="-128"/>
                  <a:ea typeface="Arial Unicode MS" pitchFamily="34" charset="-128"/>
                  <a:cs typeface="Arial Unicode MS" pitchFamily="34" charset="-128"/>
                </a:rPr>
                <a:t>Generation</a:t>
              </a:r>
            </a:p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 b="1" dirty="0">
                  <a:latin typeface="Arial Unicode MS" pitchFamily="34" charset="-128"/>
                  <a:ea typeface="Arial Unicode MS" pitchFamily="34" charset="-128"/>
                  <a:cs typeface="Arial Unicode MS" pitchFamily="34" charset="-128"/>
                </a:rPr>
                <a:t>&amp; </a:t>
              </a:r>
            </a:p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 b="1" dirty="0">
                  <a:latin typeface="Arial Unicode MS" pitchFamily="34" charset="-128"/>
                  <a:ea typeface="Arial Unicode MS" pitchFamily="34" charset="-128"/>
                  <a:cs typeface="Arial Unicode MS" pitchFamily="34" charset="-128"/>
                </a:rPr>
                <a:t>Ranking</a:t>
              </a:r>
              <a:endParaRPr lang="en-US" altLang="en-US" sz="1800" b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79290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738" y="1143000"/>
            <a:ext cx="8272462" cy="5181600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Introduction</a:t>
            </a:r>
          </a:p>
          <a:p>
            <a:pPr lvl="8"/>
            <a:endParaRPr lang="en-US" dirty="0" smtClean="0"/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System Framework</a:t>
            </a:r>
          </a:p>
          <a:p>
            <a:pPr lvl="8"/>
            <a:endParaRPr lang="en-US" dirty="0"/>
          </a:p>
          <a:p>
            <a:r>
              <a:rPr lang="en-US" dirty="0" smtClean="0"/>
              <a:t>Features enabled by KB</a:t>
            </a:r>
          </a:p>
          <a:p>
            <a:pPr lvl="1"/>
            <a:r>
              <a:rPr lang="en-US" dirty="0"/>
              <a:t>Textual Relevance </a:t>
            </a:r>
            <a:r>
              <a:rPr lang="en-US" dirty="0" smtClean="0"/>
              <a:t>(</a:t>
            </a:r>
            <a:r>
              <a:rPr lang="en-US" dirty="0">
                <a:solidFill>
                  <a:srgbClr val="211AA6"/>
                </a:solidFill>
              </a:rPr>
              <a:t>entity </a:t>
            </a:r>
            <a:r>
              <a:rPr lang="en-US" dirty="0" smtClean="0">
                <a:solidFill>
                  <a:srgbClr val="211AA6"/>
                </a:solidFill>
              </a:rPr>
              <a:t>description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 smtClean="0"/>
              <a:t>Answer Type Checking (</a:t>
            </a:r>
            <a:r>
              <a:rPr lang="en-US" dirty="0">
                <a:solidFill>
                  <a:srgbClr val="211AA6"/>
                </a:solidFill>
              </a:rPr>
              <a:t>entity </a:t>
            </a:r>
            <a:r>
              <a:rPr lang="en-US" dirty="0" smtClean="0">
                <a:solidFill>
                  <a:srgbClr val="211AA6"/>
                </a:solidFill>
              </a:rPr>
              <a:t>type</a:t>
            </a:r>
            <a:r>
              <a:rPr lang="en-US" dirty="0" smtClean="0"/>
              <a:t>)</a:t>
            </a:r>
          </a:p>
          <a:p>
            <a:pPr lvl="8"/>
            <a:endParaRPr lang="en-US" dirty="0"/>
          </a:p>
          <a:p>
            <a:r>
              <a:rPr lang="en-US" dirty="0" smtClean="0"/>
              <a:t>Experiments </a:t>
            </a:r>
          </a:p>
          <a:p>
            <a:pPr lvl="8"/>
            <a:endParaRPr lang="en-US" dirty="0" smtClean="0"/>
          </a:p>
          <a:p>
            <a:r>
              <a:rPr lang="en-US" dirty="0" smtClean="0"/>
              <a:t>Conclusions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C9783A-7102-4A47-9DD4-0C0E3EA7866E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20140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rgbClr val="0099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rgbClr val="0099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宋体" pitchFamily="2" charset="-122"/>
          </a:defRPr>
        </a:defPPr>
      </a:lstStyle>
    </a:lnDef>
  </a:objectDefaul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1281</Words>
  <Application>Microsoft Office PowerPoint</Application>
  <PresentationFormat>On-screen Show (4:3)</PresentationFormat>
  <Paragraphs>377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7" baseType="lpstr">
      <vt:lpstr>Arial (Body)</vt:lpstr>
      <vt:lpstr>Arial Unicode MS</vt:lpstr>
      <vt:lpstr>宋体</vt:lpstr>
      <vt:lpstr>宋体</vt:lpstr>
      <vt:lpstr>Arial</vt:lpstr>
      <vt:lpstr>Cambria Math</vt:lpstr>
      <vt:lpstr>Courier New</vt:lpstr>
      <vt:lpstr>Symbol</vt:lpstr>
      <vt:lpstr>Times New Roman</vt:lpstr>
      <vt:lpstr>Verdana</vt:lpstr>
      <vt:lpstr>Wingdings</vt:lpstr>
      <vt:lpstr>Profile</vt:lpstr>
      <vt:lpstr>Open Domain Question Answering  via  Semantic Enrichment</vt:lpstr>
      <vt:lpstr>Open-domain Question Answering</vt:lpstr>
      <vt:lpstr>QA Systems via Querying the Web</vt:lpstr>
      <vt:lpstr>PowerPoint Presentation</vt:lpstr>
      <vt:lpstr>Question Answering via Semantic Enrichment </vt:lpstr>
      <vt:lpstr>Question Answering via Semantic Enrichment </vt:lpstr>
      <vt:lpstr>Outline</vt:lpstr>
      <vt:lpstr>System Framework</vt:lpstr>
      <vt:lpstr>Outline</vt:lpstr>
      <vt:lpstr>Textual Relevance between Q &amp; A </vt:lpstr>
      <vt:lpstr>Question Vectors</vt:lpstr>
      <vt:lpstr>Answer Candidate Vectors</vt:lpstr>
      <vt:lpstr>Textual Relevance Features</vt:lpstr>
      <vt:lpstr>Outline</vt:lpstr>
      <vt:lpstr>Answer Type Checking</vt:lpstr>
      <vt:lpstr>Answer Type Checking</vt:lpstr>
      <vt:lpstr>Traditional Approach: Question Classification</vt:lpstr>
      <vt:lpstr>Joint ⟨"Question" , "Answer Type" ⟩ Association</vt:lpstr>
      <vt:lpstr>Joint ⟨"Question" , "Answer Type" ⟩ Topic Model</vt:lpstr>
      <vt:lpstr>Outline</vt:lpstr>
      <vt:lpstr>Experiments – Data</vt:lpstr>
      <vt:lpstr>Systems &amp; Evaluation Metrics</vt:lpstr>
      <vt:lpstr>Experiments – Results</vt:lpstr>
      <vt:lpstr>Experiments – Feature Ablation Study</vt:lpstr>
      <vt:lpstr>Conclusions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2015-05-20T21:17:14Z</dcterms:created>
  <dcterms:modified xsi:type="dcterms:W3CDTF">2015-05-20T21:17:21Z</dcterms:modified>
</cp:coreProperties>
</file>