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0" autoAdjust="0"/>
    <p:restoredTop sz="89431" autoAdjust="0"/>
  </p:normalViewPr>
  <p:slideViewPr>
    <p:cSldViewPr snapToGrid="0">
      <p:cViewPr varScale="1">
        <p:scale>
          <a:sx n="18" d="100"/>
          <a:sy n="18" d="100"/>
        </p:scale>
        <p:origin x="2688" y="126"/>
      </p:cViewPr>
      <p:guideLst>
        <p:guide orient="horz" pos="8616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FFEBC-852E-4315-BDAB-D15BF18D8D9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4770-53DB-4B25-BD42-4CF848BE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4770-53DB-4B25-BD42-4CF848BE5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7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7F80-68B4-4569-802C-DADA7FF9474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64D2-8884-4632-80A1-3BC17845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573070" y="19062856"/>
            <a:ext cx="16573500" cy="35477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8150" y="17830984"/>
            <a:ext cx="17867023" cy="2479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intent taxonomy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Sampled 1k queries + full session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intent is </a:t>
            </a: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informational directed: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200" lvl="1" indent="-723900">
              <a:buFont typeface="Wingdings" panose="05000000000000000000" pitchFamily="2" charset="2"/>
              <a:buChar char="§"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(unambiguous answer)</a:t>
            </a:r>
          </a:p>
          <a:p>
            <a:pPr marL="1600200" lvl="1" indent="-723900">
              <a:buFont typeface="Wingdings" panose="05000000000000000000" pitchFamily="2" charset="2"/>
              <a:buChar char="§"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(open ended)</a:t>
            </a: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918400" cy="41295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131156"/>
            <a:ext cx="32918400" cy="14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Ryen W. White, Matthew Richardson and Wen-tau Yih</a:t>
            </a:r>
            <a:endParaRPr lang="en-US" sz="8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667" y="282969"/>
            <a:ext cx="2349854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 vs. Questions in </a:t>
            </a:r>
          </a:p>
          <a:p>
            <a:pPr>
              <a:lnSpc>
                <a:spcPct val="85000"/>
              </a:lnSpc>
            </a:pPr>
            <a:r>
              <a:rPr lang="en-US" sz="1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Informational Search Tasks</a:t>
            </a:r>
            <a:endParaRPr lang="en-US" sz="1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971" y="5791105"/>
            <a:ext cx="1536350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or Questions?</a:t>
            </a:r>
            <a:endParaRPr lang="en-US" sz="10000" i="1" dirty="0"/>
          </a:p>
        </p:txBody>
      </p:sp>
      <p:sp>
        <p:nvSpPr>
          <p:cNvPr id="8" name="Rectangle 7"/>
          <p:cNvSpPr/>
          <p:nvPr/>
        </p:nvSpPr>
        <p:spPr>
          <a:xfrm>
            <a:off x="290667" y="11787396"/>
            <a:ext cx="2513059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Prevalence and Characteristics</a:t>
            </a:r>
            <a:endParaRPr lang="en-US" sz="10000" i="1" dirty="0"/>
          </a:p>
        </p:txBody>
      </p:sp>
      <p:sp>
        <p:nvSpPr>
          <p:cNvPr id="9" name="Rectangle 8"/>
          <p:cNvSpPr/>
          <p:nvPr/>
        </p:nvSpPr>
        <p:spPr>
          <a:xfrm>
            <a:off x="332643" y="16193384"/>
            <a:ext cx="830868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Intent</a:t>
            </a:r>
            <a:endParaRPr lang="en-US" sz="10000" i="1" dirty="0"/>
          </a:p>
        </p:txBody>
      </p:sp>
      <p:sp>
        <p:nvSpPr>
          <p:cNvPr id="10" name="Rectangle 9"/>
          <p:cNvSpPr/>
          <p:nvPr/>
        </p:nvSpPr>
        <p:spPr>
          <a:xfrm>
            <a:off x="15193945" y="16173832"/>
            <a:ext cx="1080616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Relevance</a:t>
            </a:r>
            <a:endParaRPr lang="en-US" sz="10000" i="1" dirty="0"/>
          </a:p>
        </p:txBody>
      </p:sp>
      <p:sp>
        <p:nvSpPr>
          <p:cNvPr id="11" name="Rectangle 10"/>
          <p:cNvSpPr/>
          <p:nvPr/>
        </p:nvSpPr>
        <p:spPr>
          <a:xfrm>
            <a:off x="14990745" y="33355937"/>
            <a:ext cx="788228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00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92183"/>
              </p:ext>
            </p:extLst>
          </p:nvPr>
        </p:nvGraphicFramePr>
        <p:xfrm>
          <a:off x="677963" y="29421588"/>
          <a:ext cx="13327690" cy="1402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790"/>
                <a:gridCol w="491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Category</a:t>
                      </a:r>
                      <a:endParaRPr lang="en-US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Queries</a:t>
                      </a:r>
                      <a:endParaRPr lang="en-US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673350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Directed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00200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416550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62300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381625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62300" indent="0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67335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Undirected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7640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4320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070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673350" indent="-34925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070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638425" indent="34925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0700" indent="0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Pornography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Error/Other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5259" y="7389719"/>
            <a:ext cx="3239263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engines optimize for keywords; Queries can also be written as questions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questions:</a:t>
            </a:r>
          </a:p>
          <a:p>
            <a:pPr marL="914400">
              <a:buAutoNum type="arabicPeriod"/>
            </a:pP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 How common are questions and question-answering (QA) intentions 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in Web </a:t>
            </a: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search?</a:t>
            </a:r>
          </a:p>
          <a:p>
            <a:pPr marL="914400">
              <a:buAutoNum type="arabicPeriod"/>
            </a:pP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 What is benefit from 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formulating </a:t>
            </a: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 using keywords vs questions?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78595" y="13394255"/>
            <a:ext cx="1033407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Web queries are natural language (NL) questions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455" y="13154036"/>
            <a:ext cx="6970178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3.18% </a:t>
            </a:r>
            <a:endParaRPr lang="en-US" sz="17000" b="1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88444" y="13152705"/>
            <a:ext cx="4426212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7.39</a:t>
            </a:r>
            <a:endParaRPr lang="en-US" sz="17000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4656" y="13380224"/>
            <a:ext cx="106417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 (vs. 3.80 in keyword queries with similar intent)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93944" y="17760119"/>
            <a:ext cx="17867023" cy="2545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103 QA tasks (one per query), e.g.,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5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[rule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of standard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form]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5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Task: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“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are reviewing some linear algebra 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  materials and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encounter the rule of standard </a:t>
            </a:r>
          </a:p>
          <a:p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   form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. Find out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its meaning.”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Crowdworkers created questions:</a:t>
            </a:r>
          </a:p>
          <a:p>
            <a:pPr marL="1600200" lvl="1" indent="-723900">
              <a:buFont typeface="Wingdings" panose="05000000000000000000" pitchFamily="2" charset="2"/>
              <a:buChar char="§"/>
              <a:tabLst>
                <a:tab pos="5899150" algn="l"/>
              </a:tabLst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6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Target = search engine</a:t>
            </a:r>
          </a:p>
          <a:p>
            <a:pPr marL="1600200" lvl="1" indent="-723900">
              <a:buFont typeface="Wingdings" panose="05000000000000000000" pitchFamily="2" charset="2"/>
              <a:buChar char="§"/>
              <a:tabLst>
                <a:tab pos="5840413" algn="l"/>
              </a:tabLst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6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= general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relevance (engines A and B (NDCG@3))</a:t>
            </a: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Query-question differences indistinguishable (p=0.762). Same on both engines.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NL queries common for informational intent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Relevance same for queries / questions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For efficiency, people should use keywords</a:t>
            </a: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Other reasons for using NL, e.g., spoken dialog, seeking results from QA sites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  <a:r>
              <a:rPr lang="en-US" sz="6500" dirty="0" smtClean="0">
                <a:latin typeface="Arial" panose="020B0604020202020204" pitchFamily="34" charset="0"/>
                <a:cs typeface="Arial" panose="020B0604020202020204" pitchFamily="34" charset="0"/>
              </a:rPr>
              <a:t> Predict whether query or question is best on a per query basis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2291" y="24087831"/>
            <a:ext cx="6970178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10.3% </a:t>
            </a:r>
            <a:endParaRPr lang="en-US" sz="170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78943" y="24300045"/>
            <a:ext cx="844652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Web queries </a:t>
            </a:r>
            <a:b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intent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78943" y="26575767"/>
            <a:ext cx="844652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QA intent expressed as NL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2291" y="26267991"/>
            <a:ext cx="6970178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30.0% </a:t>
            </a:r>
            <a:endParaRPr lang="en-US" sz="17000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95877"/>
              </p:ext>
            </p:extLst>
          </p:nvPr>
        </p:nvGraphicFramePr>
        <p:xfrm>
          <a:off x="15534970" y="27357937"/>
          <a:ext cx="16616046" cy="3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268"/>
                <a:gridCol w="2789555"/>
                <a:gridCol w="5731193"/>
                <a:gridCol w="4939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</a:t>
                      </a:r>
                      <a:endParaRPr lang="en-US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endParaRPr lang="en-US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</a:t>
                      </a:r>
                      <a:endParaRPr lang="en-US" i="1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  <a:endParaRPr lang="en-US" i="1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216" y="631527"/>
            <a:ext cx="8468836" cy="83663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-14514" y="11628378"/>
            <a:ext cx="32932914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14514" y="15975974"/>
            <a:ext cx="32932914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763712" y="15963900"/>
            <a:ext cx="0" cy="2792730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893990" y="42628770"/>
            <a:ext cx="167829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{ryenw,mattri,scottyih}@microsoft.com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56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316</Words>
  <Application>Microsoft Office PowerPoint</Application>
  <PresentationFormat>Custom</PresentationFormat>
  <Paragraphs>176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Ryen White</dc:creator>
  <cp:lastModifiedBy>Scott Wen-tau Yih</cp:lastModifiedBy>
  <cp:revision>45</cp:revision>
  <dcterms:created xsi:type="dcterms:W3CDTF">2015-05-12T00:05:06Z</dcterms:created>
  <dcterms:modified xsi:type="dcterms:W3CDTF">2015-05-13T17:40:15Z</dcterms:modified>
</cp:coreProperties>
</file>