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98" r:id="rId3"/>
    <p:sldId id="301" r:id="rId4"/>
    <p:sldId id="375" r:id="rId5"/>
    <p:sldId id="399" r:id="rId6"/>
    <p:sldId id="407" r:id="rId7"/>
    <p:sldId id="408" r:id="rId8"/>
    <p:sldId id="396" r:id="rId9"/>
    <p:sldId id="409" r:id="rId10"/>
    <p:sldId id="400" r:id="rId11"/>
    <p:sldId id="401" r:id="rId12"/>
    <p:sldId id="402" r:id="rId13"/>
    <p:sldId id="384" r:id="rId14"/>
    <p:sldId id="385" r:id="rId15"/>
    <p:sldId id="405" r:id="rId16"/>
    <p:sldId id="410" r:id="rId17"/>
    <p:sldId id="395" r:id="rId18"/>
    <p:sldId id="397" r:id="rId19"/>
    <p:sldId id="387" r:id="rId20"/>
    <p:sldId id="404" r:id="rId21"/>
    <p:sldId id="389" r:id="rId22"/>
    <p:sldId id="390" r:id="rId23"/>
    <p:sldId id="391" r:id="rId24"/>
    <p:sldId id="406" r:id="rId25"/>
    <p:sldId id="3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9" autoAdjust="0"/>
    <p:restoredTop sz="81420" autoAdjust="0"/>
  </p:normalViewPr>
  <p:slideViewPr>
    <p:cSldViewPr>
      <p:cViewPr varScale="1">
        <p:scale>
          <a:sx n="72" d="100"/>
          <a:sy n="72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973363126906"/>
          <c:y val="0.22035220178186438"/>
          <c:w val="0.79929815263476678"/>
          <c:h val="0.5626606540871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ANDD-Raw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1.6025641025641025E-3"/>
                  <c:y val="-5.9753295798534764E-4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rgbClr val="FFFF00"/>
                        </a:solidFill>
                      </a:rPr>
                      <a:t>0.956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217948717948718E-2"/>
                  <c:y val="-2.22623206935501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spPr>
              <a:solidFill>
                <a:schemeClr val="bg2"/>
              </a:solidFill>
            </c:spPr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Unigram(k=1),cos</c:v>
                </c:pt>
                <c:pt idx="1">
                  <c:v>Unigram(k=1),Jacc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0.95599999999999996</c:v>
                </c:pt>
                <c:pt idx="1">
                  <c:v>0.95199999999999996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422824550777306E-2"/>
                  <c:y val="-6.4800882604603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2.2435897435897436E-2"/>
                  <c:y val="-2.5045329897573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spPr>
              <a:solidFill>
                <a:schemeClr val="bg2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Unigram(k=1),cos</c:v>
                </c:pt>
                <c:pt idx="1">
                  <c:v>Unigram(k=1),Jacc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0.88400000000000001</c:v>
                </c:pt>
                <c:pt idx="1">
                  <c:v>0.874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Binary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8.0128205128205121E-3"/>
                  <c:y val="-1.9673230326276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4.4871794871794872E-2"/>
                  <c:y val="5.56536105605788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elete val="1"/>
            </c:dLbl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Unigram(k=1),cos</c:v>
                </c:pt>
                <c:pt idx="1">
                  <c:v>Unigram(k=1),Jacc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0.86099999999999999</c:v>
                </c:pt>
                <c:pt idx="1">
                  <c:v>0.85199999999999998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SpotSigs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083333333333339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chemeClr val="bg2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Unigram(k=1),cos</c:v>
                </c:pt>
                <c:pt idx="1">
                  <c:v>Unigram(k=1),Jacc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0.95299999999999996</c:v>
                </c:pt>
                <c:pt idx="1">
                  <c:v>0.95199999999999996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28896"/>
        <c:axId val="96089216"/>
      </c:barChart>
      <c:catAx>
        <c:axId val="88128896"/>
        <c:scaling>
          <c:orientation val="minMax"/>
        </c:scaling>
        <c:delete val="1"/>
        <c:axPos val="b"/>
        <c:majorTickMark val="out"/>
        <c:minorTickMark val="none"/>
        <c:tickLblPos val="nextTo"/>
        <c:crossAx val="96089216"/>
        <c:crosses val="autoZero"/>
        <c:auto val="1"/>
        <c:lblAlgn val="ctr"/>
        <c:lblOffset val="100"/>
        <c:noMultiLvlLbl val="0"/>
      </c:catAx>
      <c:valAx>
        <c:axId val="96089216"/>
        <c:scaling>
          <c:orientation val="minMax"/>
          <c:max val="1"/>
          <c:min val="0.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128896"/>
        <c:crosses val="autoZero"/>
        <c:crossBetween val="between"/>
        <c:majorUnit val="0.2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44165152432868"/>
          <c:y val="4.7342891100876541E-2"/>
          <c:w val="0.87605407497139776"/>
          <c:h val="0.7452233447234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ANDD-Raw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9.05888417372514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Cosine</c:v>
                </c:pt>
                <c:pt idx="1">
                  <c:v>Jaccard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0.67400000000000004</c:v>
                </c:pt>
                <c:pt idx="1">
                  <c:v>0.7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TFIDF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Cosine</c:v>
                </c:pt>
                <c:pt idx="1">
                  <c:v>Jaccard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0.625</c:v>
                </c:pt>
                <c:pt idx="1">
                  <c:v>0.626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Binary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8.169934640522876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450980392156862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Cosine</c:v>
                </c:pt>
                <c:pt idx="1">
                  <c:v>Jaccard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0.622</c:v>
                </c:pt>
                <c:pt idx="1">
                  <c:v>0.622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SpotSigs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437908496732025E-2"/>
                  <c:y val="3.01962805790832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6.5359477124183009E-3"/>
                  <c:y val="3.0196280579083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chemeClr val="bg2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Cosine</c:v>
                </c:pt>
                <c:pt idx="1">
                  <c:v>Jaccard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0.25700000000000001</c:v>
                </c:pt>
                <c:pt idx="1">
                  <c:v>0.25800000000000001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856128"/>
        <c:axId val="95857664"/>
      </c:barChart>
      <c:catAx>
        <c:axId val="95856128"/>
        <c:scaling>
          <c:orientation val="minMax"/>
        </c:scaling>
        <c:delete val="1"/>
        <c:axPos val="b"/>
        <c:majorTickMark val="out"/>
        <c:minorTickMark val="none"/>
        <c:tickLblPos val="nextTo"/>
        <c:crossAx val="95857664"/>
        <c:crosses val="autoZero"/>
        <c:auto val="1"/>
        <c:lblAlgn val="ctr"/>
        <c:lblOffset val="100"/>
        <c:noMultiLvlLbl val="0"/>
      </c:catAx>
      <c:valAx>
        <c:axId val="95857664"/>
        <c:scaling>
          <c:orientation val="minMax"/>
          <c:max val="0.8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8561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46709869230948"/>
          <c:y val="5.0183464566929133E-2"/>
          <c:w val="0.72563909599795606"/>
          <c:h val="0.71190708661417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ANDD-SimHash (48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0.94299999999999995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ANDD-MinHash (200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0.93100000000000005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Charikar (48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0.82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Shingles (672 bytes)</c:v>
                </c:pt>
              </c:strCache>
            </c:strRef>
          </c:tx>
          <c:invertIfNegative val="0"/>
          <c:dLbls>
            <c:dLbl>
              <c:idx val="0"/>
              <c:spPr>
                <a:solidFill>
                  <a:schemeClr val="bg2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0.876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996928"/>
        <c:axId val="96142080"/>
      </c:barChart>
      <c:catAx>
        <c:axId val="95996928"/>
        <c:scaling>
          <c:orientation val="minMax"/>
        </c:scaling>
        <c:delete val="1"/>
        <c:axPos val="b"/>
        <c:majorTickMark val="out"/>
        <c:minorTickMark val="none"/>
        <c:tickLblPos val="nextTo"/>
        <c:crossAx val="96142080"/>
        <c:crosses val="autoZero"/>
        <c:auto val="1"/>
        <c:lblAlgn val="ctr"/>
        <c:lblOffset val="100"/>
        <c:noMultiLvlLbl val="0"/>
      </c:catAx>
      <c:valAx>
        <c:axId val="9614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9969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21807061853116"/>
          <c:y val="5.0797258102696544E-2"/>
          <c:w val="0.86948633189719204"/>
          <c:h val="0.62096412743695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ANDD-SimHash (48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0.65600000000000003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ANDD-MinHash (200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txPr>
              <a:bodyPr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0.64600000000000002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Charikar (48 bytes)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0.59099999999999997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Shingles (672 bytes)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0.60199999999999998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1-Shingles (48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0.54800000000000004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I-Match (24 bytes)</c:v>
                </c:pt>
              </c:strCache>
            </c:strRef>
          </c:tx>
          <c:invertIfNegative val="0"/>
          <c:dLbls>
            <c:spPr>
              <a:solidFill>
                <a:schemeClr val="bg2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F1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0.53200000000000003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032256"/>
        <c:axId val="96033792"/>
      </c:barChart>
      <c:catAx>
        <c:axId val="96032256"/>
        <c:scaling>
          <c:orientation val="minMax"/>
        </c:scaling>
        <c:delete val="1"/>
        <c:axPos val="b"/>
        <c:majorTickMark val="out"/>
        <c:minorTickMark val="none"/>
        <c:tickLblPos val="nextTo"/>
        <c:crossAx val="96033792"/>
        <c:crosses val="autoZero"/>
        <c:auto val="1"/>
        <c:lblAlgn val="ctr"/>
        <c:lblOffset val="100"/>
        <c:noMultiLvlLbl val="0"/>
      </c:catAx>
      <c:valAx>
        <c:axId val="96033792"/>
        <c:scaling>
          <c:orientation val="minMax"/>
          <c:max val="0.70000000000000007"/>
          <c:min val="0.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0322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Averaged Max F1 Score</c:v>
                </c:pt>
              </c:strCache>
            </c:strRef>
          </c:tx>
          <c:spPr>
            <a:ln w="31750"/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15</c:v>
                </c:pt>
                <c:pt idx="1">
                  <c:v>26</c:v>
                </c:pt>
                <c:pt idx="2">
                  <c:v>31</c:v>
                </c:pt>
                <c:pt idx="3">
                  <c:v>43</c:v>
                </c:pt>
                <c:pt idx="4">
                  <c:v>58</c:v>
                </c:pt>
                <c:pt idx="5">
                  <c:v>68</c:v>
                </c:pt>
                <c:pt idx="6">
                  <c:v>79</c:v>
                </c:pt>
                <c:pt idx="7">
                  <c:v>90</c:v>
                </c:pt>
                <c:pt idx="8">
                  <c:v>100</c:v>
                </c:pt>
                <c:pt idx="9">
                  <c:v>199</c:v>
                </c:pt>
                <c:pt idx="10">
                  <c:v>298</c:v>
                </c:pt>
                <c:pt idx="11">
                  <c:v>408</c:v>
                </c:pt>
                <c:pt idx="12">
                  <c:v>514</c:v>
                </c:pt>
                <c:pt idx="13">
                  <c:v>601</c:v>
                </c:pt>
                <c:pt idx="14">
                  <c:v>704</c:v>
                </c:pt>
                <c:pt idx="15">
                  <c:v>801</c:v>
                </c:pt>
                <c:pt idx="16">
                  <c:v>893</c:v>
                </c:pt>
                <c:pt idx="17">
                  <c:v>1005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0.79745619999999995</c:v>
                </c:pt>
                <c:pt idx="1">
                  <c:v>0.84642360000000005</c:v>
                </c:pt>
                <c:pt idx="2">
                  <c:v>0.88803900000000002</c:v>
                </c:pt>
                <c:pt idx="3">
                  <c:v>0.92194299999999996</c:v>
                </c:pt>
                <c:pt idx="4">
                  <c:v>0.95253480000000001</c:v>
                </c:pt>
                <c:pt idx="5">
                  <c:v>0.95360060000000002</c:v>
                </c:pt>
                <c:pt idx="6">
                  <c:v>0.95381320000000003</c:v>
                </c:pt>
                <c:pt idx="7">
                  <c:v>0.95401519999999995</c:v>
                </c:pt>
                <c:pt idx="8">
                  <c:v>0.95401599999999998</c:v>
                </c:pt>
                <c:pt idx="9">
                  <c:v>0.95482080000000003</c:v>
                </c:pt>
                <c:pt idx="10">
                  <c:v>0.9548816</c:v>
                </c:pt>
                <c:pt idx="11">
                  <c:v>0.95466819999999997</c:v>
                </c:pt>
                <c:pt idx="12">
                  <c:v>0.95539079999999998</c:v>
                </c:pt>
                <c:pt idx="13">
                  <c:v>0.95542700000000003</c:v>
                </c:pt>
                <c:pt idx="14">
                  <c:v>0.95537019999999995</c:v>
                </c:pt>
                <c:pt idx="15">
                  <c:v>0.95563319999999996</c:v>
                </c:pt>
                <c:pt idx="16">
                  <c:v>0.95463039999999999</c:v>
                </c:pt>
                <c:pt idx="17">
                  <c:v>0.95607799999999998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858112"/>
        <c:axId val="102864384"/>
      </c:scatterChart>
      <c:valAx>
        <c:axId val="102858112"/>
        <c:scaling>
          <c:orientation val="minMax"/>
          <c:max val="3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Number of Training Documents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2864384"/>
        <c:crosses val="autoZero"/>
        <c:crossBetween val="midCat"/>
      </c:valAx>
      <c:valAx>
        <c:axId val="102864384"/>
        <c:scaling>
          <c:orientation val="minMax"/>
          <c:max val="0.96000000000000008"/>
          <c:min val="0.8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Max F1</a:t>
                </a:r>
                <a:r>
                  <a:rPr lang="en-US" sz="2000" baseline="0" dirty="0" smtClean="0"/>
                  <a:t> Score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5143375769617585E-3"/>
              <c:y val="0.2298855615845946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28581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0.39744</cdr:x>
      <cdr:y>0.81132</cdr:y>
    </cdr:from>
    <cdr:to>
      <cdr:x>0.71795</cdr:x>
      <cdr:y>0.93082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2362200" y="3276600"/>
          <a:ext cx="1905000" cy="482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smtClean="0"/>
            <a:t>Unigram (</a:t>
          </a:r>
          <a:r>
            <a:rPr lang="en-US" sz="1800" b="0" i="0" smtClean="0">
              <a:latin typeface="Cambria Math"/>
            </a:rPr>
            <a:t>𝑛=1</a:t>
          </a:r>
          <a:r>
            <a:rPr lang="en-US" sz="1800" dirty="0" smtClean="0"/>
            <a:t>)</a:t>
          </a:r>
          <a:endParaRPr lang="en-US" sz="18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7/30/2010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7/30/2010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5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3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1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8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5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14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5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27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28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42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4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6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10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2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8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4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1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1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0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2076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750205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207645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3" Type="http://schemas.openxmlformats.org/officeDocument/2006/relationships/image" Target="../media/image2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1.png"/><Relationship Id="rId14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5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15.xml"/><Relationship Id="rId29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130.png"/><Relationship Id="rId28" Type="http://schemas.openxmlformats.org/officeDocument/2006/relationships/image" Target="../media/image440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ve.com/getstarted.aspx" TargetMode="External"/><Relationship Id="rId5" Type="http://schemas.openxmlformats.org/officeDocument/2006/relationships/hyperlink" Target="http://docs.google.com/View?id=dfbgtp2q_0xh9sp=7h" TargetMode="External"/><Relationship Id="rId4" Type="http://schemas.openxmlformats.org/officeDocument/2006/relationships/hyperlink" Target="http://docs.google.com/View?id=df67bssq_0cfwjq=x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05" y="1947005"/>
            <a:ext cx="7781394" cy="1329595"/>
          </a:xfrm>
        </p:spPr>
        <p:txBody>
          <a:bodyPr/>
          <a:lstStyle/>
          <a:p>
            <a:r>
              <a:rPr lang="en-US" sz="4800" dirty="0" smtClean="0"/>
              <a:t>Adaptive Near-Duplicate Detection via Similarity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9" y="4655707"/>
            <a:ext cx="7770811" cy="1745093"/>
          </a:xfrm>
        </p:spPr>
        <p:txBody>
          <a:bodyPr/>
          <a:lstStyle/>
          <a:p>
            <a:r>
              <a:rPr lang="en-US" sz="3200" dirty="0" smtClean="0"/>
              <a:t>Scott Wen-tau </a:t>
            </a:r>
            <a:r>
              <a:rPr lang="en-US" sz="3200" dirty="0"/>
              <a:t>Yih </a:t>
            </a:r>
            <a:r>
              <a:rPr lang="en-US" sz="2800" dirty="0" smtClean="0"/>
              <a:t>(Microsoft Research)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1000" dirty="0" smtClean="0"/>
          </a:p>
          <a:p>
            <a:r>
              <a:rPr lang="en-US" sz="2800" i="1" dirty="0" smtClean="0"/>
              <a:t>Joint work with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Hannaneh Hajishirzi </a:t>
            </a:r>
            <a:r>
              <a:rPr lang="en-US" sz="2400" dirty="0" smtClean="0"/>
              <a:t>(University of Illinois)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Aleksander Kolcz </a:t>
            </a:r>
            <a:r>
              <a:rPr lang="en-US" sz="2400" dirty="0" smtClean="0"/>
              <a:t>(Microsoft Bing)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1101804"/>
                <a:ext cx="8380412" cy="1107996"/>
              </a:xfrm>
            </p:spPr>
            <p:txBody>
              <a:bodyPr/>
              <a:lstStyle/>
              <a:p>
                <a:r>
                  <a:rPr lang="en-US" sz="4400" dirty="0" smtClean="0"/>
                  <a:t>A Unified View of NDD Methods</a:t>
                </a:r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:r>
                  <a:rPr lang="en-US" sz="3600" dirty="0"/>
                  <a:t>Term vector construction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𝑑</m:t>
                    </m:r>
                    <m:r>
                      <a:rPr lang="en-US" sz="36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𝑣𝑒𝑐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101804"/>
                <a:ext cx="8380412" cy="1107996"/>
              </a:xfrm>
              <a:blipFill rotWithShape="1">
                <a:blip r:embed="rId3"/>
                <a:stretch>
                  <a:fillRect l="-4731" t="-26374" b="-29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438400"/>
                <a:ext cx="8686800" cy="2234458"/>
              </a:xfrm>
            </p:spPr>
            <p:txBody>
              <a:bodyPr/>
              <a:lstStyle/>
              <a:p>
                <a:pPr marL="382573" lvl="1" indent="-382573">
                  <a:buSzPct val="95000"/>
                  <a:buBlip>
                    <a:blip r:embed="rId4"/>
                  </a:buBlip>
                </a:pPr>
                <a:r>
                  <a:rPr lang="en-US" sz="2800" dirty="0" smtClean="0"/>
                  <a:t>Select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-grams from the raw document </a:t>
                </a:r>
              </a:p>
              <a:p>
                <a:pPr marL="666725" lvl="2" indent="-382573">
                  <a:buSzPct val="95000"/>
                  <a:buFont typeface="Wingdings" pitchFamily="2" charset="2"/>
                  <a:buChar char="Ø"/>
                </a:pPr>
                <a:r>
                  <a:rPr lang="en-US" sz="2400" dirty="0" smtClean="0"/>
                  <a:t>Shingles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𝑛</m:t>
                    </m:r>
                    <m:r>
                      <a:rPr lang="en-US" sz="240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smtClean="0"/>
                  <a:t>grams</a:t>
                </a:r>
                <a:endParaRPr lang="en-US" sz="2400" dirty="0"/>
              </a:p>
              <a:p>
                <a:pPr marL="666725" lvl="2" indent="-382573">
                  <a:buSzPct val="95000"/>
                  <a:buFont typeface="Wingdings" pitchFamily="2" charset="2"/>
                  <a:buChar char="Ø"/>
                </a:pPr>
                <a:r>
                  <a:rPr lang="en-US" sz="2400" dirty="0"/>
                  <a:t>I-Match: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-grams with mid </a:t>
                </a:r>
                <a:r>
                  <a:rPr lang="en-US" sz="2400" i="1" dirty="0" err="1">
                    <a:latin typeface="Times New Roman" pitchFamily="18" charset="0"/>
                    <a:cs typeface="Times New Roman" pitchFamily="18" charset="0"/>
                  </a:rPr>
                  <a:t>idf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values</a:t>
                </a:r>
              </a:p>
              <a:p>
                <a:pPr marL="666725" lvl="2" indent="-382573">
                  <a:buSzPct val="95000"/>
                  <a:buFont typeface="Wingdings" pitchFamily="2" charset="2"/>
                  <a:buChar char="Ø"/>
                </a:pPr>
                <a:r>
                  <a:rPr lang="en-US" sz="2400" dirty="0" err="1" smtClean="0"/>
                  <a:t>SpotSigs</a:t>
                </a:r>
                <a:r>
                  <a:rPr lang="en-US" sz="2400" dirty="0" smtClean="0"/>
                  <a:t>: skip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-grams </a:t>
                </a:r>
                <a:r>
                  <a:rPr lang="en-US" sz="2400" dirty="0" smtClean="0"/>
                  <a:t>after stop </a:t>
                </a:r>
                <a:r>
                  <a:rPr lang="en-US" sz="2400" dirty="0"/>
                  <a:t>words </a:t>
                </a:r>
                <a:r>
                  <a:rPr lang="en-US" sz="1800" dirty="0"/>
                  <a:t>[Theobald et al. </a:t>
                </a:r>
                <a:r>
                  <a:rPr lang="en-US" sz="1800" dirty="0" smtClean="0"/>
                  <a:t>‘08]</a:t>
                </a:r>
                <a:endParaRPr lang="en-US" sz="2400" dirty="0"/>
              </a:p>
              <a:p>
                <a:pPr marL="382573" lvl="1" indent="-382573">
                  <a:buSzPct val="95000"/>
                  <a:buBlip>
                    <a:blip r:embed="rId4"/>
                  </a:buBlip>
                </a:pPr>
                <a:r>
                  <a:rPr lang="en-US" sz="2800" dirty="0"/>
                  <a:t>Create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/>
                  <a:t>gram vector </a:t>
                </a:r>
                <a:r>
                  <a:rPr lang="en-US" sz="2800" dirty="0"/>
                  <a:t>with </a:t>
                </a:r>
                <a:r>
                  <a:rPr lang="en-US" sz="2800" dirty="0" smtClean="0"/>
                  <a:t>binary/TFIDF weighting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438400"/>
                <a:ext cx="8686800" cy="2234458"/>
              </a:xfrm>
              <a:blipFill rotWithShape="1">
                <a:blip r:embed="rId5"/>
                <a:stretch>
                  <a:fillRect t="-6267" b="-8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457200" y="5105400"/>
            <a:ext cx="1828800" cy="1524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</a:rPr>
              <a:t>BP to </a:t>
            </a:r>
            <a:r>
              <a:rPr lang="en-US" dirty="0" smtClean="0">
                <a:solidFill>
                  <a:schemeClr val="bg2"/>
                </a:solidFill>
              </a:rPr>
              <a:t>proceed with pressure test </a:t>
            </a:r>
            <a:r>
              <a:rPr lang="en-US" dirty="0">
                <a:solidFill>
                  <a:schemeClr val="bg2"/>
                </a:solidFill>
              </a:rPr>
              <a:t>on </a:t>
            </a:r>
            <a:r>
              <a:rPr lang="en-US" dirty="0" smtClean="0">
                <a:solidFill>
                  <a:schemeClr val="bg2"/>
                </a:solidFill>
              </a:rPr>
              <a:t>leaking well …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2799476"/>
                  </p:ext>
                </p:extLst>
              </p:nvPr>
            </p:nvGraphicFramePr>
            <p:xfrm>
              <a:off x="3276600" y="5372100"/>
              <a:ext cx="3142550" cy="914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7398"/>
                    <a:gridCol w="524446"/>
                    <a:gridCol w="524446"/>
                    <a:gridCol w="524446"/>
                    <a:gridCol w="524446"/>
                    <a:gridCol w="527368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82799476"/>
                  </p:ext>
                </p:extLst>
              </p:nvPr>
            </p:nvGraphicFramePr>
            <p:xfrm>
              <a:off x="3276600" y="5372100"/>
              <a:ext cx="3142550" cy="914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7398"/>
                    <a:gridCol w="524446"/>
                    <a:gridCol w="524446"/>
                    <a:gridCol w="524446"/>
                    <a:gridCol w="524446"/>
                    <a:gridCol w="527368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76" r="-507059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0000" r="-401163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200000" r="-301163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300000" r="-201163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400000" r="-101163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500000" r="-1163" b="-132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6"/>
                          <a:stretch>
                            <a:fillRect l="-500000" t="-100000" r="-1163" b="-3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 bwMode="auto">
              <a:xfrm>
                <a:off x="6790267" y="5105400"/>
                <a:ext cx="2057400" cy="12954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i="1" dirty="0">
                    <a:latin typeface="Segoe" pitchFamily="34" charset="0"/>
                  </a:rPr>
                  <a:t>For example</a:t>
                </a:r>
                <a:r>
                  <a:rPr lang="en-US" sz="1600" dirty="0">
                    <a:latin typeface="Segoe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>
                    <a:latin typeface="Segoe" pitchFamily="34" charset="0"/>
                  </a:rPr>
                  <a:t>=1</a:t>
                </a:r>
              </a:p>
              <a:p>
                <a:endParaRPr lang="en-US" sz="700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Segoe" pitchFamily="34" charset="0"/>
                  </a:rPr>
                  <a:t> “proceed”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latin typeface="Segoe" pitchFamily="34" charset="0"/>
                  </a:rPr>
                  <a:t> “pressure”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latin typeface="Segoe" pitchFamily="34" charset="0"/>
                  </a:rPr>
                  <a:t> “leaking”</a:t>
                </a: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0267" y="5105400"/>
                <a:ext cx="2057400" cy="1295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 bwMode="auto">
          <a:xfrm>
            <a:off x="2514600" y="5715000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39729" y="4648200"/>
                <a:ext cx="5022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9" y="4648200"/>
                <a:ext cx="502253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43400" y="4658380"/>
                <a:ext cx="9371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𝑣𝑒𝑐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658380"/>
                <a:ext cx="93718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72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1101804"/>
                <a:ext cx="8380412" cy="1148584"/>
              </a:xfrm>
            </p:spPr>
            <p:txBody>
              <a:bodyPr/>
              <a:lstStyle/>
              <a:p>
                <a:r>
                  <a:rPr lang="en-US" sz="4400" dirty="0" smtClean="0"/>
                  <a:t>A Unified View of NDD Methods</a:t>
                </a:r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:r>
                  <a:rPr lang="en-US" sz="3600" dirty="0"/>
                  <a:t>Signature generation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𝑣𝑒𝑐</m:t>
                        </m:r>
                      </m:sub>
                    </m:sSub>
                    <m:r>
                      <a:rPr lang="en-US" sz="36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𝑠𝑖𝑔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101804"/>
                <a:ext cx="8380412" cy="1148584"/>
              </a:xfrm>
              <a:blipFill rotWithShape="1">
                <a:blip r:embed="rId3"/>
                <a:stretch>
                  <a:fillRect l="-4731" t="-255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41138"/>
            <a:ext cx="8686800" cy="2234458"/>
          </a:xfrm>
        </p:spPr>
        <p:txBody>
          <a:bodyPr/>
          <a:lstStyle/>
          <a:p>
            <a:r>
              <a:rPr lang="en-US" sz="2800" dirty="0" smtClean="0"/>
              <a:t>For efficient document comparison and processing</a:t>
            </a:r>
          </a:p>
          <a:p>
            <a:r>
              <a:rPr lang="en-US" sz="2800" dirty="0"/>
              <a:t>Encode document </a:t>
            </a:r>
            <a:r>
              <a:rPr lang="en-US" sz="2800" dirty="0" smtClean="0"/>
              <a:t>into </a:t>
            </a:r>
            <a:r>
              <a:rPr lang="en-US" sz="2800" dirty="0"/>
              <a:t>a </a:t>
            </a:r>
            <a:r>
              <a:rPr lang="en-US" sz="2800" dirty="0" smtClean="0"/>
              <a:t>set of </a:t>
            </a:r>
            <a:r>
              <a:rPr lang="en-US" sz="2800" dirty="0"/>
              <a:t>hash </a:t>
            </a:r>
            <a:r>
              <a:rPr lang="en-US" sz="2800" dirty="0" smtClean="0"/>
              <a:t>code(s) </a:t>
            </a: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Shingles: </a:t>
            </a:r>
            <a:r>
              <a:rPr lang="en-US" sz="2400" dirty="0" err="1" smtClean="0"/>
              <a:t>MinHash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I-Match: SHA1 (single hash value)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/>
              <a:t>Charikar’s</a:t>
            </a:r>
            <a:r>
              <a:rPr lang="en-US" sz="2400" dirty="0" smtClean="0"/>
              <a:t> random projection: </a:t>
            </a:r>
            <a:r>
              <a:rPr lang="en-US" sz="2400" dirty="0" err="1" smtClean="0"/>
              <a:t>SimHash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1800" dirty="0" smtClean="0"/>
              <a:t>[</a:t>
            </a:r>
            <a:r>
              <a:rPr lang="en-US" sz="1800" dirty="0" err="1" smtClean="0"/>
              <a:t>Henzinger</a:t>
            </a:r>
            <a:r>
              <a:rPr lang="en-US" sz="1800" dirty="0" smtClean="0"/>
              <a:t> </a:t>
            </a:r>
            <a:r>
              <a:rPr lang="en-US" sz="1800" dirty="0"/>
              <a:t>‘</a:t>
            </a:r>
            <a:r>
              <a:rPr lang="en-US" sz="1800" dirty="0" smtClean="0"/>
              <a:t>06]</a:t>
            </a:r>
            <a:endParaRPr lang="en-US" sz="2400" dirty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929870" y="5184544"/>
            <a:ext cx="990600" cy="11430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75035"/>
                  </p:ext>
                </p:extLst>
              </p:nvPr>
            </p:nvGraphicFramePr>
            <p:xfrm>
              <a:off x="2952638" y="5298844"/>
              <a:ext cx="2461323" cy="73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8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3075035"/>
                  </p:ext>
                </p:extLst>
              </p:nvPr>
            </p:nvGraphicFramePr>
            <p:xfrm>
              <a:off x="2952638" y="5298844"/>
              <a:ext cx="2461323" cy="73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r="-504478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0000" r="-404478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00000" r="-304478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95588" r="-20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01493" r="-102985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94118" r="-1471" b="-128333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4"/>
                          <a:stretch>
                            <a:fillRect l="-494118" t="-100000" r="-1471" b="-2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ight Arrow 6"/>
          <p:cNvSpPr/>
          <p:nvPr/>
        </p:nvSpPr>
        <p:spPr bwMode="auto">
          <a:xfrm>
            <a:off x="2228541" y="5620577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37941" y="4651144"/>
                <a:ext cx="5022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41" y="4651144"/>
                <a:ext cx="50225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6341" y="4651144"/>
                <a:ext cx="9371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𝑣𝑒𝑐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341" y="4651144"/>
                <a:ext cx="9371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744790" y="4727344"/>
            <a:ext cx="2074610" cy="1978256"/>
          </a:xfrm>
          <a:prstGeom prst="rect">
            <a:avLst/>
          </a:prstGeom>
          <a:solidFill>
            <a:schemeClr val="bg2">
              <a:alpha val="3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6952"/>
              </p:ext>
            </p:extLst>
          </p:nvPr>
        </p:nvGraphicFramePr>
        <p:xfrm>
          <a:off x="6598920" y="5247621"/>
          <a:ext cx="1478280" cy="14630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7828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AB12FE012</a:t>
                      </a:r>
                      <a:endParaRPr lang="en-US" sz="1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3458DFA15</a:t>
                      </a:r>
                      <a:endParaRPr lang="en-US" sz="1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009F12485</a:t>
                      </a:r>
                      <a:endParaRPr lang="en-US" sz="18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5684520" y="5628621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80940" y="4648201"/>
                <a:ext cx="901337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0" y="4648201"/>
                <a:ext cx="901337" cy="5582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09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01804"/>
            <a:ext cx="8380412" cy="1107996"/>
          </a:xfrm>
        </p:spPr>
        <p:txBody>
          <a:bodyPr/>
          <a:lstStyle/>
          <a:p>
            <a:r>
              <a:rPr lang="en-US" sz="4400" dirty="0"/>
              <a:t>A Unified View of NDD </a:t>
            </a:r>
            <a:r>
              <a:rPr lang="en-US" sz="4400" dirty="0" smtClean="0"/>
              <a:t>Methods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600" dirty="0" smtClean="0"/>
              <a:t>Document Comparison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362200"/>
                <a:ext cx="8686800" cy="1892313"/>
              </a:xfrm>
            </p:spPr>
            <p:txBody>
              <a:bodyPr/>
              <a:lstStyle/>
              <a:p>
                <a:r>
                  <a:rPr lang="en-US" sz="2800" dirty="0" smtClean="0"/>
                  <a:t>Documents are near-duplicate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&gt;</m:t>
                    </m:r>
                    <m:r>
                      <a:rPr lang="en-US" sz="2800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sz="2800" dirty="0" smtClean="0"/>
              </a:p>
              <a:p>
                <a:pPr marL="666725" lvl="2" indent="-382573">
                  <a:buSzPct val="95000"/>
                  <a:buBlip>
                    <a:blip r:embed="rId3"/>
                  </a:buBlip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FF00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𝑠𝑖𝑚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𝑣𝑒𝑐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𝑣𝑒𝑐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b="0" i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/>
                        <a:ea typeface="Cambria Math"/>
                      </a:rPr>
                      <m:t>𝑂𝑣𝑒𝑟𝑙𝑎𝑝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𝑠𝑖𝑔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𝑠𝑖𝑔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pPr marL="666725" lvl="2" indent="-382573">
                  <a:buSzPct val="95000"/>
                  <a:buBlip>
                    <a:blip r:embed="rId3"/>
                  </a:buBlip>
                </a:pPr>
                <a:r>
                  <a:rPr lang="en-US" sz="2400" dirty="0" smtClean="0"/>
                  <a:t>Signature generation schemes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944525" lvl="3" indent="-382573">
                  <a:buSzPct val="95000"/>
                  <a:buBlip>
                    <a:blip r:embed="rId3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100" b="0" i="1" smtClean="0"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1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100" dirty="0" smtClean="0"/>
                  <a:t> </a:t>
                </a:r>
                <a:r>
                  <a:rPr lang="en-US" sz="2100" dirty="0" err="1" smtClean="0"/>
                  <a:t>Jaccard</a:t>
                </a:r>
                <a:r>
                  <a:rPr lang="en-US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sz="2100" dirty="0" smtClean="0"/>
                  <a:t> </a:t>
                </a:r>
                <a:r>
                  <a:rPr lang="en-US" sz="2100" dirty="0" err="1" smtClean="0"/>
                  <a:t>MinHash</a:t>
                </a:r>
                <a:r>
                  <a:rPr lang="en-US" sz="21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/>
                  <a:t>Cosine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/>
                  <a:t>SimHash</a:t>
                </a:r>
              </a:p>
              <a:p>
                <a:pPr marL="944525" lvl="3" indent="-382573">
                  <a:buSzPct val="95000"/>
                  <a:buBlip>
                    <a:blip r:embed="rId3"/>
                  </a:buBlip>
                </a:pPr>
                <a:endParaRPr lang="en-US" sz="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362200"/>
                <a:ext cx="8686800" cy="1892313"/>
              </a:xfrm>
              <a:blipFill rotWithShape="1">
                <a:blip r:embed="rId4"/>
                <a:stretch>
                  <a:fillRect t="-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968210" y="4550840"/>
            <a:ext cx="708190" cy="7027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3882970"/>
                  </p:ext>
                </p:extLst>
              </p:nvPr>
            </p:nvGraphicFramePr>
            <p:xfrm>
              <a:off x="2908427" y="4564683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3882970"/>
                  </p:ext>
                </p:extLst>
              </p:nvPr>
            </p:nvGraphicFramePr>
            <p:xfrm>
              <a:off x="2908427" y="4564683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t="-1818" r="-50298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t="-1818" r="-40298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000" t="-1818" r="-30298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95588" t="-1818" r="-19852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01493" t="-1818" r="-10149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494118" t="-1818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5"/>
                          <a:stretch>
                            <a:fillRect l="-494118" t="-101818" b="-2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 bwMode="auto">
          <a:xfrm>
            <a:off x="2097278" y="4768856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4191000"/>
                <a:ext cx="4124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91000"/>
                <a:ext cx="41242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200" y="4191000"/>
                <a:ext cx="722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𝑣𝑒𝑐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91000"/>
                <a:ext cx="722249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12470"/>
              </p:ext>
            </p:extLst>
          </p:nvPr>
        </p:nvGraphicFramePr>
        <p:xfrm>
          <a:off x="6593078" y="4605873"/>
          <a:ext cx="1332230" cy="670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3223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AB12FE012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3458DFA15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5678678" y="4806553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00973" y="4191000"/>
                <a:ext cx="698653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973" y="4191000"/>
                <a:ext cx="698653" cy="425053"/>
              </a:xfrm>
              <a:prstGeom prst="rect">
                <a:avLst/>
              </a:prstGeom>
              <a:blipFill rotWithShape="1"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cument"/>
          <p:cNvSpPr>
            <a:spLocks noEditPoints="1" noChangeArrowheads="1"/>
          </p:cNvSpPr>
          <p:nvPr/>
        </p:nvSpPr>
        <p:spPr bwMode="auto">
          <a:xfrm>
            <a:off x="968210" y="6056207"/>
            <a:ext cx="708190" cy="7027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6701462"/>
                  </p:ext>
                </p:extLst>
              </p:nvPr>
            </p:nvGraphicFramePr>
            <p:xfrm>
              <a:off x="2924001" y="6070050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6701462"/>
                  </p:ext>
                </p:extLst>
              </p:nvPr>
            </p:nvGraphicFramePr>
            <p:xfrm>
              <a:off x="2924001" y="6070050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1515" t="-1818" r="-512121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98529" t="-1818" r="-39705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201493" t="-1818" r="-30298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301493" t="-1818" r="-20298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401493" t="-1818" r="-10298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9"/>
                          <a:stretch>
                            <a:fillRect l="-494118" t="-1818" r="-1471" b="-1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9"/>
                          <a:stretch>
                            <a:fillRect l="-494118" t="-101818" r="-1471" b="-2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ight Arrow 14"/>
          <p:cNvSpPr/>
          <p:nvPr/>
        </p:nvSpPr>
        <p:spPr bwMode="auto">
          <a:xfrm>
            <a:off x="2112852" y="6274223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4400" y="5696367"/>
                <a:ext cx="47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</m:t>
                      </m:r>
                      <m:r>
                        <a:rPr lang="en-US" sz="20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696367"/>
                <a:ext cx="470000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139774" y="5696367"/>
                <a:ext cx="722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𝑣𝑒𝑐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74" y="5696367"/>
                <a:ext cx="722249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4758"/>
              </p:ext>
            </p:extLst>
          </p:nvPr>
        </p:nvGraphicFramePr>
        <p:xfrm>
          <a:off x="6608652" y="6111240"/>
          <a:ext cx="1309878" cy="670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09878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009F12485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3458DFA15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 bwMode="auto">
          <a:xfrm>
            <a:off x="5694252" y="6311920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616547" y="5696367"/>
                <a:ext cx="698653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𝑠𝑖𝑔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47" y="5696367"/>
                <a:ext cx="698653" cy="435376"/>
              </a:xfrm>
              <a:prstGeom prst="rect">
                <a:avLst/>
              </a:prstGeom>
              <a:blipFill rotWithShape="1"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Up-Down Arrow 39"/>
          <p:cNvSpPr/>
          <p:nvPr/>
        </p:nvSpPr>
        <p:spPr bwMode="auto">
          <a:xfrm>
            <a:off x="4041601" y="5436419"/>
            <a:ext cx="235566" cy="61978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81132" y="5434757"/>
                <a:ext cx="7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32" y="5434757"/>
                <a:ext cx="748068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406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Up-Down Arrow 40"/>
          <p:cNvSpPr/>
          <p:nvPr/>
        </p:nvSpPr>
        <p:spPr bwMode="auto">
          <a:xfrm>
            <a:off x="1374601" y="5436418"/>
            <a:ext cx="235566" cy="477637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14132" y="5410200"/>
                <a:ext cx="7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/>
                        </a:rPr>
                        <m:t>𝑆𝑖𝑚</m:t>
                      </m:r>
                    </m:oMath>
                  </m:oMathPara>
                </a14:m>
                <a:endParaRPr lang="en-US" sz="2400" dirty="0" err="1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32" y="5410200"/>
                <a:ext cx="748068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Up-Down Arrow 42"/>
          <p:cNvSpPr/>
          <p:nvPr/>
        </p:nvSpPr>
        <p:spPr bwMode="auto">
          <a:xfrm>
            <a:off x="7318201" y="5411862"/>
            <a:ext cx="235566" cy="61978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557732" y="5410200"/>
                <a:ext cx="135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𝑂𝑣𝑒𝑟𝑙𝑎𝑝</m:t>
                      </m:r>
                    </m:oMath>
                  </m:oMathPara>
                </a14:m>
                <a:endParaRPr lang="en-US" sz="24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732" y="5410200"/>
                <a:ext cx="1357668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1345" r="-134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00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64003"/>
            <a:ext cx="8380412" cy="664797"/>
          </a:xfrm>
        </p:spPr>
        <p:txBody>
          <a:bodyPr/>
          <a:lstStyle/>
          <a:p>
            <a:r>
              <a:rPr lang="en-US" sz="4800" dirty="0" smtClean="0"/>
              <a:t>Key to Improving NDD Accuracy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1703543"/>
          </a:xfrm>
        </p:spPr>
        <p:txBody>
          <a:bodyPr/>
          <a:lstStyle/>
          <a:p>
            <a:r>
              <a:rPr lang="en-US" dirty="0" smtClean="0"/>
              <a:t>Quality of the term vectors determines the final prediction accuracy</a:t>
            </a:r>
          </a:p>
          <a:p>
            <a:pPr lvl="1"/>
            <a:r>
              <a:rPr lang="en-US" dirty="0" smtClean="0"/>
              <a:t>Hashing schemes </a:t>
            </a:r>
            <a:r>
              <a:rPr lang="en-US" i="1" dirty="0" smtClean="0"/>
              <a:t>approximate</a:t>
            </a:r>
            <a:r>
              <a:rPr lang="en-US" dirty="0" smtClean="0"/>
              <a:t> the vector similarity function (e.g., cosine and </a:t>
            </a:r>
            <a:r>
              <a:rPr lang="en-US" dirty="0" err="1" smtClean="0"/>
              <a:t>Jaccard</a:t>
            </a:r>
            <a:r>
              <a:rPr lang="en-US" dirty="0" smtClean="0"/>
              <a:t>)</a:t>
            </a:r>
            <a:endParaRPr lang="en-US" sz="1000" dirty="0" smtClean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892010" y="4322240"/>
            <a:ext cx="708190" cy="7027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6666583"/>
                  </p:ext>
                </p:extLst>
              </p:nvPr>
            </p:nvGraphicFramePr>
            <p:xfrm>
              <a:off x="2832227" y="4336083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6666583"/>
                  </p:ext>
                </p:extLst>
              </p:nvPr>
            </p:nvGraphicFramePr>
            <p:xfrm>
              <a:off x="2832227" y="4336083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515" r="-51212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8529" r="-397059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1493" r="-3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1493" r="-2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01493" r="-1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494118" r="-1471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3"/>
                          <a:stretch>
                            <a:fillRect l="-494118" t="-100000" r="-1471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 bwMode="auto">
          <a:xfrm>
            <a:off x="2021078" y="4540256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3962400"/>
                <a:ext cx="4124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62400"/>
                <a:ext cx="41242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0" y="3962400"/>
                <a:ext cx="722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𝑣𝑒𝑐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62400"/>
                <a:ext cx="72224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2413"/>
              </p:ext>
            </p:extLst>
          </p:nvPr>
        </p:nvGraphicFramePr>
        <p:xfrm>
          <a:off x="6516878" y="4377273"/>
          <a:ext cx="1332230" cy="670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3223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AB12FE012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3458DFA15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5602478" y="4577953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24773" y="3962400"/>
                <a:ext cx="698653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773" y="3962400"/>
                <a:ext cx="698653" cy="425053"/>
              </a:xfrm>
              <a:prstGeom prst="rect">
                <a:avLst/>
              </a:prstGeom>
              <a:blipFill rotWithShape="1"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892010" y="5903807"/>
            <a:ext cx="708190" cy="7027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0968035"/>
                  </p:ext>
                </p:extLst>
              </p:nvPr>
            </p:nvGraphicFramePr>
            <p:xfrm>
              <a:off x="2847801" y="5917650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0968035"/>
                  </p:ext>
                </p:extLst>
              </p:nvPr>
            </p:nvGraphicFramePr>
            <p:xfrm>
              <a:off x="2847801" y="5917650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t="-1818" r="-5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100000" t="-1818" r="-4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00000" t="-1818" r="-3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295588" t="-1818" r="-198529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401493" t="-1818" r="-10149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7"/>
                          <a:stretch>
                            <a:fillRect l="-494118" t="-1818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7"/>
                          <a:stretch>
                            <a:fillRect l="-494118" t="-101818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 bwMode="auto">
          <a:xfrm>
            <a:off x="2036652" y="6121823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38200" y="5543967"/>
                <a:ext cx="47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</m:t>
                      </m:r>
                      <m:r>
                        <a:rPr lang="en-US" sz="20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3967"/>
                <a:ext cx="4700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63574" y="5543967"/>
                <a:ext cx="722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𝑣𝑒𝑐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74" y="5543967"/>
                <a:ext cx="722249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73683"/>
              </p:ext>
            </p:extLst>
          </p:nvPr>
        </p:nvGraphicFramePr>
        <p:xfrm>
          <a:off x="6532452" y="5958840"/>
          <a:ext cx="1309878" cy="670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09878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009F12485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3458DFA15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 bwMode="auto">
          <a:xfrm>
            <a:off x="5618052" y="6159520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540347" y="5543967"/>
                <a:ext cx="698653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𝑠𝑖𝑔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347" y="5543967"/>
                <a:ext cx="698653" cy="435376"/>
              </a:xfrm>
              <a:prstGeom prst="rect">
                <a:avLst/>
              </a:prstGeom>
              <a:blipFill rotWithShape="1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-Down Arrow 19"/>
          <p:cNvSpPr/>
          <p:nvPr/>
        </p:nvSpPr>
        <p:spPr bwMode="auto">
          <a:xfrm>
            <a:off x="3965401" y="5284019"/>
            <a:ext cx="235566" cy="61978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4932" y="5282357"/>
                <a:ext cx="7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32" y="5282357"/>
                <a:ext cx="748068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878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Up-Down Arrow 21"/>
          <p:cNvSpPr/>
          <p:nvPr/>
        </p:nvSpPr>
        <p:spPr bwMode="auto">
          <a:xfrm>
            <a:off x="1298401" y="5284018"/>
            <a:ext cx="235566" cy="477637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37932" y="5257800"/>
                <a:ext cx="7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/>
                        </a:rPr>
                        <m:t>𝑆𝑖𝑚</m:t>
                      </m:r>
                    </m:oMath>
                  </m:oMathPara>
                </a14:m>
                <a:endParaRPr lang="en-US" sz="2400" dirty="0" err="1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32" y="5257800"/>
                <a:ext cx="748068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Up-Down Arrow 23"/>
          <p:cNvSpPr/>
          <p:nvPr/>
        </p:nvSpPr>
        <p:spPr bwMode="auto">
          <a:xfrm>
            <a:off x="7242001" y="5259462"/>
            <a:ext cx="235566" cy="61978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81532" y="5257800"/>
                <a:ext cx="135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𝑂𝑣𝑒𝑟𝑙𝑎𝑝</m:t>
                      </m:r>
                    </m:oMath>
                  </m:oMathPara>
                </a14:m>
                <a:endParaRPr lang="en-US" sz="24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32" y="5257800"/>
                <a:ext cx="1357668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897" r="-179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 bwMode="auto">
          <a:xfrm>
            <a:off x="609600" y="3962400"/>
            <a:ext cx="4876800" cy="1219200"/>
          </a:xfrm>
          <a:prstGeom prst="roundRect">
            <a:avLst/>
          </a:prstGeom>
          <a:noFill/>
          <a:ln w="31750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96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81698"/>
          </a:xfrm>
        </p:spPr>
        <p:txBody>
          <a:bodyPr/>
          <a:lstStyle/>
          <a:p>
            <a:r>
              <a:rPr lang="en-US" sz="4200" dirty="0"/>
              <a:t>Adaptive NDD: The Learning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032793"/>
                <a:ext cx="8380412" cy="2492990"/>
              </a:xfrm>
            </p:spPr>
            <p:txBody>
              <a:bodyPr/>
              <a:lstStyle/>
              <a:p>
                <a:r>
                  <a:rPr lang="en-US" sz="2800" dirty="0"/>
                  <a:t>Create term vectors with </a:t>
                </a:r>
                <a:r>
                  <a:rPr lang="en-US" sz="2800" dirty="0" smtClean="0"/>
                  <a:t>different term-weighting scores</a:t>
                </a:r>
              </a:p>
              <a:p>
                <a:pPr lvl="1"/>
                <a:r>
                  <a:rPr lang="en-US" sz="2400" dirty="0"/>
                  <a:t>Scores are determined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-gram properties</a:t>
                </a:r>
              </a:p>
              <a:p>
                <a:pPr lvl="2"/>
                <a:r>
                  <a:rPr lang="en-US" sz="2000" dirty="0"/>
                  <a:t>TF, DF, Position, </a:t>
                </a:r>
                <a:r>
                  <a:rPr lang="en-US" sz="2000" dirty="0" err="1"/>
                  <a:t>IsCapital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AnchorText</a:t>
                </a:r>
                <a:r>
                  <a:rPr lang="en-US" sz="2000" dirty="0"/>
                  <a:t>, etc.</a:t>
                </a:r>
              </a:p>
              <a:p>
                <a:pPr marL="382573" lvl="1" indent="-382573">
                  <a:buSzPct val="95000"/>
                  <a:buBlip>
                    <a:blip r:embed="rId3"/>
                  </a:buBlip>
                </a:pPr>
                <a:r>
                  <a:rPr lang="en-US" sz="2800" dirty="0" smtClean="0"/>
                  <a:t>Scores indicate the </a:t>
                </a:r>
                <a:r>
                  <a:rPr lang="en-US" sz="2800" i="1" dirty="0"/>
                  <a:t>importance </a:t>
                </a:r>
                <a:r>
                  <a:rPr lang="en-US" sz="2800" dirty="0"/>
                  <a:t>of document fragments </a:t>
                </a:r>
                <a:r>
                  <a:rPr lang="en-US" sz="2800" dirty="0" smtClean="0"/>
                  <a:t>and are learned using </a:t>
                </a:r>
                <a:r>
                  <a:rPr lang="en-US" sz="2800" dirty="0"/>
                  <a:t>side </a:t>
                </a:r>
                <a:r>
                  <a:rPr lang="en-US" sz="2800" dirty="0" smtClean="0"/>
                  <a:t>information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032793"/>
                <a:ext cx="8380412" cy="2492990"/>
              </a:xfrm>
              <a:blipFill rotWithShape="1">
                <a:blip r:embed="rId4"/>
                <a:stretch>
                  <a:fillRect l="-73" t="-5623" b="-8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71600" y="4813582"/>
            <a:ext cx="5791200" cy="1676400"/>
            <a:chOff x="76200" y="3733800"/>
            <a:chExt cx="5791200" cy="1676400"/>
          </a:xfrm>
        </p:grpSpPr>
        <p:sp>
          <p:nvSpPr>
            <p:cNvPr id="12" name="Document"/>
            <p:cNvSpPr>
              <a:spLocks noEditPoints="1" noChangeArrowheads="1"/>
            </p:cNvSpPr>
            <p:nvPr/>
          </p:nvSpPr>
          <p:spPr bwMode="auto">
            <a:xfrm>
              <a:off x="762000" y="4195465"/>
              <a:ext cx="838200" cy="9562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8441640"/>
                    </p:ext>
                  </p:extLst>
                </p:nvPr>
              </p:nvGraphicFramePr>
              <p:xfrm>
                <a:off x="2819400" y="4216407"/>
                <a:ext cx="2461323" cy="914400"/>
              </p:xfrm>
              <a:graphic>
                <a:graphicData uri="http://schemas.openxmlformats.org/drawingml/2006/table">
                  <a:tbl>
                    <a:tblPr firstRow="1" bandRow="1">
                      <a:tableStyleId>{93296810-A885-4BE3-A3E7-6D5BEEA58F35}</a:tableStyleId>
                    </a:tblPr>
                    <a:tblGrid>
                      <a:gridCol w="405892"/>
                      <a:gridCol w="410591"/>
                      <a:gridCol w="410591"/>
                      <a:gridCol w="410591"/>
                      <a:gridCol w="410591"/>
                      <a:gridCol w="413067"/>
                    </a:tblGrid>
                    <a:tr h="304801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b="0" dirty="0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bg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b="0" dirty="0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bg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dirty="0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bg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dirty="0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bg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dirty="0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bg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just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sz="2400" b="0" i="0" dirty="0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solidFill>
                            <a:schemeClr val="bg2"/>
                          </a:solidFill>
                        </a:tcPr>
                      </a:tc>
                    </a:tr>
                    <a:tr h="3048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 smtClean="0"/>
                              <a:t>0</a:t>
                            </a:r>
                            <a:endParaRPr lang="en-US" sz="2400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b="1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b="1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 smtClean="0"/>
                              <a:t>0</a:t>
                            </a:r>
                            <a:endParaRPr lang="en-US" sz="2400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sz="2400" b="1" i="1" dirty="0" smtClean="0">
                                          <a:solidFill>
                                            <a:schemeClr val="accent3"/>
                                          </a:solidFill>
                                          <a:latin typeface="Cambria Math"/>
                                        </a:rPr>
                                        <m:t>𝟓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400" b="1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8441640"/>
                    </p:ext>
                  </p:extLst>
                </p:nvPr>
              </p:nvGraphicFramePr>
              <p:xfrm>
                <a:off x="2819400" y="4216407"/>
                <a:ext cx="2461323" cy="914400"/>
              </p:xfrm>
              <a:graphic>
                <a:graphicData uri="http://schemas.openxmlformats.org/drawingml/2006/table">
                  <a:tbl>
                    <a:tblPr firstRow="1" bandRow="1">
                      <a:tableStyleId>{93296810-A885-4BE3-A3E7-6D5BEEA58F35}</a:tableStyleId>
                    </a:tblPr>
                    <a:tblGrid>
                      <a:gridCol w="405892"/>
                      <a:gridCol w="410591"/>
                      <a:gridCol w="410591"/>
                      <a:gridCol w="410591"/>
                      <a:gridCol w="410591"/>
                      <a:gridCol w="413067"/>
                    </a:tblGrid>
                    <a:tr h="45720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 rotWithShape="1">
                            <a:blip r:embed="rId5"/>
                            <a:stretch>
                              <a:fillRect t="-1333" r="-502985" b="-1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 rotWithShape="1">
                            <a:blip r:embed="rId5"/>
                            <a:stretch>
                              <a:fillRect l="-100000" t="-1333" r="-402985" b="-1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 rotWithShape="1">
                            <a:blip r:embed="rId5"/>
                            <a:stretch>
                              <a:fillRect l="-200000" t="-1333" r="-302985" b="-1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 rotWithShape="1">
                            <a:blip r:embed="rId5"/>
                            <a:stretch>
                              <a:fillRect l="-295588" t="-1333" r="-198529" b="-1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 rotWithShape="1">
                            <a:blip r:embed="rId5"/>
                            <a:stretch>
                              <a:fillRect l="-401493" t="-1333" r="-101493" b="-1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 rotWithShape="1">
                            <a:blip r:embed="rId5"/>
                            <a:stretch>
                              <a:fillRect l="-494118" t="-1333" b="-132000"/>
                            </a:stretch>
                          </a:blipFill>
                        </a:tcPr>
                      </a:tc>
                    </a:tr>
                    <a:tr h="4572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 smtClean="0"/>
                              <a:t>0</a:t>
                            </a:r>
                            <a:endParaRPr lang="en-US" sz="2400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T w="38100" cmpd="sng">
                            <a:noFill/>
                          </a:lnT>
                          <a:blipFill rotWithShape="1">
                            <a:blip r:embed="rId5"/>
                            <a:stretch>
                              <a:fillRect l="-100000" t="-101333" r="-402985" b="-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T w="38100" cmpd="sng">
                            <a:noFill/>
                          </a:lnT>
                          <a:blipFill rotWithShape="1">
                            <a:blip r:embed="rId5"/>
                            <a:stretch>
                              <a:fillRect l="-200000" t="-101333" r="-302985" b="-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 smtClean="0"/>
                              <a:t>0</a:t>
                            </a:r>
                            <a:endParaRPr lang="en-US" sz="2400" dirty="0"/>
                          </a:p>
                        </a:txBody>
                        <a:tcPr>
                          <a:lnT w="38100" cmpd="sng">
                            <a:noFill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T w="38100" cmpd="sng">
                            <a:noFill/>
                          </a:lnT>
                          <a:blipFill rotWithShape="1">
                            <a:blip r:embed="rId5"/>
                            <a:stretch>
                              <a:fillRect l="-401493" t="-101333" r="-101493" b="-32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T w="38100" cmpd="sng">
                            <a:noFill/>
                          </a:lnT>
                          <a:blipFill rotWithShape="1">
                            <a:blip r:embed="rId5"/>
                            <a:stretch>
                              <a:fillRect l="-494118" t="-101333" b="-32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4" name="Right Arrow 13"/>
            <p:cNvSpPr/>
            <p:nvPr/>
          </p:nvSpPr>
          <p:spPr bwMode="auto">
            <a:xfrm>
              <a:off x="2021078" y="4540256"/>
              <a:ext cx="533400" cy="2667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38200" y="3733800"/>
                  <a:ext cx="4573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33800"/>
                  <a:ext cx="457305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048000" y="3733800"/>
                  <a:ext cx="829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𝑣𝑒𝑐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733800"/>
                  <a:ext cx="8297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le 16"/>
            <p:cNvSpPr/>
            <p:nvPr/>
          </p:nvSpPr>
          <p:spPr bwMode="auto">
            <a:xfrm>
              <a:off x="76200" y="3733800"/>
              <a:ext cx="5791200" cy="1676400"/>
            </a:xfrm>
            <a:prstGeom prst="roundRect">
              <a:avLst/>
            </a:prstGeom>
            <a:noFill/>
            <a:ln w="31750"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675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Term Vector Document Similarity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5537113"/>
                <a:ext cx="7848600" cy="1092287"/>
              </a:xfrm>
            </p:spPr>
            <p:txBody>
              <a:bodyPr/>
              <a:lstStyle/>
              <a:p>
                <a:r>
                  <a:rPr lang="en-US" dirty="0" smtClean="0"/>
                  <a:t>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Learn the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5537113"/>
                <a:ext cx="7848600" cy="1092287"/>
              </a:xfrm>
              <a:blipFill rotWithShape="1">
                <a:blip r:embed="rId3"/>
                <a:stretch>
                  <a:fillRect t="-127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1656" y="2217649"/>
                <a:ext cx="2461662" cy="6471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𝑣𝑒𝑐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𝑣𝑒𝑐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656" y="2217649"/>
                <a:ext cx="2461662" cy="6471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endCxn id="37" idx="0"/>
          </p:cNvCxnSpPr>
          <p:nvPr/>
        </p:nvCxnSpPr>
        <p:spPr>
          <a:xfrm flipH="1">
            <a:off x="2866675" y="2971800"/>
            <a:ext cx="1400525" cy="304800"/>
          </a:xfrm>
          <a:prstGeom prst="straightConnector1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8" idx="0"/>
          </p:cNvCxnSpPr>
          <p:nvPr/>
        </p:nvCxnSpPr>
        <p:spPr>
          <a:xfrm>
            <a:off x="5105400" y="2971800"/>
            <a:ext cx="1705325" cy="304800"/>
          </a:xfrm>
          <a:prstGeom prst="straightConnector1">
            <a:avLst/>
          </a:prstGeom>
          <a:ln w="34925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5"/>
          <p:cNvGrpSpPr/>
          <p:nvPr/>
        </p:nvGrpSpPr>
        <p:grpSpPr>
          <a:xfrm>
            <a:off x="5406866" y="4212948"/>
            <a:ext cx="1131571" cy="485343"/>
            <a:chOff x="1524000" y="4343400"/>
            <a:chExt cx="723900" cy="610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371600" y="4495800"/>
              <a:ext cx="609600" cy="3048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1809750" y="4514850"/>
              <a:ext cx="609600" cy="2667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1600200" y="4648200"/>
              <a:ext cx="609600" cy="1588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6992494" y="4212948"/>
            <a:ext cx="1131571" cy="485343"/>
            <a:chOff x="1524000" y="4343400"/>
            <a:chExt cx="723900" cy="610394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1371600" y="4495800"/>
              <a:ext cx="609600" cy="3048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1809750" y="4514850"/>
              <a:ext cx="609600" cy="2667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600200" y="4648200"/>
              <a:ext cx="609600" cy="1588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5"/>
          <p:cNvGrpSpPr/>
          <p:nvPr/>
        </p:nvGrpSpPr>
        <p:grpSpPr>
          <a:xfrm>
            <a:off x="1460778" y="4266875"/>
            <a:ext cx="1131570" cy="485343"/>
            <a:chOff x="1524000" y="4343400"/>
            <a:chExt cx="723900" cy="610394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>
              <a:off x="1371600" y="4495800"/>
              <a:ext cx="609600" cy="3048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1809750" y="4514850"/>
              <a:ext cx="609600" cy="2667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600200" y="4648200"/>
              <a:ext cx="609600" cy="1588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0"/>
          <p:cNvGrpSpPr/>
          <p:nvPr/>
        </p:nvGrpSpPr>
        <p:grpSpPr>
          <a:xfrm>
            <a:off x="3017997" y="4212948"/>
            <a:ext cx="1131570" cy="485343"/>
            <a:chOff x="1524000" y="4343400"/>
            <a:chExt cx="723900" cy="610394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1371600" y="4495800"/>
              <a:ext cx="609600" cy="3048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1809750" y="4514850"/>
              <a:ext cx="609600" cy="266700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1600200" y="4648200"/>
              <a:ext cx="609600" cy="1588"/>
            </a:xfrm>
            <a:prstGeom prst="straightConnector1">
              <a:avLst/>
            </a:prstGeom>
            <a:ln w="34925"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12057" y="2827249"/>
                <a:ext cx="725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𝑣𝑒𝑐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057" y="2827249"/>
                <a:ext cx="72517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468947" y="2827249"/>
                <a:ext cx="655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𝑣𝑒𝑐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47" y="2827249"/>
                <a:ext cx="65512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852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31810" y="4800600"/>
                <a:ext cx="2424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0" y="4800600"/>
                <a:ext cx="242441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5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66988" y="4800600"/>
                <a:ext cx="2424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988" y="4800600"/>
                <a:ext cx="2424412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00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7166874"/>
                  </p:ext>
                </p:extLst>
              </p:nvPr>
            </p:nvGraphicFramePr>
            <p:xfrm>
              <a:off x="1295400" y="3276600"/>
              <a:ext cx="3142550" cy="914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7398"/>
                    <a:gridCol w="524446"/>
                    <a:gridCol w="524446"/>
                    <a:gridCol w="524446"/>
                    <a:gridCol w="524446"/>
                    <a:gridCol w="527368"/>
                  </a:tblGrid>
                  <a:tr h="4206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417780"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17166874"/>
                  </p:ext>
                </p:extLst>
              </p:nvPr>
            </p:nvGraphicFramePr>
            <p:xfrm>
              <a:off x="1295400" y="3276600"/>
              <a:ext cx="3142550" cy="914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7398"/>
                    <a:gridCol w="524446"/>
                    <a:gridCol w="524446"/>
                    <a:gridCol w="524446"/>
                    <a:gridCol w="524446"/>
                    <a:gridCol w="527368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1176" t="-1333" r="-507059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100000" t="-1333" r="-401163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200000" t="-1333" r="-301163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300000" t="-1333" r="-201163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400000" t="-1333" r="-101163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500000" t="-1333" r="-1163" b="-105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8"/>
                          <a:stretch>
                            <a:fillRect l="-1176" t="-101333" r="-507059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8"/>
                          <a:stretch>
                            <a:fillRect l="-100000" t="-101333" r="-401163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8"/>
                          <a:stretch>
                            <a:fillRect l="-200000" t="-101333" r="-301163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8"/>
                          <a:stretch>
                            <a:fillRect l="-300000" t="-101333" r="-201163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8"/>
                          <a:stretch>
                            <a:fillRect l="-400000" t="-101333" r="-101163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8"/>
                          <a:stretch>
                            <a:fillRect l="-500000" t="-101333" r="-1163" b="-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8346561"/>
                  </p:ext>
                </p:extLst>
              </p:nvPr>
            </p:nvGraphicFramePr>
            <p:xfrm>
              <a:off x="5239450" y="3276600"/>
              <a:ext cx="3142550" cy="91541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7398"/>
                    <a:gridCol w="524446"/>
                    <a:gridCol w="524446"/>
                    <a:gridCol w="524446"/>
                    <a:gridCol w="524446"/>
                    <a:gridCol w="527368"/>
                  </a:tblGrid>
                  <a:tr h="4206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b="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417780"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1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619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chemeClr val="accent3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8346561"/>
                  </p:ext>
                </p:extLst>
              </p:nvPr>
            </p:nvGraphicFramePr>
            <p:xfrm>
              <a:off x="5239450" y="3276600"/>
              <a:ext cx="3142550" cy="91541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7398"/>
                    <a:gridCol w="524446"/>
                    <a:gridCol w="524446"/>
                    <a:gridCol w="524446"/>
                    <a:gridCol w="524446"/>
                    <a:gridCol w="527368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9"/>
                          <a:stretch>
                            <a:fillRect t="-1333" r="-507059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9"/>
                          <a:stretch>
                            <a:fillRect l="-98837" t="-1333" r="-401163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9"/>
                          <a:stretch>
                            <a:fillRect l="-198837" t="-1333" r="-301163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9"/>
                          <a:stretch>
                            <a:fillRect l="-298837" t="-1333" r="-201163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9"/>
                          <a:stretch>
                            <a:fillRect l="-398837" t="-1333" r="-101163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9"/>
                          <a:stretch>
                            <a:fillRect l="-493103" t="-1333" b="-108000"/>
                          </a:stretch>
                        </a:blipFill>
                      </a:tcPr>
                    </a:tc>
                  </a:tr>
                  <a:tr h="4582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9"/>
                          <a:stretch>
                            <a:fillRect t="-101333" r="-507059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9"/>
                          <a:stretch>
                            <a:fillRect l="-98837" t="-101333" r="-40116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9"/>
                          <a:stretch>
                            <a:fillRect l="-198837" t="-101333" r="-30116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9"/>
                          <a:stretch>
                            <a:fillRect l="-298837" t="-101333" r="-20116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9"/>
                          <a:stretch>
                            <a:fillRect l="-398837" t="-101333" r="-10116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29"/>
                          <a:stretch>
                            <a:fillRect l="-493103" t="-101333" b="-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9520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Features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80412" cy="4385816"/>
          </a:xfrm>
        </p:spPr>
        <p:txBody>
          <a:bodyPr/>
          <a:lstStyle/>
          <a:p>
            <a:r>
              <a:rPr lang="en-US" dirty="0" smtClean="0"/>
              <a:t>Doc-independent features</a:t>
            </a:r>
          </a:p>
          <a:p>
            <a:pPr lvl="1"/>
            <a:r>
              <a:rPr lang="en-US" dirty="0" smtClean="0"/>
              <a:t>Evaluated by table lookup</a:t>
            </a:r>
          </a:p>
          <a:p>
            <a:pPr lvl="1"/>
            <a:r>
              <a:rPr lang="en-US" dirty="0" smtClean="0"/>
              <a:t>e.g., Doc </a:t>
            </a:r>
            <a:r>
              <a:rPr lang="en-US" dirty="0"/>
              <a:t>frequency (DF), Query frequency (QF)</a:t>
            </a:r>
          </a:p>
          <a:p>
            <a:r>
              <a:rPr lang="en-US" dirty="0" smtClean="0"/>
              <a:t>Doc-dependent features</a:t>
            </a:r>
          </a:p>
          <a:p>
            <a:pPr lvl="1"/>
            <a:r>
              <a:rPr lang="en-US" dirty="0" smtClean="0"/>
              <a:t>Evaluated by linear scan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Term frequency (TF), Term location (</a:t>
            </a:r>
            <a:r>
              <a:rPr lang="en-US" dirty="0" err="1"/>
              <a:t>Loc</a:t>
            </a:r>
            <a:r>
              <a:rPr lang="en-US" dirty="0"/>
              <a:t>)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No lexical features used</a:t>
            </a:r>
          </a:p>
          <a:p>
            <a:r>
              <a:rPr lang="en-US" dirty="0" smtClean="0"/>
              <a:t>Very easy to compute</a:t>
            </a:r>
          </a:p>
          <a:p>
            <a:pPr lvl="1"/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1188345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664797"/>
          </a:xfrm>
        </p:spPr>
        <p:txBody>
          <a:bodyPr/>
          <a:lstStyle/>
          <a:p>
            <a:r>
              <a:rPr lang="en-US" sz="4800" dirty="0" smtClean="0"/>
              <a:t>Training Procedure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09800"/>
                <a:ext cx="8380412" cy="4043415"/>
              </a:xfrm>
            </p:spPr>
            <p:txBody>
              <a:bodyPr/>
              <a:lstStyle/>
              <a:p>
                <a:r>
                  <a:rPr lang="en-US" dirty="0" smtClean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⋯,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r>
                              <a:rPr lang="en-US" i="1">
                                <a:latin typeface="Cambria Math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8"/>
                <a:endParaRPr lang="en-US" sz="1000" dirty="0" smtClean="0"/>
              </a:p>
              <a:p>
                <a:r>
                  <a:rPr lang="en-US" dirty="0" smtClean="0"/>
                  <a:t>Possible loss functions:</a:t>
                </a:r>
              </a:p>
              <a:p>
                <a:pPr lvl="1"/>
                <a:r>
                  <a:rPr lang="en-US" dirty="0" smtClean="0"/>
                  <a:t>Sum squared error:</a:t>
                </a:r>
              </a:p>
              <a:p>
                <a:pPr marL="387335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𝑠𝑠𝑒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𝑠𝑖𝑚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FF00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Log-loss, Pairwise loss</a:t>
                </a:r>
              </a:p>
              <a:p>
                <a:pPr lvl="8"/>
                <a:endParaRPr lang="en-US" sz="1000" dirty="0" smtClean="0"/>
              </a:p>
              <a:p>
                <a:r>
                  <a:rPr lang="en-US" dirty="0" smtClean="0"/>
                  <a:t>Training can be done using gradient-based methods, such as 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09800"/>
                <a:ext cx="8380412" cy="4043415"/>
              </a:xfrm>
              <a:blipFill rotWithShape="1">
                <a:blip r:embed="rId3"/>
                <a:stretch>
                  <a:fillRect l="-73" t="-4223" b="-4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968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71884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Adaptive Near-duplicate Detection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Experiments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Data sets: News &amp; Email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Quality of raw vector representations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Quality of document signatures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Learning curve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750205"/>
          </a:xfrm>
        </p:spPr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0412" cy="4519699"/>
          </a:xfrm>
        </p:spPr>
        <p:txBody>
          <a:bodyPr/>
          <a:lstStyle/>
          <a:p>
            <a:r>
              <a:rPr lang="en-US" dirty="0" smtClean="0"/>
              <a:t>Web News Articles (News)</a:t>
            </a:r>
          </a:p>
          <a:p>
            <a:pPr lvl="1"/>
            <a:r>
              <a:rPr lang="en-US" dirty="0" smtClean="0"/>
              <a:t>Near-duplicate news pages </a:t>
            </a:r>
            <a:r>
              <a:rPr lang="en-US" sz="2000" dirty="0" smtClean="0"/>
              <a:t>[Theobald et al. SIGIR-08]</a:t>
            </a:r>
          </a:p>
          <a:p>
            <a:pPr lvl="1"/>
            <a:r>
              <a:rPr lang="en-US" dirty="0" smtClean="0"/>
              <a:t>68 clusters; 2160 news articles in total</a:t>
            </a:r>
          </a:p>
          <a:p>
            <a:pPr lvl="1"/>
            <a:r>
              <a:rPr lang="en-US" dirty="0" smtClean="0"/>
              <a:t>5 times 2-fold cross-validation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Hotmail Outbound Messages (Email)</a:t>
            </a:r>
          </a:p>
          <a:p>
            <a:pPr lvl="1"/>
            <a:r>
              <a:rPr lang="en-US" dirty="0" smtClean="0"/>
              <a:t>Training: 400 clusters (2,256 </a:t>
            </a:r>
            <a:r>
              <a:rPr lang="en-US" dirty="0" err="1" smtClean="0"/>
              <a:t>msg</a:t>
            </a:r>
            <a:r>
              <a:rPr lang="en-US" dirty="0" smtClean="0"/>
              <a:t>) from Dec 2008</a:t>
            </a:r>
          </a:p>
          <a:p>
            <a:pPr lvl="1"/>
            <a:r>
              <a:rPr lang="en-US" dirty="0" smtClean="0"/>
              <a:t>Testing: 475 clusters (658 </a:t>
            </a:r>
            <a:r>
              <a:rPr lang="en-US" dirty="0" err="1" smtClean="0"/>
              <a:t>msg</a:t>
            </a:r>
            <a:r>
              <a:rPr lang="en-US" dirty="0" smtClean="0"/>
              <a:t>) from Jan 2009</a:t>
            </a:r>
          </a:p>
          <a:p>
            <a:pPr lvl="1"/>
            <a:r>
              <a:rPr lang="en-US" dirty="0" smtClean="0"/>
              <a:t>Initial clusters selected using Shingle and I-Match; labels are further corrected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7010400" cy="34692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5516"/>
            <a:ext cx="6337005" cy="343248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2651" y="3505200"/>
            <a:ext cx="2394098" cy="2209800"/>
            <a:chOff x="1187302" y="3276600"/>
            <a:chExt cx="2394098" cy="22098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187302" y="4183972"/>
              <a:ext cx="2209800" cy="6494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Same a</a:t>
              </a:r>
              <a:r>
                <a:rPr kumimoji="0" lang="en-US" sz="2800" b="0" i="0" u="none" strike="noStrike" cap="none" normalizeH="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rticle</a:t>
              </a:r>
              <a:endParaRPr kumimoji="0" lang="en-US" sz="2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2292202" y="3276600"/>
              <a:ext cx="0" cy="912658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2895600" y="4838700"/>
              <a:ext cx="685800" cy="64770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0" y="2471736"/>
            <a:ext cx="4572000" cy="921275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1752600"/>
            <a:ext cx="2819400" cy="719136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2942" y="5141758"/>
            <a:ext cx="2593458" cy="1716242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22151" y="1066800"/>
            <a:ext cx="3679751" cy="2286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2942" y="4359608"/>
            <a:ext cx="4041258" cy="440991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143000"/>
            <a:ext cx="8380412" cy="1163395"/>
          </a:xfrm>
        </p:spPr>
        <p:txBody>
          <a:bodyPr/>
          <a:lstStyle/>
          <a:p>
            <a:pPr algn="ctr"/>
            <a:r>
              <a:rPr lang="en-US" sz="4400" dirty="0" smtClean="0"/>
              <a:t>Quality of Raw Vector Representation</a:t>
            </a:r>
            <a:br>
              <a:rPr lang="en-US" sz="4400" dirty="0" smtClean="0"/>
            </a:br>
            <a:r>
              <a:rPr lang="en-US" sz="4000" i="1" dirty="0" smtClean="0"/>
              <a:t>News Dataset</a:t>
            </a:r>
            <a:endParaRPr lang="en-US" sz="4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133600"/>
            <a:ext cx="7924800" cy="4563765"/>
            <a:chOff x="1600200" y="1905000"/>
            <a:chExt cx="6553200" cy="30226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hart 4"/>
                <p:cNvGraphicFramePr/>
                <p:nvPr>
                  <p:extLst>
                    <p:ext uri="{D42A27DB-BD31-4B8C-83A1-F6EECF244321}">
                      <p14:modId xmlns:p14="http://schemas.microsoft.com/office/powerpoint/2010/main" val="908645359"/>
                    </p:ext>
                  </p:extLst>
                </p:nvPr>
              </p:nvGraphicFramePr>
              <p:xfrm>
                <a:off x="1600200" y="1905000"/>
                <a:ext cx="6553200" cy="3022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 xmlns="">
            <p:graphicFrame>
              <p:nvGraphicFramePr>
                <p:cNvPr id="5" name="Chart 4"/>
                <p:cNvGraphicFramePr/>
                <p:nvPr>
                  <p:extLst>
                    <p:ext uri="{D42A27DB-BD31-4B8C-83A1-F6EECF244321}">
                      <p14:modId xmlns:p14="http://schemas.microsoft.com/office/powerpoint/2010/main" val="908645359"/>
                    </p:ext>
                  </p:extLst>
                </p:nvPr>
              </p:nvGraphicFramePr>
              <p:xfrm>
                <a:off x="1600200" y="1905000"/>
                <a:ext cx="6553200" cy="3022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35453" y="4321989"/>
                  <a:ext cx="1649532" cy="278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Unigram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453" y="4321989"/>
                  <a:ext cx="1649532" cy="27824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439" t="-5797" b="-11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399659" y="2122691"/>
              <a:ext cx="910036" cy="24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Cosine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878" y="2122691"/>
              <a:ext cx="1060337" cy="24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Jaccard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" y="3297997"/>
                <a:ext cx="553998" cy="23325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 Score</a:t>
                </a:r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97997"/>
                <a:ext cx="553998" cy="2332568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8788" y="1143000"/>
                <a:ext cx="8380412" cy="1163395"/>
              </a:xfrm>
            </p:spPr>
            <p:txBody>
              <a:bodyPr/>
              <a:lstStyle/>
              <a:p>
                <a:pPr algn="ctr"/>
                <a:r>
                  <a:rPr lang="en-US" sz="4400" dirty="0" smtClean="0"/>
                  <a:t>Quality of Raw Vector Representation</a:t>
                </a:r>
                <a:br>
                  <a:rPr lang="en-US" sz="4400" dirty="0" smtClean="0"/>
                </a:br>
                <a:r>
                  <a:rPr lang="en-US" sz="4000" i="1" dirty="0" smtClean="0"/>
                  <a:t>Email Dataset</a:t>
                </a:r>
                <a:endParaRPr lang="en-US" sz="4400" i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8788" y="1143000"/>
                <a:ext cx="8380412" cy="1163395"/>
              </a:xfrm>
              <a:blipFill rotWithShape="1">
                <a:blip r:embed="rId3"/>
                <a:stretch>
                  <a:fillRect l="-2387" t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3009730"/>
                <a:ext cx="553998" cy="23325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 Score</a:t>
                </a:r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09730"/>
                <a:ext cx="553998" cy="2332568"/>
              </a:xfrm>
              <a:prstGeom prst="rect">
                <a:avLst/>
              </a:prstGeom>
              <a:blipFill rotWithShape="1">
                <a:blip r:embed="rId4"/>
                <a:stretch>
                  <a:fillRect r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878577757"/>
              </p:ext>
            </p:extLst>
          </p:nvPr>
        </p:nvGraphicFramePr>
        <p:xfrm>
          <a:off x="838200" y="2414153"/>
          <a:ext cx="7772400" cy="420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24200" y="2411896"/>
            <a:ext cx="978156" cy="55764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2414153"/>
            <a:ext cx="1053668" cy="55764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Jaccard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8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98805"/>
            <a:ext cx="8380412" cy="1163395"/>
          </a:xfrm>
        </p:spPr>
        <p:txBody>
          <a:bodyPr/>
          <a:lstStyle/>
          <a:p>
            <a:pPr algn="ctr"/>
            <a:r>
              <a:rPr lang="en-US" sz="4400" dirty="0" smtClean="0"/>
              <a:t>Quality of Document Signature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i="1" dirty="0"/>
              <a:t>News Dataset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86851"/>
              </p:ext>
            </p:extLst>
          </p:nvPr>
        </p:nvGraphicFramePr>
        <p:xfrm>
          <a:off x="457200" y="2590800"/>
          <a:ext cx="8610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2895600"/>
                <a:ext cx="553998" cy="23325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 Score</a:t>
                </a:r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553998" cy="2332568"/>
              </a:xfrm>
              <a:prstGeom prst="rect">
                <a:avLst/>
              </a:prstGeom>
              <a:blipFill rotWithShape="1">
                <a:blip r:embed="rId4"/>
                <a:stretch>
                  <a:fillRect r="-17778" b="-6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97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98805"/>
            <a:ext cx="8380412" cy="1163395"/>
          </a:xfrm>
        </p:spPr>
        <p:txBody>
          <a:bodyPr/>
          <a:lstStyle/>
          <a:p>
            <a:pPr algn="ctr"/>
            <a:r>
              <a:rPr lang="en-US" sz="4400" dirty="0" smtClean="0"/>
              <a:t>Quality of Document Signature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i="1" dirty="0" smtClean="0"/>
              <a:t>Email </a:t>
            </a:r>
            <a:r>
              <a:rPr lang="en-US" sz="4000" i="1" dirty="0"/>
              <a:t>Dataset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924632"/>
              </p:ext>
            </p:extLst>
          </p:nvPr>
        </p:nvGraphicFramePr>
        <p:xfrm>
          <a:off x="609600" y="2590800"/>
          <a:ext cx="8077200" cy="376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055" y="2590800"/>
                <a:ext cx="553998" cy="233256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Segoe" pitchFamily="34" charset="0"/>
                  </a:rPr>
                  <a:t> Score</a:t>
                </a:r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5" y="2590800"/>
                <a:ext cx="553998" cy="2332568"/>
              </a:xfrm>
              <a:prstGeom prst="rect">
                <a:avLst/>
              </a:prstGeom>
              <a:blipFill rotWithShape="1">
                <a:blip r:embed="rId4"/>
                <a:stretch>
                  <a:fillRect r="-16484" b="-6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301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1066800"/>
            <a:ext cx="8380412" cy="664797"/>
          </a:xfrm>
        </p:spPr>
        <p:txBody>
          <a:bodyPr/>
          <a:lstStyle/>
          <a:p>
            <a:r>
              <a:rPr lang="en-US" sz="4800" dirty="0" smtClean="0"/>
              <a:t>Learning Curve </a:t>
            </a:r>
            <a:r>
              <a:rPr lang="en-US" sz="4000" dirty="0" smtClean="0"/>
              <a:t>(News Dataset)</a:t>
            </a:r>
            <a:endParaRPr lang="en-US" sz="4800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443448714"/>
              </p:ext>
            </p:extLst>
          </p:nvPr>
        </p:nvGraphicFramePr>
        <p:xfrm>
          <a:off x="533400" y="1828800"/>
          <a:ext cx="81534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1673352" y="4495800"/>
            <a:ext cx="6675120" cy="0"/>
          </a:xfrm>
          <a:prstGeom prst="line">
            <a:avLst/>
          </a:prstGeom>
          <a:ln w="25400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673352" y="2057400"/>
            <a:ext cx="6675120" cy="0"/>
          </a:xfrm>
          <a:prstGeom prst="line">
            <a:avLst/>
          </a:prstGeom>
          <a:ln w="25400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5" idx="1"/>
          </p:cNvCxnSpPr>
          <p:nvPr/>
        </p:nvCxnSpPr>
        <p:spPr bwMode="auto">
          <a:xfrm>
            <a:off x="3998843" y="4528930"/>
            <a:ext cx="798443" cy="7239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4797286" y="4986130"/>
            <a:ext cx="22479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Initial Model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184373" y="2057400"/>
            <a:ext cx="612913" cy="7040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 bwMode="auto">
          <a:xfrm>
            <a:off x="4797286" y="2761422"/>
            <a:ext cx="22479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76827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0412" cy="664797"/>
          </a:xfrm>
        </p:spPr>
        <p:txBody>
          <a:bodyPr/>
          <a:lstStyle/>
          <a:p>
            <a:r>
              <a:rPr lang="en-US" sz="4800" dirty="0" smtClean="0"/>
              <a:t>Conclusions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014802"/>
                <a:ext cx="8380412" cy="4672048"/>
              </a:xfrm>
            </p:spPr>
            <p:txBody>
              <a:bodyPr/>
              <a:lstStyle/>
              <a:p>
                <a:r>
                  <a:rPr lang="en-US" sz="2800" dirty="0" smtClean="0"/>
                  <a:t>A novel NDD method: robust to domain change</a:t>
                </a:r>
              </a:p>
              <a:p>
                <a:pPr lvl="1"/>
                <a:r>
                  <a:rPr lang="en-US" sz="2400" dirty="0" smtClean="0"/>
                  <a:t>Learn a better raw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-gram </a:t>
                </a:r>
                <a:r>
                  <a:rPr lang="en-US" sz="2400" dirty="0" smtClean="0"/>
                  <a:t>vector representation</a:t>
                </a:r>
              </a:p>
              <a:p>
                <a:pPr lvl="1"/>
                <a:r>
                  <a:rPr lang="en-US" sz="2400" dirty="0" smtClean="0"/>
                  <a:t>Provide more accurate doc similarity measures</a:t>
                </a:r>
              </a:p>
              <a:p>
                <a:pPr lvl="8"/>
                <a:endParaRPr lang="en-US" sz="800" dirty="0" smtClean="0"/>
              </a:p>
              <a:p>
                <a:pPr lvl="1"/>
                <a:r>
                  <a:rPr lang="en-US" sz="2400" dirty="0" smtClean="0"/>
                  <a:t>Improve accuracy </a:t>
                </a:r>
                <a:r>
                  <a:rPr lang="en-US" sz="2400" dirty="0"/>
                  <a:t>without sacrificing </a:t>
                </a:r>
                <a:r>
                  <a:rPr lang="en-US" sz="2400" dirty="0" smtClean="0"/>
                  <a:t>efficiency</a:t>
                </a:r>
              </a:p>
              <a:p>
                <a:pPr lvl="2"/>
                <a:r>
                  <a:rPr lang="en-US" sz="2000" dirty="0" smtClean="0"/>
                  <a:t>Simple features; good quality doc signatures</a:t>
                </a:r>
              </a:p>
              <a:p>
                <a:pPr lvl="1"/>
                <a:r>
                  <a:rPr lang="en-US" sz="2400" dirty="0" smtClean="0"/>
                  <a:t>Require only a </a:t>
                </a:r>
                <a:r>
                  <a:rPr lang="en-US" sz="2400" dirty="0"/>
                  <a:t>few number of training </a:t>
                </a:r>
                <a:r>
                  <a:rPr lang="en-US" sz="2400" dirty="0" smtClean="0"/>
                  <a:t>examples</a:t>
                </a:r>
              </a:p>
              <a:p>
                <a:pPr lvl="8"/>
                <a:endParaRPr lang="en-US" sz="1000" dirty="0" smtClean="0"/>
              </a:p>
              <a:p>
                <a:r>
                  <a:rPr lang="en-US" sz="2800" dirty="0" smtClean="0"/>
                  <a:t>Future work</a:t>
                </a:r>
              </a:p>
              <a:p>
                <a:pPr lvl="1"/>
                <a:r>
                  <a:rPr lang="en-US" sz="2400" dirty="0" smtClean="0"/>
                  <a:t>Include more information from document analysis</a:t>
                </a:r>
              </a:p>
              <a:p>
                <a:pPr lvl="1"/>
                <a:r>
                  <a:rPr lang="en-US" sz="2400" dirty="0" smtClean="0"/>
                  <a:t>Improve the similarity function using metric learning</a:t>
                </a:r>
              </a:p>
              <a:p>
                <a:pPr lvl="1"/>
                <a:r>
                  <a:rPr lang="en-US" sz="2400" dirty="0" smtClean="0"/>
                  <a:t>Learn the signature generation process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014802"/>
                <a:ext cx="8380412" cy="4672048"/>
              </a:xfrm>
              <a:blipFill rotWithShape="1">
                <a:blip r:embed="rId3"/>
                <a:stretch>
                  <a:fillRect l="-73" t="-3133" b="-3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027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00" y="264042"/>
            <a:ext cx="5715000" cy="3733800"/>
            <a:chOff x="457200" y="1143000"/>
            <a:chExt cx="5715000" cy="3733800"/>
          </a:xfrm>
        </p:grpSpPr>
        <p:sp>
          <p:nvSpPr>
            <p:cNvPr id="27" name="Folded Corner 26"/>
            <p:cNvSpPr/>
            <p:nvPr/>
          </p:nvSpPr>
          <p:spPr>
            <a:xfrm>
              <a:off x="457200" y="1143000"/>
              <a:ext cx="5715000" cy="37338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Subject: The most popular 400% on first deposit</a:t>
              </a:r>
              <a:endPara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Dear Player</a:t>
              </a: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: )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They offer a multi-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levelled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bonus, which if completed earns you a total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o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= 2400.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take your 400% right now on your first deposit</a:t>
              </a: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Get Started right now &gt;&gt;&gt;  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  <a:hlinkClick r:id="rId4"/>
                </a:rPr>
                <a:t>http://docs.google.com/View?id=df67bssq_0cfwjq=x4</a:t>
              </a:r>
              <a:endParaRPr lang="en-U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__________________________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Windows Live?: Keep your life in sync.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http://</a:t>
              </a:r>
              <a:r>
                <a:rPr lang="en-US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windowslive.com/explore?ocid</a:t>
              </a:r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=TXT_TAGLM_WL_t1_allup_explore_012009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" y="1524000"/>
              <a:ext cx="12192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1219200"/>
              <a:ext cx="25146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3352800"/>
              <a:ext cx="2133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3400" y="2819400"/>
              <a:ext cx="434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17998" y="3352800"/>
            <a:ext cx="5486400" cy="3352800"/>
            <a:chOff x="3505200" y="3505200"/>
            <a:chExt cx="5486400" cy="3352800"/>
          </a:xfrm>
        </p:grpSpPr>
        <p:sp>
          <p:nvSpPr>
            <p:cNvPr id="8" name="Folded Corner 7"/>
            <p:cNvSpPr/>
            <p:nvPr/>
          </p:nvSpPr>
          <p:spPr>
            <a:xfrm>
              <a:off x="3505200" y="3505200"/>
              <a:ext cx="5486400" cy="3352800"/>
            </a:xfrm>
            <a:prstGeom prst="foldedCorner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Subject: sweet dream  400% on first deposit</a:t>
              </a:r>
              <a:endPara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Dear Player</a:t>
              </a: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: )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bets in light of the new legislation passed threatening the entire online 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g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=</a:t>
              </a:r>
              <a:r>
                <a:rPr lang="en-US" sz="1600" dirty="0" err="1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ming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 ...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take your 400% right now on your first deposit</a:t>
              </a:r>
              <a:endPara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</a:rPr>
                <a:t>Get Started right now &gt;&gt;&gt;  </a:t>
              </a:r>
              <a:r>
                <a:rPr lang="en-US" sz="1600" dirty="0" smtClean="0">
                  <a:solidFill>
                    <a:schemeClr val="tx1"/>
                  </a:solidFill>
                  <a:latin typeface="Arial" pitchFamily="34" charset="0"/>
                  <a:ea typeface="Calibri" pitchFamily="34" charset="0"/>
                  <a:cs typeface="Times New Roman" pitchFamily="18" charset="0"/>
                  <a:hlinkClick r:id="rId5"/>
                </a:rPr>
                <a:t>http://docs.google.com/View?id=dfbgtp2q_0xh9sp=7h</a:t>
              </a:r>
              <a:endParaRPr lang="en-U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 smtClean="0"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Times New Roman" pitchFamily="18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_________________________________________________________________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News, entertainment and everything you care about at Live.com. Get it now=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hlinkClick r:id="rId6"/>
                </a:rPr>
                <a:t>http://www.live.com/getstarted.aspx</a:t>
              </a: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=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Nothing can be better than buying a good with a discount.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5105400"/>
              <a:ext cx="43434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3810000"/>
              <a:ext cx="12192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3505200"/>
              <a:ext cx="25146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38600" y="5638800"/>
              <a:ext cx="21336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48200" y="1521342"/>
            <a:ext cx="4267200" cy="3279258"/>
            <a:chOff x="4648200" y="1521342"/>
            <a:chExt cx="4267200" cy="3279258"/>
          </a:xfrm>
        </p:grpSpPr>
        <p:sp>
          <p:nvSpPr>
            <p:cNvPr id="19" name="Rectangle 18"/>
            <p:cNvSpPr/>
            <p:nvPr/>
          </p:nvSpPr>
          <p:spPr bwMode="auto">
            <a:xfrm>
              <a:off x="5257800" y="1521342"/>
              <a:ext cx="3657600" cy="838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rPr>
                <a:t>Same payload info</a:t>
              </a: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 bwMode="auto">
            <a:xfrm flipH="1">
              <a:off x="4648200" y="1940442"/>
              <a:ext cx="609600" cy="26670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</p:cNvCxnSpPr>
            <p:nvPr/>
          </p:nvCxnSpPr>
          <p:spPr bwMode="auto">
            <a:xfrm flipH="1">
              <a:off x="5943600" y="2359542"/>
              <a:ext cx="1143000" cy="2441058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289765"/>
            <a:ext cx="8688388" cy="609398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sz="4400" dirty="0" smtClean="0"/>
              <a:t>Applications of Near-duplicate Detection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0365"/>
            <a:ext cx="8380412" cy="3942618"/>
          </a:xfrm>
        </p:spPr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Engines</a:t>
            </a:r>
          </a:p>
          <a:p>
            <a:pPr lvl="1"/>
            <a:r>
              <a:rPr lang="en-US" dirty="0"/>
              <a:t>Smaller </a:t>
            </a:r>
            <a:r>
              <a:rPr lang="en-US" dirty="0" smtClean="0"/>
              <a:t>index and storage of crawled pages</a:t>
            </a:r>
            <a:endParaRPr lang="en-US" dirty="0"/>
          </a:p>
          <a:p>
            <a:pPr lvl="1"/>
            <a:r>
              <a:rPr lang="en-US" dirty="0" smtClean="0"/>
              <a:t>Present non-redundant information</a:t>
            </a:r>
          </a:p>
          <a:p>
            <a:r>
              <a:rPr lang="en-US" dirty="0" smtClean="0"/>
              <a:t>Email spam filtering</a:t>
            </a:r>
            <a:endParaRPr lang="en-US" dirty="0"/>
          </a:p>
          <a:p>
            <a:pPr lvl="1"/>
            <a:r>
              <a:rPr lang="en-US" dirty="0" smtClean="0"/>
              <a:t>Spam campaign detection</a:t>
            </a:r>
          </a:p>
          <a:p>
            <a:r>
              <a:rPr lang="en-US" dirty="0" smtClean="0"/>
              <a:t>Online Advertising</a:t>
            </a:r>
            <a:endParaRPr lang="en-US" dirty="0"/>
          </a:p>
          <a:p>
            <a:pPr lvl="1"/>
            <a:r>
              <a:rPr lang="en-US" dirty="0" smtClean="0"/>
              <a:t>Web plagiarism detection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Not showing content ads on low quality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1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664797"/>
          </a:xfrm>
        </p:spPr>
        <p:txBody>
          <a:bodyPr/>
          <a:lstStyle/>
          <a:p>
            <a:r>
              <a:rPr lang="en-US" sz="4800" dirty="0" smtClean="0"/>
              <a:t>Traditional Approaches 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438400"/>
                <a:ext cx="8380412" cy="3822585"/>
              </a:xfrm>
            </p:spPr>
            <p:txBody>
              <a:bodyPr/>
              <a:lstStyle/>
              <a:p>
                <a:r>
                  <a:rPr lang="en-US" dirty="0" smtClean="0"/>
                  <a:t>Efficient document similarity computation</a:t>
                </a:r>
              </a:p>
              <a:p>
                <a:pPr lvl="1"/>
                <a:r>
                  <a:rPr lang="en-US" dirty="0" smtClean="0"/>
                  <a:t>Encode doc into hash code(s</a:t>
                </a:r>
                <a:r>
                  <a:rPr lang="en-US" dirty="0"/>
                  <a:t>) with fixed-size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Docs with identical hash code(s)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duplicate</a:t>
                </a:r>
                <a:endParaRPr lang="en-US" dirty="0"/>
              </a:p>
              <a:p>
                <a:endParaRPr lang="en-US" sz="1000" dirty="0" smtClean="0"/>
              </a:p>
              <a:p>
                <a:r>
                  <a:rPr lang="en-US" dirty="0" smtClean="0"/>
                  <a:t>Very fast – little document processing</a:t>
                </a:r>
              </a:p>
              <a:p>
                <a:pPr lvl="8"/>
                <a:endParaRPr lang="en-US" sz="800" dirty="0" smtClean="0"/>
              </a:p>
              <a:p>
                <a:r>
                  <a:rPr lang="en-US" dirty="0" smtClean="0"/>
                  <a:t>Difficult to fine-tune the algorithm to achieve high </a:t>
                </a:r>
                <a:r>
                  <a:rPr lang="en-US" i="1" dirty="0" smtClean="0">
                    <a:solidFill>
                      <a:srgbClr val="FFFF00"/>
                    </a:solidFill>
                  </a:rPr>
                  <a:t>accuracy</a:t>
                </a:r>
                <a:r>
                  <a:rPr lang="en-US" dirty="0" smtClean="0"/>
                  <a:t> across different domains</a:t>
                </a:r>
              </a:p>
              <a:p>
                <a:pPr lvl="1"/>
                <a:r>
                  <a:rPr lang="en-US" dirty="0" smtClean="0"/>
                  <a:t>e.g., “news pages”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“spam email”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438400"/>
                <a:ext cx="8380412" cy="3822585"/>
              </a:xfrm>
              <a:blipFill rotWithShape="1">
                <a:blip r:embed="rId3"/>
                <a:stretch>
                  <a:fillRect l="-73" t="-4306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017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16403"/>
            <a:ext cx="8686800" cy="609398"/>
          </a:xfrm>
        </p:spPr>
        <p:txBody>
          <a:bodyPr/>
          <a:lstStyle/>
          <a:p>
            <a:pPr algn="ctr"/>
            <a:r>
              <a:rPr lang="en-US" sz="4400" dirty="0" smtClean="0"/>
              <a:t>Challenges of Improving NDD Accuracy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4141134"/>
          </a:xfrm>
        </p:spPr>
        <p:txBody>
          <a:bodyPr/>
          <a:lstStyle/>
          <a:p>
            <a:r>
              <a:rPr lang="en-US" dirty="0" smtClean="0"/>
              <a:t>Capture the notion of “near-duplicate”</a:t>
            </a:r>
          </a:p>
          <a:p>
            <a:pPr lvl="1"/>
            <a:r>
              <a:rPr lang="en-US" dirty="0" smtClean="0"/>
              <a:t>Whether a document fragment is important depends on the target application</a:t>
            </a:r>
          </a:p>
          <a:p>
            <a:r>
              <a:rPr lang="en-US" dirty="0" smtClean="0"/>
              <a:t>Generalize well for future data</a:t>
            </a:r>
          </a:p>
          <a:p>
            <a:pPr lvl="1"/>
            <a:r>
              <a:rPr lang="en-US" dirty="0" smtClean="0"/>
              <a:t>e.g., identify important </a:t>
            </a:r>
            <a:r>
              <a:rPr lang="en-US" i="1" dirty="0" smtClean="0"/>
              <a:t>names</a:t>
            </a:r>
            <a:r>
              <a:rPr lang="en-US" dirty="0" smtClean="0"/>
              <a:t> even if they were unseen before</a:t>
            </a:r>
          </a:p>
          <a:p>
            <a:r>
              <a:rPr lang="en-US" dirty="0" smtClean="0"/>
              <a:t>Preserve efficiency</a:t>
            </a:r>
          </a:p>
          <a:p>
            <a:pPr lvl="1"/>
            <a:r>
              <a:rPr lang="en-US" dirty="0" smtClean="0"/>
              <a:t>Most applications target large document sets; cannot sacrifice efficiency for accuracy </a:t>
            </a:r>
          </a:p>
        </p:txBody>
      </p:sp>
    </p:spTree>
    <p:extLst>
      <p:ext uri="{BB962C8B-B14F-4D97-AF65-F5344CB8AC3E}">
        <p14:creationId xmlns:p14="http://schemas.microsoft.com/office/powerpoint/2010/main" val="2757100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16403"/>
            <a:ext cx="8229600" cy="664797"/>
          </a:xfrm>
        </p:spPr>
        <p:txBody>
          <a:bodyPr/>
          <a:lstStyle/>
          <a:p>
            <a:r>
              <a:rPr lang="en-US" sz="4800" dirty="0"/>
              <a:t>Adaptive Near-duplicate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3988784"/>
          </a:xfrm>
        </p:spPr>
        <p:txBody>
          <a:bodyPr/>
          <a:lstStyle/>
          <a:p>
            <a:r>
              <a:rPr lang="en-US" sz="2800" dirty="0" smtClean="0"/>
              <a:t>Improves </a:t>
            </a:r>
            <a:r>
              <a:rPr lang="en-US" sz="2800" dirty="0"/>
              <a:t>accuracy by learning a better document representation</a:t>
            </a:r>
          </a:p>
          <a:p>
            <a:pPr lvl="1"/>
            <a:r>
              <a:rPr lang="en-US" sz="2400" dirty="0" smtClean="0"/>
              <a:t>Learns the notion of “near-duplicate” from (a small number of) labeled documents</a:t>
            </a:r>
          </a:p>
          <a:p>
            <a:r>
              <a:rPr lang="en-US" sz="2800" dirty="0" smtClean="0"/>
              <a:t>Has a simple feature design</a:t>
            </a:r>
          </a:p>
          <a:p>
            <a:pPr lvl="1"/>
            <a:r>
              <a:rPr lang="en-US" sz="2400" dirty="0" smtClean="0"/>
              <a:t>Alleviates out-of-vocabulary problem, generalizes well</a:t>
            </a:r>
          </a:p>
          <a:p>
            <a:pPr lvl="1"/>
            <a:r>
              <a:rPr lang="en-US" sz="2400" dirty="0" smtClean="0"/>
              <a:t>Easy to evaluate, little additional computation</a:t>
            </a:r>
          </a:p>
          <a:p>
            <a:r>
              <a:rPr lang="en-US" sz="2800" dirty="0" smtClean="0"/>
              <a:t>Plugs in a learning component</a:t>
            </a:r>
          </a:p>
          <a:p>
            <a:pPr lvl="1"/>
            <a:r>
              <a:rPr lang="en-US" sz="2500" dirty="0" smtClean="0"/>
              <a:t>Can be easily combined with existing NDD methods</a:t>
            </a:r>
          </a:p>
        </p:txBody>
      </p:sp>
    </p:spTree>
    <p:extLst>
      <p:ext uri="{BB962C8B-B14F-4D97-AF65-F5344CB8AC3E}">
        <p14:creationId xmlns:p14="http://schemas.microsoft.com/office/powerpoint/2010/main" val="3555132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07468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Adaptive Near-duplicate Detection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 unified view of NDD methods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Improve accuracy via similarity learning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29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40203"/>
            <a:ext cx="8380412" cy="664797"/>
          </a:xfrm>
        </p:spPr>
        <p:txBody>
          <a:bodyPr/>
          <a:lstStyle/>
          <a:p>
            <a:r>
              <a:rPr lang="en-US" sz="4800" dirty="0"/>
              <a:t>A Unified View of NDD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3600"/>
                <a:ext cx="8229600" cy="1463927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Term vector construction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  <m:r>
                      <a:rPr lang="en-US" sz="28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𝑣𝑒𝑐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Signature generation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𝑣𝑒𝑐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𝑠𝑖𝑔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Document comparison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3600"/>
                <a:ext cx="8229600" cy="1463927"/>
              </a:xfrm>
              <a:blipFill rotWithShape="1">
                <a:blip r:embed="rId3"/>
                <a:stretch>
                  <a:fillRect l="-2296" t="-9583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795305" y="4332823"/>
            <a:ext cx="708190" cy="7027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7397334"/>
                  </p:ext>
                </p:extLst>
              </p:nvPr>
            </p:nvGraphicFramePr>
            <p:xfrm>
              <a:off x="2735522" y="4346666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67397334"/>
                  </p:ext>
                </p:extLst>
              </p:nvPr>
            </p:nvGraphicFramePr>
            <p:xfrm>
              <a:off x="2735522" y="4346666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493" r="-5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1493" r="-4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01493" r="-3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297059" r="-198529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02985" r="-10149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495588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4"/>
                          <a:stretch>
                            <a:fillRect l="-495588" t="-100000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 bwMode="auto">
          <a:xfrm>
            <a:off x="1924373" y="4550839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1495" y="3972983"/>
                <a:ext cx="4124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95" y="3972983"/>
                <a:ext cx="41242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51295" y="3972983"/>
                <a:ext cx="722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𝑣𝑒𝑐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295" y="3972983"/>
                <a:ext cx="72224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09917"/>
              </p:ext>
            </p:extLst>
          </p:nvPr>
        </p:nvGraphicFramePr>
        <p:xfrm>
          <a:off x="6420173" y="4387856"/>
          <a:ext cx="1332230" cy="670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32230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AB12FE012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3458DFA15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5505773" y="4588536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28068" y="3972983"/>
                <a:ext cx="698653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𝑠𝑖𝑔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68" y="3972983"/>
                <a:ext cx="698653" cy="425053"/>
              </a:xfrm>
              <a:prstGeom prst="rect">
                <a:avLst/>
              </a:prstGeom>
              <a:blipFill rotWithShape="1"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795305" y="5838190"/>
            <a:ext cx="708190" cy="70273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240458"/>
                  </p:ext>
                </p:extLst>
              </p:nvPr>
            </p:nvGraphicFramePr>
            <p:xfrm>
              <a:off x="2751096" y="5852033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048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b="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240458"/>
                  </p:ext>
                </p:extLst>
              </p:nvPr>
            </p:nvGraphicFramePr>
            <p:xfrm>
              <a:off x="2751096" y="5852033"/>
              <a:ext cx="2461323" cy="670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05892"/>
                    <a:gridCol w="410591"/>
                    <a:gridCol w="410591"/>
                    <a:gridCol w="410591"/>
                    <a:gridCol w="410591"/>
                    <a:gridCol w="413067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t="-1818" r="-504478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00000" t="-1818" r="-404478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200000" t="-1818" r="-304478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295588" t="-1818" r="-20000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401493" t="-1818" r="-102985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494118" t="-1818" r="-1471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T w="381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mpd="sng">
                          <a:noFill/>
                        </a:lnT>
                        <a:blipFill rotWithShape="1">
                          <a:blip r:embed="rId8"/>
                          <a:stretch>
                            <a:fillRect l="-494118" t="-101818" r="-1471" b="-218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 bwMode="auto">
          <a:xfrm>
            <a:off x="1939947" y="6056206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1495" y="5478350"/>
                <a:ext cx="4700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𝑑</m:t>
                      </m:r>
                      <m:r>
                        <a:rPr lang="en-US" sz="20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95" y="5478350"/>
                <a:ext cx="470000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66869" y="5478350"/>
                <a:ext cx="722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𝑣𝑒𝑐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869" y="5478350"/>
                <a:ext cx="722249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26863"/>
              </p:ext>
            </p:extLst>
          </p:nvPr>
        </p:nvGraphicFramePr>
        <p:xfrm>
          <a:off x="6435747" y="5893223"/>
          <a:ext cx="1309878" cy="670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09878"/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009F12485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3458DFA15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 bwMode="auto">
          <a:xfrm>
            <a:off x="5521347" y="6093903"/>
            <a:ext cx="533400" cy="2667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43642" y="5478350"/>
                <a:ext cx="698653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𝑠𝑖𝑔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42" y="5478350"/>
                <a:ext cx="698653" cy="435376"/>
              </a:xfrm>
              <a:prstGeom prst="rect">
                <a:avLst/>
              </a:prstGeom>
              <a:blipFill rotWithShape="1">
                <a:blip r:embed="rId11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-Down Arrow 19"/>
          <p:cNvSpPr/>
          <p:nvPr/>
        </p:nvSpPr>
        <p:spPr bwMode="auto">
          <a:xfrm>
            <a:off x="3868696" y="5218402"/>
            <a:ext cx="235566" cy="61978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08227" y="5216740"/>
                <a:ext cx="7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27" y="5216740"/>
                <a:ext cx="748068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4878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Up-Down Arrow 21"/>
          <p:cNvSpPr/>
          <p:nvPr/>
        </p:nvSpPr>
        <p:spPr bwMode="auto">
          <a:xfrm>
            <a:off x="1201696" y="5218401"/>
            <a:ext cx="235566" cy="477637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41227" y="5192183"/>
                <a:ext cx="7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/>
                        </a:rPr>
                        <m:t>𝑆𝑖𝑚</m:t>
                      </m:r>
                    </m:oMath>
                  </m:oMathPara>
                </a14:m>
                <a:endParaRPr lang="en-US" sz="2400" dirty="0" err="1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27" y="5192183"/>
                <a:ext cx="748068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Up-Down Arrow 23"/>
          <p:cNvSpPr/>
          <p:nvPr/>
        </p:nvSpPr>
        <p:spPr bwMode="auto">
          <a:xfrm>
            <a:off x="7145296" y="5193845"/>
            <a:ext cx="235566" cy="61978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384827" y="5192183"/>
                <a:ext cx="1357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𝑂𝑣𝑒𝑟𝑙𝑎𝑝</m:t>
                      </m:r>
                    </m:oMath>
                  </m:oMathPara>
                </a14:m>
                <a:endParaRPr lang="en-US" sz="24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827" y="5192183"/>
                <a:ext cx="1357668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897" r="-1794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 bwMode="auto">
          <a:xfrm>
            <a:off x="548640" y="5148072"/>
            <a:ext cx="8097705" cy="1600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410201" y="3657600"/>
            <a:ext cx="3429000" cy="1600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91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1_Blue waves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1593</Words>
  <Application>Microsoft Office PowerPoint</Application>
  <PresentationFormat>On-screen Show (4:3)</PresentationFormat>
  <Paragraphs>377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1_Blue waves</vt:lpstr>
      <vt:lpstr>Adaptive Near-Duplicate Detection via Similarity Learning</vt:lpstr>
      <vt:lpstr>PowerPoint Presentation</vt:lpstr>
      <vt:lpstr>PowerPoint Presentation</vt:lpstr>
      <vt:lpstr> Applications of Near-duplicate Detection</vt:lpstr>
      <vt:lpstr>Traditional Approaches </vt:lpstr>
      <vt:lpstr>Challenges of Improving NDD Accuracy</vt:lpstr>
      <vt:lpstr>Adaptive Near-duplicate Detection</vt:lpstr>
      <vt:lpstr>Outline</vt:lpstr>
      <vt:lpstr>A Unified View of NDD Methods</vt:lpstr>
      <vt:lpstr>A Unified View of NDD Methods Term vector construction (d→d_vec)</vt:lpstr>
      <vt:lpstr>A Unified View of NDD Methods Signature generation (d_vec→d_sig)</vt:lpstr>
      <vt:lpstr>A Unified View of NDD Methods Document Comparison</vt:lpstr>
      <vt:lpstr>Key to Improving NDD Accuracy</vt:lpstr>
      <vt:lpstr>Adaptive NDD: The Learning Component</vt:lpstr>
      <vt:lpstr>Term Vector Document Similarity</vt:lpstr>
      <vt:lpstr>Features</vt:lpstr>
      <vt:lpstr>Training Procedure</vt:lpstr>
      <vt:lpstr>Outline</vt:lpstr>
      <vt:lpstr>Data Sets</vt:lpstr>
      <vt:lpstr>Quality of Raw Vector Representation News Dataset</vt:lpstr>
      <vt:lpstr>Quality of Raw Vector Representation Email Dataset</vt:lpstr>
      <vt:lpstr>Quality of Document Signature News Dataset</vt:lpstr>
      <vt:lpstr>Quality of Document Signature Email Dataset</vt:lpstr>
      <vt:lpstr>Learning Curve (News Dataset)</vt:lpstr>
      <vt:lpstr>Conclusions</vt:lpstr>
    </vt:vector>
  </TitlesOfParts>
  <Company>Microsoft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Near-Duplicate Detection via Similarity Learning</dc:title>
  <dc:creator>Scott Wen-tau Yih</dc:creator>
  <cp:lastModifiedBy/>
  <cp:revision>1</cp:revision>
  <dcterms:created xsi:type="dcterms:W3CDTF">2010-07-30T20:14:12Z</dcterms:created>
  <dcterms:modified xsi:type="dcterms:W3CDTF">2010-07-30T20:14:18Z</dcterms:modified>
</cp:coreProperties>
</file>