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tags/tag3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4.xml" ContentType="application/vnd.openxmlformats-officedocument.presentationml.tags+xml"/>
  <Override PartName="/ppt/notesSlides/notesSlide29.xml" ContentType="application/vnd.openxmlformats-officedocument.presentationml.notesSlide+xml"/>
  <Override PartName="/ppt/tags/tag5.xml" ContentType="application/vnd.openxmlformats-officedocument.presentationml.tags+xml"/>
  <Override PartName="/ppt/notesSlides/notesSlide30.xml" ContentType="application/vnd.openxmlformats-officedocument.presentationml.notesSlide+xml"/>
  <Override PartName="/ppt/tags/tag6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1.xml" ContentType="application/vnd.openxmlformats-officedocument.drawingml.chart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2.xml" ContentType="application/vnd.openxmlformats-officedocument.drawingml.chart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792" r:id="rId2"/>
    <p:sldId id="765" r:id="rId3"/>
    <p:sldId id="766" r:id="rId4"/>
    <p:sldId id="769" r:id="rId5"/>
    <p:sldId id="767" r:id="rId6"/>
    <p:sldId id="791" r:id="rId7"/>
    <p:sldId id="731" r:id="rId8"/>
    <p:sldId id="797" r:id="rId9"/>
    <p:sldId id="716" r:id="rId10"/>
    <p:sldId id="717" r:id="rId11"/>
    <p:sldId id="527" r:id="rId12"/>
    <p:sldId id="773" r:id="rId13"/>
    <p:sldId id="778" r:id="rId14"/>
    <p:sldId id="775" r:id="rId15"/>
    <p:sldId id="776" r:id="rId16"/>
    <p:sldId id="736" r:id="rId17"/>
    <p:sldId id="780" r:id="rId18"/>
    <p:sldId id="793" r:id="rId19"/>
    <p:sldId id="801" r:id="rId20"/>
    <p:sldId id="802" r:id="rId21"/>
    <p:sldId id="803" r:id="rId22"/>
    <p:sldId id="702" r:id="rId23"/>
    <p:sldId id="703" r:id="rId24"/>
    <p:sldId id="794" r:id="rId25"/>
    <p:sldId id="738" r:id="rId26"/>
    <p:sldId id="705" r:id="rId27"/>
    <p:sldId id="795" r:id="rId28"/>
    <p:sldId id="781" r:id="rId29"/>
    <p:sldId id="744" r:id="rId30"/>
    <p:sldId id="745" r:id="rId31"/>
    <p:sldId id="798" r:id="rId32"/>
    <p:sldId id="799" r:id="rId33"/>
    <p:sldId id="800" r:id="rId34"/>
    <p:sldId id="796" r:id="rId35"/>
    <p:sldId id="710" r:id="rId36"/>
    <p:sldId id="725" r:id="rId37"/>
    <p:sldId id="687" r:id="rId38"/>
    <p:sldId id="726" r:id="rId39"/>
    <p:sldId id="688" r:id="rId40"/>
    <p:sldId id="700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FF66"/>
    <a:srgbClr val="66FFFF"/>
    <a:srgbClr val="FF3399"/>
    <a:srgbClr val="FF0066"/>
    <a:srgbClr val="FF5050"/>
    <a:srgbClr val="349796"/>
    <a:srgbClr val="FFFF66"/>
    <a:srgbClr val="FF0000"/>
    <a:srgbClr val="E3E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78165" autoAdjust="0"/>
  </p:normalViewPr>
  <p:slideViewPr>
    <p:cSldViewPr>
      <p:cViewPr varScale="1">
        <p:scale>
          <a:sx n="100" d="100"/>
          <a:sy n="100" d="100"/>
        </p:scale>
        <p:origin x="10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6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505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5"/>
            <c:invertIfNegative val="0"/>
            <c:bubble3D val="0"/>
            <c:spPr>
              <a:solidFill>
                <a:srgbClr val="00B050"/>
              </a:solidFill>
            </c:spPr>
          </c:dPt>
          <c:dLbls>
            <c:dLbl>
              <c:idx val="1"/>
              <c:layout>
                <c:manualLayout>
                  <c:x val="4.6296296296296294E-3"/>
                  <c:y val="5.6120653217889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3.0864197530863632E-3"/>
                  <c:y val="-1.12241306435779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5432098765430968E-3"/>
                  <c:y val="-3.0866359269839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0.64</c:v>
                </c:pt>
                <c:pt idx="1">
                  <c:v>0.56000000000000005</c:v>
                </c:pt>
                <c:pt idx="2">
                  <c:v>0.74</c:v>
                </c:pt>
                <c:pt idx="3">
                  <c:v>0.77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Accuracy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Mohammad et al. 08</c:v>
                      </c:pt>
                      <c:pt idx="1">
                        <c:v>Lookup</c:v>
                      </c:pt>
                      <c:pt idx="2">
                        <c:v>PILSA</c:v>
                      </c:pt>
                      <c:pt idx="3">
                        <c:v>MRLSA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65466800"/>
        <c:axId val="565467192"/>
      </c:barChart>
      <c:catAx>
        <c:axId val="5654668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565467192"/>
        <c:crosses val="autoZero"/>
        <c:auto val="1"/>
        <c:lblAlgn val="ctr"/>
        <c:lblOffset val="100"/>
        <c:noMultiLvlLbl val="0"/>
      </c:catAx>
      <c:valAx>
        <c:axId val="565467192"/>
        <c:scaling>
          <c:orientation val="minMax"/>
          <c:max val="0.85000000000000009"/>
          <c:min val="0.5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6546680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2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3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5"/>
            <c:invertIfNegative val="0"/>
            <c:bubble3D val="0"/>
            <c:spPr>
              <a:solidFill>
                <a:srgbClr val="00B050"/>
              </a:solidFill>
            </c:spPr>
          </c:dPt>
          <c:dLbls>
            <c:dLbl>
              <c:idx val="1"/>
              <c:layout>
                <c:manualLayout>
                  <c:x val="4.6296296296296294E-3"/>
                  <c:y val="5.61206532178897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629629629629743E-3"/>
                  <c:y val="9.404960036229400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1.5432098765430968E-3"/>
                  <c:y val="-3.0866359269839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solidFill>
                <a:schemeClr val="bg2"/>
              </a:solidFill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0.34</c:v>
                </c:pt>
                <c:pt idx="1">
                  <c:v>0.37</c:v>
                </c:pt>
                <c:pt idx="2">
                  <c:v>0.56000000000000005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Accuracy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UTD</c:v>
                      </c:pt>
                      <c:pt idx="1">
                        <c:v>Lookup</c:v>
                      </c:pt>
                      <c:pt idx="2">
                        <c:v>MRLSA</c:v>
                      </c:pt>
                    </c:strCache>
                  </c:strRef>
                </c15:cat>
              </c15:filteredCategoryTitl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6255160"/>
        <c:axId val="76258296"/>
      </c:barChart>
      <c:catAx>
        <c:axId val="762551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aseline="0"/>
            </a:pPr>
            <a:endParaRPr lang="en-US"/>
          </a:p>
        </c:txPr>
        <c:crossAx val="76258296"/>
        <c:crosses val="autoZero"/>
        <c:auto val="1"/>
        <c:lblAlgn val="ctr"/>
        <c:lblOffset val="100"/>
        <c:noMultiLvlLbl val="0"/>
      </c:catAx>
      <c:valAx>
        <c:axId val="76258296"/>
        <c:scaling>
          <c:orientation val="minMax"/>
          <c:max val="0.60000000000000009"/>
          <c:min val="0.3000000000000000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62551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F956B-42D8-4C14-8A0C-EB5DF90F1A08}" type="datetimeFigureOut">
              <a:rPr lang="en-US" smtClean="0"/>
              <a:t>7/22/2014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6A32F-EF40-4812-BF2E-E2AFACD73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126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055D8-1F4C-45DC-A7B8-3902B52897F4}" type="datetimeFigureOut">
              <a:rPr lang="en-US" smtClean="0"/>
              <a:pPr/>
              <a:t>7/22/2014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E898-0126-43C5-9E5A-735B4D67E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353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0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46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03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51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14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67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71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01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953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51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03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9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925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37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05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73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13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210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315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526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93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2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358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70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87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546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720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968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666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4963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334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2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1858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7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3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0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3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97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5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5" y="2354792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373562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emo Video etc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7606" y="2529417"/>
            <a:ext cx="7781394" cy="750205"/>
          </a:xfrm>
          <a:ln algn="ctr"/>
        </p:spPr>
        <p:txBody>
          <a:bodyPr lIns="0" tIns="0" rIns="0" bIns="0" anchor="b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54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7606" y="4489979"/>
            <a:ext cx="7770811" cy="473207"/>
          </a:xfrm>
        </p:spPr>
        <p:txBody>
          <a:bodyPr lIns="0" tIns="0" rIns="0" bIns="0" anchor="b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190205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735" y="2599798"/>
            <a:ext cx="4126177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3912" y="2599798"/>
            <a:ext cx="4127500" cy="1874359"/>
          </a:xfrm>
        </p:spPr>
        <p:txBody>
          <a:bodyPr/>
          <a:lstStyle>
            <a:lvl1pPr>
              <a:defRPr sz="23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SR - Scott Yi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000" spc="-300" dirty="0">
                <a:ln w="3175">
                  <a:noFill/>
                </a:ln>
                <a:gradFill flip="none" rotWithShape="1">
                  <a:gsLst>
                    <a:gs pos="28000">
                      <a:srgbClr val="FEF9DA"/>
                    </a:gs>
                    <a:gs pos="52000">
                      <a:srgbClr val="FCE974"/>
                    </a:gs>
                    <a:gs pos="68000">
                      <a:srgbClr val="F79A1D"/>
                    </a:gs>
                  </a:gsLst>
                  <a:lin ang="5400000" scaled="1"/>
                  <a:tileRect/>
                </a:gradFill>
                <a:effectLst>
                  <a:outerShdw blurRad="88900" dist="12700" dir="2700000" algn="tl" rotWithShape="0">
                    <a:prstClr val="black"/>
                  </a:outerShdw>
                </a:effectLst>
                <a:latin typeface="Segoe" pitchFamily="34" charset="0"/>
                <a:ea typeface="+mn-ea"/>
                <a:cs typeface="Arial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00062"/>
            <a:ext cx="8380412" cy="1902059"/>
          </a:xfrm>
        </p:spPr>
        <p:txBody>
          <a:bodyPr/>
          <a:lstStyle>
            <a:lvl1pPr>
              <a:buFontTx/>
              <a:buBlip>
                <a:blip r:embed="rId2"/>
              </a:buBlip>
              <a:defRPr sz="2800"/>
            </a:lvl1pPr>
            <a:lvl2pPr>
              <a:buFontTx/>
              <a:buBlip>
                <a:blip r:embed="rId3"/>
              </a:buBlip>
              <a:defRPr sz="2400"/>
            </a:lvl2pPr>
            <a:lvl3pPr>
              <a:buFontTx/>
              <a:buBlip>
                <a:blip r:embed="rId3"/>
              </a:buBlip>
              <a:defRPr sz="2000"/>
            </a:lvl3pPr>
            <a:lvl4pPr>
              <a:buFontTx/>
              <a:buBlip>
                <a:blip r:embed="rId3"/>
              </a:buBlip>
              <a:defRPr sz="1800"/>
            </a:lvl4pPr>
            <a:lvl5pPr>
              <a:buFontTx/>
              <a:buBlip>
                <a:blip r:embed="rId3"/>
              </a:buBlip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414198"/>
            <a:ext cx="8380412" cy="75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Title Slide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600062"/>
            <a:ext cx="8380412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400" b="0" cap="none" spc="-300" dirty="0" smtClean="0">
          <a:ln w="3175">
            <a:noFill/>
          </a:ln>
          <a:gradFill flip="none" rotWithShape="1">
            <a:gsLst>
              <a:gs pos="28000">
                <a:srgbClr val="FEF9DA"/>
              </a:gs>
              <a:gs pos="52000">
                <a:schemeClr val="accent1"/>
              </a:gs>
              <a:gs pos="68000">
                <a:srgbClr val="F79A1D"/>
              </a:gs>
            </a:gsLst>
            <a:lin ang="5400000" scaled="1"/>
            <a:tileRect/>
          </a:gradFill>
          <a:effectLst>
            <a:outerShdw blurRad="88900" dist="12700" dir="2700000" algn="tl" rotWithShape="0">
              <a:prstClr val="black"/>
            </a:outerShdw>
          </a:effectLst>
          <a:latin typeface="Segoe" pitchFamily="34" charset="0"/>
          <a:ea typeface="+mn-ea"/>
          <a:cs typeface="Arial" charset="0"/>
        </a:defRPr>
      </a:lvl1pPr>
      <a:lvl2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2pPr>
      <a:lvl3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3pPr>
      <a:lvl4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4pPr>
      <a:lvl5pPr algn="l" defTabSz="9127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5pPr>
      <a:lvl6pPr marL="38097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6pPr>
      <a:lvl7pPr marL="761940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7pPr>
      <a:lvl8pPr marL="114290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8pPr>
      <a:lvl9pPr marL="1523878" algn="l" defTabSz="91406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Segoe Semibold" pitchFamily="34" charset="0"/>
        </a:defRPr>
      </a:lvl9pPr>
    </p:titleStyle>
    <p:bodyStyle>
      <a:lvl1pPr marL="382573" indent="-382573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Tx/>
        <a:buBlip>
          <a:blip r:embed="rId10"/>
        </a:buBlip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04822" indent="-317487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700">
          <a:solidFill>
            <a:schemeClr val="tx1"/>
          </a:solidFill>
          <a:latin typeface="+mn-lt"/>
        </a:defRPr>
      </a:lvl2pPr>
      <a:lvl3pPr marL="988974" indent="-28256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300">
          <a:solidFill>
            <a:schemeClr val="tx1"/>
          </a:solidFill>
          <a:latin typeface="+mn-lt"/>
        </a:defRPr>
      </a:lvl3pPr>
      <a:lvl4pPr marL="1266774" indent="-276214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4pPr>
      <a:lvl5pPr marL="1530289" indent="-260340" algn="l" defTabSz="912777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Tx/>
        <a:buBlip>
          <a:blip r:embed="rId11"/>
        </a:buBlip>
        <a:defRPr sz="2000">
          <a:solidFill>
            <a:schemeClr val="tx1"/>
          </a:solidFill>
          <a:latin typeface="+mn-lt"/>
        </a:defRPr>
      </a:lvl5pPr>
      <a:lvl6pPr marL="1911463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6pPr>
      <a:lvl7pPr marL="2292432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7pPr>
      <a:lvl8pPr marL="267340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8pPr>
      <a:lvl9pPr marL="3054371" indent="-261916" algn="l" defTabSz="914063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2"/>
        </a:buBlip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7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0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0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87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84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818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787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756" algn="l" defTabSz="76194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30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10.png"/><Relationship Id="rId5" Type="http://schemas.openxmlformats.org/officeDocument/2006/relationships/image" Target="../media/image4.png"/><Relationship Id="rId15" Type="http://schemas.openxmlformats.org/officeDocument/2006/relationships/image" Target="../media/image310.png"/><Relationship Id="rId10" Type="http://schemas.openxmlformats.org/officeDocument/2006/relationships/image" Target="../media/image100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1.png"/><Relationship Id="rId4" Type="http://schemas.openxmlformats.org/officeDocument/2006/relationships/image" Target="../media/image3.png"/><Relationship Id="rId9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7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3.png"/><Relationship Id="rId5" Type="http://schemas.openxmlformats.org/officeDocument/2006/relationships/image" Target="../media/image37.png"/><Relationship Id="rId1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36.png"/><Relationship Id="rId9" Type="http://schemas.openxmlformats.org/officeDocument/2006/relationships/image" Target="../media/image42.png"/><Relationship Id="rId1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2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3.png"/><Relationship Id="rId1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743200"/>
            <a:ext cx="8915400" cy="609398"/>
          </a:xfrm>
        </p:spPr>
        <p:txBody>
          <a:bodyPr/>
          <a:lstStyle/>
          <a:p>
            <a:r>
              <a:rPr lang="en-US" sz="4400" dirty="0">
                <a:effectLst/>
              </a:rPr>
              <a:t>Multi-Relational Latent Semantic </a:t>
            </a:r>
            <a:r>
              <a:rPr lang="en-US" sz="4400" dirty="0" smtClean="0">
                <a:effectLst/>
              </a:rPr>
              <a:t>Analysis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607283"/>
            <a:ext cx="7770811" cy="1945917"/>
          </a:xfrm>
        </p:spPr>
        <p:txBody>
          <a:bodyPr/>
          <a:lstStyle/>
          <a:p>
            <a:r>
              <a:rPr lang="en-US" sz="3200" dirty="0" smtClean="0"/>
              <a:t>Kai-Wei Chang</a:t>
            </a:r>
            <a:br>
              <a:rPr lang="en-US" sz="3200" dirty="0" smtClean="0"/>
            </a:br>
            <a:endParaRPr lang="en-US" sz="1000" dirty="0" smtClean="0"/>
          </a:p>
          <a:p>
            <a:r>
              <a:rPr lang="en-US" sz="2800" i="1" dirty="0" smtClean="0"/>
              <a:t>Joint work with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</a:t>
            </a:r>
            <a:r>
              <a:rPr lang="en-US" sz="2800" dirty="0"/>
              <a:t>Scott Wen-tau </a:t>
            </a:r>
            <a:r>
              <a:rPr lang="en-US" sz="2800" dirty="0" smtClean="0"/>
              <a:t>Yih, Chris Meek</a:t>
            </a:r>
          </a:p>
          <a:p>
            <a:endParaRPr lang="en-US" sz="1050" i="1" dirty="0" smtClean="0"/>
          </a:p>
          <a:p>
            <a:r>
              <a:rPr lang="en-US" sz="3200" i="1" dirty="0" smtClean="0"/>
              <a:t>Microsoft Research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13252480"/>
      </p:ext>
    </p:extLst>
  </p:cSld>
  <p:clrMapOvr>
    <a:masterClrMapping/>
  </p:clrMapOvr>
  <p:transition advTm="11427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819400" y="5791200"/>
            <a:ext cx="3200400" cy="918865"/>
            <a:chOff x="2119638" y="5562600"/>
            <a:chExt cx="3200400" cy="918865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V="1">
              <a:off x="2811184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3801784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2805439" y="6019800"/>
              <a:ext cx="996345" cy="0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2119638" y="60198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Cosine Score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553998"/>
          </a:xfrm>
        </p:spPr>
        <p:txBody>
          <a:bodyPr/>
          <a:lstStyle/>
          <a:p>
            <a:r>
              <a:rPr lang="en-US" dirty="0" smtClean="0"/>
              <a:t>Encode Synonyms in Matrix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381000" y="1981200"/>
            <a:ext cx="8380412" cy="1366528"/>
          </a:xfrm>
        </p:spPr>
        <p:txBody>
          <a:bodyPr/>
          <a:lstStyle/>
          <a:p>
            <a:r>
              <a:rPr lang="en-US" sz="2400" dirty="0" smtClean="0"/>
              <a:t>Input: Synonyms from a thesaurus</a:t>
            </a:r>
          </a:p>
          <a:p>
            <a:pPr lvl="8"/>
            <a:endParaRPr lang="en-US" sz="800" dirty="0" smtClean="0"/>
          </a:p>
          <a:p>
            <a:r>
              <a:rPr lang="en-US" sz="2400" dirty="0" smtClean="0">
                <a:solidFill>
                  <a:srgbClr val="66FFFF"/>
                </a:solidFill>
              </a:rPr>
              <a:t>Joyfulness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joy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gladden</a:t>
            </a:r>
          </a:p>
          <a:p>
            <a:r>
              <a:rPr lang="en-US" sz="2400" dirty="0">
                <a:solidFill>
                  <a:srgbClr val="66FFFF"/>
                </a:solidFill>
              </a:rPr>
              <a:t>Sad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sorrow</a:t>
            </a:r>
            <a:r>
              <a:rPr lang="en-US" sz="2400" dirty="0"/>
              <a:t>, </a:t>
            </a:r>
            <a:r>
              <a:rPr lang="en-US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sadden</a:t>
            </a:r>
            <a:endParaRPr lang="en-US" sz="2400" dirty="0"/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73339"/>
              </p:ext>
            </p:extLst>
          </p:nvPr>
        </p:nvGraphicFramePr>
        <p:xfrm>
          <a:off x="916940" y="4231640"/>
          <a:ext cx="6931660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07260"/>
                <a:gridCol w="838200"/>
                <a:gridCol w="963930"/>
                <a:gridCol w="941070"/>
                <a:gridCol w="902018"/>
                <a:gridCol w="10791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gladden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“joyfulness”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“sad”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Group 3: “affection”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304800" y="3581400"/>
            <a:ext cx="3886200" cy="1140240"/>
            <a:chOff x="304800" y="3276600"/>
            <a:chExt cx="3886200" cy="1140240"/>
          </a:xfrm>
        </p:grpSpPr>
        <p:sp>
          <p:nvSpPr>
            <p:cNvPr id="34" name="TextBox 33"/>
            <p:cNvSpPr txBox="1"/>
            <p:nvPr/>
          </p:nvSpPr>
          <p:spPr>
            <a:xfrm>
              <a:off x="762000" y="3276600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Target word: row-vector</a:t>
              </a:r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304800" y="3507432"/>
              <a:ext cx="525524" cy="909408"/>
            </a:xfrm>
            <a:custGeom>
              <a:avLst/>
              <a:gdLst>
                <a:gd name="connsiteX0" fmla="*/ 441441 w 441441"/>
                <a:gd name="connsiteY0" fmla="*/ 0 h 927406"/>
                <a:gd name="connsiteX1" fmla="*/ 7 w 441441"/>
                <a:gd name="connsiteY1" fmla="*/ 557049 h 927406"/>
                <a:gd name="connsiteX2" fmla="*/ 430931 w 441441"/>
                <a:gd name="connsiteY2" fmla="*/ 924911 h 92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441" h="927406">
                  <a:moveTo>
                    <a:pt x="441441" y="0"/>
                  </a:moveTo>
                  <a:cubicBezTo>
                    <a:pt x="221600" y="201448"/>
                    <a:pt x="1759" y="402897"/>
                    <a:pt x="7" y="557049"/>
                  </a:cubicBezTo>
                  <a:cubicBezTo>
                    <a:pt x="-1745" y="711201"/>
                    <a:pt x="308310" y="954690"/>
                    <a:pt x="430931" y="924911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328254" y="3581400"/>
            <a:ext cx="3206146" cy="539848"/>
            <a:chOff x="4947254" y="3276600"/>
            <a:chExt cx="3206146" cy="539848"/>
          </a:xfrm>
        </p:grpSpPr>
        <p:sp>
          <p:nvSpPr>
            <p:cNvPr id="37" name="TextBox 36"/>
            <p:cNvSpPr txBox="1"/>
            <p:nvPr/>
          </p:nvSpPr>
          <p:spPr>
            <a:xfrm>
              <a:off x="5181600" y="32766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Term: column-vector</a:t>
              </a:r>
            </a:p>
          </p:txBody>
        </p:sp>
        <p:sp>
          <p:nvSpPr>
            <p:cNvPr id="38" name="Freeform 37"/>
            <p:cNvSpPr/>
            <p:nvPr/>
          </p:nvSpPr>
          <p:spPr bwMode="auto">
            <a:xfrm>
              <a:off x="4947254" y="3531476"/>
              <a:ext cx="297408" cy="284972"/>
            </a:xfrm>
            <a:custGeom>
              <a:avLst/>
              <a:gdLst>
                <a:gd name="connsiteX0" fmla="*/ 297408 w 297408"/>
                <a:gd name="connsiteY0" fmla="*/ 0 h 284972"/>
                <a:gd name="connsiteX1" fmla="*/ 24139 w 297408"/>
                <a:gd name="connsiteY1" fmla="*/ 73572 h 284972"/>
                <a:gd name="connsiteX2" fmla="*/ 13629 w 297408"/>
                <a:gd name="connsiteY2" fmla="*/ 283779 h 28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7408" h="284972">
                  <a:moveTo>
                    <a:pt x="297408" y="0"/>
                  </a:moveTo>
                  <a:cubicBezTo>
                    <a:pt x="184421" y="13138"/>
                    <a:pt x="71435" y="26276"/>
                    <a:pt x="24139" y="73572"/>
                  </a:cubicBezTo>
                  <a:cubicBezTo>
                    <a:pt x="-23157" y="120868"/>
                    <a:pt x="13629" y="301296"/>
                    <a:pt x="13629" y="283779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949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/>
              <p:cNvSpPr txBox="1">
                <a:spLocks/>
              </p:cNvSpPr>
              <p:nvPr/>
            </p:nvSpPr>
            <p:spPr bwMode="auto">
              <a:xfrm>
                <a:off x="533400" y="4953000"/>
                <a:ext cx="8380412" cy="1698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7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600" dirty="0" smtClean="0"/>
                  <a:t>SVD generalizes the </a:t>
                </a:r>
                <a:r>
                  <a:rPr lang="en-US" sz="2600" dirty="0"/>
                  <a:t>original </a:t>
                </a:r>
                <a:r>
                  <a:rPr lang="en-US" sz="2600" dirty="0" smtClean="0"/>
                  <a:t>data</a:t>
                </a:r>
              </a:p>
              <a:p>
                <a:pPr lvl="1"/>
                <a:r>
                  <a:rPr lang="en-US" sz="2300" dirty="0" smtClean="0"/>
                  <a:t>Uncovers </a:t>
                </a:r>
                <a:r>
                  <a:rPr lang="en-US" sz="2300" dirty="0"/>
                  <a:t>relationships not explicit in the </a:t>
                </a:r>
                <a:r>
                  <a:rPr lang="en-US" sz="2300" dirty="0" smtClean="0"/>
                  <a:t>thesaurus</a:t>
                </a:r>
              </a:p>
              <a:p>
                <a:pPr lvl="1"/>
                <a:r>
                  <a:rPr lang="en-US" sz="2300" dirty="0" smtClean="0"/>
                  <a:t>Term vectors projected to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300" dirty="0" smtClean="0"/>
                  <a:t>-dim latent space</a:t>
                </a:r>
              </a:p>
              <a:p>
                <a:r>
                  <a:rPr lang="en-US" sz="2600" dirty="0"/>
                  <a:t>Word similarity: cosine of two </a:t>
                </a:r>
                <a:r>
                  <a:rPr lang="en-US" sz="2600" dirty="0" smtClean="0"/>
                  <a:t>column vectors </a:t>
                </a:r>
                <a:r>
                  <a:rPr lang="en-US" sz="2600" dirty="0"/>
                  <a:t>in </a:t>
                </a:r>
                <a14:m>
                  <m:oMath xmlns:m="http://schemas.openxmlformats.org/officeDocument/2006/math">
                    <m:r>
                      <a:rPr lang="en-US" sz="2600" b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𝚺</m:t>
                    </m:r>
                    <m:sSup>
                      <m:sSupPr>
                        <m:ctrlPr>
                          <a:rPr lang="en-US" sz="2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>
                            <a:solidFill>
                              <a:srgbClr val="FFFF00"/>
                            </a:solidFill>
                            <a:latin typeface="Cambria Math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rgbClr val="FFFF00"/>
                            </a:solidFill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endParaRPr lang="en-US" sz="2600" dirty="0" smtClean="0"/>
              </a:p>
            </p:txBody>
          </p:sp>
        </mc:Choice>
        <mc:Fallback xmlns="">
          <p:sp>
            <p:nvSpPr>
              <p:cNvPr id="2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4953000"/>
                <a:ext cx="8380412" cy="1698222"/>
              </a:xfrm>
              <a:prstGeom prst="rect">
                <a:avLst/>
              </a:prstGeom>
              <a:blipFill rotWithShape="0">
                <a:blip r:embed="rId6"/>
                <a:stretch>
                  <a:fillRect l="-73" t="-8633" b="-1079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553998"/>
          </a:xfrm>
        </p:spPr>
        <p:txBody>
          <a:bodyPr/>
          <a:lstStyle/>
          <a:p>
            <a:r>
              <a:rPr lang="en-US" dirty="0" smtClean="0"/>
              <a:t>Mapping to Latent Space via SVD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 bwMode="auto">
              <a:xfrm>
                <a:off x="533400" y="2514600"/>
                <a:ext cx="2057400" cy="175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1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Cambria Math"/>
                        </a:rPr>
                        <m:t>𝐖</m:t>
                      </m:r>
                    </m:oMath>
                  </m:oMathPara>
                </a14:m>
                <a:endParaRPr kumimoji="0" lang="en-US" sz="4000" b="1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2514600"/>
                <a:ext cx="2057400" cy="17526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 bwMode="auto">
              <a:xfrm>
                <a:off x="3505200" y="2514600"/>
                <a:ext cx="1066800" cy="1752600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𝐔</m:t>
                      </m:r>
                    </m:oMath>
                  </m:oMathPara>
                </a14:m>
                <a:endParaRPr kumimoji="0" lang="en-US" sz="2900" b="1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200" y="2514600"/>
                <a:ext cx="1066800" cy="175260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5105400" y="2514600"/>
            <a:ext cx="1066800" cy="10698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1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 bwMode="auto">
              <a:xfrm>
                <a:off x="6705600" y="2514600"/>
                <a:ext cx="2057400" cy="1069848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96963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𝐕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600" y="2514600"/>
                <a:ext cx="2057400" cy="106984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90800" y="2971800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</m:oMath>
                  </m:oMathPara>
                </a14:m>
                <a:endParaRPr lang="en-US" sz="3600" dirty="0" err="1" smtClean="0">
                  <a:solidFill>
                    <a:srgbClr val="FFFF00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971800"/>
                <a:ext cx="914400" cy="76944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52600" y="4267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267200"/>
                <a:ext cx="9144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33800" y="42672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267200"/>
                <a:ext cx="914400" cy="461665"/>
              </a:xfrm>
              <a:prstGeom prst="rect">
                <a:avLst/>
              </a:prstGeom>
              <a:blipFill rotWithShape="1">
                <a:blip r:embed="rId12"/>
                <a:stretch>
                  <a:fillRect l="-1333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34000" y="35814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581400"/>
                <a:ext cx="914400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924800" y="3581400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400" dirty="0" err="1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581400"/>
                <a:ext cx="914400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 bwMode="auto">
          <a:xfrm>
            <a:off x="5105400" y="2514600"/>
            <a:ext cx="1066800" cy="1069848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508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38800" y="2526304"/>
                <a:ext cx="4924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m:oMathPara>
                </a14:m>
                <a:endParaRPr lang="en-US" sz="2800" b="1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26304"/>
                <a:ext cx="492443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1981198" y="2514600"/>
            <a:ext cx="381001" cy="1752601"/>
            <a:chOff x="1981198" y="2514600"/>
            <a:chExt cx="381001" cy="1752601"/>
          </a:xfrm>
        </p:grpSpPr>
        <p:sp>
          <p:nvSpPr>
            <p:cNvPr id="20" name="Rectangle 19"/>
            <p:cNvSpPr/>
            <p:nvPr/>
          </p:nvSpPr>
          <p:spPr bwMode="auto">
            <a:xfrm rot="5400000">
              <a:off x="1142999" y="3352799"/>
              <a:ext cx="1752600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5400000">
              <a:off x="1447799" y="3352800"/>
              <a:ext cx="1752600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229598" y="2514600"/>
            <a:ext cx="381002" cy="1069850"/>
            <a:chOff x="8229598" y="2514600"/>
            <a:chExt cx="381002" cy="1069850"/>
          </a:xfrm>
        </p:grpSpPr>
        <p:sp>
          <p:nvSpPr>
            <p:cNvPr id="25" name="Rectangle 24"/>
            <p:cNvSpPr/>
            <p:nvPr/>
          </p:nvSpPr>
          <p:spPr bwMode="auto">
            <a:xfrm rot="5400000">
              <a:off x="7732774" y="3011425"/>
              <a:ext cx="1069849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5400000">
              <a:off x="8037575" y="3011424"/>
              <a:ext cx="1069849" cy="7620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2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533400" y="2362200"/>
            <a:ext cx="2057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4800" y="1980848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terms</a:t>
            </a:r>
          </a:p>
        </p:txBody>
      </p:sp>
      <p:sp>
        <p:nvSpPr>
          <p:cNvPr id="32" name="Curved Down Arrow 31"/>
          <p:cNvSpPr/>
          <p:nvPr/>
        </p:nvSpPr>
        <p:spPr bwMode="auto">
          <a:xfrm>
            <a:off x="5791200" y="1980848"/>
            <a:ext cx="2590800" cy="369332"/>
          </a:xfrm>
          <a:prstGeom prst="curvedDownArrow">
            <a:avLst/>
          </a:prstGeom>
          <a:solidFill>
            <a:srgbClr val="99FF66"/>
          </a:solidFill>
          <a:ln>
            <a:solidFill>
              <a:srgbClr val="99FF66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903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1052596"/>
          </a:xfrm>
        </p:spPr>
        <p:txBody>
          <a:bodyPr/>
          <a:lstStyle/>
          <a:p>
            <a:r>
              <a:rPr lang="en-US" dirty="0" smtClean="0"/>
              <a:t>Problem: Handling Two Opposite Relations</a:t>
            </a:r>
            <a:br>
              <a:rPr lang="en-US" dirty="0" smtClean="0"/>
            </a:br>
            <a:r>
              <a:rPr lang="en-US" sz="3600" dirty="0" smtClean="0"/>
              <a:t>Synonyms &amp; Antonyms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95600"/>
            <a:ext cx="8534400" cy="1163395"/>
          </a:xfrm>
        </p:spPr>
        <p:txBody>
          <a:bodyPr/>
          <a:lstStyle/>
          <a:p>
            <a:r>
              <a:rPr lang="en-US" dirty="0"/>
              <a:t>LSA cannot distinguish antonyms </a:t>
            </a:r>
            <a:r>
              <a:rPr lang="en-US" sz="2000" dirty="0"/>
              <a:t>[</a:t>
            </a:r>
            <a:r>
              <a:rPr lang="en-US" sz="2000" dirty="0" err="1"/>
              <a:t>Landauer</a:t>
            </a:r>
            <a:r>
              <a:rPr lang="en-US" sz="2000" dirty="0"/>
              <a:t> 2002]</a:t>
            </a:r>
          </a:p>
          <a:p>
            <a:pPr lvl="1"/>
            <a:r>
              <a:rPr lang="en-US" dirty="0"/>
              <a:t>“</a:t>
            </a:r>
            <a:r>
              <a:rPr lang="en-US" dirty="0">
                <a:solidFill>
                  <a:srgbClr val="FFFF66"/>
                </a:solidFill>
                <a:latin typeface="Segoe" pitchFamily="34" charset="0"/>
              </a:rPr>
              <a:t>Distinguishing synonyms and antonyms is still perceived as a difficult open problem.</a:t>
            </a:r>
            <a:r>
              <a:rPr lang="en-US" dirty="0"/>
              <a:t>” </a:t>
            </a:r>
            <a:r>
              <a:rPr lang="en-US" sz="2000" dirty="0">
                <a:latin typeface="Segoe" pitchFamily="34" charset="0"/>
              </a:rPr>
              <a:t>[Poon &amp; </a:t>
            </a:r>
            <a:r>
              <a:rPr lang="en-US" sz="2000" dirty="0" err="1">
                <a:latin typeface="Segoe" pitchFamily="34" charset="0"/>
              </a:rPr>
              <a:t>Domingos</a:t>
            </a:r>
            <a:r>
              <a:rPr lang="en-US" sz="2000" dirty="0">
                <a:latin typeface="Segoe" pitchFamily="34" charset="0"/>
              </a:rPr>
              <a:t> 09</a:t>
            </a:r>
            <a:r>
              <a:rPr lang="en-US" sz="2000" dirty="0" smtClean="0">
                <a:latin typeface="Segoe" pitchFamily="34" charset="0"/>
              </a:rPr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96264" y="4724400"/>
            <a:ext cx="1804111" cy="18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467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 smtClean="0"/>
              <a:t>Polarity Inducing LSA </a:t>
            </a:r>
            <a:r>
              <a:rPr lang="en-US" sz="3200" dirty="0" smtClean="0"/>
              <a:t>[Yih, Zweig, Platt  2012]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3453253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representation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Encode two opposite relations in a matrix using “polarity”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Synonyms </a:t>
            </a:r>
            <a:r>
              <a:rPr lang="en-US" dirty="0" smtClean="0">
                <a:solidFill>
                  <a:srgbClr val="FFFF00"/>
                </a:solidFill>
              </a:rPr>
              <a:t>&amp; antonyms (e.g</a:t>
            </a:r>
            <a:r>
              <a:rPr lang="en-US" dirty="0">
                <a:solidFill>
                  <a:srgbClr val="FFFF00"/>
                </a:solidFill>
              </a:rPr>
              <a:t>., from a thesaurus)</a:t>
            </a:r>
          </a:p>
          <a:p>
            <a:pPr lvl="8"/>
            <a:endParaRPr lang="en-US" sz="800" dirty="0" smtClean="0"/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Factorization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Apply SVD to the matrix to find latent components</a:t>
            </a:r>
          </a:p>
          <a:p>
            <a:pPr lvl="8"/>
            <a:endParaRPr lang="en-US" sz="10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Measuring degree of relation</a:t>
            </a:r>
          </a:p>
          <a:p>
            <a:pPr lvl="1"/>
            <a:r>
              <a:rPr lang="en-US" dirty="0" smtClean="0">
                <a:solidFill>
                  <a:schemeClr val="tx1">
                    <a:lumMod val="85000"/>
                  </a:schemeClr>
                </a:solidFill>
              </a:rPr>
              <a:t>Cosine of latent vectors</a:t>
            </a:r>
          </a:p>
        </p:txBody>
      </p:sp>
    </p:spTree>
    <p:extLst>
      <p:ext uri="{BB962C8B-B14F-4D97-AF65-F5344CB8AC3E}">
        <p14:creationId xmlns:p14="http://schemas.microsoft.com/office/powerpoint/2010/main" val="3026393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019439"/>
              </p:ext>
            </p:extLst>
          </p:nvPr>
        </p:nvGraphicFramePr>
        <p:xfrm>
          <a:off x="916940" y="3926840"/>
          <a:ext cx="6931660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07260"/>
                <a:gridCol w="838200"/>
                <a:gridCol w="963930"/>
                <a:gridCol w="941070"/>
                <a:gridCol w="902018"/>
                <a:gridCol w="10791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gladden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“joyfulness”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“sad”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Group 3: “affection”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619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553998"/>
          </a:xfrm>
        </p:spPr>
        <p:txBody>
          <a:bodyPr/>
          <a:lstStyle/>
          <a:p>
            <a:r>
              <a:rPr lang="en-US" dirty="0"/>
              <a:t>Encode Synonyms </a:t>
            </a:r>
            <a:r>
              <a:rPr lang="en-US" dirty="0" smtClean="0"/>
              <a:t>&amp; Antonyms 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0412" cy="775597"/>
          </a:xfrm>
        </p:spPr>
        <p:txBody>
          <a:bodyPr/>
          <a:lstStyle/>
          <a:p>
            <a:r>
              <a:rPr lang="en-US" sz="2400" dirty="0"/>
              <a:t>Joyfulness: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joy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gladden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FF0000"/>
                </a:solidFill>
              </a:rPr>
              <a:t>sorrow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sadden</a:t>
            </a:r>
          </a:p>
          <a:p>
            <a:r>
              <a:rPr lang="en-US" sz="2400" dirty="0"/>
              <a:t>Sad: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sorrow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sadden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FF0000"/>
                </a:solidFill>
              </a:rPr>
              <a:t>joy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gladden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19502" y="3084984"/>
            <a:ext cx="3238498" cy="1678633"/>
            <a:chOff x="4278325" y="3130147"/>
            <a:chExt cx="3238498" cy="1678633"/>
          </a:xfrm>
        </p:grpSpPr>
        <p:sp>
          <p:nvSpPr>
            <p:cNvPr id="18" name="TextBox 17"/>
            <p:cNvSpPr txBox="1"/>
            <p:nvPr/>
          </p:nvSpPr>
          <p:spPr>
            <a:xfrm>
              <a:off x="4545023" y="3130147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Inducing polarity</a:t>
              </a:r>
            </a:p>
          </p:txBody>
        </p:sp>
        <p:cxnSp>
          <p:nvCxnSpPr>
            <p:cNvPr id="20" name="Straight Arrow Connector 19"/>
            <p:cNvCxnSpPr>
              <a:stCxn id="18" idx="2"/>
            </p:cNvCxnSpPr>
            <p:nvPr/>
          </p:nvCxnSpPr>
          <p:spPr bwMode="auto">
            <a:xfrm flipH="1">
              <a:off x="4278325" y="3591812"/>
              <a:ext cx="1752598" cy="12169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8" idx="2"/>
            </p:cNvCxnSpPr>
            <p:nvPr/>
          </p:nvCxnSpPr>
          <p:spPr bwMode="auto">
            <a:xfrm>
              <a:off x="6030923" y="3591812"/>
              <a:ext cx="0" cy="771435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8" idx="2"/>
            </p:cNvCxnSpPr>
            <p:nvPr/>
          </p:nvCxnSpPr>
          <p:spPr bwMode="auto">
            <a:xfrm>
              <a:off x="6030923" y="3591812"/>
              <a:ext cx="876299" cy="771435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</p:cNvCxnSpPr>
            <p:nvPr/>
          </p:nvCxnSpPr>
          <p:spPr bwMode="auto">
            <a:xfrm flipH="1">
              <a:off x="5154624" y="3591812"/>
              <a:ext cx="876299" cy="12169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4" name="Group 43"/>
          <p:cNvGrpSpPr/>
          <p:nvPr/>
        </p:nvGrpSpPr>
        <p:grpSpPr>
          <a:xfrm>
            <a:off x="2667000" y="5562600"/>
            <a:ext cx="5048907" cy="1025352"/>
            <a:chOff x="2667000" y="5562600"/>
            <a:chExt cx="5048907" cy="1025352"/>
          </a:xfrm>
        </p:grpSpPr>
        <p:cxnSp>
          <p:nvCxnSpPr>
            <p:cNvPr id="35" name="Straight Arrow Connector 34"/>
            <p:cNvCxnSpPr/>
            <p:nvPr/>
          </p:nvCxnSpPr>
          <p:spPr bwMode="auto">
            <a:xfrm flipV="1">
              <a:off x="3586571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 flipV="1">
              <a:off x="4419600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71546" y="6019800"/>
              <a:ext cx="848054" cy="0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2667000" y="6126287"/>
                  <a:ext cx="50489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rgbClr val="FFFF00"/>
                      </a:solidFill>
                      <a:latin typeface="Segoe" pitchFamily="34" charset="0"/>
                    </a:rPr>
                    <a:t>Cosine Score: 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lang="en-US" sz="2400" i="1">
                          <a:solidFill>
                            <a:srgbClr val="FFFF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FFFF00"/>
                          </a:solidFill>
                          <a:latin typeface="Cambria Math"/>
                        </a:rPr>
                        <m:t>𝑆𝑦𝑛𝑜𝑛𝑦𝑚𝑠</m:t>
                      </m:r>
                    </m:oMath>
                  </a14:m>
                  <a:endParaRPr lang="en-US" sz="2400" dirty="0" smtClean="0">
                    <a:solidFill>
                      <a:srgbClr val="FFFF00"/>
                    </a:solidFill>
                    <a:latin typeface="Segoe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6126287"/>
                  <a:ext cx="504890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304800" y="3276600"/>
            <a:ext cx="3886200" cy="1140240"/>
            <a:chOff x="304800" y="3276600"/>
            <a:chExt cx="3886200" cy="1140240"/>
          </a:xfrm>
        </p:grpSpPr>
        <p:sp>
          <p:nvSpPr>
            <p:cNvPr id="17" name="TextBox 16"/>
            <p:cNvSpPr txBox="1"/>
            <p:nvPr/>
          </p:nvSpPr>
          <p:spPr>
            <a:xfrm>
              <a:off x="762000" y="3276600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Segoe" pitchFamily="34" charset="0"/>
                </a:rPr>
                <a:t>Target word: row-vector</a:t>
              </a: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04800" y="3507432"/>
              <a:ext cx="525524" cy="909408"/>
            </a:xfrm>
            <a:custGeom>
              <a:avLst/>
              <a:gdLst>
                <a:gd name="connsiteX0" fmla="*/ 441441 w 441441"/>
                <a:gd name="connsiteY0" fmla="*/ 0 h 927406"/>
                <a:gd name="connsiteX1" fmla="*/ 7 w 441441"/>
                <a:gd name="connsiteY1" fmla="*/ 557049 h 927406"/>
                <a:gd name="connsiteX2" fmla="*/ 430931 w 441441"/>
                <a:gd name="connsiteY2" fmla="*/ 924911 h 92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441" h="927406">
                  <a:moveTo>
                    <a:pt x="441441" y="0"/>
                  </a:moveTo>
                  <a:cubicBezTo>
                    <a:pt x="221600" y="201448"/>
                    <a:pt x="1759" y="402897"/>
                    <a:pt x="7" y="557049"/>
                  </a:cubicBezTo>
                  <a:cubicBezTo>
                    <a:pt x="-1745" y="711201"/>
                    <a:pt x="308310" y="954690"/>
                    <a:pt x="430931" y="924911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0760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916940" y="3926840"/>
          <a:ext cx="6931660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2207260"/>
                <a:gridCol w="838200"/>
                <a:gridCol w="963930"/>
                <a:gridCol w="941070"/>
                <a:gridCol w="902018"/>
                <a:gridCol w="10791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gladden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sorrow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goodwill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</a:t>
                      </a:r>
                      <a:r>
                        <a:rPr lang="en-US" baseline="0" dirty="0" smtClean="0"/>
                        <a:t> 1: “joyfulness”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Group 2: “sad”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500" dirty="0" smtClean="0"/>
                        <a:t>Group 3: “affection”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7619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8380412" cy="553998"/>
          </a:xfrm>
        </p:spPr>
        <p:txBody>
          <a:bodyPr/>
          <a:lstStyle/>
          <a:p>
            <a:r>
              <a:rPr lang="en-US" dirty="0"/>
              <a:t>Encode Synonyms </a:t>
            </a:r>
            <a:r>
              <a:rPr lang="en-US" dirty="0" smtClean="0"/>
              <a:t>&amp; Antonyms in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0412" cy="775597"/>
          </a:xfrm>
        </p:spPr>
        <p:txBody>
          <a:bodyPr/>
          <a:lstStyle/>
          <a:p>
            <a:r>
              <a:rPr lang="en-US" sz="2400" dirty="0"/>
              <a:t>Joyfulness: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joy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gladden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FF0000"/>
                </a:solidFill>
              </a:rPr>
              <a:t>sorrow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sadden</a:t>
            </a:r>
          </a:p>
          <a:p>
            <a:r>
              <a:rPr lang="en-US" sz="2400" dirty="0"/>
              <a:t>Sad: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sorrow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sadden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FF0000"/>
                </a:solidFill>
              </a:rPr>
              <a:t>joy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gladden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619502" y="3084984"/>
            <a:ext cx="3238498" cy="1678633"/>
            <a:chOff x="4278325" y="3130147"/>
            <a:chExt cx="3238498" cy="1678633"/>
          </a:xfrm>
        </p:grpSpPr>
        <p:sp>
          <p:nvSpPr>
            <p:cNvPr id="18" name="TextBox 17"/>
            <p:cNvSpPr txBox="1"/>
            <p:nvPr/>
          </p:nvSpPr>
          <p:spPr>
            <a:xfrm>
              <a:off x="4545023" y="3130147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FFFF00"/>
                  </a:solidFill>
                  <a:latin typeface="Segoe" pitchFamily="34" charset="0"/>
                </a:rPr>
                <a:t>Inducing polarity</a:t>
              </a:r>
            </a:p>
          </p:txBody>
        </p:sp>
        <p:cxnSp>
          <p:nvCxnSpPr>
            <p:cNvPr id="20" name="Straight Arrow Connector 19"/>
            <p:cNvCxnSpPr>
              <a:stCxn id="18" idx="2"/>
            </p:cNvCxnSpPr>
            <p:nvPr/>
          </p:nvCxnSpPr>
          <p:spPr bwMode="auto">
            <a:xfrm flipH="1">
              <a:off x="4278325" y="3591812"/>
              <a:ext cx="1752598" cy="12169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18" idx="2"/>
            </p:cNvCxnSpPr>
            <p:nvPr/>
          </p:nvCxnSpPr>
          <p:spPr bwMode="auto">
            <a:xfrm>
              <a:off x="6030923" y="3591812"/>
              <a:ext cx="0" cy="771435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18" idx="2"/>
            </p:cNvCxnSpPr>
            <p:nvPr/>
          </p:nvCxnSpPr>
          <p:spPr bwMode="auto">
            <a:xfrm>
              <a:off x="6030923" y="3591812"/>
              <a:ext cx="876299" cy="771435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8" idx="2"/>
            </p:cNvCxnSpPr>
            <p:nvPr/>
          </p:nvCxnSpPr>
          <p:spPr bwMode="auto">
            <a:xfrm flipH="1">
              <a:off x="5154624" y="3591812"/>
              <a:ext cx="876299" cy="1216968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oup 15"/>
          <p:cNvGrpSpPr/>
          <p:nvPr/>
        </p:nvGrpSpPr>
        <p:grpSpPr>
          <a:xfrm>
            <a:off x="304800" y="3276600"/>
            <a:ext cx="3886200" cy="1140240"/>
            <a:chOff x="304800" y="3276600"/>
            <a:chExt cx="3886200" cy="1140240"/>
          </a:xfrm>
        </p:grpSpPr>
        <p:sp>
          <p:nvSpPr>
            <p:cNvPr id="17" name="TextBox 16"/>
            <p:cNvSpPr txBox="1"/>
            <p:nvPr/>
          </p:nvSpPr>
          <p:spPr>
            <a:xfrm>
              <a:off x="762000" y="3276600"/>
              <a:ext cx="3429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Segoe" pitchFamily="34" charset="0"/>
                </a:rPr>
                <a:t>Target word: row-vector</a:t>
              </a:r>
            </a:p>
          </p:txBody>
        </p:sp>
        <p:sp>
          <p:nvSpPr>
            <p:cNvPr id="19" name="Freeform 18"/>
            <p:cNvSpPr/>
            <p:nvPr/>
          </p:nvSpPr>
          <p:spPr bwMode="auto">
            <a:xfrm>
              <a:off x="304800" y="3507432"/>
              <a:ext cx="525524" cy="909408"/>
            </a:xfrm>
            <a:custGeom>
              <a:avLst/>
              <a:gdLst>
                <a:gd name="connsiteX0" fmla="*/ 441441 w 441441"/>
                <a:gd name="connsiteY0" fmla="*/ 0 h 927406"/>
                <a:gd name="connsiteX1" fmla="*/ 7 w 441441"/>
                <a:gd name="connsiteY1" fmla="*/ 557049 h 927406"/>
                <a:gd name="connsiteX2" fmla="*/ 430931 w 441441"/>
                <a:gd name="connsiteY2" fmla="*/ 924911 h 92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441" h="927406">
                  <a:moveTo>
                    <a:pt x="441441" y="0"/>
                  </a:moveTo>
                  <a:cubicBezTo>
                    <a:pt x="221600" y="201448"/>
                    <a:pt x="1759" y="402897"/>
                    <a:pt x="7" y="557049"/>
                  </a:cubicBezTo>
                  <a:cubicBezTo>
                    <a:pt x="-1745" y="711201"/>
                    <a:pt x="308310" y="954690"/>
                    <a:pt x="430931" y="924911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05200" y="5562600"/>
            <a:ext cx="5048907" cy="995065"/>
            <a:chOff x="2809547" y="5562600"/>
            <a:chExt cx="5048907" cy="995065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V="1">
              <a:off x="3779562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 flipV="1">
              <a:off x="4684154" y="5562600"/>
              <a:ext cx="0" cy="45720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779562" y="6019800"/>
              <a:ext cx="904592" cy="0"/>
            </a:xfrm>
            <a:prstGeom prst="line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809547" y="6096000"/>
                  <a:ext cx="504890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 smtClean="0">
                      <a:solidFill>
                        <a:srgbClr val="FFFF00"/>
                      </a:solidFill>
                      <a:latin typeface="Segoe" pitchFamily="34" charset="0"/>
                    </a:rPr>
                    <a:t>Cosine Score: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4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𝐴𝑛𝑡𝑜𝑛𝑦𝑚𝑠</m:t>
                      </m:r>
                    </m:oMath>
                  </a14:m>
                  <a:endParaRPr lang="en-US" sz="2400" dirty="0" smtClean="0">
                    <a:solidFill>
                      <a:srgbClr val="FFFF00"/>
                    </a:solidFill>
                    <a:latin typeface="Segoe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547" y="6096000"/>
                  <a:ext cx="5048907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81870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67485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Limitation of the matrix representation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Each entry captures a particular type of relation between two </a:t>
            </a:r>
            <a:r>
              <a:rPr lang="en-US" dirty="0" smtClean="0">
                <a:cs typeface="Times New Roman" panose="02020603050405020304" pitchFamily="18" charset="0"/>
              </a:rPr>
              <a:t>entities</a:t>
            </a:r>
            <a:r>
              <a:rPr lang="en-US" dirty="0">
                <a:cs typeface="Times New Roman" panose="02020603050405020304" pitchFamily="18" charset="0"/>
              </a:rPr>
              <a:t>, or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Two opposite relations with the polarity trick</a:t>
            </a:r>
          </a:p>
          <a:p>
            <a:pPr marL="382573" lvl="1" indent="-382573">
              <a:buSzPct val="95000"/>
              <a:buBlip>
                <a:blip r:embed="rId3"/>
              </a:buBlip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/>
              <a:t>Encoding other binary relations</a:t>
            </a:r>
          </a:p>
          <a:p>
            <a:pPr lvl="1"/>
            <a:r>
              <a:rPr lang="en-US" dirty="0" smtClean="0"/>
              <a:t>Is-A  (hyponym) 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ostrich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/>
              <a:t>Part-whole –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 is a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How </a:t>
            </a:r>
            <a:r>
              <a:rPr lang="en-US" dirty="0"/>
              <a:t>to Handle More </a:t>
            </a:r>
            <a:r>
              <a:rPr lang="en-US" dirty="0" smtClean="0"/>
              <a:t>Relations?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067" y="4875568"/>
            <a:ext cx="1354666" cy="15240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1600200" y="3124200"/>
            <a:ext cx="5791200" cy="18288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solidFill>
                  <a:srgbClr val="FFFF00"/>
                </a:solidFill>
                <a:effectLst/>
                <a:latin typeface="Segoe" pitchFamily="34" charset="0"/>
              </a:rPr>
              <a:t>Encode multiple</a:t>
            </a:r>
            <a:r>
              <a:rPr kumimoji="0" lang="en-US" sz="3200" b="0" i="0" u="none" strike="noStrike" cap="none" normalizeH="0" dirty="0" smtClean="0">
                <a:solidFill>
                  <a:srgbClr val="FFFF00"/>
                </a:solidFill>
                <a:effectLst/>
                <a:latin typeface="Segoe" pitchFamily="34" charset="0"/>
              </a:rPr>
              <a:t> relations in a 3-way tensor (3-dim array)!</a:t>
            </a:r>
            <a:r>
              <a:rPr kumimoji="0" lang="en-US" sz="32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</a:t>
            </a:r>
            <a:endParaRPr kumimoji="0" lang="en-US" sz="32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519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Multi-Relational </a:t>
            </a:r>
            <a:r>
              <a:rPr lang="en-US" dirty="0" smtClean="0"/>
              <a:t>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4062651"/>
          </a:xfrm>
        </p:spPr>
        <p:txBody>
          <a:bodyPr/>
          <a:lstStyle/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Encode multiple relations in a tensor</a:t>
            </a:r>
          </a:p>
          <a:p>
            <a:pPr lvl="2"/>
            <a:r>
              <a:rPr lang="en-US" dirty="0" smtClean="0"/>
              <a:t>Synonyms, antonyms, hyponyms (is-a), … (e.g., from a linguistic knowledge base)</a:t>
            </a:r>
          </a:p>
          <a:p>
            <a:pPr lvl="8"/>
            <a:endParaRPr lang="en-US" sz="800" dirty="0" smtClean="0"/>
          </a:p>
          <a:p>
            <a:r>
              <a:rPr lang="en-US" dirty="0" smtClean="0"/>
              <a:t>Factorization</a:t>
            </a:r>
          </a:p>
          <a:p>
            <a:pPr lvl="1"/>
            <a:r>
              <a:rPr lang="en-US" dirty="0" smtClean="0"/>
              <a:t>Apply tensor decomposition to the tensor to find latent components</a:t>
            </a:r>
          </a:p>
          <a:p>
            <a:pPr lvl="8"/>
            <a:endParaRPr lang="en-US" sz="1000" dirty="0" smtClean="0"/>
          </a:p>
          <a:p>
            <a:r>
              <a:rPr lang="en-US" dirty="0" smtClean="0"/>
              <a:t>Measuring degree of relation</a:t>
            </a:r>
          </a:p>
          <a:p>
            <a:pPr lvl="1"/>
            <a:r>
              <a:rPr lang="en-US" dirty="0" smtClean="0"/>
              <a:t>Cosine of latent vectors after projection</a:t>
            </a:r>
          </a:p>
        </p:txBody>
      </p:sp>
    </p:spTree>
    <p:extLst>
      <p:ext uri="{BB962C8B-B14F-4D97-AF65-F5344CB8AC3E}">
        <p14:creationId xmlns:p14="http://schemas.microsoft.com/office/powerpoint/2010/main" val="22845640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Multi-Relational </a:t>
            </a:r>
            <a:r>
              <a:rPr lang="en-US" dirty="0" smtClean="0"/>
              <a:t>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406265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representation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Encode multiple relations in a tensor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Synonyms, antonyms, hyponyms (is-a), … (e.g., from a linguistic knowledge base)</a:t>
            </a:r>
          </a:p>
          <a:p>
            <a:pPr lvl="8"/>
            <a:endParaRPr lang="en-US" sz="800" dirty="0" smtClean="0"/>
          </a:p>
          <a:p>
            <a:r>
              <a:rPr lang="en-US" dirty="0" smtClean="0"/>
              <a:t>Factorization</a:t>
            </a:r>
          </a:p>
          <a:p>
            <a:pPr lvl="1"/>
            <a:r>
              <a:rPr lang="en-US" dirty="0" smtClean="0"/>
              <a:t>Apply tensor decomposition to the tensor to find latent components</a:t>
            </a:r>
          </a:p>
          <a:p>
            <a:pPr lvl="8"/>
            <a:endParaRPr lang="en-US" sz="1000" dirty="0" smtClean="0"/>
          </a:p>
          <a:p>
            <a:r>
              <a:rPr lang="en-US" dirty="0" smtClean="0"/>
              <a:t>Measuring degree of relation</a:t>
            </a:r>
          </a:p>
          <a:p>
            <a:pPr lvl="1"/>
            <a:r>
              <a:rPr lang="en-US" dirty="0" smtClean="0"/>
              <a:t>Cosine of latent vectors after projection</a:t>
            </a:r>
          </a:p>
        </p:txBody>
      </p:sp>
    </p:spTree>
    <p:extLst>
      <p:ext uri="{BB962C8B-B14F-4D97-AF65-F5344CB8AC3E}">
        <p14:creationId xmlns:p14="http://schemas.microsoft.com/office/powerpoint/2010/main" val="2326119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Multi-Relational </a:t>
            </a:r>
            <a:r>
              <a:rPr lang="en-US" dirty="0" smtClean="0"/>
              <a:t>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4062651"/>
          </a:xfrm>
        </p:spPr>
        <p:txBody>
          <a:bodyPr/>
          <a:lstStyle/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Encode multiple relations in a tensor</a:t>
            </a:r>
          </a:p>
          <a:p>
            <a:pPr lvl="2"/>
            <a:r>
              <a:rPr lang="en-US" dirty="0" smtClean="0"/>
              <a:t>Synonyms, antonyms, hyponyms (is-a), … (e.g., from a linguistic knowledge base)</a:t>
            </a:r>
          </a:p>
          <a:p>
            <a:pPr lvl="8"/>
            <a:endParaRPr lang="en-US" sz="8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Factorization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Apply tensor decomposition to the tensor to find latent components</a:t>
            </a:r>
          </a:p>
          <a:p>
            <a:pPr lvl="8"/>
            <a:endParaRPr lang="en-US" sz="1000" dirty="0" smtClean="0"/>
          </a:p>
          <a:p>
            <a:r>
              <a:rPr lang="en-US" dirty="0" smtClean="0"/>
              <a:t>Measuring degree of relation</a:t>
            </a:r>
          </a:p>
          <a:p>
            <a:pPr lvl="1"/>
            <a:r>
              <a:rPr lang="en-US" dirty="0" smtClean="0"/>
              <a:t>Cosine of latent vectors after projection</a:t>
            </a:r>
          </a:p>
        </p:txBody>
      </p:sp>
    </p:spTree>
    <p:extLst>
      <p:ext uri="{BB962C8B-B14F-4D97-AF65-F5344CB8AC3E}">
        <p14:creationId xmlns:p14="http://schemas.microsoft.com/office/powerpoint/2010/main" val="259062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3877985"/>
          </a:xfrm>
        </p:spPr>
        <p:txBody>
          <a:bodyPr/>
          <a:lstStyle/>
          <a:p>
            <a:r>
              <a:rPr lang="en-US" dirty="0" smtClean="0"/>
              <a:t>Build an intelligent system that can interact with human using natural language</a:t>
            </a:r>
          </a:p>
          <a:p>
            <a:pPr lvl="8"/>
            <a:endParaRPr lang="en-US" sz="800" dirty="0" smtClean="0"/>
          </a:p>
          <a:p>
            <a:r>
              <a:rPr lang="en-US" dirty="0" smtClean="0"/>
              <a:t>Research challenge</a:t>
            </a:r>
          </a:p>
          <a:p>
            <a:pPr lvl="1"/>
            <a:r>
              <a:rPr lang="en-US" dirty="0" smtClean="0"/>
              <a:t>Meaning representation of text</a:t>
            </a:r>
          </a:p>
          <a:p>
            <a:pPr lvl="1"/>
            <a:r>
              <a:rPr lang="en-US" dirty="0" smtClean="0"/>
              <a:t>Support useful inferential tasks</a:t>
            </a:r>
          </a:p>
          <a:p>
            <a:pPr lvl="8"/>
            <a:endParaRPr lang="en-US" sz="800" dirty="0"/>
          </a:p>
          <a:p>
            <a:r>
              <a:rPr lang="en-US" dirty="0" smtClean="0"/>
              <a:t>Semantic word representation is the foundation</a:t>
            </a:r>
          </a:p>
          <a:p>
            <a:pPr lvl="1"/>
            <a:r>
              <a:rPr lang="en-US" dirty="0" smtClean="0"/>
              <a:t>Language is compositional</a:t>
            </a:r>
          </a:p>
          <a:p>
            <a:pPr lvl="1"/>
            <a:r>
              <a:rPr lang="en-US" dirty="0" smtClean="0"/>
              <a:t>Word is the basic semantic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691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Multi-Relational </a:t>
            </a:r>
            <a:r>
              <a:rPr lang="en-US" dirty="0" smtClean="0"/>
              <a:t>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4062651"/>
          </a:xfrm>
        </p:spPr>
        <p:txBody>
          <a:bodyPr/>
          <a:lstStyle/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Encode multiple relations in a tensor</a:t>
            </a:r>
          </a:p>
          <a:p>
            <a:pPr lvl="2"/>
            <a:r>
              <a:rPr lang="en-US" dirty="0" smtClean="0"/>
              <a:t>Synonyms, antonyms, hyponyms (is-a), … (e.g., from a linguistic knowledge base)</a:t>
            </a:r>
          </a:p>
          <a:p>
            <a:pPr lvl="8"/>
            <a:endParaRPr lang="en-US" sz="800" dirty="0" smtClean="0"/>
          </a:p>
          <a:p>
            <a:r>
              <a:rPr lang="en-US" dirty="0" smtClean="0"/>
              <a:t>Factorization</a:t>
            </a:r>
          </a:p>
          <a:p>
            <a:pPr lvl="1"/>
            <a:r>
              <a:rPr lang="en-US" dirty="0" smtClean="0"/>
              <a:t>Apply tensor decomposition to the tensor to find latent components</a:t>
            </a:r>
          </a:p>
          <a:p>
            <a:pPr lvl="8"/>
            <a:endParaRPr lang="en-US" sz="10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Measuring degree of relation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Cosine of latent vectors after projection</a:t>
            </a:r>
          </a:p>
        </p:txBody>
      </p:sp>
    </p:spTree>
    <p:extLst>
      <p:ext uri="{BB962C8B-B14F-4D97-AF65-F5344CB8AC3E}">
        <p14:creationId xmlns:p14="http://schemas.microsoft.com/office/powerpoint/2010/main" val="3629511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Multi-Relational </a:t>
            </a:r>
            <a:r>
              <a:rPr lang="en-US" dirty="0" smtClean="0"/>
              <a:t>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4062651"/>
          </a:xfrm>
        </p:spPr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Data representation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Encode multiple relations in a tensor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Synonyms, antonyms, hyponyms (is-a), … (e.g., from a linguistic knowledge base)</a:t>
            </a:r>
          </a:p>
          <a:p>
            <a:pPr lvl="8"/>
            <a:endParaRPr lang="en-US" sz="800" dirty="0" smtClean="0"/>
          </a:p>
          <a:p>
            <a:r>
              <a:rPr lang="en-US" dirty="0" smtClean="0"/>
              <a:t>Factorization</a:t>
            </a:r>
          </a:p>
          <a:p>
            <a:pPr lvl="1"/>
            <a:r>
              <a:rPr lang="en-US" dirty="0" smtClean="0"/>
              <a:t>Apply tensor decomposition to the tensor to find latent components</a:t>
            </a:r>
          </a:p>
          <a:p>
            <a:pPr lvl="8"/>
            <a:endParaRPr lang="en-US" sz="1000" dirty="0" smtClean="0"/>
          </a:p>
          <a:p>
            <a:r>
              <a:rPr lang="en-US" dirty="0" smtClean="0"/>
              <a:t>Measuring degree of relation</a:t>
            </a:r>
          </a:p>
          <a:p>
            <a:pPr lvl="1"/>
            <a:r>
              <a:rPr lang="en-US" dirty="0" smtClean="0"/>
              <a:t>Cosine of latent vectors after projection</a:t>
            </a:r>
          </a:p>
        </p:txBody>
      </p:sp>
    </p:spTree>
    <p:extLst>
      <p:ext uri="{BB962C8B-B14F-4D97-AF65-F5344CB8AC3E}">
        <p14:creationId xmlns:p14="http://schemas.microsoft.com/office/powerpoint/2010/main" val="33949914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2209800"/>
            <a:ext cx="8380412" cy="11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2573" indent="-382573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Tx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/>
              <a:t>Represent word relations using a tensor</a:t>
            </a:r>
          </a:p>
          <a:p>
            <a:pPr lvl="1"/>
            <a:r>
              <a:rPr lang="en-US" sz="2500" kern="0" dirty="0" smtClean="0"/>
              <a:t>Each slice encodes a relation between </a:t>
            </a:r>
            <a:r>
              <a:rPr lang="en-US" sz="2500" kern="0" dirty="0" smtClean="0">
                <a:solidFill>
                  <a:srgbClr val="FFFF00"/>
                </a:solidFill>
              </a:rPr>
              <a:t>terms </a:t>
            </a:r>
            <a:r>
              <a:rPr lang="en-US" sz="2500" kern="0" dirty="0" smtClean="0"/>
              <a:t>and </a:t>
            </a:r>
            <a:r>
              <a:rPr lang="en-US" sz="2500" kern="0" dirty="0" smtClean="0">
                <a:solidFill>
                  <a:srgbClr val="FFFF00"/>
                </a:solidFill>
              </a:rPr>
              <a:t>target words</a:t>
            </a:r>
            <a:r>
              <a:rPr lang="en-US" sz="2500" kern="0" dirty="0" smtClean="0"/>
              <a:t>.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107947" y="42776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54161" y="3198512"/>
            <a:ext cx="3794534" cy="3049945"/>
            <a:chOff x="454161" y="3198512"/>
            <a:chExt cx="3794534" cy="3049945"/>
          </a:xfrm>
        </p:grpSpPr>
        <p:sp>
          <p:nvSpPr>
            <p:cNvPr id="6" name="TextBox 5"/>
            <p:cNvSpPr txBox="1"/>
            <p:nvPr/>
          </p:nvSpPr>
          <p:spPr>
            <a:xfrm rot="18618816">
              <a:off x="1961998" y="3712647"/>
              <a:ext cx="5453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joy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618816">
              <a:off x="2368741" y="35779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618816">
              <a:off x="2979769" y="3638832"/>
              <a:ext cx="11112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sadden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618816">
              <a:off x="3524939" y="3712647"/>
              <a:ext cx="101662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feeling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161" y="4386373"/>
              <a:ext cx="14398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joyfulness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230" y="4817260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gladden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4060" y="5335188"/>
              <a:ext cx="639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sad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6223" y="5817570"/>
              <a:ext cx="9076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anger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45161" y="3122312"/>
            <a:ext cx="3794534" cy="3049945"/>
            <a:chOff x="4645161" y="3122312"/>
            <a:chExt cx="3794534" cy="3049945"/>
          </a:xfrm>
        </p:grpSpPr>
        <p:sp>
          <p:nvSpPr>
            <p:cNvPr id="21" name="TextBox 20"/>
            <p:cNvSpPr txBox="1"/>
            <p:nvPr/>
          </p:nvSpPr>
          <p:spPr>
            <a:xfrm rot="18618816">
              <a:off x="6559741" y="35017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45161" y="3222475"/>
              <a:ext cx="3794534" cy="2949782"/>
              <a:chOff x="4645161" y="3222475"/>
              <a:chExt cx="3794534" cy="2949782"/>
            </a:xfrm>
          </p:grpSpPr>
          <p:sp>
            <p:nvSpPr>
              <p:cNvPr id="20" name="TextBox 19"/>
              <p:cNvSpPr txBox="1"/>
              <p:nvPr/>
            </p:nvSpPr>
            <p:spPr>
              <a:xfrm rot="18618816">
                <a:off x="6152998" y="3636447"/>
                <a:ext cx="5453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618816">
                <a:off x="7170769" y="3562632"/>
                <a:ext cx="11112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Segoe" pitchFamily="34" charset="0"/>
                  </a:rPr>
                  <a:t>sadden</a:t>
                </a:r>
                <a:endParaRPr lang="en-US" sz="220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8618816">
                <a:off x="7715939" y="3636447"/>
                <a:ext cx="10166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Segoe" pitchFamily="34" charset="0"/>
                  </a:rPr>
                  <a:t>feeling</a:t>
                </a:r>
                <a:endParaRPr lang="en-US" sz="220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45161" y="4310173"/>
                <a:ext cx="14398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joyfulness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95230" y="4741060"/>
                <a:ext cx="11897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gladden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45060" y="5258988"/>
                <a:ext cx="639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sad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77223" y="5741370"/>
                <a:ext cx="9076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anger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1882958" y="6335498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goe" pitchFamily="34" charset="0"/>
              </a:rPr>
              <a:t>Synonym layer</a:t>
            </a:r>
            <a:endParaRPr lang="en-US" sz="22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7942" y="6248457"/>
            <a:ext cx="1989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goe" pitchFamily="34" charset="0"/>
              </a:rPr>
              <a:t>Antonym layer</a:t>
            </a:r>
            <a:endParaRPr lang="en-US" sz="22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16947" y="43538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209800" y="6191876"/>
            <a:ext cx="5519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  <a:latin typeface="Segoe" pitchFamily="34" charset="0"/>
              </a:rPr>
              <a:t>Construct a tensor with two slices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023453" y="2673167"/>
            <a:ext cx="6367948" cy="1713206"/>
            <a:chOff x="1023453" y="2673167"/>
            <a:chExt cx="6367948" cy="1713206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1023453" y="3038921"/>
              <a:ext cx="1872148" cy="366591"/>
            </a:xfrm>
            <a:prstGeom prst="roundRect">
              <a:avLst/>
            </a:prstGeom>
            <a:noFill/>
            <a:ln w="3810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6553201" y="2673167"/>
              <a:ext cx="838200" cy="417338"/>
            </a:xfrm>
            <a:prstGeom prst="roundRect">
              <a:avLst/>
            </a:prstGeom>
            <a:noFill/>
            <a:ln w="38100"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4" idx="2"/>
              <a:endCxn id="13" idx="0"/>
            </p:cNvCxnSpPr>
            <p:nvPr/>
          </p:nvCxnSpPr>
          <p:spPr bwMode="auto">
            <a:xfrm flipH="1">
              <a:off x="1174070" y="3405512"/>
              <a:ext cx="785457" cy="980861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stCxn id="32" idx="2"/>
              <a:endCxn id="12" idx="3"/>
            </p:cNvCxnSpPr>
            <p:nvPr/>
          </p:nvCxnSpPr>
          <p:spPr bwMode="auto">
            <a:xfrm flipH="1">
              <a:off x="4362115" y="3090505"/>
              <a:ext cx="2610186" cy="449990"/>
            </a:xfrm>
            <a:prstGeom prst="straightConnector1">
              <a:avLst/>
            </a:prstGeom>
            <a:gradFill rotWithShape="0">
              <a:gsLst>
                <a:gs pos="0">
                  <a:schemeClr val="folHlink">
                    <a:gamma/>
                    <a:tint val="72941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72941"/>
                    <a:invGamma/>
                  </a:schemeClr>
                </a:gs>
              </a:gsLst>
              <a:lin ang="2700000" scaled="1"/>
            </a:gra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Encode </a:t>
            </a:r>
            <a:r>
              <a:rPr lang="en-US" dirty="0" smtClean="0"/>
              <a:t>Multiple Relations </a:t>
            </a:r>
            <a:r>
              <a:rPr lang="en-US" dirty="0"/>
              <a:t>in </a:t>
            </a:r>
            <a:r>
              <a:rPr lang="en-US" dirty="0" smtClean="0"/>
              <a:t>Tensor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2026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14444 -0.073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2" y="-36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30556 -0.0421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78" y="-21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2209800"/>
            <a:ext cx="8380412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2573" indent="-382573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Tx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smtClean="0"/>
              <a:t>Can encode multiple relations in the tensor</a:t>
            </a:r>
            <a:endParaRPr lang="en-US" sz="2500" kern="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107947" y="42776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4645161" y="3122312"/>
            <a:ext cx="3794534" cy="3049945"/>
            <a:chOff x="4645161" y="3122312"/>
            <a:chExt cx="3794534" cy="3049945"/>
          </a:xfrm>
        </p:grpSpPr>
        <p:sp>
          <p:nvSpPr>
            <p:cNvPr id="21" name="TextBox 20"/>
            <p:cNvSpPr txBox="1"/>
            <p:nvPr/>
          </p:nvSpPr>
          <p:spPr>
            <a:xfrm rot="18618816">
              <a:off x="6559741" y="35017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45161" y="3222475"/>
              <a:ext cx="3794534" cy="2949782"/>
              <a:chOff x="4645161" y="3222475"/>
              <a:chExt cx="3794534" cy="2949782"/>
            </a:xfrm>
          </p:grpSpPr>
          <p:sp>
            <p:nvSpPr>
              <p:cNvPr id="20" name="TextBox 19"/>
              <p:cNvSpPr txBox="1"/>
              <p:nvPr/>
            </p:nvSpPr>
            <p:spPr>
              <a:xfrm rot="18618816">
                <a:off x="6152998" y="3636447"/>
                <a:ext cx="5453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618816">
                <a:off x="7170769" y="3562632"/>
                <a:ext cx="11112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Segoe" pitchFamily="34" charset="0"/>
                  </a:rPr>
                  <a:t>sadden</a:t>
                </a:r>
                <a:endParaRPr lang="en-US" sz="220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8618816">
                <a:off x="7715939" y="3636447"/>
                <a:ext cx="10166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Segoe" pitchFamily="34" charset="0"/>
                  </a:rPr>
                  <a:t>feeling</a:t>
                </a:r>
                <a:endParaRPr lang="en-US" sz="220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45161" y="4310173"/>
                <a:ext cx="14398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joyfulness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95230" y="4741060"/>
                <a:ext cx="11897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gladden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45060" y="5258988"/>
                <a:ext cx="639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sad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77223" y="5741370"/>
                <a:ext cx="9076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anger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6143028" y="6248457"/>
            <a:ext cx="20681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Segoe" pitchFamily="34" charset="0"/>
              </a:rPr>
              <a:t>Hyponym layer</a:t>
            </a:r>
            <a:endParaRPr lang="en-US" sz="22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66800" y="4160520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974542" y="4044800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Encode Multiple Relations in Tensor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6046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4.81481E-6 L -0.53889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Multi-Relational </a:t>
            </a:r>
            <a:r>
              <a:rPr lang="en-US" dirty="0" smtClean="0"/>
              <a:t>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4062651"/>
          </a:xfrm>
        </p:spPr>
        <p:txBody>
          <a:bodyPr/>
          <a:lstStyle/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Encode multiple relations in a tensor</a:t>
            </a:r>
          </a:p>
          <a:p>
            <a:pPr lvl="2"/>
            <a:r>
              <a:rPr lang="en-US" dirty="0" smtClean="0"/>
              <a:t>Synonyms, antonyms, hyponyms (is-a), … (e.g., from a linguistic knowledge base)</a:t>
            </a:r>
          </a:p>
          <a:p>
            <a:pPr lvl="8"/>
            <a:endParaRPr lang="en-US" sz="8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Factorization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Apply tensor decomposition to the tensor to find latent components</a:t>
            </a:r>
          </a:p>
          <a:p>
            <a:pPr lvl="8"/>
            <a:endParaRPr lang="en-US" sz="1000" dirty="0" smtClean="0"/>
          </a:p>
          <a:p>
            <a:r>
              <a:rPr lang="en-US" dirty="0" smtClean="0"/>
              <a:t>Measuring degree of relation</a:t>
            </a:r>
          </a:p>
          <a:p>
            <a:pPr lvl="1"/>
            <a:r>
              <a:rPr lang="en-US" dirty="0" smtClean="0"/>
              <a:t>Cosine of latent vectors after projection</a:t>
            </a:r>
          </a:p>
        </p:txBody>
      </p:sp>
    </p:spTree>
    <p:extLst>
      <p:ext uri="{BB962C8B-B14F-4D97-AF65-F5344CB8AC3E}">
        <p14:creationId xmlns:p14="http://schemas.microsoft.com/office/powerpoint/2010/main" val="32990475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2209800"/>
            <a:ext cx="8380412" cy="376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2573" indent="-382573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Tx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4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Derive a </a:t>
            </a:r>
            <a:r>
              <a:rPr lang="en-US" sz="2400" kern="0" dirty="0" smtClean="0">
                <a:solidFill>
                  <a:srgbClr val="FFFF00"/>
                </a:solidFill>
              </a:rPr>
              <a:t>low-rank </a:t>
            </a:r>
            <a:r>
              <a:rPr lang="en-US" sz="2400" kern="0" dirty="0">
                <a:solidFill>
                  <a:srgbClr val="FFFF00"/>
                </a:solidFill>
              </a:rPr>
              <a:t>approximation </a:t>
            </a:r>
            <a:r>
              <a:rPr lang="en-US" sz="2400" kern="0" dirty="0"/>
              <a:t>to generalize the </a:t>
            </a:r>
            <a:r>
              <a:rPr lang="en-US" sz="2400" kern="0" dirty="0" smtClean="0"/>
              <a:t>data </a:t>
            </a:r>
            <a:r>
              <a:rPr lang="en-US" sz="2400" kern="0" dirty="0"/>
              <a:t>and to discover unseen </a:t>
            </a:r>
            <a:r>
              <a:rPr lang="en-US" sz="2400" kern="0" dirty="0" smtClean="0"/>
              <a:t>relations</a:t>
            </a:r>
            <a:endParaRPr lang="en-US" sz="2400" kern="0" dirty="0"/>
          </a:p>
          <a:p>
            <a:r>
              <a:rPr lang="en-US" sz="2400" kern="0" dirty="0" smtClean="0"/>
              <a:t>Apply Tucker decomposition and reformulate the results</a:t>
            </a:r>
            <a:endParaRPr lang="en-US" sz="2400" kern="0" dirty="0"/>
          </a:p>
          <a:p>
            <a:endParaRPr lang="en-US" sz="2400" kern="0" dirty="0" smtClean="0"/>
          </a:p>
          <a:p>
            <a:endParaRPr lang="en-US" sz="2400" kern="0" dirty="0"/>
          </a:p>
          <a:p>
            <a:endParaRPr lang="en-US" sz="2400" kern="0" dirty="0" smtClean="0"/>
          </a:p>
          <a:p>
            <a:pPr marL="0" indent="0">
              <a:buNone/>
            </a:pPr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Tensor Decomposition – Analogy to </a:t>
            </a:r>
            <a:r>
              <a:rPr lang="en-US" dirty="0" smtClean="0"/>
              <a:t>SVD</a:t>
            </a:r>
            <a:endParaRPr lang="en-US" dirty="0"/>
          </a:p>
        </p:txBody>
      </p:sp>
      <p:grpSp>
        <p:nvGrpSpPr>
          <p:cNvPr id="82" name="Group 81"/>
          <p:cNvGrpSpPr/>
          <p:nvPr/>
        </p:nvGrpSpPr>
        <p:grpSpPr>
          <a:xfrm>
            <a:off x="-76200" y="3962400"/>
            <a:ext cx="9220200" cy="2120711"/>
            <a:chOff x="-11302" y="3418461"/>
            <a:chExt cx="9220200" cy="2120711"/>
          </a:xfrm>
        </p:grpSpPr>
        <p:grpSp>
          <p:nvGrpSpPr>
            <p:cNvPr id="83" name="Group 82"/>
            <p:cNvGrpSpPr/>
            <p:nvPr/>
          </p:nvGrpSpPr>
          <p:grpSpPr>
            <a:xfrm>
              <a:off x="-11302" y="3418461"/>
              <a:ext cx="2254172" cy="1872346"/>
              <a:chOff x="327271" y="2633148"/>
              <a:chExt cx="2254172" cy="18723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 rot="16200000">
                    <a:off x="-121858" y="3691877"/>
                    <a:ext cx="12368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 smtClean="0">
                      <a:solidFill>
                        <a:schemeClr val="tx1"/>
                      </a:solidFill>
                      <a:latin typeface="Segoe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121858" y="3691877"/>
                    <a:ext cx="1236812" cy="33855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19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725487" y="2633148"/>
                    <a:ext cx="18559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 smtClean="0">
                      <a:solidFill>
                        <a:schemeClr val="tx1"/>
                      </a:solidFill>
                      <a:latin typeface="Segoe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5" name="TextBox 10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487" y="2633148"/>
                    <a:ext cx="1855956" cy="33855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Rectangle 105"/>
              <p:cNvSpPr/>
              <p:nvPr/>
            </p:nvSpPr>
            <p:spPr bwMode="auto">
              <a:xfrm>
                <a:off x="989596" y="3329978"/>
                <a:ext cx="1370864" cy="11755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107" name="Left Brace 106"/>
              <p:cNvSpPr/>
              <p:nvPr/>
            </p:nvSpPr>
            <p:spPr bwMode="auto">
              <a:xfrm>
                <a:off x="680779" y="3329978"/>
                <a:ext cx="256092" cy="1175516"/>
              </a:xfrm>
              <a:prstGeom prst="leftBrac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solidFill>
                    <a:schemeClr val="bg2"/>
                  </a:solidFill>
                  <a:effectLst/>
                  <a:latin typeface="Segoe Semibold" pitchFamily="34" charset="0"/>
                </a:endParaRPr>
              </a:p>
            </p:txBody>
          </p:sp>
          <p:sp>
            <p:nvSpPr>
              <p:cNvPr id="108" name="Left Brace 107"/>
              <p:cNvSpPr/>
              <p:nvPr/>
            </p:nvSpPr>
            <p:spPr bwMode="auto">
              <a:xfrm rot="5400000">
                <a:off x="1542003" y="2415408"/>
                <a:ext cx="261117" cy="1370864"/>
              </a:xfrm>
              <a:prstGeom prst="leftBrac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solidFill>
                    <a:schemeClr val="bg2"/>
                  </a:solidFill>
                  <a:effectLst/>
                  <a:latin typeface="Segoe Semibold" pitchFamily="34" charset="0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2994469" y="4499164"/>
              <a:ext cx="219311" cy="583287"/>
              <a:chOff x="3733800" y="3836313"/>
              <a:chExt cx="219311" cy="58328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3743117" y="3836313"/>
                <a:ext cx="209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~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733800" y="3988713"/>
                <a:ext cx="209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~</a:t>
                </a:r>
              </a:p>
            </p:txBody>
          </p:sp>
        </p:grpSp>
        <p:sp>
          <p:nvSpPr>
            <p:cNvPr id="85" name="Rectangle 84"/>
            <p:cNvSpPr/>
            <p:nvPr/>
          </p:nvSpPr>
          <p:spPr bwMode="auto">
            <a:xfrm>
              <a:off x="3784948" y="4168308"/>
              <a:ext cx="583553" cy="137086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5183573" y="4354902"/>
              <a:ext cx="584844" cy="58484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 rot="5400000">
              <a:off x="8031665" y="4314034"/>
              <a:ext cx="583553" cy="137086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528408" y="4623002"/>
              <a:ext cx="2099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tx1"/>
                  </a:solidFill>
                </a:rPr>
                <a:t>×</a:t>
              </a:r>
              <a:endParaRPr lang="en-US" sz="28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921036" y="4754339"/>
              <a:ext cx="2099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tx1"/>
                  </a:solidFill>
                </a:rPr>
                <a:t>×</a:t>
              </a:r>
              <a:endParaRPr lang="en-US" sz="28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90" name="Left Brace 89"/>
            <p:cNvSpPr/>
            <p:nvPr/>
          </p:nvSpPr>
          <p:spPr bwMode="auto">
            <a:xfrm>
              <a:off x="3546725" y="4173410"/>
              <a:ext cx="209744" cy="1353644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91" name="Left Brace 90"/>
            <p:cNvSpPr/>
            <p:nvPr/>
          </p:nvSpPr>
          <p:spPr bwMode="auto">
            <a:xfrm rot="5400000">
              <a:off x="8213436" y="3798627"/>
              <a:ext cx="219988" cy="1370888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352942" y="4049437"/>
                  <a:ext cx="1855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  <a:latin typeface="Segoe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42" y="4049437"/>
                  <a:ext cx="1855956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Left Brace 92"/>
            <p:cNvSpPr/>
            <p:nvPr/>
          </p:nvSpPr>
          <p:spPr bwMode="auto">
            <a:xfrm rot="5400000">
              <a:off x="3967417" y="3683261"/>
              <a:ext cx="198401" cy="598902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3898165" y="3542771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165" y="3542771"/>
                  <a:ext cx="36285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Left Brace 94"/>
            <p:cNvSpPr/>
            <p:nvPr/>
          </p:nvSpPr>
          <p:spPr bwMode="auto">
            <a:xfrm rot="5400000">
              <a:off x="5343663" y="3823895"/>
              <a:ext cx="261117" cy="598902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Rectangle 95"/>
                <p:cNvSpPr/>
                <p:nvPr/>
              </p:nvSpPr>
              <p:spPr>
                <a:xfrm>
                  <a:off x="5302862" y="3670166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862" y="3670166"/>
                  <a:ext cx="36285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Left Brace 96"/>
            <p:cNvSpPr/>
            <p:nvPr/>
          </p:nvSpPr>
          <p:spPr bwMode="auto">
            <a:xfrm>
              <a:off x="4902744" y="4342319"/>
              <a:ext cx="190764" cy="587704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/>
                <p:cNvSpPr/>
                <p:nvPr/>
              </p:nvSpPr>
              <p:spPr>
                <a:xfrm rot="16200000">
                  <a:off x="4591281" y="4425451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Rectangle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91281" y="4425451"/>
                  <a:ext cx="362855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Left Brace 98"/>
            <p:cNvSpPr/>
            <p:nvPr/>
          </p:nvSpPr>
          <p:spPr bwMode="auto">
            <a:xfrm>
              <a:off x="7401339" y="4707689"/>
              <a:ext cx="162931" cy="580050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/>
                <p:cNvSpPr/>
                <p:nvPr/>
              </p:nvSpPr>
              <p:spPr>
                <a:xfrm rot="16200000">
                  <a:off x="7101506" y="4783167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101506" y="4783167"/>
                  <a:ext cx="362855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Rectangle 100"/>
            <p:cNvSpPr/>
            <p:nvPr/>
          </p:nvSpPr>
          <p:spPr bwMode="auto">
            <a:xfrm rot="5400000">
              <a:off x="8111725" y="4895970"/>
              <a:ext cx="566439" cy="160082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 rot="16200000">
                <a:off x="2675071" y="5161376"/>
                <a:ext cx="12368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75071" y="5161376"/>
                <a:ext cx="1236812" cy="338554"/>
              </a:xfrm>
              <a:prstGeom prst="rect">
                <a:avLst/>
              </a:prstGeom>
              <a:blipFill rotWithShape="0">
                <a:blip r:embed="rId13"/>
                <a:stretch>
                  <a:fillRect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Oval Callout 109"/>
          <p:cNvSpPr/>
          <p:nvPr/>
        </p:nvSpPr>
        <p:spPr bwMode="auto">
          <a:xfrm>
            <a:off x="2938888" y="6280514"/>
            <a:ext cx="5565505" cy="435625"/>
          </a:xfrm>
          <a:prstGeom prst="wedgeEllipseCallout">
            <a:avLst>
              <a:gd name="adj1" fmla="val 45824"/>
              <a:gd name="adj2" fmla="val -126677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latent </a:t>
            </a:r>
            <a:r>
              <a:rPr lang="en-US" sz="2000" dirty="0" smtClean="0">
                <a:solidFill>
                  <a:schemeClr val="tx1"/>
                </a:solidFill>
                <a:latin typeface="Segoe" pitchFamily="34" charset="0"/>
              </a:rPr>
              <a:t>r</a:t>
            </a:r>
            <a:r>
              <a:rPr kumimoji="0" lang="en-US" sz="20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epresentation of words</a:t>
            </a:r>
          </a:p>
        </p:txBody>
      </p:sp>
    </p:spTree>
    <p:extLst>
      <p:ext uri="{BB962C8B-B14F-4D97-AF65-F5344CB8AC3E}">
        <p14:creationId xmlns:p14="http://schemas.microsoft.com/office/powerpoint/2010/main" val="395059203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-76200" y="3962400"/>
            <a:ext cx="9220200" cy="2120711"/>
            <a:chOff x="-11302" y="3418461"/>
            <a:chExt cx="9220200" cy="2120711"/>
          </a:xfrm>
        </p:grpSpPr>
        <p:grpSp>
          <p:nvGrpSpPr>
            <p:cNvPr id="58" name="Group 57"/>
            <p:cNvGrpSpPr/>
            <p:nvPr/>
          </p:nvGrpSpPr>
          <p:grpSpPr>
            <a:xfrm>
              <a:off x="-11302" y="3418461"/>
              <a:ext cx="2254172" cy="1872346"/>
              <a:chOff x="327271" y="2633148"/>
              <a:chExt cx="2254172" cy="18723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 rot="16200000">
                    <a:off x="-121858" y="3691877"/>
                    <a:ext cx="12368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 smtClean="0">
                      <a:solidFill>
                        <a:schemeClr val="tx1"/>
                      </a:solidFill>
                      <a:latin typeface="Segoe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121858" y="3691877"/>
                    <a:ext cx="1236812" cy="338554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19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725487" y="2633148"/>
                    <a:ext cx="185595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 smtClean="0">
                      <a:solidFill>
                        <a:schemeClr val="tx1"/>
                      </a:solidFill>
                      <a:latin typeface="Segoe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487" y="2633148"/>
                    <a:ext cx="1855956" cy="33855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1" name="Rectangle 80"/>
              <p:cNvSpPr/>
              <p:nvPr/>
            </p:nvSpPr>
            <p:spPr bwMode="auto">
              <a:xfrm>
                <a:off x="989596" y="3329978"/>
                <a:ext cx="1370864" cy="1175516"/>
              </a:xfrm>
              <a:prstGeom prst="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82" name="Left Brace 81"/>
              <p:cNvSpPr/>
              <p:nvPr/>
            </p:nvSpPr>
            <p:spPr bwMode="auto">
              <a:xfrm>
                <a:off x="680779" y="3329978"/>
                <a:ext cx="256092" cy="1175516"/>
              </a:xfrm>
              <a:prstGeom prst="leftBrac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solidFill>
                    <a:schemeClr val="bg2"/>
                  </a:solidFill>
                  <a:effectLst/>
                  <a:latin typeface="Segoe Semibold" pitchFamily="34" charset="0"/>
                </a:endParaRPr>
              </a:p>
            </p:txBody>
          </p:sp>
          <p:sp>
            <p:nvSpPr>
              <p:cNvPr id="83" name="Left Brace 82"/>
              <p:cNvSpPr/>
              <p:nvPr/>
            </p:nvSpPr>
            <p:spPr bwMode="auto">
              <a:xfrm rot="5400000">
                <a:off x="1542003" y="2415408"/>
                <a:ext cx="261117" cy="1370864"/>
              </a:xfrm>
              <a:prstGeom prst="leftBrac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 smtClean="0">
                  <a:solidFill>
                    <a:schemeClr val="bg2"/>
                  </a:solidFill>
                  <a:effectLst/>
                  <a:latin typeface="Segoe Semibold" pitchFamily="34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2994469" y="4499164"/>
              <a:ext cx="219311" cy="583287"/>
              <a:chOff x="3733800" y="3836313"/>
              <a:chExt cx="219311" cy="583287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743117" y="3836313"/>
                <a:ext cx="209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~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733800" y="3988713"/>
                <a:ext cx="209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~</a:t>
                </a:r>
              </a:p>
            </p:txBody>
          </p:sp>
        </p:grpSp>
        <p:sp>
          <p:nvSpPr>
            <p:cNvPr id="60" name="Rectangle 59"/>
            <p:cNvSpPr/>
            <p:nvPr/>
          </p:nvSpPr>
          <p:spPr bwMode="auto">
            <a:xfrm>
              <a:off x="3784948" y="4168308"/>
              <a:ext cx="583553" cy="137086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5183573" y="4354902"/>
              <a:ext cx="584844" cy="58484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 rot="5400000">
              <a:off x="8031665" y="4314034"/>
              <a:ext cx="583553" cy="137086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528408" y="4623002"/>
              <a:ext cx="2099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tx1"/>
                  </a:solidFill>
                </a:rPr>
                <a:t>×</a:t>
              </a:r>
              <a:endParaRPr lang="en-US" sz="28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921036" y="4754339"/>
              <a:ext cx="2099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TW" sz="2800" dirty="0" smtClean="0">
                  <a:solidFill>
                    <a:schemeClr val="tx1"/>
                  </a:solidFill>
                </a:rPr>
                <a:t>×</a:t>
              </a:r>
              <a:endParaRPr lang="en-US" sz="28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65" name="Left Brace 64"/>
            <p:cNvSpPr/>
            <p:nvPr/>
          </p:nvSpPr>
          <p:spPr bwMode="auto">
            <a:xfrm>
              <a:off x="3546725" y="4173410"/>
              <a:ext cx="209744" cy="1353644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p:sp>
          <p:nvSpPr>
            <p:cNvPr id="66" name="Left Brace 65"/>
            <p:cNvSpPr/>
            <p:nvPr/>
          </p:nvSpPr>
          <p:spPr bwMode="auto">
            <a:xfrm rot="5400000">
              <a:off x="8213436" y="3798627"/>
              <a:ext cx="219988" cy="1370888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7352942" y="4049437"/>
                  <a:ext cx="1855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 smtClean="0">
                    <a:solidFill>
                      <a:schemeClr val="tx1"/>
                    </a:solidFill>
                    <a:latin typeface="Segoe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42" y="4049437"/>
                  <a:ext cx="185595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Left Brace 67"/>
            <p:cNvSpPr/>
            <p:nvPr/>
          </p:nvSpPr>
          <p:spPr bwMode="auto">
            <a:xfrm rot="5400000">
              <a:off x="3967417" y="3683261"/>
              <a:ext cx="198401" cy="598902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/>
                <p:cNvSpPr/>
                <p:nvPr/>
              </p:nvSpPr>
              <p:spPr>
                <a:xfrm>
                  <a:off x="3898165" y="3542771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8165" y="3542771"/>
                  <a:ext cx="362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Left Brace 69"/>
            <p:cNvSpPr/>
            <p:nvPr/>
          </p:nvSpPr>
          <p:spPr bwMode="auto">
            <a:xfrm rot="5400000">
              <a:off x="5343663" y="3823895"/>
              <a:ext cx="261117" cy="598902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/>
                <p:cNvSpPr/>
                <p:nvPr/>
              </p:nvSpPr>
              <p:spPr>
                <a:xfrm>
                  <a:off x="5302862" y="3670166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2862" y="3670166"/>
                  <a:ext cx="362855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Left Brace 71"/>
            <p:cNvSpPr/>
            <p:nvPr/>
          </p:nvSpPr>
          <p:spPr bwMode="auto">
            <a:xfrm>
              <a:off x="4902744" y="4342319"/>
              <a:ext cx="190764" cy="587704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 rot="16200000">
                  <a:off x="4591281" y="4425451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91281" y="4425451"/>
                  <a:ext cx="36285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eft Brace 73"/>
            <p:cNvSpPr/>
            <p:nvPr/>
          </p:nvSpPr>
          <p:spPr bwMode="auto">
            <a:xfrm>
              <a:off x="7401339" y="4707689"/>
              <a:ext cx="162931" cy="580050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 rot="16200000">
                  <a:off x="7101506" y="4783167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101506" y="4783167"/>
                  <a:ext cx="362855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Rectangle 75"/>
            <p:cNvSpPr/>
            <p:nvPr/>
          </p:nvSpPr>
          <p:spPr bwMode="auto">
            <a:xfrm rot="5400000">
              <a:off x="8111725" y="4895970"/>
              <a:ext cx="566439" cy="160082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381000" y="2209800"/>
            <a:ext cx="8380412" cy="3767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82573" indent="-382573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5000"/>
              <a:buFontTx/>
              <a:buBlip>
                <a:blip r:embed="rId10"/>
              </a:buBlip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04822" indent="-317487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1"/>
              </a:buBlip>
              <a:defRPr sz="2700">
                <a:solidFill>
                  <a:schemeClr val="tx1"/>
                </a:solidFill>
                <a:latin typeface="+mn-lt"/>
              </a:defRPr>
            </a:lvl2pPr>
            <a:lvl3pPr marL="988974" indent="-28256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1"/>
              </a:buBlip>
              <a:defRPr sz="2300">
                <a:solidFill>
                  <a:schemeClr val="tx1"/>
                </a:solidFill>
                <a:latin typeface="+mn-lt"/>
              </a:defRPr>
            </a:lvl3pPr>
            <a:lvl4pPr marL="1266774" indent="-276214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</a:defRPr>
            </a:lvl4pPr>
            <a:lvl5pPr marL="1530289" indent="-260340" algn="l" defTabSz="912777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Tx/>
              <a:buBlip>
                <a:blip r:embed="rId11"/>
              </a:buBlip>
              <a:defRPr sz="2000">
                <a:solidFill>
                  <a:schemeClr val="tx1"/>
                </a:solidFill>
                <a:latin typeface="+mn-lt"/>
              </a:defRPr>
            </a:lvl5pPr>
            <a:lvl6pPr marL="1911463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</a:defRPr>
            </a:lvl6pPr>
            <a:lvl7pPr marL="2292432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</a:defRPr>
            </a:lvl7pPr>
            <a:lvl8pPr marL="267340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</a:defRPr>
            </a:lvl8pPr>
            <a:lvl9pPr marL="3054371" indent="-261916" algn="l" defTabSz="914063" rtl="0" eaLnBrk="1" fontAlgn="base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Blip>
                <a:blip r:embed="rId12"/>
              </a:buBlip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Derive a </a:t>
            </a:r>
            <a:r>
              <a:rPr lang="en-US" sz="2400" kern="0" dirty="0" smtClean="0">
                <a:solidFill>
                  <a:srgbClr val="FFFF00"/>
                </a:solidFill>
              </a:rPr>
              <a:t>low-rank </a:t>
            </a:r>
            <a:r>
              <a:rPr lang="en-US" sz="2400" kern="0" dirty="0">
                <a:solidFill>
                  <a:srgbClr val="FFFF00"/>
                </a:solidFill>
              </a:rPr>
              <a:t>approximation </a:t>
            </a:r>
            <a:r>
              <a:rPr lang="en-US" sz="2400" kern="0" dirty="0"/>
              <a:t>to generalize the </a:t>
            </a:r>
            <a:r>
              <a:rPr lang="en-US" sz="2400" kern="0" dirty="0" smtClean="0"/>
              <a:t>data </a:t>
            </a:r>
            <a:r>
              <a:rPr lang="en-US" sz="2400" kern="0" dirty="0"/>
              <a:t>and to discover unseen </a:t>
            </a:r>
            <a:r>
              <a:rPr lang="en-US" sz="2400" kern="0" dirty="0" smtClean="0"/>
              <a:t>relations</a:t>
            </a:r>
            <a:endParaRPr lang="en-US" sz="2400" kern="0" dirty="0"/>
          </a:p>
          <a:p>
            <a:r>
              <a:rPr lang="en-US" sz="2400" kern="0" dirty="0" smtClean="0"/>
              <a:t>Apply Tucker decomposition and reformulate the results</a:t>
            </a:r>
            <a:endParaRPr lang="en-US" sz="2400" kern="0" dirty="0"/>
          </a:p>
          <a:p>
            <a:endParaRPr lang="en-US" sz="2400" kern="0" dirty="0" smtClean="0"/>
          </a:p>
          <a:p>
            <a:endParaRPr lang="en-US" sz="2400" kern="0" dirty="0"/>
          </a:p>
          <a:p>
            <a:endParaRPr lang="en-US" sz="2400" kern="0" dirty="0" smtClean="0"/>
          </a:p>
          <a:p>
            <a:pPr marL="0" indent="0">
              <a:buNone/>
            </a:pPr>
            <a:endParaRPr lang="en-US" sz="2400" kern="0" dirty="0" smtClean="0"/>
          </a:p>
          <a:p>
            <a:endParaRPr lang="en-US" sz="2400" kern="0" dirty="0" smtClean="0"/>
          </a:p>
          <a:p>
            <a:endParaRPr lang="en-US" sz="2400" kern="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929571" y="5043103"/>
            <a:ext cx="219311" cy="583287"/>
            <a:chOff x="3733800" y="3836313"/>
            <a:chExt cx="219311" cy="583287"/>
          </a:xfrm>
        </p:grpSpPr>
        <p:sp>
          <p:nvSpPr>
            <p:cNvPr id="44" name="TextBox 43"/>
            <p:cNvSpPr txBox="1"/>
            <p:nvPr/>
          </p:nvSpPr>
          <p:spPr>
            <a:xfrm>
              <a:off x="3743117" y="3836313"/>
              <a:ext cx="2099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~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33800" y="3988713"/>
              <a:ext cx="2099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~</a:t>
              </a: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3720050" y="4712247"/>
            <a:ext cx="583553" cy="137086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118675" y="4898841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49234" y="5029400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79792" y="5159958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510351" y="5290517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640909" y="5421075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771468" y="5551634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 rot="5400000">
            <a:off x="7966767" y="4857973"/>
            <a:ext cx="583553" cy="137086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63510" y="5166941"/>
            <a:ext cx="2099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×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6138" y="5298278"/>
            <a:ext cx="2099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×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29" name="Left Brace 28"/>
          <p:cNvSpPr/>
          <p:nvPr/>
        </p:nvSpPr>
        <p:spPr bwMode="auto">
          <a:xfrm rot="5400000">
            <a:off x="8148538" y="4342566"/>
            <a:ext cx="219988" cy="1370888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p:sp>
        <p:nvSpPr>
          <p:cNvPr id="33" name="Left Brace 32"/>
          <p:cNvSpPr/>
          <p:nvPr/>
        </p:nvSpPr>
        <p:spPr bwMode="auto">
          <a:xfrm rot="5400000">
            <a:off x="5278765" y="4367834"/>
            <a:ext cx="261117" cy="598902"/>
          </a:xfrm>
          <a:prstGeom prst="leftBrace">
            <a:avLst>
              <a:gd name="adj1" fmla="val 23558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237964" y="4214105"/>
                <a:ext cx="36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964" y="4214105"/>
                <a:ext cx="362855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/>
          <p:cNvSpPr/>
          <p:nvPr/>
        </p:nvSpPr>
        <p:spPr bwMode="auto">
          <a:xfrm>
            <a:off x="4837846" y="4886258"/>
            <a:ext cx="190764" cy="587704"/>
          </a:xfrm>
          <a:prstGeom prst="leftBrace">
            <a:avLst>
              <a:gd name="adj1" fmla="val 23558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 rot="16200000">
                <a:off x="4526383" y="4969390"/>
                <a:ext cx="36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526383" y="4969390"/>
                <a:ext cx="362855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/>
          <p:cNvSpPr/>
          <p:nvPr/>
        </p:nvSpPr>
        <p:spPr bwMode="auto">
          <a:xfrm rot="7940316">
            <a:off x="6077675" y="4712672"/>
            <a:ext cx="145485" cy="894759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2472216">
                <a:off x="5420548" y="4811874"/>
                <a:ext cx="18559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72216">
                <a:off x="5420548" y="4811874"/>
                <a:ext cx="1855956" cy="33855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Left Brace 38"/>
          <p:cNvSpPr/>
          <p:nvPr/>
        </p:nvSpPr>
        <p:spPr bwMode="auto">
          <a:xfrm>
            <a:off x="7336441" y="5251628"/>
            <a:ext cx="162931" cy="580050"/>
          </a:xfrm>
          <a:prstGeom prst="leftBrace">
            <a:avLst>
              <a:gd name="adj1" fmla="val 23558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6200000">
                <a:off x="7036608" y="5327106"/>
                <a:ext cx="36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36608" y="5327106"/>
                <a:ext cx="362855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Callout 41"/>
          <p:cNvSpPr/>
          <p:nvPr/>
        </p:nvSpPr>
        <p:spPr bwMode="auto">
          <a:xfrm>
            <a:off x="2938888" y="6280514"/>
            <a:ext cx="5565505" cy="435625"/>
          </a:xfrm>
          <a:prstGeom prst="wedgeEllipseCallout">
            <a:avLst>
              <a:gd name="adj1" fmla="val 45824"/>
              <a:gd name="adj2" fmla="val -126677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latent </a:t>
            </a:r>
            <a:r>
              <a:rPr lang="en-US" sz="2000" dirty="0" smtClean="0">
                <a:solidFill>
                  <a:schemeClr val="tx1"/>
                </a:solidFill>
                <a:latin typeface="Segoe" pitchFamily="34" charset="0"/>
              </a:rPr>
              <a:t>r</a:t>
            </a:r>
            <a:r>
              <a:rPr kumimoji="0" lang="en-US" sz="20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epresentation of words</a:t>
            </a:r>
          </a:p>
        </p:txBody>
      </p:sp>
      <p:sp>
        <p:nvSpPr>
          <p:cNvPr id="43" name="Oval Callout 42"/>
          <p:cNvSpPr/>
          <p:nvPr/>
        </p:nvSpPr>
        <p:spPr bwMode="auto">
          <a:xfrm>
            <a:off x="3460305" y="3718240"/>
            <a:ext cx="5565505" cy="378723"/>
          </a:xfrm>
          <a:prstGeom prst="wedgeEllipseCallout">
            <a:avLst>
              <a:gd name="adj1" fmla="val -10337"/>
              <a:gd name="adj2" fmla="val 139709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latent </a:t>
            </a:r>
            <a:r>
              <a:rPr lang="en-US" sz="2000" dirty="0" smtClean="0">
                <a:solidFill>
                  <a:schemeClr val="tx1"/>
                </a:solidFill>
                <a:latin typeface="Segoe" pitchFamily="34" charset="0"/>
              </a:rPr>
              <a:t>r</a:t>
            </a:r>
            <a:r>
              <a:rPr kumimoji="0" lang="en-US" sz="20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epresentation of a</a:t>
            </a:r>
            <a:r>
              <a:rPr kumimoji="0" lang="en-US" sz="20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relation</a:t>
            </a:r>
            <a:endParaRPr kumimoji="0" lang="en-US" sz="20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 rot="5400000">
            <a:off x="8373802" y="5450242"/>
            <a:ext cx="566439" cy="160082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Tensor Decomposition – Analogy to </a:t>
            </a:r>
            <a:r>
              <a:rPr lang="en-US" dirty="0" smtClean="0"/>
              <a:t>SVD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 rot="2472216">
                <a:off x="1653738" y="4459273"/>
                <a:ext cx="18559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Segoe" pitchFamily="34" charset="0"/>
                </a:endParaRPr>
              </a:p>
              <a:p>
                <a:endParaRPr lang="en-US" sz="160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72216">
                <a:off x="1653738" y="4459273"/>
                <a:ext cx="1855956" cy="58477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Left Brace 90"/>
          <p:cNvSpPr/>
          <p:nvPr/>
        </p:nvSpPr>
        <p:spPr bwMode="auto">
          <a:xfrm rot="7940316">
            <a:off x="2377582" y="4461248"/>
            <a:ext cx="247162" cy="946762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738525" y="4811630"/>
            <a:ext cx="1370864" cy="11755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890925" y="4964030"/>
            <a:ext cx="1370864" cy="11755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043325" y="5116430"/>
            <a:ext cx="1370864" cy="11755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1195725" y="5268830"/>
            <a:ext cx="1370864" cy="11755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1348125" y="5421230"/>
            <a:ext cx="1370864" cy="117551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 rot="5400000">
            <a:off x="1809620" y="5944521"/>
            <a:ext cx="1171892" cy="132559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88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/>
              <a:t>Multi-Relational </a:t>
            </a:r>
            <a:r>
              <a:rPr lang="en-US" dirty="0" smtClean="0"/>
              <a:t>LSA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4062651"/>
          </a:xfrm>
        </p:spPr>
        <p:txBody>
          <a:bodyPr/>
          <a:lstStyle/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Encode multiple relations in a tensor</a:t>
            </a:r>
          </a:p>
          <a:p>
            <a:pPr lvl="2"/>
            <a:r>
              <a:rPr lang="en-US" dirty="0" smtClean="0"/>
              <a:t>Synonyms, antonyms, hyponyms (is-a), … (e.g., from a linguistic knowledge base)</a:t>
            </a:r>
          </a:p>
          <a:p>
            <a:pPr lvl="8"/>
            <a:endParaRPr lang="en-US" sz="800" dirty="0" smtClean="0"/>
          </a:p>
          <a:p>
            <a:r>
              <a:rPr lang="en-US" dirty="0" smtClean="0"/>
              <a:t>Factorization</a:t>
            </a:r>
          </a:p>
          <a:p>
            <a:pPr lvl="1"/>
            <a:r>
              <a:rPr lang="en-US" dirty="0" smtClean="0"/>
              <a:t>Apply tensor decomposition to the tensor to find latent components</a:t>
            </a:r>
          </a:p>
          <a:p>
            <a:pPr lvl="8"/>
            <a:endParaRPr lang="en-US" sz="1000" dirty="0" smtClean="0"/>
          </a:p>
          <a:p>
            <a:r>
              <a:rPr lang="en-US" dirty="0" smtClean="0">
                <a:solidFill>
                  <a:srgbClr val="FFFF00"/>
                </a:solidFill>
              </a:rPr>
              <a:t>Measuring degree of relation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Cosine of latent vectors after projection</a:t>
            </a:r>
          </a:p>
        </p:txBody>
      </p:sp>
    </p:spTree>
    <p:extLst>
      <p:ext uri="{BB962C8B-B14F-4D97-AF65-F5344CB8AC3E}">
        <p14:creationId xmlns:p14="http://schemas.microsoft.com/office/powerpoint/2010/main" val="27600155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Degree </a:t>
            </a:r>
            <a:r>
              <a:rPr lang="en-US" dirty="0"/>
              <a:t>of 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600062"/>
            <a:ext cx="8380412" cy="3046988"/>
          </a:xfrm>
        </p:spPr>
        <p:txBody>
          <a:bodyPr/>
          <a:lstStyle/>
          <a:p>
            <a:r>
              <a:rPr lang="en-US" dirty="0" smtClean="0"/>
              <a:t>Similarity</a:t>
            </a:r>
          </a:p>
          <a:p>
            <a:pPr lvl="1"/>
            <a:r>
              <a:rPr lang="en-US" dirty="0" smtClean="0"/>
              <a:t>Cosine of the latent vectors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Other relation (both symmetric and asymmetric)</a:t>
            </a:r>
          </a:p>
          <a:p>
            <a:pPr lvl="1"/>
            <a:r>
              <a:rPr lang="en-US" dirty="0"/>
              <a:t>Take the latent matrix of the </a:t>
            </a:r>
            <a:r>
              <a:rPr lang="en-US" i="1" dirty="0"/>
              <a:t>pivot</a:t>
            </a:r>
            <a:r>
              <a:rPr lang="en-US" dirty="0"/>
              <a:t> relation (synonym)</a:t>
            </a:r>
          </a:p>
          <a:p>
            <a:pPr lvl="1"/>
            <a:r>
              <a:rPr lang="en-US" dirty="0" smtClean="0"/>
              <a:t>Take the latent matrix of the relation</a:t>
            </a:r>
          </a:p>
          <a:p>
            <a:pPr lvl="1"/>
            <a:r>
              <a:rPr lang="en-US" dirty="0" smtClean="0"/>
              <a:t>Cosine of the latent vectors after projection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21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381000" y="2507802"/>
                <a:ext cx="8380412" cy="601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4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7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2800" b="0" i="1" kern="0" smtClean="0">
                        <a:latin typeface="Cambria Math" panose="02040503050406030204" pitchFamily="18" charset="0"/>
                      </a:rPr>
                      <m:t>𝑎𝑛𝑡</m:t>
                    </m:r>
                    <m:d>
                      <m:dPr>
                        <m:ctrlPr>
                          <a:rPr lang="en-US" altLang="zh-TW" sz="2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2800" b="0" i="0" kern="0" smtClean="0">
                            <a:latin typeface="+mn-ea"/>
                          </a:rPr>
                          <m:t>joy</m:t>
                        </m:r>
                        <m:r>
                          <a:rPr lang="en-US" altLang="zh-TW" sz="2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800" b="0" i="0" kern="0" smtClean="0">
                            <a:latin typeface="+mn-ea"/>
                          </a:rPr>
                          <m:t>sadden</m:t>
                        </m:r>
                      </m:e>
                    </m:d>
                    <m:r>
                      <a:rPr lang="en-US" altLang="zh-TW" sz="2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b="0" i="0" kern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sz="2800" b="0" i="1" kern="0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sz="2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800" b="1" i="1" kern="0" smtClean="0">
                                <a:latin typeface="Cambria Math" panose="02040503050406030204" pitchFamily="18" charset="0"/>
                              </a:rPr>
                              <m:t>𝓦</m:t>
                            </m:r>
                          </m:e>
                          <m:sub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m:rPr>
                                <m:nor/>
                              </m:rPr>
                              <a:rPr lang="en-US" altLang="zh-TW" sz="2800" i="0" kern="0">
                                <a:latin typeface="+mn-ea"/>
                              </a:rPr>
                              <m:t>joy</m:t>
                            </m:r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𝑠𝑦𝑛</m:t>
                            </m:r>
                          </m:sub>
                        </m:sSub>
                        <m:r>
                          <a:rPr lang="en-US" altLang="zh-TW" sz="2800" i="1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800" b="1" i="1" kern="0" smtClean="0">
                                <a:latin typeface="Cambria Math" panose="02040503050406030204" pitchFamily="18" charset="0"/>
                              </a:rPr>
                              <m:t>𝓦</m:t>
                            </m:r>
                          </m:e>
                          <m:sub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m:rPr>
                                <m:nor/>
                              </m:rPr>
                              <a:rPr lang="en-US" altLang="zh-TW" sz="2800" b="0" i="0" kern="0" smtClean="0">
                                <a:latin typeface="+mn-ea"/>
                              </a:rPr>
                              <m:t>sadden</m:t>
                            </m:r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𝑎𝑛𝑡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800" kern="0" dirty="0" smtClean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507802"/>
                <a:ext cx="8380412" cy="601768"/>
              </a:xfrm>
              <a:prstGeom prst="rect">
                <a:avLst/>
              </a:prstGeom>
              <a:blipFill rotWithShape="0">
                <a:blip r:embed="rId7"/>
                <a:stretch>
                  <a:fillRect l="-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8456"/>
              </p:ext>
            </p:extLst>
          </p:nvPr>
        </p:nvGraphicFramePr>
        <p:xfrm>
          <a:off x="6107947" y="42776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54161" y="3198512"/>
            <a:ext cx="3794534" cy="3049945"/>
            <a:chOff x="454161" y="3198512"/>
            <a:chExt cx="3794534" cy="3049945"/>
          </a:xfrm>
        </p:grpSpPr>
        <p:sp>
          <p:nvSpPr>
            <p:cNvPr id="6" name="TextBox 5"/>
            <p:cNvSpPr txBox="1"/>
            <p:nvPr/>
          </p:nvSpPr>
          <p:spPr>
            <a:xfrm rot="18618816">
              <a:off x="1961998" y="3712647"/>
              <a:ext cx="5453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9FF66"/>
                  </a:solidFill>
                  <a:latin typeface="Segoe" pitchFamily="34" charset="0"/>
                </a:rPr>
                <a:t>joy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618816">
              <a:off x="2368741" y="35779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618816">
              <a:off x="2979769" y="3638832"/>
              <a:ext cx="11112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sadden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618816">
              <a:off x="3572228" y="3712647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felling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161" y="4386373"/>
              <a:ext cx="14398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joyfulness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230" y="4817260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gladden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4060" y="5335188"/>
              <a:ext cx="639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sad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6223" y="5817570"/>
              <a:ext cx="9076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anger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45161" y="3122312"/>
            <a:ext cx="3794534" cy="3049945"/>
            <a:chOff x="4645161" y="3122312"/>
            <a:chExt cx="3794534" cy="3049945"/>
          </a:xfrm>
        </p:grpSpPr>
        <p:sp>
          <p:nvSpPr>
            <p:cNvPr id="21" name="TextBox 20"/>
            <p:cNvSpPr txBox="1"/>
            <p:nvPr/>
          </p:nvSpPr>
          <p:spPr>
            <a:xfrm rot="18618816">
              <a:off x="6559741" y="35017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45161" y="3222475"/>
              <a:ext cx="3794534" cy="2949782"/>
              <a:chOff x="4645161" y="3222475"/>
              <a:chExt cx="3794534" cy="2949782"/>
            </a:xfrm>
          </p:grpSpPr>
          <p:sp>
            <p:nvSpPr>
              <p:cNvPr id="20" name="TextBox 19"/>
              <p:cNvSpPr txBox="1"/>
              <p:nvPr/>
            </p:nvSpPr>
            <p:spPr>
              <a:xfrm rot="18618816">
                <a:off x="6152998" y="3636447"/>
                <a:ext cx="5453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618816">
                <a:off x="7170769" y="3562632"/>
                <a:ext cx="11112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3399"/>
                    </a:solidFill>
                    <a:latin typeface="Segoe" pitchFamily="34" charset="0"/>
                  </a:rPr>
                  <a:t>sadden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8618816">
                <a:off x="7763228" y="3636447"/>
                <a:ext cx="92204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Segoe" pitchFamily="34" charset="0"/>
                  </a:rPr>
                  <a:t>felling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45161" y="4310173"/>
                <a:ext cx="14398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joyfulness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95230" y="4741060"/>
                <a:ext cx="11897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gladden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45060" y="5258988"/>
                <a:ext cx="639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sad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77223" y="5741370"/>
                <a:ext cx="9076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anger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1882958" y="6335498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99FF66"/>
                </a:solidFill>
                <a:latin typeface="Segoe" pitchFamily="34" charset="0"/>
              </a:rPr>
              <a:t>Synonym 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97942" y="6248457"/>
            <a:ext cx="1989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3399"/>
                </a:solidFill>
                <a:latin typeface="Segoe" pitchFamily="34" charset="0"/>
              </a:rPr>
              <a:t>Antonym layer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16947" y="43538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997196"/>
          </a:xfrm>
        </p:spPr>
        <p:txBody>
          <a:bodyPr/>
          <a:lstStyle/>
          <a:p>
            <a:r>
              <a:rPr lang="en-US" dirty="0" smtClean="0"/>
              <a:t>Measure Degree </a:t>
            </a:r>
            <a:r>
              <a:rPr lang="en-US" dirty="0"/>
              <a:t>of </a:t>
            </a:r>
            <a:r>
              <a:rPr lang="en-US" dirty="0" smtClean="0"/>
              <a:t>Relation</a:t>
            </a:r>
            <a:br>
              <a:rPr lang="en-US" dirty="0" smtClean="0"/>
            </a:br>
            <a:r>
              <a:rPr lang="en-US" sz="3200" dirty="0" smtClean="0"/>
              <a:t>Raw Representation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645161" y="3200400"/>
            <a:ext cx="1374639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>
            <a:off x="6248400" y="3200400"/>
            <a:ext cx="21336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17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533859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Semantic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790" y="2488013"/>
            <a:ext cx="8380412" cy="3379387"/>
          </a:xfrm>
        </p:spPr>
        <p:txBody>
          <a:bodyPr/>
          <a:lstStyle/>
          <a:p>
            <a:r>
              <a:rPr lang="en-US" dirty="0" smtClean="0"/>
              <a:t>A lot of popular methods for creating word vectors!</a:t>
            </a:r>
          </a:p>
          <a:p>
            <a:pPr lvl="1"/>
            <a:r>
              <a:rPr lang="en-US" dirty="0" smtClean="0"/>
              <a:t>Vector Space Model </a:t>
            </a:r>
            <a:r>
              <a:rPr lang="en-US" sz="2000" dirty="0"/>
              <a:t>[Salton &amp; McGill </a:t>
            </a:r>
            <a:r>
              <a:rPr lang="en-US" sz="2000" dirty="0" smtClean="0"/>
              <a:t>83]</a:t>
            </a:r>
          </a:p>
          <a:p>
            <a:pPr lvl="1"/>
            <a:r>
              <a:rPr lang="en-US" dirty="0" smtClean="0"/>
              <a:t>Latent Semantic Analysis </a:t>
            </a:r>
            <a:r>
              <a:rPr lang="en-US" sz="2000" dirty="0"/>
              <a:t>[</a:t>
            </a:r>
            <a:r>
              <a:rPr lang="en-US" sz="2000" dirty="0" err="1" smtClean="0"/>
              <a:t>Deerwester</a:t>
            </a:r>
            <a:r>
              <a:rPr lang="en-US" sz="2000" dirty="0" smtClean="0"/>
              <a:t>+ 90]</a:t>
            </a:r>
          </a:p>
          <a:p>
            <a:pPr lvl="1"/>
            <a:r>
              <a:rPr lang="en-US" dirty="0" smtClean="0"/>
              <a:t>Latent </a:t>
            </a:r>
            <a:r>
              <a:rPr lang="en-US" dirty="0" err="1" smtClean="0"/>
              <a:t>Dirichlet</a:t>
            </a:r>
            <a:r>
              <a:rPr lang="en-US" dirty="0" smtClean="0"/>
              <a:t> Allocation </a:t>
            </a:r>
            <a:r>
              <a:rPr lang="en-US" sz="2000" dirty="0" smtClean="0"/>
              <a:t>[</a:t>
            </a:r>
            <a:r>
              <a:rPr lang="en-US" sz="2000" dirty="0" err="1" smtClean="0"/>
              <a:t>Blei</a:t>
            </a:r>
            <a:r>
              <a:rPr lang="en-US" sz="2000" dirty="0" smtClean="0"/>
              <a:t>+ 01]</a:t>
            </a:r>
            <a:endParaRPr lang="en-US" dirty="0" smtClean="0"/>
          </a:p>
          <a:p>
            <a:pPr lvl="1"/>
            <a:r>
              <a:rPr lang="en-US" dirty="0" smtClean="0"/>
              <a:t>Deep Neural Networks </a:t>
            </a:r>
            <a:r>
              <a:rPr lang="en-US" sz="2000" dirty="0" smtClean="0"/>
              <a:t>[</a:t>
            </a:r>
            <a:r>
              <a:rPr lang="en-US" sz="2000" dirty="0" err="1" smtClean="0"/>
              <a:t>Collobert</a:t>
            </a:r>
            <a:r>
              <a:rPr lang="en-US" sz="2000" dirty="0" smtClean="0"/>
              <a:t> &amp; Weston 08]</a:t>
            </a:r>
            <a:endParaRPr lang="en-US" dirty="0" smtClean="0"/>
          </a:p>
          <a:p>
            <a:pPr lvl="8"/>
            <a:endParaRPr lang="en-US" sz="1000" dirty="0" smtClean="0"/>
          </a:p>
          <a:p>
            <a:r>
              <a:rPr lang="en-US" dirty="0" smtClean="0"/>
              <a:t>Encode term co-occurrence information</a:t>
            </a:r>
          </a:p>
          <a:p>
            <a:r>
              <a:rPr lang="en-US" dirty="0" smtClean="0"/>
              <a:t>Measure semantic similarity well</a:t>
            </a:r>
          </a:p>
        </p:txBody>
      </p:sp>
    </p:spTree>
    <p:extLst>
      <p:ext uri="{BB962C8B-B14F-4D97-AF65-F5344CB8AC3E}">
        <p14:creationId xmlns:p14="http://schemas.microsoft.com/office/powerpoint/2010/main" val="35432436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381000" y="2507802"/>
                <a:ext cx="8380412" cy="6017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4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7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2800" b="0" i="1" kern="0" smtClean="0">
                        <a:latin typeface="Cambria Math" panose="02040503050406030204" pitchFamily="18" charset="0"/>
                      </a:rPr>
                      <m:t>𝑎𝑛𝑡</m:t>
                    </m:r>
                    <m:d>
                      <m:dPr>
                        <m:ctrlPr>
                          <a:rPr lang="en-US" altLang="zh-TW" sz="2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2800" b="0" i="0" kern="0" smtClean="0">
                            <a:latin typeface="+mn-ea"/>
                          </a:rPr>
                          <m:t>joy</m:t>
                        </m:r>
                        <m:r>
                          <a:rPr lang="en-US" altLang="zh-TW" sz="28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800" b="0" i="0" kern="0" smtClean="0">
                            <a:latin typeface="+mn-ea"/>
                          </a:rPr>
                          <m:t>sadden</m:t>
                        </m:r>
                      </m:e>
                    </m:d>
                    <m:r>
                      <a:rPr lang="en-US" altLang="zh-TW" sz="28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b="0" i="0" kern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sz="2800" b="0" i="1" kern="0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sz="28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800" b="1" i="1" kern="0" smtClean="0">
                                <a:latin typeface="Cambria Math" panose="02040503050406030204" pitchFamily="18" charset="0"/>
                              </a:rPr>
                              <m:t>𝓦</m:t>
                            </m:r>
                          </m:e>
                          <m:sub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m:rPr>
                                <m:nor/>
                              </m:rPr>
                              <a:rPr lang="en-US" altLang="zh-TW" sz="2800" i="0" kern="0">
                                <a:latin typeface="+mn-ea"/>
                              </a:rPr>
                              <m:t>joy</m:t>
                            </m:r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𝑠𝑦𝑛</m:t>
                            </m:r>
                          </m:sub>
                        </m:sSub>
                        <m:r>
                          <a:rPr lang="en-US" altLang="zh-TW" sz="2800" i="1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800" b="1" i="1" kern="0" smtClean="0">
                                <a:latin typeface="Cambria Math" panose="02040503050406030204" pitchFamily="18" charset="0"/>
                              </a:rPr>
                              <m:t>𝓦</m:t>
                            </m:r>
                          </m:e>
                          <m:sub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m:rPr>
                                <m:nor/>
                              </m:rPr>
                              <a:rPr lang="en-US" altLang="zh-TW" sz="2800" b="0" i="0" kern="0" smtClean="0">
                                <a:latin typeface="+mn-ea"/>
                              </a:rPr>
                              <m:t>sadden</m:t>
                            </m:r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𝑎𝑛𝑡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800" kern="0" dirty="0" smtClean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507802"/>
                <a:ext cx="8380412" cy="601768"/>
              </a:xfrm>
              <a:prstGeom prst="rect">
                <a:avLst/>
              </a:prstGeom>
              <a:blipFill rotWithShape="0">
                <a:blip r:embed="rId7"/>
                <a:stretch>
                  <a:fillRect l="-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67460"/>
              </p:ext>
            </p:extLst>
          </p:nvPr>
        </p:nvGraphicFramePr>
        <p:xfrm>
          <a:off x="6107947" y="42776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2200" b="1" baseline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54161" y="3198512"/>
            <a:ext cx="3794534" cy="3049945"/>
            <a:chOff x="454161" y="3198512"/>
            <a:chExt cx="3794534" cy="3049945"/>
          </a:xfrm>
        </p:grpSpPr>
        <p:sp>
          <p:nvSpPr>
            <p:cNvPr id="6" name="TextBox 5"/>
            <p:cNvSpPr txBox="1"/>
            <p:nvPr/>
          </p:nvSpPr>
          <p:spPr>
            <a:xfrm rot="18618816">
              <a:off x="1961998" y="3712647"/>
              <a:ext cx="5453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9FF66"/>
                  </a:solidFill>
                  <a:latin typeface="Segoe" pitchFamily="34" charset="0"/>
                </a:rPr>
                <a:t>joy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618816">
              <a:off x="2368741" y="35779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618816">
              <a:off x="2979769" y="3638832"/>
              <a:ext cx="11112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sadden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618816">
              <a:off x="3572228" y="3712647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felling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161" y="4386373"/>
              <a:ext cx="14398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joyfulness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230" y="4817260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FF00"/>
                  </a:solidFill>
                  <a:latin typeface="Segoe" pitchFamily="34" charset="0"/>
                </a:rPr>
                <a:t>gladden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4060" y="5335188"/>
              <a:ext cx="639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sad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6223" y="5817570"/>
              <a:ext cx="9076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anger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45161" y="3122312"/>
            <a:ext cx="3794534" cy="3049945"/>
            <a:chOff x="4645161" y="3122312"/>
            <a:chExt cx="3794534" cy="3049945"/>
          </a:xfrm>
        </p:grpSpPr>
        <p:sp>
          <p:nvSpPr>
            <p:cNvPr id="21" name="TextBox 20"/>
            <p:cNvSpPr txBox="1"/>
            <p:nvPr/>
          </p:nvSpPr>
          <p:spPr>
            <a:xfrm rot="18618816">
              <a:off x="6559741" y="35017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645161" y="3222475"/>
              <a:ext cx="3794534" cy="2949782"/>
              <a:chOff x="4645161" y="3222475"/>
              <a:chExt cx="3794534" cy="2949782"/>
            </a:xfrm>
          </p:grpSpPr>
          <p:sp>
            <p:nvSpPr>
              <p:cNvPr id="20" name="TextBox 19"/>
              <p:cNvSpPr txBox="1"/>
              <p:nvPr/>
            </p:nvSpPr>
            <p:spPr>
              <a:xfrm rot="18618816">
                <a:off x="6152998" y="3636447"/>
                <a:ext cx="5453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18618816">
                <a:off x="7170769" y="3562632"/>
                <a:ext cx="11112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3399"/>
                    </a:solidFill>
                    <a:latin typeface="Segoe" pitchFamily="34" charset="0"/>
                  </a:rPr>
                  <a:t>sadden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18618816">
                <a:off x="7763228" y="3636447"/>
                <a:ext cx="92204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Segoe" pitchFamily="34" charset="0"/>
                  </a:rPr>
                  <a:t>felling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45161" y="4310173"/>
                <a:ext cx="14398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joyfulness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95230" y="4741060"/>
                <a:ext cx="11897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FF00"/>
                    </a:solidFill>
                    <a:latin typeface="Segoe" pitchFamily="34" charset="0"/>
                  </a:rPr>
                  <a:t>gladden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5445060" y="5258988"/>
                <a:ext cx="639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sad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177223" y="5741370"/>
                <a:ext cx="9076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anger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1882958" y="6335498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99FF66"/>
                </a:solidFill>
                <a:latin typeface="Segoe" pitchFamily="34" charset="0"/>
              </a:rPr>
              <a:t>Synonym 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97942" y="6248457"/>
            <a:ext cx="19896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3399"/>
                </a:solidFill>
                <a:latin typeface="Segoe" pitchFamily="34" charset="0"/>
              </a:rPr>
              <a:t>Antonym layer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6181"/>
              </p:ext>
            </p:extLst>
          </p:nvPr>
        </p:nvGraphicFramePr>
        <p:xfrm>
          <a:off x="1916947" y="43538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2200" b="1" baseline="0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997196"/>
          </a:xfrm>
        </p:spPr>
        <p:txBody>
          <a:bodyPr/>
          <a:lstStyle/>
          <a:p>
            <a:r>
              <a:rPr lang="en-US" dirty="0" smtClean="0"/>
              <a:t>Measure Degree </a:t>
            </a:r>
            <a:r>
              <a:rPr lang="en-US" dirty="0"/>
              <a:t>of </a:t>
            </a:r>
            <a:r>
              <a:rPr lang="en-US" dirty="0" smtClean="0"/>
              <a:t>Relation</a:t>
            </a:r>
            <a:br>
              <a:rPr lang="en-US" dirty="0" smtClean="0"/>
            </a:br>
            <a:r>
              <a:rPr lang="en-US" sz="3200" dirty="0" smtClean="0"/>
              <a:t>Raw Representation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4645161" y="3200400"/>
            <a:ext cx="1374639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248400" y="3200400"/>
            <a:ext cx="21336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1750" cap="flat" cmpd="sng" algn="ctr">
            <a:solidFill>
              <a:srgbClr val="FF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2003810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/>
              <p:cNvSpPr txBox="1">
                <a:spLocks/>
              </p:cNvSpPr>
              <p:nvPr/>
            </p:nvSpPr>
            <p:spPr bwMode="auto">
              <a:xfrm>
                <a:off x="381000" y="2507802"/>
                <a:ext cx="8380412" cy="5625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4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7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6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2600" b="0" i="1" kern="0" smtClean="0">
                        <a:latin typeface="Cambria Math" panose="02040503050406030204" pitchFamily="18" charset="0"/>
                      </a:rPr>
                      <m:t>𝐻𝑦𝑝𝑒𝑟</m:t>
                    </m:r>
                    <m:d>
                      <m:dPr>
                        <m:ctrlPr>
                          <a:rPr lang="en-US" altLang="zh-TW" sz="2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zh-TW" sz="2600" b="0" i="0" kern="0" smtClean="0">
                            <a:latin typeface="+mn-ea"/>
                          </a:rPr>
                          <m:t>joy</m:t>
                        </m:r>
                        <m:r>
                          <a:rPr lang="en-US" altLang="zh-TW" sz="2600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TW" sz="2600" b="0" i="0" kern="0" smtClean="0">
                            <a:latin typeface="+mn-ea"/>
                          </a:rPr>
                          <m:t>feeling</m:t>
                        </m:r>
                      </m:e>
                    </m:d>
                    <m:r>
                      <a:rPr lang="en-US" altLang="zh-TW" sz="26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600" b="0" i="0" kern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sz="2600" b="0" i="1" kern="0" smtClea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sz="26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1" i="1" kern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600" i="1" ker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m:rPr>
                                <m:nor/>
                              </m:rPr>
                              <a:rPr lang="en-US" altLang="zh-TW" sz="2600" i="0" kern="0">
                                <a:latin typeface="+mn-ea"/>
                              </a:rPr>
                              <m:t>joy</m:t>
                            </m:r>
                            <m:r>
                              <a:rPr lang="en-US" altLang="zh-TW" sz="26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600" i="1" kern="0">
                                <a:latin typeface="Cambria Math" panose="02040503050406030204" pitchFamily="18" charset="0"/>
                              </a:rPr>
                              <m:t>𝑠𝑦𝑛</m:t>
                            </m:r>
                          </m:sub>
                        </m:sSub>
                        <m:r>
                          <a:rPr lang="en-US" altLang="zh-TW" sz="2600" i="1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6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600" b="1" i="1" kern="0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TW" sz="2600" i="1" ker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m:rPr>
                                <m:nor/>
                              </m:rPr>
                              <a:rPr lang="en-US" altLang="zh-TW" sz="2600" b="0" i="0" kern="0" smtClean="0">
                                <a:latin typeface="+mn-ea"/>
                              </a:rPr>
                              <m:t>feeling</m:t>
                            </m:r>
                            <m:r>
                              <a:rPr lang="en-US" altLang="zh-TW" sz="26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600" b="0" i="1" kern="0" smtClean="0">
                                <a:latin typeface="Cambria Math" panose="02040503050406030204" pitchFamily="18" charset="0"/>
                              </a:rPr>
                              <m:t>h𝑦𝑝𝑒𝑟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sz="2600" kern="0" dirty="0" smtClean="0"/>
              </a:p>
            </p:txBody>
          </p:sp>
        </mc:Choice>
        <mc:Fallback xmlns="">
          <p:sp>
            <p:nvSpPr>
              <p:cNvPr id="1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507802"/>
                <a:ext cx="8380412" cy="562590"/>
              </a:xfrm>
              <a:prstGeom prst="rect">
                <a:avLst/>
              </a:prstGeom>
              <a:blipFill rotWithShape="0">
                <a:blip r:embed="rId7"/>
                <a:stretch>
                  <a:fillRect l="-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454161" y="3198512"/>
            <a:ext cx="3794534" cy="3049945"/>
            <a:chOff x="454161" y="3198512"/>
            <a:chExt cx="3794534" cy="3049945"/>
          </a:xfrm>
        </p:grpSpPr>
        <p:sp>
          <p:nvSpPr>
            <p:cNvPr id="6" name="TextBox 5"/>
            <p:cNvSpPr txBox="1"/>
            <p:nvPr/>
          </p:nvSpPr>
          <p:spPr>
            <a:xfrm rot="18618816">
              <a:off x="1961998" y="3712647"/>
              <a:ext cx="54534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99FF66"/>
                  </a:solidFill>
                  <a:latin typeface="Segoe" pitchFamily="34" charset="0"/>
                </a:rPr>
                <a:t>joy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18618816">
              <a:off x="2368741" y="35779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8618816">
              <a:off x="2979769" y="3638832"/>
              <a:ext cx="11112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sadden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618816">
              <a:off x="3572228" y="3712647"/>
              <a:ext cx="92204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felling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4161" y="4386373"/>
              <a:ext cx="143981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rgbClr val="FFFF00"/>
                  </a:solidFill>
                  <a:latin typeface="Segoe" pitchFamily="34" charset="0"/>
                </a:rPr>
                <a:t>joyfulness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4230" y="4817260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54060" y="5335188"/>
              <a:ext cx="63991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sad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6223" y="5817570"/>
              <a:ext cx="9076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tx1"/>
                  </a:solidFill>
                  <a:latin typeface="Segoe" pitchFamily="34" charset="0"/>
                </a:rPr>
                <a:t>anger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882958" y="6335498"/>
            <a:ext cx="2052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99FF66"/>
                </a:solidFill>
                <a:latin typeface="Segoe" pitchFamily="34" charset="0"/>
              </a:rPr>
              <a:t>Synonym layer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916947" y="43538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997196"/>
          </a:xfrm>
        </p:spPr>
        <p:txBody>
          <a:bodyPr/>
          <a:lstStyle/>
          <a:p>
            <a:r>
              <a:rPr lang="en-US" sz="4000" dirty="0" smtClean="0"/>
              <a:t>Estimate the Degree </a:t>
            </a:r>
            <a:r>
              <a:rPr lang="en-US" sz="4000" dirty="0"/>
              <a:t>of a </a:t>
            </a:r>
            <a:r>
              <a:rPr lang="en-US" sz="4000" dirty="0" smtClean="0"/>
              <a:t>Relation</a:t>
            </a:r>
            <a:br>
              <a:rPr lang="en-US" sz="4000" dirty="0" smtClean="0"/>
            </a:br>
            <a:r>
              <a:rPr lang="en-US" sz="3200" dirty="0" smtClean="0"/>
              <a:t>Raw Representation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 bwMode="auto">
          <a:xfrm>
            <a:off x="4645161" y="3200400"/>
            <a:ext cx="1374639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17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248400" y="3200400"/>
            <a:ext cx="2133600" cy="0"/>
          </a:xfrm>
          <a:prstGeom prst="line">
            <a:avLst/>
          </a:prstGeom>
          <a:gradFill rotWithShape="0">
            <a:gsLst>
              <a:gs pos="0">
                <a:schemeClr val="folHlink">
                  <a:gamma/>
                  <a:tint val="72941"/>
                  <a:invGamma/>
                </a:schemeClr>
              </a:gs>
              <a:gs pos="50000">
                <a:schemeClr val="folHlink"/>
              </a:gs>
              <a:gs pos="100000">
                <a:schemeClr val="folHlink">
                  <a:gamma/>
                  <a:tint val="72941"/>
                  <a:invGamma/>
                </a:schemeClr>
              </a:gs>
            </a:gsLst>
            <a:lin ang="2700000" scaled="1"/>
          </a:gradFill>
          <a:ln w="31750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5" name="Table 44"/>
          <p:cNvGraphicFramePr>
            <a:graphicFrameLocks noGrp="1"/>
          </p:cNvGraphicFramePr>
          <p:nvPr>
            <p:extLst/>
          </p:nvPr>
        </p:nvGraphicFramePr>
        <p:xfrm>
          <a:off x="6107947" y="4277621"/>
          <a:ext cx="2209800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943"/>
                <a:gridCol w="544286"/>
                <a:gridCol w="555171"/>
                <a:gridCol w="533400"/>
              </a:tblGrid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FF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</a:tr>
            </a:tbl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645161" y="3122312"/>
            <a:ext cx="3794534" cy="3049945"/>
            <a:chOff x="4645161" y="3122312"/>
            <a:chExt cx="3794534" cy="3049945"/>
          </a:xfrm>
        </p:grpSpPr>
        <p:sp>
          <p:nvSpPr>
            <p:cNvPr id="47" name="TextBox 46"/>
            <p:cNvSpPr txBox="1"/>
            <p:nvPr/>
          </p:nvSpPr>
          <p:spPr>
            <a:xfrm rot="18618816">
              <a:off x="6559741" y="3501743"/>
              <a:ext cx="118974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latin typeface="Segoe" pitchFamily="34" charset="0"/>
                </a:rPr>
                <a:t>gladden</a:t>
              </a:r>
              <a:endParaRPr lang="en-US" sz="22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4645161" y="3222475"/>
              <a:ext cx="3794534" cy="2949782"/>
              <a:chOff x="4645161" y="3222475"/>
              <a:chExt cx="3794534" cy="2949782"/>
            </a:xfrm>
          </p:grpSpPr>
          <p:sp>
            <p:nvSpPr>
              <p:cNvPr id="49" name="TextBox 48"/>
              <p:cNvSpPr txBox="1"/>
              <p:nvPr/>
            </p:nvSpPr>
            <p:spPr>
              <a:xfrm rot="18618816">
                <a:off x="6152998" y="3636447"/>
                <a:ext cx="5453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joy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 rot="18618816">
                <a:off x="7170769" y="3562632"/>
                <a:ext cx="111120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latin typeface="Segoe" pitchFamily="34" charset="0"/>
                  </a:rPr>
                  <a:t>sadden</a:t>
                </a:r>
                <a:endParaRPr lang="en-US" sz="220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 rot="18618816">
                <a:off x="7715939" y="3636447"/>
                <a:ext cx="10166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accent5"/>
                    </a:solidFill>
                    <a:latin typeface="Segoe" pitchFamily="34" charset="0"/>
                  </a:rPr>
                  <a:t>feeling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45161" y="4310173"/>
                <a:ext cx="143981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rgbClr val="FFFF00"/>
                    </a:solidFill>
                    <a:latin typeface="Segoe" pitchFamily="34" charset="0"/>
                  </a:rPr>
                  <a:t>joyfulness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895230" y="4741060"/>
                <a:ext cx="118974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gladden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445060" y="5258988"/>
                <a:ext cx="63991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sad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77223" y="5741370"/>
                <a:ext cx="90762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>
                    <a:solidFill>
                      <a:schemeClr val="tx1"/>
                    </a:solidFill>
                    <a:latin typeface="Segoe" pitchFamily="34" charset="0"/>
                  </a:rPr>
                  <a:t>anger</a:t>
                </a:r>
              </a:p>
            </p:txBody>
          </p:sp>
        </p:grpSp>
      </p:grpSp>
      <p:sp>
        <p:nvSpPr>
          <p:cNvPr id="56" name="TextBox 55"/>
          <p:cNvSpPr txBox="1"/>
          <p:nvPr/>
        </p:nvSpPr>
        <p:spPr>
          <a:xfrm>
            <a:off x="6143028" y="6248457"/>
            <a:ext cx="21627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chemeClr val="accent5"/>
                </a:solidFill>
                <a:latin typeface="Segoe" pitchFamily="34" charset="0"/>
              </a:rPr>
              <a:t>Hypernym</a:t>
            </a:r>
            <a:r>
              <a:rPr lang="en-US" sz="2200" dirty="0" smtClean="0">
                <a:solidFill>
                  <a:schemeClr val="accent5"/>
                </a:solidFill>
                <a:latin typeface="Segoe" pitchFamily="34" charset="0"/>
              </a:rPr>
              <a:t> layer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41690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2667000" y="3917644"/>
            <a:ext cx="2982764" cy="2025741"/>
            <a:chOff x="804668" y="3232249"/>
            <a:chExt cx="2982764" cy="2025741"/>
          </a:xfrm>
        </p:grpSpPr>
        <p:sp>
          <p:nvSpPr>
            <p:cNvPr id="89" name="Rectangle 88"/>
            <p:cNvSpPr/>
            <p:nvPr/>
          </p:nvSpPr>
          <p:spPr bwMode="auto">
            <a:xfrm>
              <a:off x="804668" y="3232249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35227" y="3362808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1065785" y="3493366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155451" y="3626009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9" y="3756567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416568" y="3887126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264528" y="4159718"/>
            <a:ext cx="1932148" cy="1794421"/>
            <a:chOff x="1034130" y="4778483"/>
            <a:chExt cx="1932148" cy="1794421"/>
          </a:xfrm>
        </p:grpSpPr>
        <p:sp>
          <p:nvSpPr>
            <p:cNvPr id="95" name="Rectangle 94"/>
            <p:cNvSpPr/>
            <p:nvPr/>
          </p:nvSpPr>
          <p:spPr bwMode="auto">
            <a:xfrm rot="5400000">
              <a:off x="417352" y="5395261"/>
              <a:ext cx="1370865" cy="137309"/>
            </a:xfrm>
            <a:prstGeom prst="rect">
              <a:avLst/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 rot="5400000">
              <a:off x="2212191" y="5818817"/>
              <a:ext cx="1370865" cy="137309"/>
            </a:xfrm>
            <a:prstGeom prst="rect">
              <a:avLst/>
            </a:prstGeom>
            <a:solidFill>
              <a:srgbClr val="FF0066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/>
              <p:cNvSpPr txBox="1">
                <a:spLocks/>
              </p:cNvSpPr>
              <p:nvPr/>
            </p:nvSpPr>
            <p:spPr bwMode="auto">
              <a:xfrm>
                <a:off x="381000" y="2438400"/>
                <a:ext cx="8380412" cy="7669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7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4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5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3600" b="0" i="1" kern="0" smtClean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TW" sz="3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3600" b="0" i="0" kern="0" smtClean="0">
                                <a:latin typeface="+mn-ea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3600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3600" i="1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3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3600" b="0" i="0" kern="0" smtClean="0">
                                <a:latin typeface="+mn-ea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3600" b="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36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600" ker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sz="3600" i="1" ker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sz="36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3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b="0" i="1" kern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3200" i="1" ker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en-US" altLang="zh-TW" sz="3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36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3600" kern="0">
                                    <a:latin typeface="+mn-ea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3600" i="1" ker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32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3200" i="1" kern="0">
                                <a:latin typeface="Cambria Math" panose="02040503050406030204" pitchFamily="18" charset="0"/>
                              </a:rPr>
                              <m:t>𝑠𝑦𝑛</m:t>
                            </m:r>
                          </m:sub>
                        </m:sSub>
                        <m:r>
                          <a:rPr lang="en-US" altLang="zh-TW" sz="3200" b="0" i="1" kern="0" smtClean="0">
                            <a:latin typeface="Cambria Math" panose="02040503050406030204" pitchFamily="18" charset="0"/>
                          </a:rPr>
                          <m:t>  ,</m:t>
                        </m:r>
                        <m:sSub>
                          <m:sSubPr>
                            <m:ctrlPr>
                              <a:rPr lang="en-US" altLang="zh-TW" sz="36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600" i="1" ker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TW" sz="3200" i="1" ker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nor/>
                              </m:rPr>
                              <a:rPr lang="en-US" altLang="zh-TW" sz="3200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3600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TW" sz="3600" kern="0">
                                    <a:latin typeface="+mn-ea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TW" sz="3600" b="0" i="1" kern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3200" i="1" ker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3200" i="1" ker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r>
                          <a:rPr lang="en-US" altLang="zh-TW" sz="3200" i="1" ker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zh-TW" sz="2800" kern="0" dirty="0"/>
              </a:p>
            </p:txBody>
          </p:sp>
        </mc:Choice>
        <mc:Fallback xmlns="">
          <p:sp>
            <p:nvSpPr>
              <p:cNvPr id="1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438400"/>
                <a:ext cx="8380412" cy="766941"/>
              </a:xfrm>
              <a:prstGeom prst="rect">
                <a:avLst/>
              </a:prstGeom>
              <a:blipFill rotWithShape="0">
                <a:blip r:embed="rId6"/>
                <a:stretch>
                  <a:fillRect l="-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997196"/>
          </a:xfrm>
        </p:spPr>
        <p:txBody>
          <a:bodyPr/>
          <a:lstStyle/>
          <a:p>
            <a:r>
              <a:rPr lang="en-US" dirty="0"/>
              <a:t>Measure Degree of </a:t>
            </a:r>
            <a:r>
              <a:rPr lang="en-US" dirty="0" smtClean="0"/>
              <a:t>Relation</a:t>
            </a:r>
            <a:br>
              <a:rPr lang="en-US" dirty="0" smtClean="0"/>
            </a:br>
            <a:r>
              <a:rPr lang="en-US" sz="3200" dirty="0" smtClean="0"/>
              <a:t>Raw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03742" y="3429000"/>
                <a:ext cx="4888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kern="0">
                              <a:latin typeface="+mn-ea"/>
                            </a:rPr>
                            <m:t>w</m:t>
                          </m:r>
                        </m:e>
                        <m:sub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742" y="3429000"/>
                <a:ext cx="488852" cy="391646"/>
              </a:xfrm>
              <a:prstGeom prst="rect">
                <a:avLst/>
              </a:prstGeom>
              <a:blipFill rotWithShape="0"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4920066" y="3847265"/>
                <a:ext cx="490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kern="0">
                              <a:latin typeface="+mn-ea"/>
                            </a:rPr>
                            <m:t>w</m:t>
                          </m:r>
                        </m:e>
                        <m:sub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066" y="3847265"/>
                <a:ext cx="490134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Callout 101"/>
          <p:cNvSpPr/>
          <p:nvPr/>
        </p:nvSpPr>
        <p:spPr bwMode="auto">
          <a:xfrm>
            <a:off x="5388647" y="3637742"/>
            <a:ext cx="3734594" cy="435625"/>
          </a:xfrm>
          <a:prstGeom prst="wedgeEllipseCallout">
            <a:avLst>
              <a:gd name="adj1" fmla="val -51094"/>
              <a:gd name="adj2" fmla="val 246488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Synonym layer</a:t>
            </a:r>
          </a:p>
        </p:txBody>
      </p:sp>
      <p:sp>
        <p:nvSpPr>
          <p:cNvPr id="103" name="Oval Callout 102"/>
          <p:cNvSpPr/>
          <p:nvPr/>
        </p:nvSpPr>
        <p:spPr bwMode="auto">
          <a:xfrm>
            <a:off x="533400" y="6208191"/>
            <a:ext cx="7690582" cy="435625"/>
          </a:xfrm>
          <a:prstGeom prst="wedgeEllipseCallout">
            <a:avLst>
              <a:gd name="adj1" fmla="val -11579"/>
              <a:gd name="adj2" fmla="val -208306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The</a:t>
            </a:r>
            <a:r>
              <a:rPr kumimoji="0" lang="en-US" sz="28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slice of the specific relation </a:t>
            </a:r>
            <a:endParaRPr kumimoji="0" lang="en-US" sz="28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1684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32024" y="3182793"/>
            <a:ext cx="4344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solidFill>
                  <a:schemeClr val="tx1"/>
                </a:solidFill>
                <a:latin typeface="Segoe" pitchFamily="34" charset="0"/>
              </a:rPr>
              <a:t>               ,               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586125" y="4463882"/>
            <a:ext cx="2023657" cy="2023657"/>
            <a:chOff x="989596" y="3134630"/>
            <a:chExt cx="2023657" cy="2023657"/>
          </a:xfrm>
        </p:grpSpPr>
        <p:sp>
          <p:nvSpPr>
            <p:cNvPr id="56" name="Rectangle 55"/>
            <p:cNvSpPr/>
            <p:nvPr/>
          </p:nvSpPr>
          <p:spPr bwMode="auto">
            <a:xfrm>
              <a:off x="989596" y="3134630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120155" y="3265189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1250713" y="3395747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381272" y="3526306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1511830" y="3656864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1642389" y="3787423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929571" y="5043103"/>
            <a:ext cx="219311" cy="583287"/>
            <a:chOff x="3733800" y="3836313"/>
            <a:chExt cx="219311" cy="583287"/>
          </a:xfrm>
        </p:grpSpPr>
        <p:sp>
          <p:nvSpPr>
            <p:cNvPr id="63" name="TextBox 62"/>
            <p:cNvSpPr txBox="1"/>
            <p:nvPr/>
          </p:nvSpPr>
          <p:spPr>
            <a:xfrm>
              <a:off x="3743117" y="3836313"/>
              <a:ext cx="2099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~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3800" y="3988713"/>
              <a:ext cx="20999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~</a:t>
              </a:r>
            </a:p>
          </p:txBody>
        </p:sp>
      </p:grpSp>
      <p:sp>
        <p:nvSpPr>
          <p:cNvPr id="65" name="Rectangle 64"/>
          <p:cNvSpPr/>
          <p:nvPr/>
        </p:nvSpPr>
        <p:spPr bwMode="auto">
          <a:xfrm>
            <a:off x="3720050" y="4712247"/>
            <a:ext cx="583553" cy="137086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18675" y="4898841"/>
            <a:ext cx="1237637" cy="1237637"/>
            <a:chOff x="5118675" y="4898841"/>
            <a:chExt cx="1237637" cy="1237637"/>
          </a:xfrm>
        </p:grpSpPr>
        <p:sp>
          <p:nvSpPr>
            <p:cNvPr id="66" name="Rectangle 65"/>
            <p:cNvSpPr/>
            <p:nvPr/>
          </p:nvSpPr>
          <p:spPr bwMode="auto">
            <a:xfrm>
              <a:off x="5118675" y="4898841"/>
              <a:ext cx="584844" cy="58484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5249234" y="5029400"/>
              <a:ext cx="584844" cy="58484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379792" y="5159958"/>
              <a:ext cx="584844" cy="58484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5510351" y="5290517"/>
              <a:ext cx="584844" cy="58484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640909" y="5421075"/>
              <a:ext cx="584844" cy="58484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771468" y="5551634"/>
              <a:ext cx="584844" cy="584844"/>
            </a:xfrm>
            <a:prstGeom prst="rect">
              <a:avLst/>
            </a:prstGeom>
            <a:solidFill>
              <a:srgbClr val="FFC000"/>
            </a:solidFill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sp>
        <p:nvSpPr>
          <p:cNvPr id="72" name="Rectangle 71"/>
          <p:cNvSpPr/>
          <p:nvPr/>
        </p:nvSpPr>
        <p:spPr bwMode="auto">
          <a:xfrm rot="5400000">
            <a:off x="7966767" y="4857973"/>
            <a:ext cx="583553" cy="137086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463510" y="5166941"/>
            <a:ext cx="2099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×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56138" y="5298278"/>
            <a:ext cx="2099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×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75" name="Left Brace 74"/>
          <p:cNvSpPr/>
          <p:nvPr/>
        </p:nvSpPr>
        <p:spPr bwMode="auto">
          <a:xfrm rot="5400000">
            <a:off x="8148538" y="4342566"/>
            <a:ext cx="219988" cy="1370888"/>
          </a:xfrm>
          <a:prstGeom prst="lef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7288044" y="4593376"/>
                <a:ext cx="18559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latin typeface="Segoe" pitchFamily="34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4" y="4593376"/>
                <a:ext cx="1855956" cy="3385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523145" y="4214105"/>
            <a:ext cx="2753359" cy="1259857"/>
            <a:chOff x="4523145" y="4214105"/>
            <a:chExt cx="2753359" cy="1259857"/>
          </a:xfrm>
        </p:grpSpPr>
        <p:sp>
          <p:nvSpPr>
            <p:cNvPr id="77" name="Left Brace 76"/>
            <p:cNvSpPr/>
            <p:nvPr/>
          </p:nvSpPr>
          <p:spPr bwMode="auto">
            <a:xfrm rot="5400000">
              <a:off x="5278765" y="4367834"/>
              <a:ext cx="261117" cy="598902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5237964" y="4214105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7964" y="4214105"/>
                  <a:ext cx="36285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Left Brace 78"/>
            <p:cNvSpPr/>
            <p:nvPr/>
          </p:nvSpPr>
          <p:spPr bwMode="auto">
            <a:xfrm>
              <a:off x="4837846" y="4886258"/>
              <a:ext cx="190764" cy="587704"/>
            </a:xfrm>
            <a:prstGeom prst="leftBrace">
              <a:avLst>
                <a:gd name="adj1" fmla="val 23558"/>
                <a:gd name="adj2" fmla="val 5000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 rot="16200000">
                  <a:off x="4526383" y="4969390"/>
                  <a:ext cx="362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526383" y="4969390"/>
                  <a:ext cx="36285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Left Brace 80"/>
            <p:cNvSpPr/>
            <p:nvPr/>
          </p:nvSpPr>
          <p:spPr bwMode="auto">
            <a:xfrm rot="7940316">
              <a:off x="6077675" y="4712672"/>
              <a:ext cx="145485" cy="894759"/>
            </a:xfrm>
            <a:prstGeom prst="leftBrac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bg2"/>
                </a:solidFill>
                <a:effectLst/>
                <a:latin typeface="Segoe Semibold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 rot="2472216">
                  <a:off x="5420548" y="4811874"/>
                  <a:ext cx="185595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600" b="0" dirty="0" smtClean="0">
                    <a:solidFill>
                      <a:schemeClr val="tx1"/>
                    </a:solidFill>
                    <a:latin typeface="Segoe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472216">
                  <a:off x="5420548" y="4811874"/>
                  <a:ext cx="185595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3" name="Left Brace 82"/>
          <p:cNvSpPr/>
          <p:nvPr/>
        </p:nvSpPr>
        <p:spPr bwMode="auto">
          <a:xfrm>
            <a:off x="7336441" y="5251628"/>
            <a:ext cx="162931" cy="580050"/>
          </a:xfrm>
          <a:prstGeom prst="leftBrace">
            <a:avLst>
              <a:gd name="adj1" fmla="val 23558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bg2"/>
              </a:solidFill>
              <a:effectLst/>
              <a:latin typeface="Segoe Semibold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 rot="16200000">
                <a:off x="7036608" y="5327106"/>
                <a:ext cx="362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36608" y="5327106"/>
                <a:ext cx="362855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/>
          <p:cNvGrpSpPr/>
          <p:nvPr/>
        </p:nvGrpSpPr>
        <p:grpSpPr>
          <a:xfrm>
            <a:off x="270860" y="4538170"/>
            <a:ext cx="2982764" cy="2025741"/>
            <a:chOff x="804668" y="3232249"/>
            <a:chExt cx="2982764" cy="2025741"/>
          </a:xfrm>
        </p:grpSpPr>
        <p:sp>
          <p:nvSpPr>
            <p:cNvPr id="89" name="Rectangle 88"/>
            <p:cNvSpPr/>
            <p:nvPr/>
          </p:nvSpPr>
          <p:spPr bwMode="auto">
            <a:xfrm>
              <a:off x="804668" y="3232249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935227" y="3362808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1065785" y="3493366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155451" y="3626009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9" y="3756567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416568" y="3887126"/>
              <a:ext cx="1370864" cy="137086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34130" y="4778483"/>
            <a:ext cx="2593830" cy="1794421"/>
            <a:chOff x="1034130" y="4778483"/>
            <a:chExt cx="2593830" cy="1794421"/>
          </a:xfrm>
        </p:grpSpPr>
        <p:grpSp>
          <p:nvGrpSpPr>
            <p:cNvPr id="4" name="Group 3"/>
            <p:cNvGrpSpPr/>
            <p:nvPr/>
          </p:nvGrpSpPr>
          <p:grpSpPr>
            <a:xfrm>
              <a:off x="1034130" y="4778483"/>
              <a:ext cx="1932148" cy="1794421"/>
              <a:chOff x="1034130" y="4778483"/>
              <a:chExt cx="1932148" cy="1794421"/>
            </a:xfrm>
          </p:grpSpPr>
          <p:sp>
            <p:nvSpPr>
              <p:cNvPr id="95" name="Rectangle 94"/>
              <p:cNvSpPr/>
              <p:nvPr/>
            </p:nvSpPr>
            <p:spPr bwMode="auto">
              <a:xfrm rot="5400000">
                <a:off x="417352" y="5395261"/>
                <a:ext cx="1370865" cy="137309"/>
              </a:xfrm>
              <a:prstGeom prst="rect">
                <a:avLst/>
              </a:prstGeom>
              <a:solidFill>
                <a:srgbClr val="FF0000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9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 rot="5400000">
                <a:off x="2212191" y="5818817"/>
                <a:ext cx="1370865" cy="137309"/>
              </a:xfrm>
              <a:prstGeom prst="rect">
                <a:avLst/>
              </a:prstGeom>
              <a:solidFill>
                <a:srgbClr val="FF0066"/>
              </a:solidFill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109728" tIns="54864" rIns="109728" bIns="54864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10969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900" b="0" i="0" u="none" strike="noStrike" cap="none" normalizeH="0" baseline="0" dirty="0" smtClean="0">
                  <a:solidFill>
                    <a:schemeClr val="tx1"/>
                  </a:solidFill>
                  <a:effectLst/>
                  <a:latin typeface="Segoe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3408649" y="5161666"/>
              <a:ext cx="219311" cy="583287"/>
              <a:chOff x="3733800" y="3836313"/>
              <a:chExt cx="219311" cy="583287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3743117" y="3836313"/>
                <a:ext cx="209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~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733800" y="3988713"/>
                <a:ext cx="209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tx1"/>
                    </a:solidFill>
                  </a:rPr>
                  <a:t>~</a:t>
                </a:r>
              </a:p>
            </p:txBody>
          </p:sp>
        </p:grpSp>
      </p:grpSp>
      <p:sp>
        <p:nvSpPr>
          <p:cNvPr id="104" name="Rectangle 103"/>
          <p:cNvSpPr/>
          <p:nvPr/>
        </p:nvSpPr>
        <p:spPr bwMode="auto">
          <a:xfrm>
            <a:off x="5140044" y="4922171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5270603" y="5052730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5401161" y="5183288"/>
            <a:ext cx="584844" cy="584844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377948" y="5192766"/>
            <a:ext cx="584844" cy="584844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5531720" y="5313847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5662278" y="5444405"/>
            <a:ext cx="584844" cy="584844"/>
          </a:xfrm>
          <a:prstGeom prst="rect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5792837" y="5574964"/>
            <a:ext cx="584844" cy="584844"/>
          </a:xfrm>
          <a:prstGeom prst="rect">
            <a:avLst/>
          </a:prstGeom>
          <a:solidFill>
            <a:srgbClr val="FF3399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 rot="5400000">
            <a:off x="8373802" y="5450242"/>
            <a:ext cx="566439" cy="160082"/>
          </a:xfrm>
          <a:prstGeom prst="rect">
            <a:avLst/>
          </a:prstGeom>
          <a:solidFill>
            <a:srgbClr val="FF3399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 rot="5400000">
            <a:off x="7722324" y="5460949"/>
            <a:ext cx="566439" cy="160082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223544" y="3228960"/>
            <a:ext cx="2099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×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915064" y="3228960"/>
            <a:ext cx="20999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×</a:t>
            </a:r>
            <a:endParaRPr lang="en-US" sz="2800" dirty="0" smtClean="0">
              <a:solidFill>
                <a:schemeClr val="tx1"/>
              </a:solidFill>
              <a:latin typeface="Segoe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5791200" y="5562600"/>
            <a:ext cx="584844" cy="584844"/>
          </a:xfrm>
          <a:prstGeom prst="rect">
            <a:avLst/>
          </a:prstGeom>
          <a:solidFill>
            <a:srgbClr val="FF3399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17" name="Rectangle 116"/>
          <p:cNvSpPr/>
          <p:nvPr/>
        </p:nvSpPr>
        <p:spPr bwMode="auto">
          <a:xfrm rot="5400000">
            <a:off x="7722324" y="5460950"/>
            <a:ext cx="566439" cy="160082"/>
          </a:xfrm>
          <a:prstGeom prst="rect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18" name="Rectangle 117"/>
          <p:cNvSpPr/>
          <p:nvPr/>
        </p:nvSpPr>
        <p:spPr bwMode="auto">
          <a:xfrm rot="5400000">
            <a:off x="8376575" y="5460979"/>
            <a:ext cx="566439" cy="160082"/>
          </a:xfrm>
          <a:prstGeom prst="rect">
            <a:avLst/>
          </a:prstGeom>
          <a:solidFill>
            <a:srgbClr val="FF3399"/>
          </a:solidFill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ontent Placeholder 2"/>
              <p:cNvSpPr txBox="1">
                <a:spLocks/>
              </p:cNvSpPr>
              <p:nvPr/>
            </p:nvSpPr>
            <p:spPr bwMode="auto">
              <a:xfrm>
                <a:off x="381000" y="2438400"/>
                <a:ext cx="8380412" cy="472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382573" indent="-382573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95000"/>
                  <a:buFontTx/>
                  <a:buBlip>
                    <a:blip r:embed="rId8"/>
                  </a:buBlip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04822" indent="-317487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9"/>
                  </a:buBlip>
                  <a:defRPr sz="2700">
                    <a:solidFill>
                      <a:schemeClr val="tx1"/>
                    </a:solidFill>
                    <a:latin typeface="+mn-lt"/>
                  </a:defRPr>
                </a:lvl2pPr>
                <a:lvl3pPr marL="988974" indent="-28256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9"/>
                  </a:buBlip>
                  <a:defRPr sz="2300">
                    <a:solidFill>
                      <a:schemeClr val="tx1"/>
                    </a:solidFill>
                    <a:latin typeface="+mn-lt"/>
                  </a:defRPr>
                </a:lvl3pPr>
                <a:lvl4pPr marL="1266774" indent="-276214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530289" indent="-260340" algn="l" defTabSz="912777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Tx/>
                  <a:buBlip>
                    <a:blip r:embed="rId9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1911463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10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292432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10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67340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10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054371" indent="-261916" algn="l" defTabSz="914063" rtl="0" eaLnBrk="1" fontAlgn="base" hangingPunct="1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Clr>
                    <a:schemeClr val="tx2"/>
                  </a:buClr>
                  <a:buSzPct val="80000"/>
                  <a:buFont typeface="Wingdings" pitchFamily="2" charset="2"/>
                  <a:buBlip>
                    <a:blip r:embed="rId10"/>
                  </a:buBlip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TW" sz="2800" b="0" i="1" kern="0" smtClean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TW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800" b="0" i="0" kern="0" smtClean="0">
                                <a:latin typeface="+mn-ea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i="1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800" b="0" i="0" kern="0" smtClean="0">
                                <a:latin typeface="+mn-ea"/>
                              </a:rPr>
                              <m:t>w</m:t>
                            </m:r>
                          </m:e>
                          <m:sub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TW" sz="28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ker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zh-TW" sz="2800" i="1" kern="0">
                        <a:latin typeface="Cambria Math" panose="02040503050406030204" pitchFamily="18" charset="0"/>
                      </a:rPr>
                      <m:t>⁡</m:t>
                    </m:r>
                    <m:d>
                      <m:dPr>
                        <m:ctrlPr>
                          <a:rPr lang="en-US" altLang="zh-TW" sz="2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kern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:,</m:t>
                            </m:r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𝑠𝑦𝑛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i="0" kern="0" smtClea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  <m:sup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TW" sz="2800" i="1" ker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1" i="1" ker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:,:,</m:t>
                            </m:r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𝑟𝑒𝑙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800" b="1" kern="0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  <m:sub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800" b="0" i="1" kern="0" smtClean="0">
                                <a:latin typeface="Cambria Math" panose="02040503050406030204" pitchFamily="18" charset="0"/>
                              </a:rPr>
                              <m:t>,:</m:t>
                            </m:r>
                          </m:sub>
                          <m:sup>
                            <m:r>
                              <a:rPr lang="en-US" altLang="zh-TW" sz="2800" i="1" ker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endParaRPr lang="en-US" altLang="zh-TW" sz="2800" kern="0" dirty="0"/>
              </a:p>
            </p:txBody>
          </p:sp>
        </mc:Choice>
        <mc:Fallback xmlns="">
          <p:sp>
            <p:nvSpPr>
              <p:cNvPr id="1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438400"/>
                <a:ext cx="8380412" cy="472437"/>
              </a:xfrm>
              <a:prstGeom prst="rect">
                <a:avLst/>
              </a:prstGeom>
              <a:blipFill rotWithShape="0">
                <a:blip r:embed="rId11"/>
                <a:stretch>
                  <a:fillRect l="-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295400"/>
            <a:ext cx="8380412" cy="997196"/>
          </a:xfrm>
        </p:spPr>
        <p:txBody>
          <a:bodyPr/>
          <a:lstStyle/>
          <a:p>
            <a:r>
              <a:rPr lang="en-US" dirty="0"/>
              <a:t>Measure Degree of </a:t>
            </a:r>
            <a:r>
              <a:rPr lang="en-US" dirty="0" smtClean="0"/>
              <a:t>Relation</a:t>
            </a:r>
            <a:br>
              <a:rPr lang="en-US" dirty="0" smtClean="0"/>
            </a:br>
            <a:r>
              <a:rPr lang="en-US" sz="3200" dirty="0" smtClean="0"/>
              <a:t>Latent Representation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57717" y="4003299"/>
                <a:ext cx="488852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kern="0">
                              <a:latin typeface="+mn-ea"/>
                            </a:rPr>
                            <m:t>w</m:t>
                          </m:r>
                        </m:e>
                        <m:sub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717" y="4003299"/>
                <a:ext cx="488852" cy="391646"/>
              </a:xfrm>
              <a:prstGeom prst="rect">
                <a:avLst/>
              </a:prstGeom>
              <a:blipFill rotWithShape="0">
                <a:blip r:embed="rId1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/>
              <p:cNvSpPr/>
              <p:nvPr/>
            </p:nvSpPr>
            <p:spPr>
              <a:xfrm>
                <a:off x="2674041" y="4421564"/>
                <a:ext cx="490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kern="0">
                              <a:latin typeface="+mn-ea"/>
                            </a:rPr>
                            <m:t>w</m:t>
                          </m:r>
                        </m:e>
                        <m:sub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041" y="4421564"/>
                <a:ext cx="490134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5885910" y="6229228"/>
                <a:ext cx="711092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kern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𝑠𝑦𝑛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910" y="6229228"/>
                <a:ext cx="711092" cy="391261"/>
              </a:xfrm>
              <a:prstGeom prst="rect">
                <a:avLst/>
              </a:prstGeom>
              <a:blipFill rotWithShape="0"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4982491" y="5838399"/>
                <a:ext cx="6562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kern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491" y="5838399"/>
                <a:ext cx="656270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/>
              <p:cNvSpPr/>
              <p:nvPr/>
            </p:nvSpPr>
            <p:spPr>
              <a:xfrm>
                <a:off x="7781545" y="5875361"/>
                <a:ext cx="43915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kern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545" y="5875361"/>
                <a:ext cx="439159" cy="391646"/>
              </a:xfrm>
              <a:prstGeom prst="rect">
                <a:avLst/>
              </a:prstGeom>
              <a:blipFill rotWithShape="0"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8453842" y="5875361"/>
                <a:ext cx="440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TW" b="0" i="0" kern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842" y="5875361"/>
                <a:ext cx="440442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05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25851 -0.307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4" y="-1539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7037E-7 L -0.09167 -0.298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1493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-0.14878 -0.3062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-1532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625 L 0.05365 -0.3555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747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4" grpId="0" animBg="1"/>
      <p:bldP spid="105" grpId="0" animBg="1"/>
      <p:bldP spid="106" grpId="0" animBg="1"/>
      <p:bldP spid="106" grpId="1" animBg="1"/>
      <p:bldP spid="116" grpId="0" animBg="1"/>
      <p:bldP spid="107" grpId="0" animBg="1"/>
      <p:bldP spid="108" grpId="0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3" grpId="0"/>
      <p:bldP spid="114" grpId="0"/>
      <p:bldP spid="115" grpId="0" animBg="1"/>
      <p:bldP spid="117" grpId="0" animBg="1"/>
      <p:bldP spid="1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534400" cy="4376583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marL="382573" lvl="1" indent="-382573">
              <a:buSzPct val="95000"/>
              <a:buBlip>
                <a:blip r:embed="rId3"/>
              </a:buBlip>
            </a:pPr>
            <a:r>
              <a:rPr lang="en-US" sz="2800" dirty="0" smtClean="0"/>
              <a:t>Background </a:t>
            </a:r>
            <a:endParaRPr lang="en-US" sz="2800" dirty="0" smtClean="0"/>
          </a:p>
          <a:p>
            <a:pPr marL="666725" lvl="2" indent="-382573">
              <a:buSzPct val="95000"/>
              <a:buBlip>
                <a:blip r:embed="rId3"/>
              </a:buBlip>
            </a:pPr>
            <a:r>
              <a:rPr lang="en-US" sz="2800" dirty="0">
                <a:ea typeface="+mn-ea"/>
                <a:cs typeface="+mn-cs"/>
              </a:rPr>
              <a:t>Latent Semantic Analysis (LSA)</a:t>
            </a:r>
          </a:p>
          <a:p>
            <a:pPr marL="666725" lvl="2" indent="-382573">
              <a:buSzPct val="95000"/>
              <a:buBlip>
                <a:blip r:embed="rId3"/>
              </a:buBlip>
            </a:pPr>
            <a:r>
              <a:rPr lang="en-US" sz="2800" dirty="0" smtClean="0">
                <a:ea typeface="+mn-ea"/>
                <a:cs typeface="+mn-cs"/>
              </a:rPr>
              <a:t>Polarity Inducing LSA </a:t>
            </a:r>
            <a:r>
              <a:rPr lang="en-US" sz="2800" dirty="0">
                <a:ea typeface="+mn-ea"/>
                <a:cs typeface="+mn-cs"/>
              </a:rPr>
              <a:t>(PILSA)</a:t>
            </a:r>
          </a:p>
          <a:p>
            <a:r>
              <a:rPr lang="en-US" dirty="0"/>
              <a:t>Multi-Relational Latent Semantic Analysis (MRLSA)</a:t>
            </a:r>
          </a:p>
          <a:p>
            <a:pPr lvl="1"/>
            <a:r>
              <a:rPr lang="en-US" dirty="0" smtClean="0"/>
              <a:t>Encoding </a:t>
            </a:r>
            <a:r>
              <a:rPr lang="en-US" dirty="0"/>
              <a:t>multi-relational data in a tensor</a:t>
            </a:r>
          </a:p>
          <a:p>
            <a:pPr lvl="1"/>
            <a:r>
              <a:rPr lang="en-US" dirty="0"/>
              <a:t>Tensor decomposition &amp; measuring degree of a relation</a:t>
            </a:r>
          </a:p>
          <a:p>
            <a:r>
              <a:rPr lang="en-US" dirty="0">
                <a:solidFill>
                  <a:srgbClr val="FFFF00"/>
                </a:solidFill>
              </a:rPr>
              <a:t>Experiments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01750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534400" cy="1107996"/>
          </a:xfrm>
        </p:spPr>
        <p:txBody>
          <a:bodyPr/>
          <a:lstStyle/>
          <a:p>
            <a:r>
              <a:rPr lang="en-US" dirty="0" smtClean="0"/>
              <a:t>Experiment: Data for Building MRLSA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380412" cy="4118050"/>
          </a:xfrm>
        </p:spPr>
        <p:txBody>
          <a:bodyPr/>
          <a:lstStyle/>
          <a:p>
            <a:r>
              <a:rPr lang="en-US" sz="2800" dirty="0" smtClean="0"/>
              <a:t>Encarta Thesaurus </a:t>
            </a:r>
          </a:p>
          <a:p>
            <a:pPr lvl="1"/>
            <a:r>
              <a:rPr lang="en-US" dirty="0" smtClean="0"/>
              <a:t>Record synonyms and antonyms of target words</a:t>
            </a:r>
          </a:p>
          <a:p>
            <a:pPr lvl="1"/>
            <a:r>
              <a:rPr lang="en-US" sz="2100" dirty="0"/>
              <a:t>V</a:t>
            </a:r>
            <a:r>
              <a:rPr lang="en-US" sz="2400" dirty="0" smtClean="0"/>
              <a:t>ocabulary of 50k terms and </a:t>
            </a:r>
            <a:r>
              <a:rPr lang="en-US" sz="2400" dirty="0"/>
              <a:t>47k target </a:t>
            </a:r>
            <a:r>
              <a:rPr lang="en-US" sz="2400" dirty="0" smtClean="0"/>
              <a:t>words</a:t>
            </a:r>
          </a:p>
          <a:p>
            <a:r>
              <a:rPr lang="en-US" sz="2800" dirty="0" err="1" smtClean="0">
                <a:cs typeface="Times New Roman" pitchFamily="18" charset="0"/>
              </a:rPr>
              <a:t>WordNet</a:t>
            </a:r>
            <a:endParaRPr lang="en-US" sz="2800" dirty="0">
              <a:cs typeface="Times New Roman" pitchFamily="18" charset="0"/>
            </a:endParaRPr>
          </a:p>
          <a:p>
            <a:pPr lvl="1"/>
            <a:r>
              <a:rPr lang="en-US" sz="2400" dirty="0">
                <a:cs typeface="Times New Roman" pitchFamily="18" charset="0"/>
              </a:rPr>
              <a:t>Has synonym, antonym, </a:t>
            </a:r>
            <a:r>
              <a:rPr lang="en-US" dirty="0" smtClean="0">
                <a:cs typeface="Times New Roman" pitchFamily="18" charset="0"/>
              </a:rPr>
              <a:t>hyponym, hypernym</a:t>
            </a:r>
            <a:r>
              <a:rPr lang="en-US" sz="2400" dirty="0" smtClean="0">
                <a:cs typeface="Times New Roman" pitchFamily="18" charset="0"/>
              </a:rPr>
              <a:t> relations</a:t>
            </a:r>
            <a:endParaRPr lang="en-US" sz="2400" dirty="0">
              <a:cs typeface="Times New Roman" pitchFamily="18" charset="0"/>
            </a:endParaRPr>
          </a:p>
          <a:p>
            <a:pPr lvl="1"/>
            <a:r>
              <a:rPr lang="en-US" sz="2100" dirty="0" smtClean="0"/>
              <a:t>V</a:t>
            </a:r>
            <a:r>
              <a:rPr lang="en-US" sz="2400" dirty="0" smtClean="0"/>
              <a:t>ocabulary </a:t>
            </a:r>
            <a:r>
              <a:rPr lang="en-US" sz="2400" dirty="0"/>
              <a:t>of 149k </a:t>
            </a:r>
            <a:r>
              <a:rPr lang="en-US" sz="2400" dirty="0" smtClean="0"/>
              <a:t>terms </a:t>
            </a:r>
            <a:r>
              <a:rPr lang="en-US" sz="2400" dirty="0"/>
              <a:t>and 117k target words</a:t>
            </a:r>
          </a:p>
          <a:p>
            <a:r>
              <a:rPr lang="en-US" altLang="zh-TW" sz="2800" dirty="0" smtClean="0">
                <a:cs typeface="Times New Roman" pitchFamily="18" charset="0"/>
              </a:rPr>
              <a:t>Goals: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MRLSA generalizes LSA to model multiple relations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Improve performance by combing heterogeneous data</a:t>
            </a:r>
            <a:endParaRPr lang="en-US" sz="2000" dirty="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859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51002"/>
            <a:ext cx="8380412" cy="553998"/>
          </a:xfrm>
        </p:spPr>
        <p:txBody>
          <a:bodyPr/>
          <a:lstStyle/>
          <a:p>
            <a:r>
              <a:rPr lang="en-US" dirty="0" smtClean="0"/>
              <a:t>Example Antonyms Output by MRLSA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810805"/>
              </p:ext>
            </p:extLst>
          </p:nvPr>
        </p:nvGraphicFramePr>
        <p:xfrm>
          <a:off x="304800" y="2743200"/>
          <a:ext cx="8610600" cy="192404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44153"/>
                <a:gridCol w="6966447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Target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High Score Words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4667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inanimate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66FFFF"/>
                          </a:solidFill>
                        </a:rPr>
                        <a:t>alive</a:t>
                      </a:r>
                      <a:r>
                        <a:rPr lang="en-US" sz="2400" dirty="0" smtClean="0"/>
                        <a:t>, living, </a:t>
                      </a:r>
                      <a:r>
                        <a:rPr lang="en-US" sz="2400" dirty="0" smtClean="0">
                          <a:solidFill>
                            <a:srgbClr val="66FFFF"/>
                          </a:solidFill>
                        </a:rPr>
                        <a:t>bodily</a:t>
                      </a:r>
                      <a:r>
                        <a:rPr lang="en-US" sz="2400" dirty="0" smtClean="0"/>
                        <a:t>, in-the-flesh, </a:t>
                      </a:r>
                      <a:r>
                        <a:rPr lang="en-US" sz="2400" dirty="0" smtClean="0">
                          <a:solidFill>
                            <a:srgbClr val="66FFFF"/>
                          </a:solidFill>
                        </a:rPr>
                        <a:t>incarnate</a:t>
                      </a:r>
                      <a:endParaRPr lang="en-US" sz="2400" dirty="0">
                        <a:solidFill>
                          <a:srgbClr val="66FFFF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alleviate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exacerbate, make-worse, in-flame, amplify, stir-up</a:t>
                      </a:r>
                      <a:endParaRPr lang="en-US" sz="2400" dirty="0"/>
                    </a:p>
                  </a:txBody>
                  <a:tcPr/>
                </a:tc>
              </a:tr>
              <a:tr h="4667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relish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detest, abhor, abominate</a:t>
                      </a:r>
                      <a:r>
                        <a:rPr lang="en-US" sz="2400" baseline="0" dirty="0" smtClean="0"/>
                        <a:t>, despise, loathe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5830" y="5634335"/>
            <a:ext cx="8036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Words in </a:t>
            </a:r>
            <a:r>
              <a:rPr lang="en-US" sz="2400" i="1" dirty="0" smtClean="0">
                <a:solidFill>
                  <a:srgbClr val="66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antonyms listed in the Encarta thesaurus. </a:t>
            </a:r>
          </a:p>
        </p:txBody>
      </p:sp>
    </p:spTree>
    <p:extLst>
      <p:ext uri="{BB962C8B-B14F-4D97-AF65-F5344CB8AC3E}">
        <p14:creationId xmlns:p14="http://schemas.microsoft.com/office/powerpoint/2010/main" val="41857031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98602"/>
            <a:ext cx="8380412" cy="553998"/>
          </a:xfrm>
        </p:spPr>
        <p:txBody>
          <a:bodyPr/>
          <a:lstStyle/>
          <a:p>
            <a:r>
              <a:rPr lang="en-US" altLang="zh-TW" dirty="0"/>
              <a:t>Results – </a:t>
            </a:r>
            <a:r>
              <a:rPr lang="en-US" dirty="0"/>
              <a:t>GRE Antonym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00071"/>
            <a:ext cx="8380412" cy="1200329"/>
          </a:xfrm>
        </p:spPr>
        <p:txBody>
          <a:bodyPr/>
          <a:lstStyle/>
          <a:p>
            <a:r>
              <a:rPr lang="en-US" sz="2800" dirty="0" smtClean="0"/>
              <a:t>Task: GRE closest-opposite questions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is the closest opposite of </a:t>
            </a:r>
            <a:r>
              <a:rPr lang="en-US" sz="26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adulterate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renounce (b) forbid (c) 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purify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(d) criticize (e) correct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3356" y="3429000"/>
            <a:ext cx="8645844" cy="3078163"/>
            <a:chOff x="40956" y="3429000"/>
            <a:chExt cx="8645844" cy="3078163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34782359"/>
                </p:ext>
              </p:extLst>
            </p:nvPr>
          </p:nvGraphicFramePr>
          <p:xfrm>
            <a:off x="457200" y="3429000"/>
            <a:ext cx="8229600" cy="30781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Down Arrow 5"/>
            <p:cNvSpPr/>
            <p:nvPr/>
          </p:nvSpPr>
          <p:spPr bwMode="auto">
            <a:xfrm rot="15363902">
              <a:off x="6542682" y="3767806"/>
              <a:ext cx="365165" cy="578001"/>
            </a:xfrm>
            <a:prstGeom prst="down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10969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 rot="10800000">
              <a:off x="40956" y="3657600"/>
              <a:ext cx="492443" cy="2514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goe" pitchFamily="34" charset="0"/>
                </a:rPr>
                <a:t>Accuracy</a:t>
              </a:r>
              <a:endParaRPr lang="en-US" sz="20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71613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51002"/>
            <a:ext cx="8380412" cy="553998"/>
          </a:xfrm>
        </p:spPr>
        <p:txBody>
          <a:bodyPr/>
          <a:lstStyle/>
          <a:p>
            <a:r>
              <a:rPr lang="en-US" dirty="0" smtClean="0"/>
              <a:t>Example Hyponyms Output by MRLSA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642737"/>
              </p:ext>
            </p:extLst>
          </p:nvPr>
        </p:nvGraphicFramePr>
        <p:xfrm>
          <a:off x="304800" y="2743200"/>
          <a:ext cx="8610600" cy="228028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828800"/>
                <a:gridCol w="67818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Target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FF00"/>
                          </a:solidFill>
                        </a:rPr>
                        <a:t>High Score Words</a:t>
                      </a:r>
                      <a:endParaRPr lang="en-US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4667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bird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solidFill>
                            <a:srgbClr val="99FF66"/>
                          </a:solidFill>
                        </a:rPr>
                        <a:t>ostrich</a:t>
                      </a:r>
                      <a:r>
                        <a:rPr lang="en-US" sz="2400" dirty="0" smtClean="0"/>
                        <a:t>, gamecock, nighthawk,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amazon</a:t>
                      </a:r>
                      <a:r>
                        <a:rPr lang="en-US" sz="2400" dirty="0" smtClean="0"/>
                        <a:t>, parrot</a:t>
                      </a:r>
                      <a:endParaRPr lang="en-US" sz="2400" dirty="0">
                        <a:solidFill>
                          <a:srgbClr val="66FFFF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automobile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minivan, wagon, taxi, minicab, gypsy cab</a:t>
                      </a:r>
                      <a:endParaRPr lang="en-US" sz="2400" dirty="0"/>
                    </a:p>
                  </a:txBody>
                  <a:tcPr/>
                </a:tc>
              </a:tr>
              <a:tr h="46672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vegetable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err="1" smtClean="0">
                          <a:solidFill>
                            <a:srgbClr val="99FF66"/>
                          </a:solidFill>
                        </a:rPr>
                        <a:t>buttercrunch</a:t>
                      </a:r>
                      <a:r>
                        <a:rPr lang="en-US" sz="2400" dirty="0" smtClean="0"/>
                        <a:t>, yellow turnip, romaine, </a:t>
                      </a:r>
                      <a:r>
                        <a:rPr lang="en-US" sz="2400" dirty="0" smtClean="0">
                          <a:solidFill>
                            <a:srgbClr val="FF3399"/>
                          </a:solidFill>
                        </a:rPr>
                        <a:t>chipotle</a:t>
                      </a:r>
                      <a:r>
                        <a:rPr lang="en-US" sz="2400" dirty="0" smtClean="0"/>
                        <a:t>, </a:t>
                      </a:r>
                      <a:r>
                        <a:rPr lang="en-US" sz="2400" dirty="0" err="1" smtClean="0"/>
                        <a:t>chilli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5976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98602"/>
            <a:ext cx="8380412" cy="553998"/>
          </a:xfrm>
        </p:spPr>
        <p:txBody>
          <a:bodyPr/>
          <a:lstStyle/>
          <a:p>
            <a:r>
              <a:rPr lang="en-US" altLang="zh-TW" dirty="0"/>
              <a:t>Results </a:t>
            </a:r>
            <a:r>
              <a:rPr lang="en-US" altLang="zh-TW" dirty="0" smtClean="0"/>
              <a:t>– </a:t>
            </a:r>
            <a:r>
              <a:rPr lang="en-US" dirty="0" smtClean="0"/>
              <a:t>Relational Similarity </a:t>
            </a:r>
            <a:r>
              <a:rPr lang="en-US" sz="3200" dirty="0" smtClean="0"/>
              <a:t>(</a:t>
            </a:r>
            <a:r>
              <a:rPr lang="en-US" sz="3200" dirty="0"/>
              <a:t>SemEval-2012</a:t>
            </a:r>
            <a:r>
              <a:rPr lang="en-US" sz="3200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000071"/>
                <a:ext cx="8380412" cy="1163395"/>
              </a:xfrm>
            </p:spPr>
            <p:txBody>
              <a:bodyPr/>
              <a:lstStyle/>
              <a:p>
                <a:r>
                  <a:rPr lang="en-US" sz="2800" dirty="0" smtClean="0"/>
                  <a:t>Task: </a:t>
                </a:r>
                <a:r>
                  <a:rPr lang="en-US" dirty="0" smtClean="0"/>
                  <a:t>Class-Inclusion Relation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i="1" dirty="0" smtClean="0"/>
                  <a:t>is-a</a:t>
                </a:r>
                <a:r>
                  <a:rPr lang="en-US" dirty="0" smtClean="0"/>
                  <a:t> kind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)</a:t>
                </a:r>
                <a:endParaRPr lang="en-US" sz="2800" dirty="0" smtClean="0"/>
              </a:p>
              <a:p>
                <a:pPr lvl="1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Most/least illustrative word pairs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(a)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art:abstract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(b)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song:opera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(c) </a:t>
                </a:r>
                <a:r>
                  <a:rPr lang="en-US" sz="2400" dirty="0" err="1" smtClean="0">
                    <a:solidFill>
                      <a:srgbClr val="FFFF00"/>
                    </a:solidFill>
                    <a:latin typeface="Times New Roman" pitchFamily="18" charset="0"/>
                    <a:cs typeface="Times New Roman" pitchFamily="18" charset="0"/>
                  </a:rPr>
                  <a:t>footwear:boot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(d) </a:t>
                </a:r>
                <a:r>
                  <a:rPr lang="en-US" sz="2400" dirty="0" err="1" smtClean="0">
                    <a:latin typeface="Times New Roman" pitchFamily="18" charset="0"/>
                    <a:cs typeface="Times New Roman" pitchFamily="18" charset="0"/>
                  </a:rPr>
                  <a:t>hair:brown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000071"/>
                <a:ext cx="8380412" cy="1163395"/>
              </a:xfrm>
              <a:blipFill rotWithShape="0">
                <a:blip r:embed="rId3"/>
                <a:stretch>
                  <a:fillRect l="-73" t="-13089" r="-946" b="-15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28601" y="3551237"/>
            <a:ext cx="8610599" cy="3078163"/>
            <a:chOff x="228601" y="3429000"/>
            <a:chExt cx="8610599" cy="3078163"/>
          </a:xfrm>
        </p:grpSpPr>
        <p:graphicFrame>
          <p:nvGraphicFramePr>
            <p:cNvPr id="4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47726222"/>
                </p:ext>
              </p:extLst>
            </p:nvPr>
          </p:nvGraphicFramePr>
          <p:xfrm>
            <a:off x="609600" y="3429000"/>
            <a:ext cx="8229600" cy="30781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 rot="10800000">
              <a:off x="228601" y="3657600"/>
              <a:ext cx="492443" cy="25146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Segoe" pitchFamily="34" charset="0"/>
                </a:rPr>
                <a:t>Accuracy</a:t>
              </a:r>
              <a:endParaRPr lang="en-US" sz="2000" dirty="0" smtClean="0">
                <a:solidFill>
                  <a:schemeClr val="tx1"/>
                </a:solidFill>
                <a:latin typeface="Segoe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85228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Semantic Representations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570706" y="2438400"/>
            <a:ext cx="8001000" cy="39624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038600" y="3276600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4130191" y="3738505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4495800" y="3477888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4587391" y="3784225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 bwMode="auto">
          <a:xfrm>
            <a:off x="1295400" y="5029200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 bwMode="auto">
          <a:xfrm>
            <a:off x="1661009" y="4600189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 bwMode="auto">
          <a:xfrm>
            <a:off x="1752600" y="5070393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 bwMode="auto">
          <a:xfrm>
            <a:off x="5882791" y="4992031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 bwMode="auto">
          <a:xfrm>
            <a:off x="6629400" y="5083471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 bwMode="auto">
          <a:xfrm>
            <a:off x="6111391" y="5388271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 bwMode="auto">
          <a:xfrm>
            <a:off x="6583604" y="5599395"/>
            <a:ext cx="91591" cy="91440"/>
          </a:xfrm>
          <a:prstGeom prst="ellips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0995" y="2904887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sunny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21782" y="3092151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rainy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75164" y="3829945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windy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69926" y="3745468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cloudy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69110" y="4230857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9606" y="5116113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wheel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1999" y="4682625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cab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39991" y="4714139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59205" y="5433991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joy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3869" y="4600189"/>
            <a:ext cx="104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42089" y="5626767"/>
            <a:ext cx="94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feeling</a:t>
            </a:r>
            <a:endParaRPr lang="en-US" sz="1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3212926" y="2667000"/>
            <a:ext cx="2170944" cy="1933189"/>
          </a:xfrm>
          <a:prstGeom prst="ellipse">
            <a:avLst/>
          </a:prstGeom>
          <a:noFill/>
          <a:ln>
            <a:solidFill>
              <a:srgbClr val="FFFF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545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09354"/>
            <a:ext cx="8380412" cy="553998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71354"/>
            <a:ext cx="8380412" cy="4215000"/>
          </a:xfrm>
        </p:spPr>
        <p:txBody>
          <a:bodyPr/>
          <a:lstStyle/>
          <a:p>
            <a:r>
              <a:rPr lang="en-US" sz="2700" dirty="0" smtClean="0"/>
              <a:t>Continuous semantic representation that</a:t>
            </a:r>
          </a:p>
          <a:p>
            <a:pPr lvl="1"/>
            <a:r>
              <a:rPr lang="en-US" sz="2200" dirty="0"/>
              <a:t>Leverages existing rich linguistic </a:t>
            </a:r>
            <a:r>
              <a:rPr lang="en-US" sz="2200" dirty="0" smtClean="0"/>
              <a:t>resources</a:t>
            </a:r>
            <a:endParaRPr lang="en-US" sz="2200" dirty="0"/>
          </a:p>
          <a:p>
            <a:pPr lvl="1"/>
            <a:r>
              <a:rPr lang="en-US" sz="2200" dirty="0"/>
              <a:t>Discovers new relations</a:t>
            </a:r>
          </a:p>
          <a:p>
            <a:pPr lvl="1"/>
            <a:r>
              <a:rPr lang="en-US" sz="2200" dirty="0"/>
              <a:t>Enables us to measure the degree of multiple </a:t>
            </a:r>
            <a:r>
              <a:rPr lang="en-US" sz="2200" dirty="0" smtClean="0"/>
              <a:t>relations</a:t>
            </a:r>
          </a:p>
          <a:p>
            <a:r>
              <a:rPr lang="en-US" sz="2700" dirty="0" smtClean="0"/>
              <a:t>Approaches</a:t>
            </a:r>
          </a:p>
          <a:p>
            <a:pPr lvl="1"/>
            <a:r>
              <a:rPr lang="en-US" sz="2200" dirty="0" smtClean="0"/>
              <a:t>Better data representation</a:t>
            </a:r>
          </a:p>
          <a:p>
            <a:pPr lvl="1"/>
            <a:r>
              <a:rPr lang="en-US" sz="2200" dirty="0" smtClean="0"/>
              <a:t>Matrix/Tensor decomposition</a:t>
            </a:r>
          </a:p>
          <a:p>
            <a:r>
              <a:rPr lang="en-US" sz="2700" dirty="0" smtClean="0"/>
              <a:t>Challenges </a:t>
            </a:r>
            <a:r>
              <a:rPr lang="en-US" sz="2700" dirty="0"/>
              <a:t>&amp; </a:t>
            </a:r>
            <a:r>
              <a:rPr lang="en-US" sz="2700" dirty="0" smtClean="0"/>
              <a:t>Future Work</a:t>
            </a:r>
            <a:endParaRPr lang="en-US" sz="2700" dirty="0"/>
          </a:p>
          <a:p>
            <a:pPr lvl="1"/>
            <a:r>
              <a:rPr lang="en-US" sz="2200" dirty="0" smtClean="0"/>
              <a:t>Capture more types of knowledge in the model</a:t>
            </a:r>
          </a:p>
          <a:p>
            <a:pPr lvl="1"/>
            <a:r>
              <a:rPr lang="en-US" sz="2200" dirty="0" smtClean="0"/>
              <a:t>Support more sophisticated inferential tasks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59775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Needs More Than Similarity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73097" y="4175149"/>
            <a:ext cx="2023968" cy="1817646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32720"/>
            <a:ext cx="1588313" cy="182605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Oval Callout 7"/>
          <p:cNvSpPr/>
          <p:nvPr/>
        </p:nvSpPr>
        <p:spPr bwMode="auto">
          <a:xfrm>
            <a:off x="1065212" y="2286000"/>
            <a:ext cx="3505994" cy="1066800"/>
          </a:xfrm>
          <a:prstGeom prst="wedgeEllipseCallout">
            <a:avLst>
              <a:gd name="adj1" fmla="val -44449"/>
              <a:gd name="adj2" fmla="val 520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Tomorrow</a:t>
            </a:r>
            <a:r>
              <a:rPr kumimoji="0" lang="en-US" sz="29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will be </a:t>
            </a:r>
            <a:r>
              <a:rPr kumimoji="0" lang="en-US" sz="2900" b="0" i="0" u="none" strike="noStrike" cap="none" normalizeH="0" dirty="0" smtClean="0">
                <a:solidFill>
                  <a:srgbClr val="FFFF00"/>
                </a:solidFill>
                <a:effectLst/>
                <a:latin typeface="Segoe" pitchFamily="34" charset="0"/>
              </a:rPr>
              <a:t>rainy</a:t>
            </a:r>
            <a:r>
              <a:rPr kumimoji="0" lang="en-US" sz="29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.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p:sp>
        <p:nvSpPr>
          <p:cNvPr id="10" name="Oval Callout 9"/>
          <p:cNvSpPr/>
          <p:nvPr/>
        </p:nvSpPr>
        <p:spPr bwMode="auto">
          <a:xfrm flipH="1">
            <a:off x="4571206" y="3048000"/>
            <a:ext cx="3505994" cy="1066800"/>
          </a:xfrm>
          <a:prstGeom prst="wedgeEllipseCallout">
            <a:avLst>
              <a:gd name="adj1" fmla="val -44449"/>
              <a:gd name="adj2" fmla="val 52002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900" b="0" i="0" u="none" strike="noStrike" cap="none" normalizeH="0" baseline="0" dirty="0" smtClean="0">
                <a:solidFill>
                  <a:schemeClr val="tx1"/>
                </a:solidFill>
                <a:effectLst/>
                <a:latin typeface="Segoe" pitchFamily="34" charset="0"/>
              </a:rPr>
              <a:t>Tomorrow</a:t>
            </a:r>
            <a:r>
              <a:rPr kumimoji="0" lang="en-US" sz="29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 will be </a:t>
            </a:r>
            <a:r>
              <a:rPr kumimoji="0" lang="en-US" sz="2900" b="0" i="0" u="none" strike="noStrike" cap="none" normalizeH="0" dirty="0" smtClean="0">
                <a:solidFill>
                  <a:srgbClr val="FFFF00"/>
                </a:solidFill>
                <a:effectLst/>
                <a:latin typeface="Segoe" pitchFamily="34" charset="0"/>
              </a:rPr>
              <a:t>sunny</a:t>
            </a:r>
            <a:r>
              <a:rPr kumimoji="0" lang="en-US" sz="2900" b="0" i="0" u="none" strike="noStrike" cap="none" normalizeH="0" dirty="0" smtClean="0">
                <a:solidFill>
                  <a:schemeClr val="tx1"/>
                </a:solidFill>
                <a:effectLst/>
                <a:latin typeface="Segoe" pitchFamily="34" charset="0"/>
              </a:rPr>
              <a:t>.</a:t>
            </a: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62200" y="5105400"/>
                <a:ext cx="3810000" cy="523220"/>
              </a:xfrm>
              <a:prstGeom prst="rect">
                <a:avLst/>
              </a:prstGeom>
              <a:noFill/>
              <a:ln>
                <a:solidFill>
                  <a:srgbClr val="99FF6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𝑠𝑖𝑚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𝑖𝑙𝑎𝑟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 smtClean="0">
                    <a:latin typeface="Segoe" pitchFamily="34" charset="0"/>
                  </a:rPr>
                  <a:t>rainy, sunny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Segoe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05400"/>
                <a:ext cx="38100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494" r="-1754" b="-29885"/>
                </a:stretch>
              </a:blipFill>
              <a:ln>
                <a:solidFill>
                  <a:srgbClr val="99FF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09800" y="5981909"/>
                <a:ext cx="4114800" cy="523220"/>
              </a:xfrm>
              <a:prstGeom prst="rect">
                <a:avLst/>
              </a:prstGeom>
              <a:noFill/>
              <a:ln>
                <a:solidFill>
                  <a:srgbClr val="99FF6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𝑛𝑡𝑜𝑛𝑦𝑚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 smtClean="0">
                    <a:latin typeface="Segoe" pitchFamily="34" charset="0"/>
                  </a:rPr>
                  <a:t>rainy, sunny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Segoe" pitchFamily="34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981909"/>
                <a:ext cx="41148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0227" r="-1182" b="-29545"/>
                </a:stretch>
              </a:blipFill>
              <a:ln>
                <a:solidFill>
                  <a:srgbClr val="99FF6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Multiply 12"/>
          <p:cNvSpPr/>
          <p:nvPr/>
        </p:nvSpPr>
        <p:spPr bwMode="auto">
          <a:xfrm>
            <a:off x="3581400" y="4648200"/>
            <a:ext cx="1371600" cy="1437620"/>
          </a:xfrm>
          <a:prstGeom prst="mathMultiply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969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900" b="0" i="0" u="none" strike="noStrike" cap="none" normalizeH="0" baseline="0" dirty="0" smtClean="0">
              <a:solidFill>
                <a:schemeClr val="tx1"/>
              </a:solidFill>
              <a:effectLst/>
              <a:latin typeface="Sego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52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Leverage Linguistic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21148"/>
            <a:ext cx="8380412" cy="3674852"/>
          </a:xfrm>
        </p:spPr>
        <p:txBody>
          <a:bodyPr/>
          <a:lstStyle/>
          <a:p>
            <a:r>
              <a:rPr lang="en-US" dirty="0"/>
              <a:t>Can’t we just use the existing linguistic </a:t>
            </a:r>
            <a:r>
              <a:rPr lang="en-US" dirty="0" smtClean="0"/>
              <a:t>resources?</a:t>
            </a:r>
            <a:endParaRPr lang="en-US" dirty="0"/>
          </a:p>
          <a:p>
            <a:pPr lvl="1"/>
            <a:r>
              <a:rPr lang="en-US" dirty="0"/>
              <a:t>Knowledge in these resources is never complete</a:t>
            </a:r>
          </a:p>
          <a:p>
            <a:pPr lvl="1"/>
            <a:r>
              <a:rPr lang="en-US" dirty="0"/>
              <a:t>Often lack of degree of </a:t>
            </a:r>
            <a:r>
              <a:rPr lang="en-US" dirty="0" smtClean="0"/>
              <a:t>relations</a:t>
            </a:r>
          </a:p>
          <a:p>
            <a:pPr lvl="8"/>
            <a:endParaRPr lang="en-US" sz="1200" dirty="0" smtClean="0"/>
          </a:p>
          <a:p>
            <a:r>
              <a:rPr lang="en-US" dirty="0" smtClean="0"/>
              <a:t>Create a continuous semantic representation that</a:t>
            </a:r>
          </a:p>
          <a:p>
            <a:pPr lvl="1"/>
            <a:r>
              <a:rPr lang="en-US" dirty="0" smtClean="0"/>
              <a:t>Leverages </a:t>
            </a:r>
            <a:r>
              <a:rPr lang="en-US" dirty="0"/>
              <a:t>existing rich linguistic </a:t>
            </a:r>
            <a:r>
              <a:rPr lang="en-US" dirty="0" smtClean="0"/>
              <a:t>resources</a:t>
            </a:r>
            <a:endParaRPr lang="en-US" dirty="0"/>
          </a:p>
          <a:p>
            <a:pPr lvl="1"/>
            <a:r>
              <a:rPr lang="en-US" dirty="0" smtClean="0"/>
              <a:t>Discovers </a:t>
            </a:r>
            <a:r>
              <a:rPr lang="en-US" dirty="0"/>
              <a:t>new </a:t>
            </a:r>
            <a:r>
              <a:rPr lang="en-US" dirty="0" smtClean="0"/>
              <a:t>relations</a:t>
            </a:r>
            <a:endParaRPr lang="en-US" dirty="0"/>
          </a:p>
          <a:p>
            <a:pPr lvl="1"/>
            <a:r>
              <a:rPr lang="en-US" dirty="0" smtClean="0"/>
              <a:t>Enables </a:t>
            </a:r>
            <a:r>
              <a:rPr lang="en-US" dirty="0"/>
              <a:t>us to measure the degree of </a:t>
            </a:r>
            <a:r>
              <a:rPr lang="en-US" dirty="0" smtClean="0"/>
              <a:t>multiple relations (not just </a:t>
            </a:r>
            <a:r>
              <a:rPr lang="en-US" dirty="0"/>
              <a:t>similarity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622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534400" cy="437658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 marL="382573" lvl="1" indent="-382573">
              <a:buSzPct val="95000"/>
              <a:buBlip>
                <a:blip r:embed="rId3"/>
              </a:buBlip>
            </a:pPr>
            <a:r>
              <a:rPr lang="en-US" sz="2800" dirty="0" smtClean="0"/>
              <a:t>Background</a:t>
            </a:r>
            <a:endParaRPr lang="en-US" sz="2800" dirty="0" smtClean="0"/>
          </a:p>
          <a:p>
            <a:pPr marL="666725" lvl="2" indent="-382573">
              <a:buSzPct val="95000"/>
              <a:buBlip>
                <a:blip r:embed="rId3"/>
              </a:buBlip>
            </a:pPr>
            <a:r>
              <a:rPr lang="en-US" sz="2800" dirty="0">
                <a:ea typeface="+mn-ea"/>
                <a:cs typeface="+mn-cs"/>
              </a:rPr>
              <a:t>Latent Semantic Analysis (LSA)</a:t>
            </a:r>
          </a:p>
          <a:p>
            <a:pPr marL="666725" lvl="2" indent="-382573">
              <a:buSzPct val="95000"/>
              <a:buBlip>
                <a:blip r:embed="rId3"/>
              </a:buBlip>
            </a:pPr>
            <a:r>
              <a:rPr lang="en-US" sz="2800" dirty="0" smtClean="0">
                <a:ea typeface="+mn-ea"/>
                <a:cs typeface="+mn-cs"/>
              </a:rPr>
              <a:t>Polarity Inducing LSA </a:t>
            </a:r>
            <a:r>
              <a:rPr lang="en-US" sz="2800" dirty="0">
                <a:ea typeface="+mn-ea"/>
                <a:cs typeface="+mn-cs"/>
              </a:rPr>
              <a:t>(PILSA)</a:t>
            </a:r>
          </a:p>
          <a:p>
            <a:r>
              <a:rPr lang="en-US" dirty="0"/>
              <a:t>Multi-Relational Latent Semantic Analysis (MRLSA)</a:t>
            </a:r>
          </a:p>
          <a:p>
            <a:pPr lvl="1"/>
            <a:r>
              <a:rPr lang="en-US" dirty="0" smtClean="0"/>
              <a:t>Encoding </a:t>
            </a:r>
            <a:r>
              <a:rPr lang="en-US" dirty="0"/>
              <a:t>multi-relational data in a tensor</a:t>
            </a:r>
          </a:p>
          <a:p>
            <a:pPr lvl="1"/>
            <a:r>
              <a:rPr lang="en-US" dirty="0"/>
              <a:t>Tensor decomposition &amp; measuring degree of a relation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05030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534400" cy="4376583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Introduction</a:t>
            </a:r>
          </a:p>
          <a:p>
            <a:pPr marL="382573" lvl="1" indent="-382573">
              <a:buSzPct val="95000"/>
              <a:buBlip>
                <a:blip r:embed="rId3"/>
              </a:buBlip>
            </a:pPr>
            <a:r>
              <a:rPr lang="en-US" sz="2800" dirty="0" smtClean="0">
                <a:solidFill>
                  <a:srgbClr val="FFFF00"/>
                </a:solidFill>
              </a:rPr>
              <a:t>Background</a:t>
            </a:r>
            <a:endParaRPr lang="en-US" sz="2800" dirty="0" smtClean="0">
              <a:solidFill>
                <a:srgbClr val="FFFF00"/>
              </a:solidFill>
            </a:endParaRPr>
          </a:p>
          <a:p>
            <a:pPr marL="666725" lvl="2" indent="-382573">
              <a:buSzPct val="95000"/>
              <a:buBlip>
                <a:blip r:embed="rId3"/>
              </a:buBlip>
            </a:pPr>
            <a:r>
              <a:rPr lang="en-US" sz="2800" dirty="0">
                <a:solidFill>
                  <a:srgbClr val="FFFF00"/>
                </a:solidFill>
                <a:ea typeface="+mn-ea"/>
                <a:cs typeface="+mn-cs"/>
              </a:rPr>
              <a:t>Latent Semantic Analysis (LSA)</a:t>
            </a:r>
          </a:p>
          <a:p>
            <a:pPr marL="666725" lvl="2" indent="-382573">
              <a:buSzPct val="95000"/>
              <a:buBlip>
                <a:blip r:embed="rId3"/>
              </a:buBlip>
            </a:pPr>
            <a:r>
              <a:rPr lang="en-US" sz="2800" dirty="0" smtClean="0">
                <a:solidFill>
                  <a:srgbClr val="FFFF00"/>
                </a:solidFill>
                <a:ea typeface="+mn-ea"/>
                <a:cs typeface="+mn-cs"/>
              </a:rPr>
              <a:t>Polarity Inducing LSA </a:t>
            </a:r>
            <a:r>
              <a:rPr lang="en-US" sz="2800" dirty="0">
                <a:solidFill>
                  <a:srgbClr val="FFFF00"/>
                </a:solidFill>
                <a:ea typeface="+mn-ea"/>
                <a:cs typeface="+mn-cs"/>
              </a:rPr>
              <a:t>(PILSA)</a:t>
            </a:r>
          </a:p>
          <a:p>
            <a:r>
              <a:rPr lang="en-US" dirty="0"/>
              <a:t>Multi-Relational Latent Semantic Analysis (MRLSA)</a:t>
            </a:r>
          </a:p>
          <a:p>
            <a:pPr lvl="1"/>
            <a:r>
              <a:rPr lang="en-US" dirty="0" smtClean="0"/>
              <a:t>Encoding </a:t>
            </a:r>
            <a:r>
              <a:rPr lang="en-US" dirty="0"/>
              <a:t>multi-relational data in a tensor</a:t>
            </a:r>
          </a:p>
          <a:p>
            <a:pPr lvl="1"/>
            <a:r>
              <a:rPr lang="en-US" dirty="0"/>
              <a:t>Tensor decomposition &amp; measuring degree of a relation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5307708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414198"/>
            <a:ext cx="8380412" cy="553998"/>
          </a:xfrm>
        </p:spPr>
        <p:txBody>
          <a:bodyPr/>
          <a:lstStyle/>
          <a:p>
            <a:r>
              <a:rPr lang="en-US" dirty="0" smtClean="0"/>
              <a:t>Latent Semantic Analysis </a:t>
            </a:r>
            <a:r>
              <a:rPr lang="en-US" sz="3200" dirty="0" smtClean="0"/>
              <a:t>[</a:t>
            </a:r>
            <a:r>
              <a:rPr lang="en-US" sz="3200" dirty="0" err="1" smtClean="0"/>
              <a:t>Deerwester</a:t>
            </a:r>
            <a:r>
              <a:rPr lang="en-US" sz="3200" dirty="0" smtClean="0"/>
              <a:t>+ 1990]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62200"/>
            <a:ext cx="8380412" cy="3970318"/>
          </a:xfrm>
        </p:spPr>
        <p:txBody>
          <a:bodyPr/>
          <a:lstStyle/>
          <a:p>
            <a:r>
              <a:rPr lang="en-US" dirty="0" smtClean="0"/>
              <a:t>Data representation</a:t>
            </a:r>
          </a:p>
          <a:p>
            <a:pPr lvl="1"/>
            <a:r>
              <a:rPr lang="en-US" dirty="0" smtClean="0"/>
              <a:t>Encode single-relational data in a matrix</a:t>
            </a:r>
          </a:p>
          <a:p>
            <a:pPr lvl="2"/>
            <a:r>
              <a:rPr lang="en-US" dirty="0" smtClean="0"/>
              <a:t>Co-occurrence (e.g., from a general corpus)</a:t>
            </a:r>
          </a:p>
          <a:p>
            <a:pPr lvl="2"/>
            <a:r>
              <a:rPr lang="en-US" dirty="0"/>
              <a:t>Synonyms </a:t>
            </a:r>
            <a:r>
              <a:rPr lang="en-US" dirty="0" smtClean="0"/>
              <a:t>(e.g., from </a:t>
            </a:r>
            <a:r>
              <a:rPr lang="en-US" dirty="0"/>
              <a:t>a </a:t>
            </a:r>
            <a:r>
              <a:rPr lang="en-US" dirty="0" smtClean="0"/>
              <a:t>thesaurus</a:t>
            </a:r>
            <a:r>
              <a:rPr lang="en-US" dirty="0"/>
              <a:t>)</a:t>
            </a:r>
            <a:endParaRPr lang="en-US" dirty="0" smtClean="0"/>
          </a:p>
          <a:p>
            <a:pPr lvl="8"/>
            <a:endParaRPr lang="en-US" sz="800" dirty="0" smtClean="0"/>
          </a:p>
          <a:p>
            <a:r>
              <a:rPr lang="en-US" dirty="0" smtClean="0"/>
              <a:t>Factorization</a:t>
            </a:r>
          </a:p>
          <a:p>
            <a:pPr lvl="1"/>
            <a:r>
              <a:rPr lang="en-US" dirty="0" smtClean="0"/>
              <a:t>Apply SVD to the matrix to find latent components</a:t>
            </a:r>
          </a:p>
          <a:p>
            <a:pPr lvl="8"/>
            <a:endParaRPr lang="en-US" sz="1000" dirty="0" smtClean="0"/>
          </a:p>
          <a:p>
            <a:r>
              <a:rPr lang="en-US" dirty="0" smtClean="0"/>
              <a:t>Measuring degree of relation</a:t>
            </a:r>
          </a:p>
          <a:p>
            <a:pPr lvl="1"/>
            <a:r>
              <a:rPr lang="en-US" dirty="0" smtClean="0"/>
              <a:t>Cosine of latent vectors</a:t>
            </a:r>
          </a:p>
        </p:txBody>
      </p:sp>
    </p:spTree>
    <p:extLst>
      <p:ext uri="{BB962C8B-B14F-4D97-AF65-F5344CB8AC3E}">
        <p14:creationId xmlns:p14="http://schemas.microsoft.com/office/powerpoint/2010/main" val="42125588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COTTYIH@YFXFIMNFUVWXY5M7" val="420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8"/>
</p:tagLst>
</file>

<file path=ppt/theme/theme1.xml><?xml version="1.0" encoding="utf-8"?>
<a:theme xmlns:a="http://schemas.openxmlformats.org/drawingml/2006/main" name="SIGIR-10 v3">
  <a:themeElements>
    <a:clrScheme name="Purple Waves color scheme">
      <a:dk1>
        <a:srgbClr val="000000"/>
      </a:dk1>
      <a:lt1>
        <a:srgbClr val="FFFFFF"/>
      </a:lt1>
      <a:dk2>
        <a:srgbClr val="6A366E"/>
      </a:dk2>
      <a:lt2>
        <a:srgbClr val="FFFFFF"/>
      </a:lt2>
      <a:accent1>
        <a:srgbClr val="FDE399"/>
      </a:accent1>
      <a:accent2>
        <a:srgbClr val="3497AE"/>
      </a:accent2>
      <a:accent3>
        <a:srgbClr val="E76429"/>
      </a:accent3>
      <a:accent4>
        <a:srgbClr val="AAD228"/>
      </a:accent4>
      <a:accent5>
        <a:srgbClr val="FF9929"/>
      </a:accent5>
      <a:accent6>
        <a:srgbClr val="4747B7"/>
      </a:accent6>
      <a:hlink>
        <a:srgbClr val="FAD366"/>
      </a:hlink>
      <a:folHlink>
        <a:srgbClr val="782F0E"/>
      </a:folHlink>
    </a:clrScheme>
    <a:fontScheme name="Business Value launch template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900" b="0" i="0" u="none" strike="noStrike" cap="none" normalizeH="0" baseline="0" dirty="0" smtClean="0">
            <a:solidFill>
              <a:schemeClr val="tx1"/>
            </a:solidFill>
            <a:effectLst/>
            <a:latin typeface="Segoe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folHlink">
                <a:gamma/>
                <a:tint val="72941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2941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109728" tIns="54864" rIns="109728" bIns="54864" numCol="1" anchor="ctr" anchorCtr="0" compatLnSpc="1">
        <a:prstTxWarp prst="textNoShape">
          <a:avLst/>
        </a:prstTxWarp>
      </a:bodyPr>
      <a:lstStyle>
        <a:defPPr marL="0" marR="0" indent="0" algn="l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solidFill>
              <a:schemeClr val="bg2"/>
            </a:solidFill>
            <a:effectLst/>
            <a:latin typeface="Segoe Semibold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chemeClr val="tx1"/>
            </a:solidFill>
            <a:latin typeface="Segoe" pitchFamily="34" charset="0"/>
          </a:defRPr>
        </a:defPPr>
      </a:lstStyle>
    </a:txDef>
  </a:objectDefaults>
  <a:extraClrSchemeLst>
    <a:extraClrScheme>
      <a:clrScheme name="Business Value launch template 1">
        <a:dk1>
          <a:srgbClr val="000000"/>
        </a:dk1>
        <a:lt1>
          <a:srgbClr val="FFFFFF"/>
        </a:lt1>
        <a:dk2>
          <a:srgbClr val="EF7E39"/>
        </a:dk2>
        <a:lt2>
          <a:srgbClr val="FFFFFF"/>
        </a:lt2>
        <a:accent1>
          <a:srgbClr val="000000"/>
        </a:accent1>
        <a:accent2>
          <a:srgbClr val="54C71B"/>
        </a:accent2>
        <a:accent3>
          <a:srgbClr val="F6C0AE"/>
        </a:accent3>
        <a:accent4>
          <a:srgbClr val="DADADA"/>
        </a:accent4>
        <a:accent5>
          <a:srgbClr val="AAAAAA"/>
        </a:accent5>
        <a:accent6>
          <a:srgbClr val="4BB417"/>
        </a:accent6>
        <a:hlink>
          <a:srgbClr val="FBE019"/>
        </a:hlink>
        <a:folHlink>
          <a:srgbClr val="3D78E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1860</Words>
  <Application>Microsoft Office PowerPoint</Application>
  <PresentationFormat>On-screen Show (4:3)</PresentationFormat>
  <Paragraphs>693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Segoe</vt:lpstr>
      <vt:lpstr>Segoe Semibold</vt:lpstr>
      <vt:lpstr>Arial</vt:lpstr>
      <vt:lpstr>Calibri</vt:lpstr>
      <vt:lpstr>Cambria Math</vt:lpstr>
      <vt:lpstr>Times New Roman</vt:lpstr>
      <vt:lpstr>Wingdings</vt:lpstr>
      <vt:lpstr>SIGIR-10 v3</vt:lpstr>
      <vt:lpstr>Multi-Relational Latent Semantic Analysis</vt:lpstr>
      <vt:lpstr>Natural Language Understanding</vt:lpstr>
      <vt:lpstr>Continuous Semantic Representations</vt:lpstr>
      <vt:lpstr>Continuous Semantic Representations</vt:lpstr>
      <vt:lpstr>Semantics Needs More Than Similarity</vt:lpstr>
      <vt:lpstr>Leverage Linguistic Resources</vt:lpstr>
      <vt:lpstr>Roadmap</vt:lpstr>
      <vt:lpstr>Roadmap</vt:lpstr>
      <vt:lpstr>Latent Semantic Analysis [Deerwester+ 1990]</vt:lpstr>
      <vt:lpstr>Encode Synonyms in Matrix</vt:lpstr>
      <vt:lpstr>Mapping to Latent Space via SVD</vt:lpstr>
      <vt:lpstr>Problem: Handling Two Opposite Relations Synonyms &amp; Antonyms</vt:lpstr>
      <vt:lpstr>Polarity Inducing LSA [Yih, Zweig, Platt  2012]</vt:lpstr>
      <vt:lpstr>Encode Synonyms &amp; Antonyms in Matrix</vt:lpstr>
      <vt:lpstr>Encode Synonyms &amp; Antonyms in Matrix</vt:lpstr>
      <vt:lpstr>Problem: How to Handle More Relations?</vt:lpstr>
      <vt:lpstr>Multi-Relational LSA</vt:lpstr>
      <vt:lpstr>Multi-Relational LSA</vt:lpstr>
      <vt:lpstr>Multi-Relational LSA</vt:lpstr>
      <vt:lpstr>Multi-Relational LSA</vt:lpstr>
      <vt:lpstr>Multi-Relational LSA</vt:lpstr>
      <vt:lpstr>Encode Multiple Relations in Tensor</vt:lpstr>
      <vt:lpstr>Encode Multiple Relations in Tensor</vt:lpstr>
      <vt:lpstr>Multi-Relational LSA</vt:lpstr>
      <vt:lpstr>Tensor Decomposition – Analogy to SVD</vt:lpstr>
      <vt:lpstr>Tensor Decomposition – Analogy to SVD</vt:lpstr>
      <vt:lpstr>Multi-Relational LSA</vt:lpstr>
      <vt:lpstr>Measure Degree of Relation</vt:lpstr>
      <vt:lpstr>Measure Degree of Relation Raw Representation</vt:lpstr>
      <vt:lpstr>Measure Degree of Relation Raw Representation</vt:lpstr>
      <vt:lpstr>Estimate the Degree of a Relation Raw Representation</vt:lpstr>
      <vt:lpstr>Measure Degree of Relation Raw Representation</vt:lpstr>
      <vt:lpstr>Measure Degree of Relation Latent Representation</vt:lpstr>
      <vt:lpstr>Roadmap</vt:lpstr>
      <vt:lpstr>Experiment: Data for Building MRLSA Model</vt:lpstr>
      <vt:lpstr>Example Antonyms Output by MRLSA</vt:lpstr>
      <vt:lpstr>Results – GRE Antonym Test</vt:lpstr>
      <vt:lpstr>Example Hyponyms Output by MRLSA</vt:lpstr>
      <vt:lpstr>Results – Relational Similarity (SemEval-2012)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2014-07-22T17:18:36Z</dcterms:created>
  <dcterms:modified xsi:type="dcterms:W3CDTF">2014-07-22T17:22:47Z</dcterms:modified>
</cp:coreProperties>
</file>