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26"/>
  </p:notesMasterIdLst>
  <p:handoutMasterIdLst>
    <p:handoutMasterId r:id="rId27"/>
  </p:handoutMasterIdLst>
  <p:sldIdLst>
    <p:sldId id="257" r:id="rId2"/>
    <p:sldId id="376" r:id="rId3"/>
    <p:sldId id="373" r:id="rId4"/>
    <p:sldId id="347" r:id="rId5"/>
    <p:sldId id="333" r:id="rId6"/>
    <p:sldId id="343" r:id="rId7"/>
    <p:sldId id="352" r:id="rId8"/>
    <p:sldId id="375" r:id="rId9"/>
    <p:sldId id="353" r:id="rId10"/>
    <p:sldId id="354" r:id="rId11"/>
    <p:sldId id="336" r:id="rId12"/>
    <p:sldId id="370" r:id="rId13"/>
    <p:sldId id="355" r:id="rId14"/>
    <p:sldId id="371" r:id="rId15"/>
    <p:sldId id="335" r:id="rId16"/>
    <p:sldId id="337" r:id="rId17"/>
    <p:sldId id="357" r:id="rId18"/>
    <p:sldId id="338" r:id="rId19"/>
    <p:sldId id="359" r:id="rId20"/>
    <p:sldId id="367" r:id="rId21"/>
    <p:sldId id="364" r:id="rId22"/>
    <p:sldId id="368" r:id="rId23"/>
    <p:sldId id="342" r:id="rId24"/>
    <p:sldId id="372" r:id="rId25"/>
  </p:sldIdLst>
  <p:sldSz cx="10972800" cy="8229600" type="B4JIS"/>
  <p:notesSz cx="6858000" cy="9144000"/>
  <p:defaultTextStyle>
    <a:defPPr>
      <a:defRPr lang="en-US"/>
    </a:defPPr>
    <a:lvl1pPr algn="l" rtl="0" fontAlgn="base">
      <a:spcBef>
        <a:spcPct val="0"/>
      </a:spcBef>
      <a:spcAft>
        <a:spcPct val="0"/>
      </a:spcAft>
      <a:defRPr sz="2900" kern="1200">
        <a:solidFill>
          <a:schemeClr val="bg2"/>
        </a:solidFill>
        <a:latin typeface="Segoe Semibold" pitchFamily="34" charset="0"/>
        <a:ea typeface="+mn-ea"/>
        <a:cs typeface="+mn-cs"/>
      </a:defRPr>
    </a:lvl1pPr>
    <a:lvl2pPr marL="457200" algn="l" rtl="0" fontAlgn="base">
      <a:spcBef>
        <a:spcPct val="0"/>
      </a:spcBef>
      <a:spcAft>
        <a:spcPct val="0"/>
      </a:spcAft>
      <a:defRPr sz="2900" kern="1200">
        <a:solidFill>
          <a:schemeClr val="bg2"/>
        </a:solidFill>
        <a:latin typeface="Segoe Semibold" pitchFamily="34" charset="0"/>
        <a:ea typeface="+mn-ea"/>
        <a:cs typeface="+mn-cs"/>
      </a:defRPr>
    </a:lvl2pPr>
    <a:lvl3pPr marL="914400" algn="l" rtl="0" fontAlgn="base">
      <a:spcBef>
        <a:spcPct val="0"/>
      </a:spcBef>
      <a:spcAft>
        <a:spcPct val="0"/>
      </a:spcAft>
      <a:defRPr sz="2900" kern="1200">
        <a:solidFill>
          <a:schemeClr val="bg2"/>
        </a:solidFill>
        <a:latin typeface="Segoe Semibold" pitchFamily="34" charset="0"/>
        <a:ea typeface="+mn-ea"/>
        <a:cs typeface="+mn-cs"/>
      </a:defRPr>
    </a:lvl3pPr>
    <a:lvl4pPr marL="1371600" algn="l" rtl="0" fontAlgn="base">
      <a:spcBef>
        <a:spcPct val="0"/>
      </a:spcBef>
      <a:spcAft>
        <a:spcPct val="0"/>
      </a:spcAft>
      <a:defRPr sz="2900" kern="1200">
        <a:solidFill>
          <a:schemeClr val="bg2"/>
        </a:solidFill>
        <a:latin typeface="Segoe Semibold" pitchFamily="34" charset="0"/>
        <a:ea typeface="+mn-ea"/>
        <a:cs typeface="+mn-cs"/>
      </a:defRPr>
    </a:lvl4pPr>
    <a:lvl5pPr marL="1828800" algn="l" rtl="0" fontAlgn="base">
      <a:spcBef>
        <a:spcPct val="0"/>
      </a:spcBef>
      <a:spcAft>
        <a:spcPct val="0"/>
      </a:spcAft>
      <a:defRPr sz="2900" kern="1200">
        <a:solidFill>
          <a:schemeClr val="bg2"/>
        </a:solidFill>
        <a:latin typeface="Segoe Semibold" pitchFamily="34" charset="0"/>
        <a:ea typeface="+mn-ea"/>
        <a:cs typeface="+mn-cs"/>
      </a:defRPr>
    </a:lvl5pPr>
    <a:lvl6pPr marL="2286000" algn="l" defTabSz="914400" rtl="0" eaLnBrk="1" latinLnBrk="0" hangingPunct="1">
      <a:defRPr sz="2900" kern="1200">
        <a:solidFill>
          <a:schemeClr val="bg2"/>
        </a:solidFill>
        <a:latin typeface="Segoe Semibold" pitchFamily="34" charset="0"/>
        <a:ea typeface="+mn-ea"/>
        <a:cs typeface="+mn-cs"/>
      </a:defRPr>
    </a:lvl6pPr>
    <a:lvl7pPr marL="2743200" algn="l" defTabSz="914400" rtl="0" eaLnBrk="1" latinLnBrk="0" hangingPunct="1">
      <a:defRPr sz="2900" kern="1200">
        <a:solidFill>
          <a:schemeClr val="bg2"/>
        </a:solidFill>
        <a:latin typeface="Segoe Semibold" pitchFamily="34" charset="0"/>
        <a:ea typeface="+mn-ea"/>
        <a:cs typeface="+mn-cs"/>
      </a:defRPr>
    </a:lvl7pPr>
    <a:lvl8pPr marL="3200400" algn="l" defTabSz="914400" rtl="0" eaLnBrk="1" latinLnBrk="0" hangingPunct="1">
      <a:defRPr sz="2900" kern="1200">
        <a:solidFill>
          <a:schemeClr val="bg2"/>
        </a:solidFill>
        <a:latin typeface="Segoe Semibold" pitchFamily="34" charset="0"/>
        <a:ea typeface="+mn-ea"/>
        <a:cs typeface="+mn-cs"/>
      </a:defRPr>
    </a:lvl8pPr>
    <a:lvl9pPr marL="3657600" algn="l" defTabSz="914400" rtl="0" eaLnBrk="1" latinLnBrk="0" hangingPunct="1">
      <a:defRPr sz="2900" kern="1200">
        <a:solidFill>
          <a:schemeClr val="bg2"/>
        </a:solidFill>
        <a:latin typeface="Segoe Semibold" pitchFamily="34" charset="0"/>
        <a:ea typeface="+mn-ea"/>
        <a:cs typeface="+mn-cs"/>
      </a:defRPr>
    </a:lvl9pPr>
  </p:defaultTextStyle>
  <p:extLst>
    <p:ext uri="{EFAFB233-063F-42B5-8137-9DF3F51BA10A}">
      <p15:sldGuideLst xmlns:p15="http://schemas.microsoft.com/office/powerpoint/2012/main">
        <p15:guide id="1" orient="horz" pos="172">
          <p15:clr>
            <a:srgbClr val="A4A3A4"/>
          </p15:clr>
        </p15:guide>
        <p15:guide id="2" orient="horz" pos="1069">
          <p15:clr>
            <a:srgbClr val="A4A3A4"/>
          </p15:clr>
        </p15:guide>
        <p15:guide id="3" orient="horz" pos="1439">
          <p15:clr>
            <a:srgbClr val="A4A3A4"/>
          </p15:clr>
        </p15:guide>
        <p15:guide id="4" orient="horz" pos="1780">
          <p15:clr>
            <a:srgbClr val="A4A3A4"/>
          </p15:clr>
        </p15:guide>
        <p15:guide id="5" orient="horz" pos="3455">
          <p15:clr>
            <a:srgbClr val="A4A3A4"/>
          </p15:clr>
        </p15:guide>
        <p15:guide id="6" pos="288">
          <p15:clr>
            <a:srgbClr val="A4A3A4"/>
          </p15:clr>
        </p15:guide>
        <p15:guide id="7" pos="550">
          <p15:clr>
            <a:srgbClr val="A4A3A4"/>
          </p15:clr>
        </p15:guide>
        <p15:guide id="8" pos="6624">
          <p15:clr>
            <a:srgbClr val="A4A3A4"/>
          </p15:clr>
        </p15:guide>
        <p15:guide id="9" pos="1036">
          <p15:clr>
            <a:srgbClr val="A4A3A4"/>
          </p15:clr>
        </p15:guide>
        <p15:guide id="10" pos="61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FFFFFF"/>
    <a:srgbClr val="292929"/>
    <a:srgbClr val="22233A"/>
    <a:srgbClr val="000000"/>
    <a:srgbClr val="FF9933"/>
    <a:srgbClr val="777777"/>
    <a:srgbClr val="DDDDDD"/>
    <a:srgbClr val="D06800"/>
    <a:srgbClr val="BC5E00"/>
    <a:srgbClr val="662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73" autoAdjust="0"/>
    <p:restoredTop sz="80706" autoAdjust="0"/>
  </p:normalViewPr>
  <p:slideViewPr>
    <p:cSldViewPr snapToGrid="0">
      <p:cViewPr varScale="1">
        <p:scale>
          <a:sx n="54" d="100"/>
          <a:sy n="54" d="100"/>
        </p:scale>
        <p:origin x="1488" y="90"/>
      </p:cViewPr>
      <p:guideLst>
        <p:guide orient="horz" pos="172"/>
        <p:guide orient="horz" pos="1069"/>
        <p:guide orient="horz" pos="1439"/>
        <p:guide orient="horz" pos="1780"/>
        <p:guide orient="horz" pos="3455"/>
        <p:guide pos="288"/>
        <p:guide pos="550"/>
        <p:guide pos="6624"/>
        <p:guide pos="1036"/>
        <p:guide pos="6136"/>
      </p:guideLst>
    </p:cSldViewPr>
  </p:slideViewPr>
  <p:outlineViewPr>
    <p:cViewPr>
      <p:scale>
        <a:sx n="33" d="100"/>
        <a:sy n="33" d="100"/>
      </p:scale>
      <p:origin x="0" y="1548"/>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8" d="100"/>
          <a:sy n="98" d="100"/>
        </p:scale>
        <p:origin x="-356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bar"/>
        <c:grouping val="clustered"/>
        <c:varyColors val="0"/>
        <c:ser>
          <c:idx val="0"/>
          <c:order val="0"/>
          <c:invertIfNegative val="0"/>
          <c:dPt>
            <c:idx val="0"/>
            <c:invertIfNegative val="0"/>
            <c:bubble3D val="0"/>
            <c:spPr>
              <a:solidFill>
                <a:schemeClr val="accent1"/>
              </a:solidFill>
            </c:spPr>
          </c:dPt>
          <c:dPt>
            <c:idx val="1"/>
            <c:invertIfNegative val="0"/>
            <c:bubble3D val="0"/>
            <c:spPr>
              <a:solidFill>
                <a:schemeClr val="accent1"/>
              </a:solidFill>
            </c:spPr>
          </c:dPt>
          <c:dPt>
            <c:idx val="2"/>
            <c:invertIfNegative val="0"/>
            <c:bubble3D val="0"/>
            <c:spPr>
              <a:solidFill>
                <a:schemeClr val="accent1"/>
              </a:solidFill>
            </c:spPr>
          </c:dPt>
          <c:dPt>
            <c:idx val="3"/>
            <c:invertIfNegative val="0"/>
            <c:bubble3D val="0"/>
            <c:spPr>
              <a:solidFill>
                <a:schemeClr val="bg1">
                  <a:lumMod val="60000"/>
                  <a:lumOff val="40000"/>
                </a:schemeClr>
              </a:solidFill>
              <a:ln>
                <a:noFill/>
              </a:ln>
            </c:spPr>
          </c:dPt>
          <c:dPt>
            <c:idx val="4"/>
            <c:invertIfNegative val="0"/>
            <c:bubble3D val="0"/>
            <c:spPr>
              <a:solidFill>
                <a:schemeClr val="bg1">
                  <a:lumMod val="60000"/>
                  <a:lumOff val="40000"/>
                </a:schemeClr>
              </a:solidFill>
            </c:spPr>
          </c:dPt>
          <c:dPt>
            <c:idx val="5"/>
            <c:invertIfNegative val="0"/>
            <c:bubble3D val="0"/>
            <c:spPr>
              <a:solidFill>
                <a:srgbClr val="FF0000"/>
              </a:solidFill>
            </c:spPr>
          </c:dPt>
          <c:dPt>
            <c:idx val="6"/>
            <c:invertIfNegative val="0"/>
            <c:bubble3D val="0"/>
            <c:spPr>
              <a:solidFill>
                <a:srgbClr val="FF0000"/>
              </a:solidFill>
            </c:spPr>
          </c:dPt>
          <c:dLbls>
            <c:spPr>
              <a:noFill/>
              <a:ln>
                <a:noFill/>
              </a:ln>
              <a:effectLst/>
            </c:spPr>
            <c:txPr>
              <a:bodyPr/>
              <a:lstStyle/>
              <a:p>
                <a:pPr>
                  <a:defRPr sz="2400"/>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Sheet1!$B$2:$B$8</c:f>
              <c:numCache>
                <c:formatCode>General</c:formatCode>
                <c:ptCount val="7"/>
                <c:pt idx="0">
                  <c:v>0.65100000000000124</c:v>
                </c:pt>
                <c:pt idx="1">
                  <c:v>0.66300000000000125</c:v>
                </c:pt>
                <c:pt idx="2">
                  <c:v>0.65400000000000125</c:v>
                </c:pt>
                <c:pt idx="4">
                  <c:v>0.68100000000000138</c:v>
                </c:pt>
                <c:pt idx="6">
                  <c:v>0.70400000000000063</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Accuracy</c:v>
                      </c:pt>
                    </c:strCache>
                  </c:strRef>
                </c15:tx>
              </c15:filteredSeriesTitle>
            </c:ext>
            <c:ext xmlns:c15="http://schemas.microsoft.com/office/drawing/2012/chart" uri="{02D57815-91ED-43cb-92C2-25804820EDAC}">
              <c15:filteredCategoryTitle>
                <c15:cat>
                  <c:strRef>
                    <c:extLst>
                      <c:ext uri="{02D57815-91ED-43cb-92C2-25804820EDAC}">
                        <c15:formulaRef>
                          <c15:sqref>Sheet1!$A$2:$A$8</c15:sqref>
                        </c15:formulaRef>
                      </c:ext>
                    </c:extLst>
                    <c:strCache>
                      <c:ptCount val="7"/>
                      <c:pt idx="0">
                        <c:v>SimBin </c:v>
                      </c:pt>
                      <c:pt idx="1">
                        <c:v>SimTFIDF </c:v>
                      </c:pt>
                      <c:pt idx="2">
                        <c:v>SimKEX </c:v>
                      </c:pt>
                      <c:pt idx="4">
                        <c:v>SimCombine </c:v>
                      </c:pt>
                      <c:pt idx="6">
                        <c:v>GPR (RBF)</c:v>
                      </c:pt>
                    </c:strCache>
                  </c:strRef>
                </c15:cat>
              </c15:filteredCategoryTitle>
            </c:ext>
          </c:extLst>
        </c:ser>
        <c:dLbls>
          <c:showLegendKey val="0"/>
          <c:showVal val="0"/>
          <c:showCatName val="0"/>
          <c:showSerName val="0"/>
          <c:showPercent val="0"/>
          <c:showBubbleSize val="0"/>
        </c:dLbls>
        <c:gapWidth val="150"/>
        <c:shape val="cylinder"/>
        <c:axId val="655287632"/>
        <c:axId val="655292336"/>
        <c:axId val="0"/>
      </c:bar3DChart>
      <c:catAx>
        <c:axId val="655287632"/>
        <c:scaling>
          <c:orientation val="minMax"/>
        </c:scaling>
        <c:delete val="0"/>
        <c:axPos val="l"/>
        <c:numFmt formatCode="General" sourceLinked="1"/>
        <c:majorTickMark val="out"/>
        <c:minorTickMark val="none"/>
        <c:tickLblPos val="nextTo"/>
        <c:txPr>
          <a:bodyPr/>
          <a:lstStyle/>
          <a:p>
            <a:pPr>
              <a:defRPr sz="2400"/>
            </a:pPr>
            <a:endParaRPr lang="en-US"/>
          </a:p>
        </c:txPr>
        <c:crossAx val="655292336"/>
        <c:crosses val="autoZero"/>
        <c:auto val="1"/>
        <c:lblAlgn val="ctr"/>
        <c:lblOffset val="100"/>
        <c:noMultiLvlLbl val="0"/>
      </c:catAx>
      <c:valAx>
        <c:axId val="655292336"/>
        <c:scaling>
          <c:orientation val="minMax"/>
          <c:max val="0.8"/>
          <c:min val="0"/>
        </c:scaling>
        <c:delete val="0"/>
        <c:axPos val="b"/>
        <c:majorGridlines/>
        <c:numFmt formatCode="General" sourceLinked="1"/>
        <c:majorTickMark val="out"/>
        <c:minorTickMark val="none"/>
        <c:tickLblPos val="nextTo"/>
        <c:crossAx val="65528763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bar"/>
        <c:grouping val="clustered"/>
        <c:varyColors val="0"/>
        <c:ser>
          <c:idx val="0"/>
          <c:order val="0"/>
          <c:invertIfNegative val="0"/>
          <c:dPt>
            <c:idx val="0"/>
            <c:invertIfNegative val="0"/>
            <c:bubble3D val="0"/>
            <c:spPr>
              <a:solidFill>
                <a:schemeClr val="accent1"/>
              </a:solidFill>
            </c:spPr>
          </c:dPt>
          <c:dPt>
            <c:idx val="1"/>
            <c:invertIfNegative val="0"/>
            <c:bubble3D val="0"/>
            <c:spPr>
              <a:solidFill>
                <a:schemeClr val="accent4">
                  <a:lumMod val="75000"/>
                </a:schemeClr>
              </a:solidFill>
            </c:spPr>
          </c:dPt>
          <c:dPt>
            <c:idx val="2"/>
            <c:invertIfNegative val="0"/>
            <c:bubble3D val="0"/>
            <c:spPr>
              <a:solidFill>
                <a:srgbClr val="AAD228">
                  <a:lumMod val="75000"/>
                </a:srgbClr>
              </a:solidFill>
            </c:spPr>
          </c:dPt>
          <c:dPt>
            <c:idx val="3"/>
            <c:invertIfNegative val="0"/>
            <c:bubble3D val="0"/>
            <c:spPr>
              <a:solidFill>
                <a:schemeClr val="bg1">
                  <a:lumMod val="60000"/>
                  <a:lumOff val="40000"/>
                </a:schemeClr>
              </a:solidFill>
              <a:ln>
                <a:noFill/>
              </a:ln>
            </c:spPr>
          </c:dPt>
          <c:dPt>
            <c:idx val="4"/>
            <c:invertIfNegative val="0"/>
            <c:bubble3D val="0"/>
            <c:spPr>
              <a:solidFill>
                <a:schemeClr val="bg1">
                  <a:lumMod val="60000"/>
                  <a:lumOff val="40000"/>
                </a:schemeClr>
              </a:solidFill>
            </c:spPr>
          </c:dPt>
          <c:dPt>
            <c:idx val="5"/>
            <c:invertIfNegative val="0"/>
            <c:bubble3D val="0"/>
            <c:spPr>
              <a:solidFill>
                <a:srgbClr val="FF0000"/>
              </a:solidFill>
            </c:spPr>
          </c:dPt>
          <c:dPt>
            <c:idx val="6"/>
            <c:invertIfNegative val="0"/>
            <c:bubble3D val="0"/>
            <c:spPr>
              <a:solidFill>
                <a:srgbClr val="FF0000"/>
              </a:solidFill>
            </c:spPr>
          </c:dPt>
          <c:dLbls>
            <c:spPr>
              <a:noFill/>
              <a:ln>
                <a:noFill/>
              </a:ln>
              <a:effectLst/>
            </c:spPr>
            <c:txPr>
              <a:bodyPr/>
              <a:lstStyle/>
              <a:p>
                <a:pPr>
                  <a:defRPr sz="2400"/>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Sheet1!$B$2:$B$8</c:f>
              <c:numCache>
                <c:formatCode>General</c:formatCode>
                <c:ptCount val="7"/>
                <c:pt idx="0">
                  <c:v>0.70200000000000062</c:v>
                </c:pt>
                <c:pt idx="1">
                  <c:v>0.72600000000000064</c:v>
                </c:pt>
                <c:pt idx="2">
                  <c:v>0.72600000000000064</c:v>
                </c:pt>
                <c:pt idx="4">
                  <c:v>0.75200000000000111</c:v>
                </c:pt>
                <c:pt idx="6">
                  <c:v>0.77300000000000113</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AUC</c:v>
                      </c:pt>
                    </c:strCache>
                  </c:strRef>
                </c15:tx>
              </c15:filteredSeriesTitle>
            </c:ext>
            <c:ext xmlns:c15="http://schemas.microsoft.com/office/drawing/2012/chart" uri="{02D57815-91ED-43cb-92C2-25804820EDAC}">
              <c15:filteredCategoryTitle>
                <c15:cat>
                  <c:strRef>
                    <c:extLst>
                      <c:ext uri="{02D57815-91ED-43cb-92C2-25804820EDAC}">
                        <c15:formulaRef>
                          <c15:sqref>Sheet1!$A$2:$A$8</c15:sqref>
                        </c15:formulaRef>
                      </c:ext>
                    </c:extLst>
                    <c:strCache>
                      <c:ptCount val="7"/>
                      <c:pt idx="0">
                        <c:v>SimBin </c:v>
                      </c:pt>
                      <c:pt idx="1">
                        <c:v>SimTFIDF </c:v>
                      </c:pt>
                      <c:pt idx="2">
                        <c:v>SimKEX </c:v>
                      </c:pt>
                      <c:pt idx="4">
                        <c:v>SimCombine </c:v>
                      </c:pt>
                      <c:pt idx="6">
                        <c:v>GPR(RBF)</c:v>
                      </c:pt>
                    </c:strCache>
                  </c:strRef>
                </c15:cat>
              </c15:filteredCategoryTitle>
            </c:ext>
          </c:extLst>
        </c:ser>
        <c:dLbls>
          <c:showLegendKey val="0"/>
          <c:showVal val="0"/>
          <c:showCatName val="0"/>
          <c:showSerName val="0"/>
          <c:showPercent val="0"/>
          <c:showBubbleSize val="0"/>
        </c:dLbls>
        <c:gapWidth val="150"/>
        <c:shape val="cylinder"/>
        <c:axId val="655293120"/>
        <c:axId val="655293512"/>
        <c:axId val="0"/>
      </c:bar3DChart>
      <c:catAx>
        <c:axId val="655293120"/>
        <c:scaling>
          <c:orientation val="minMax"/>
        </c:scaling>
        <c:delete val="0"/>
        <c:axPos val="l"/>
        <c:numFmt formatCode="General" sourceLinked="1"/>
        <c:majorTickMark val="out"/>
        <c:minorTickMark val="none"/>
        <c:tickLblPos val="nextTo"/>
        <c:txPr>
          <a:bodyPr/>
          <a:lstStyle/>
          <a:p>
            <a:pPr>
              <a:defRPr sz="2400"/>
            </a:pPr>
            <a:endParaRPr lang="en-US"/>
          </a:p>
        </c:txPr>
        <c:crossAx val="655293512"/>
        <c:crosses val="autoZero"/>
        <c:auto val="1"/>
        <c:lblAlgn val="ctr"/>
        <c:lblOffset val="100"/>
        <c:noMultiLvlLbl val="0"/>
      </c:catAx>
      <c:valAx>
        <c:axId val="655293512"/>
        <c:scaling>
          <c:orientation val="minMax"/>
          <c:max val="0.8"/>
          <c:min val="0"/>
        </c:scaling>
        <c:delete val="0"/>
        <c:axPos val="b"/>
        <c:majorGridlines/>
        <c:numFmt formatCode="General" sourceLinked="1"/>
        <c:majorTickMark val="out"/>
        <c:minorTickMark val="none"/>
        <c:tickLblPos val="nextTo"/>
        <c:crossAx val="65529312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bar"/>
        <c:grouping val="clustered"/>
        <c:varyColors val="0"/>
        <c:ser>
          <c:idx val="0"/>
          <c:order val="0"/>
          <c:invertIfNegative val="0"/>
          <c:dPt>
            <c:idx val="0"/>
            <c:invertIfNegative val="0"/>
            <c:bubble3D val="0"/>
            <c:spPr>
              <a:solidFill>
                <a:schemeClr val="accent1"/>
              </a:solidFill>
            </c:spPr>
          </c:dPt>
          <c:dPt>
            <c:idx val="1"/>
            <c:invertIfNegative val="0"/>
            <c:bubble3D val="0"/>
            <c:spPr>
              <a:solidFill>
                <a:schemeClr val="accent4">
                  <a:lumMod val="75000"/>
                </a:schemeClr>
              </a:solidFill>
            </c:spPr>
          </c:dPt>
          <c:dPt>
            <c:idx val="2"/>
            <c:invertIfNegative val="0"/>
            <c:bubble3D val="0"/>
            <c:spPr>
              <a:solidFill>
                <a:srgbClr val="AAD228">
                  <a:lumMod val="75000"/>
                </a:srgbClr>
              </a:solidFill>
            </c:spPr>
          </c:dPt>
          <c:dPt>
            <c:idx val="3"/>
            <c:invertIfNegative val="0"/>
            <c:bubble3D val="0"/>
            <c:spPr>
              <a:solidFill>
                <a:schemeClr val="bg1">
                  <a:lumMod val="60000"/>
                  <a:lumOff val="40000"/>
                </a:schemeClr>
              </a:solidFill>
              <a:ln>
                <a:noFill/>
              </a:ln>
            </c:spPr>
          </c:dPt>
          <c:dPt>
            <c:idx val="4"/>
            <c:invertIfNegative val="0"/>
            <c:bubble3D val="0"/>
            <c:spPr>
              <a:solidFill>
                <a:schemeClr val="bg1">
                  <a:lumMod val="60000"/>
                  <a:lumOff val="40000"/>
                </a:schemeClr>
              </a:solidFill>
            </c:spPr>
          </c:dPt>
          <c:dPt>
            <c:idx val="5"/>
            <c:invertIfNegative val="0"/>
            <c:bubble3D val="0"/>
            <c:spPr>
              <a:solidFill>
                <a:srgbClr val="FF0000"/>
              </a:solidFill>
            </c:spPr>
          </c:dPt>
          <c:dPt>
            <c:idx val="6"/>
            <c:invertIfNegative val="0"/>
            <c:bubble3D val="0"/>
            <c:spPr>
              <a:solidFill>
                <a:srgbClr val="FF0000"/>
              </a:solidFill>
            </c:spPr>
          </c:dPt>
          <c:dLbls>
            <c:spPr>
              <a:noFill/>
              <a:ln>
                <a:noFill/>
              </a:ln>
              <a:effectLst/>
            </c:spPr>
            <c:txPr>
              <a:bodyPr/>
              <a:lstStyle/>
              <a:p>
                <a:pPr>
                  <a:defRPr sz="2400"/>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val>
            <c:numRef>
              <c:f>Sheet1!$B$2:$B$8</c:f>
              <c:numCache>
                <c:formatCode>General</c:formatCode>
                <c:ptCount val="7"/>
                <c:pt idx="0">
                  <c:v>0.93899999999999995</c:v>
                </c:pt>
                <c:pt idx="1">
                  <c:v>0.88700000000000001</c:v>
                </c:pt>
                <c:pt idx="2">
                  <c:v>0.88200000000000001</c:v>
                </c:pt>
                <c:pt idx="4">
                  <c:v>0.86400000000000099</c:v>
                </c:pt>
                <c:pt idx="6">
                  <c:v>0.83500000000000063</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Entropy</c:v>
                      </c:pt>
                    </c:strCache>
                  </c:strRef>
                </c15:tx>
              </c15:filteredSeriesTitle>
            </c:ext>
            <c:ext xmlns:c15="http://schemas.microsoft.com/office/drawing/2012/chart" uri="{02D57815-91ED-43cb-92C2-25804820EDAC}">
              <c15:filteredCategoryTitle>
                <c15:cat>
                  <c:strRef>
                    <c:extLst>
                      <c:ext uri="{02D57815-91ED-43cb-92C2-25804820EDAC}">
                        <c15:formulaRef>
                          <c15:sqref>Sheet1!$A$2:$A$8</c15:sqref>
                        </c15:formulaRef>
                      </c:ext>
                    </c:extLst>
                    <c:strCache>
                      <c:ptCount val="7"/>
                      <c:pt idx="0">
                        <c:v>SimBin </c:v>
                      </c:pt>
                      <c:pt idx="1">
                        <c:v>SimTFIDF </c:v>
                      </c:pt>
                      <c:pt idx="2">
                        <c:v>SimKEX </c:v>
                      </c:pt>
                      <c:pt idx="4">
                        <c:v>SimCombine </c:v>
                      </c:pt>
                      <c:pt idx="6">
                        <c:v>GPR (RBF)</c:v>
                      </c:pt>
                    </c:strCache>
                  </c:strRef>
                </c15:cat>
              </c15:filteredCategoryTitle>
            </c:ext>
          </c:extLst>
        </c:ser>
        <c:dLbls>
          <c:showLegendKey val="0"/>
          <c:showVal val="0"/>
          <c:showCatName val="0"/>
          <c:showSerName val="0"/>
          <c:showPercent val="0"/>
          <c:showBubbleSize val="0"/>
        </c:dLbls>
        <c:gapWidth val="150"/>
        <c:shape val="cylinder"/>
        <c:axId val="655286848"/>
        <c:axId val="655287240"/>
        <c:axId val="0"/>
      </c:bar3DChart>
      <c:catAx>
        <c:axId val="655286848"/>
        <c:scaling>
          <c:orientation val="minMax"/>
        </c:scaling>
        <c:delete val="0"/>
        <c:axPos val="l"/>
        <c:numFmt formatCode="General" sourceLinked="1"/>
        <c:majorTickMark val="out"/>
        <c:minorTickMark val="none"/>
        <c:tickLblPos val="nextTo"/>
        <c:txPr>
          <a:bodyPr/>
          <a:lstStyle/>
          <a:p>
            <a:pPr>
              <a:defRPr sz="2400"/>
            </a:pPr>
            <a:endParaRPr lang="en-US"/>
          </a:p>
        </c:txPr>
        <c:crossAx val="655287240"/>
        <c:crosses val="autoZero"/>
        <c:auto val="1"/>
        <c:lblAlgn val="ctr"/>
        <c:lblOffset val="100"/>
        <c:noMultiLvlLbl val="0"/>
      </c:catAx>
      <c:valAx>
        <c:axId val="655287240"/>
        <c:scaling>
          <c:orientation val="minMax"/>
          <c:max val="1"/>
          <c:min val="0"/>
        </c:scaling>
        <c:delete val="0"/>
        <c:axPos val="b"/>
        <c:majorGridlines/>
        <c:numFmt formatCode="General" sourceLinked="1"/>
        <c:majorTickMark val="out"/>
        <c:minorTickMark val="none"/>
        <c:tickLblPos val="nextTo"/>
        <c:crossAx val="6552868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B8988EE8-69E4-45D3-BF91-4B3FFB4DCC2B}" type="datetime8">
              <a:rPr lang="en-US"/>
              <a:pPr/>
              <a:t>7/22/2014 10:49 AM</a:t>
            </a:fld>
            <a:endParaRPr lang="en-US" dirty="0"/>
          </a:p>
        </p:txBody>
      </p:sp>
      <p:sp>
        <p:nvSpPr>
          <p:cNvPr id="19460" name="Rectangle 4"/>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chemeClr val="tx1"/>
                </a:solidFill>
              </a:defRPr>
            </a:lvl1pPr>
          </a:lstStyle>
          <a:p>
            <a:fld id="{5EF78607-D618-46D0-8905-7FF36D10D114}" type="slidenum">
              <a:rPr lang="en-US"/>
              <a:pPr/>
              <a:t>‹#›</a:t>
            </a:fld>
            <a:endParaRPr lang="en-US"/>
          </a:p>
        </p:txBody>
      </p:sp>
    </p:spTree>
    <p:extLst>
      <p:ext uri="{BB962C8B-B14F-4D97-AF65-F5344CB8AC3E}">
        <p14:creationId xmlns:p14="http://schemas.microsoft.com/office/powerpoint/2010/main" val="621460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fld id="{81331B57-0BE5-4F82-AA58-76F53EFF3ADA}" type="datetime8">
              <a:rPr lang="en-US"/>
              <a:pPr/>
              <a:t>7/22/2014 10:49 AM</a:t>
            </a:fld>
            <a:endParaRPr lang="en-US"/>
          </a:p>
        </p:txBody>
      </p:sp>
      <p:sp>
        <p:nvSpPr>
          <p:cNvPr id="29700" name="Rectangle 4"/>
          <p:cNvSpPr>
            <a:spLocks noGrp="1" noRot="1" noChangeAspect="1" noChangeArrowheads="1" noTextEdit="1"/>
          </p:cNvSpPr>
          <p:nvPr>
            <p:ph type="sldImg" idx="2"/>
          </p:nvPr>
        </p:nvSpPr>
        <p:spPr bwMode="auto">
          <a:xfrm>
            <a:off x="1241425" y="558800"/>
            <a:ext cx="4183063" cy="31369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414338" y="3798888"/>
            <a:ext cx="6021387" cy="895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91575"/>
            <a:ext cx="59594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C87E0CF-87F6-4B58-B8B8-DCAB2DAAF3CA}" type="slidenum">
              <a:rPr lang="en-US"/>
              <a:pPr/>
              <a:t>‹#›</a:t>
            </a:fld>
            <a:endParaRPr lang="en-US"/>
          </a:p>
        </p:txBody>
      </p:sp>
    </p:spTree>
    <p:extLst>
      <p:ext uri="{BB962C8B-B14F-4D97-AF65-F5344CB8AC3E}">
        <p14:creationId xmlns:p14="http://schemas.microsoft.com/office/powerpoint/2010/main" val="3037861252"/>
      </p:ext>
    </p:extLst>
  </p:cSld>
  <p:clrMap bg1="lt1" tx1="dk1" bg2="lt2" tx2="dk2" accent1="accent1" accent2="accent2" accent3="accent3" accent4="accent4" accent5="accent5" accent6="accent6" hlink="hlink" folHlink="folHlink"/>
  <p:hf/>
  <p:notesStyle>
    <a:lvl1pPr algn="l" rtl="0" fontAlgn="base">
      <a:lnSpc>
        <a:spcPct val="90000"/>
      </a:lnSpc>
      <a:spcBef>
        <a:spcPct val="20000"/>
      </a:spcBef>
      <a:spcAft>
        <a:spcPct val="0"/>
      </a:spcAft>
      <a:defRPr sz="1000" kern="1200">
        <a:solidFill>
          <a:schemeClr val="tx1"/>
        </a:solidFill>
        <a:latin typeface="Segoe" pitchFamily="34" charset="0"/>
        <a:ea typeface="+mn-ea"/>
        <a:cs typeface="+mn-cs"/>
      </a:defRPr>
    </a:lvl1pPr>
    <a:lvl2pPr marL="198438" indent="-195263"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2pPr>
    <a:lvl3pPr marL="404813" indent="-204788"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3pPr>
    <a:lvl4pPr marL="592138" indent="-185738"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4pPr>
    <a:lvl5pPr marL="768350" indent="-174625"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78CF0CB0-E518-4F64-B316-5E0D53AF991E}" type="slidenum">
              <a:rPr lang="en-US" smtClean="0"/>
              <a:pPr/>
              <a:t>1</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13276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a:p>
        </p:txBody>
      </p:sp>
    </p:spTree>
    <p:extLst>
      <p:ext uri="{BB962C8B-B14F-4D97-AF65-F5344CB8AC3E}">
        <p14:creationId xmlns:p14="http://schemas.microsoft.com/office/powerpoint/2010/main" val="2256253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11</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10933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12</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88303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a:p>
        </p:txBody>
      </p:sp>
    </p:spTree>
    <p:extLst>
      <p:ext uri="{BB962C8B-B14F-4D97-AF65-F5344CB8AC3E}">
        <p14:creationId xmlns:p14="http://schemas.microsoft.com/office/powerpoint/2010/main" val="1663647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a:p>
        </p:txBody>
      </p:sp>
    </p:spTree>
    <p:extLst>
      <p:ext uri="{BB962C8B-B14F-4D97-AF65-F5344CB8AC3E}">
        <p14:creationId xmlns:p14="http://schemas.microsoft.com/office/powerpoint/2010/main" val="248645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15</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06370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16</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70194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a:p>
        </p:txBody>
      </p:sp>
    </p:spTree>
    <p:extLst>
      <p:ext uri="{BB962C8B-B14F-4D97-AF65-F5344CB8AC3E}">
        <p14:creationId xmlns:p14="http://schemas.microsoft.com/office/powerpoint/2010/main" val="348883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2</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35732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3</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885589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4</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26626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5</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51897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52EC501E-AEAC-4501-8A0F-B600B072F7FA}" type="slidenum">
              <a:rPr lang="en-US" smtClean="0"/>
              <a:pPr/>
              <a:t>6</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41691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a:p>
        </p:txBody>
      </p:sp>
    </p:spTree>
    <p:extLst>
      <p:ext uri="{BB962C8B-B14F-4D97-AF65-F5344CB8AC3E}">
        <p14:creationId xmlns:p14="http://schemas.microsoft.com/office/powerpoint/2010/main" val="4229322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a:p>
        </p:txBody>
      </p:sp>
    </p:spTree>
    <p:extLst>
      <p:ext uri="{BB962C8B-B14F-4D97-AF65-F5344CB8AC3E}">
        <p14:creationId xmlns:p14="http://schemas.microsoft.com/office/powerpoint/2010/main" val="208111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10:49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a:p>
        </p:txBody>
      </p:sp>
    </p:spTree>
    <p:extLst>
      <p:ext uri="{BB962C8B-B14F-4D97-AF65-F5344CB8AC3E}">
        <p14:creationId xmlns:p14="http://schemas.microsoft.com/office/powerpoint/2010/main" val="1306011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73125" y="2825750"/>
            <a:ext cx="9337673" cy="900246"/>
          </a:xfrm>
          <a:ln algn="ctr"/>
        </p:spPr>
        <p:txBody>
          <a:bodyPr lIns="0" tIns="0" rIns="0" bIns="0" anchor="b"/>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a:t>Click to edit Master title style</a:t>
            </a:r>
          </a:p>
        </p:txBody>
      </p:sp>
      <p:sp>
        <p:nvSpPr>
          <p:cNvPr id="18435" name="Rectangle 3"/>
          <p:cNvSpPr>
            <a:spLocks noGrp="1" noChangeArrowheads="1"/>
          </p:cNvSpPr>
          <p:nvPr>
            <p:ph type="subTitle" idx="1"/>
          </p:nvPr>
        </p:nvSpPr>
        <p:spPr>
          <a:xfrm>
            <a:off x="873127" y="5248275"/>
            <a:ext cx="9324973" cy="567848"/>
          </a:xfrm>
        </p:spPr>
        <p:txBody>
          <a:bodyPr lIns="0" tIns="0" rIns="0" bIns="0" anchor="b"/>
          <a:lstStyle>
            <a:lvl1pPr marL="0" indent="0">
              <a:spcBef>
                <a:spcPct val="0"/>
              </a:spcBef>
              <a:buFont typeface="Wingdings" pitchFamily="2" charset="2"/>
              <a:buNone/>
              <a:defRPr sz="4100">
                <a:solidFill>
                  <a:schemeClr val="tx2"/>
                </a:solidFill>
              </a:defRPr>
            </a:lvl1pPr>
          </a:lstStyle>
          <a:p>
            <a:r>
              <a:rPr lang="en-US" dirty="0"/>
              <a:t>Click to edit Master subtitle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emo Video etc slides">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73127" y="3035300"/>
            <a:ext cx="9337673" cy="900246"/>
          </a:xfrm>
          <a:ln algn="ctr"/>
        </p:spPr>
        <p:txBody>
          <a:bodyPr lIns="0" tIns="0" rIns="0" bIns="0" anchor="b"/>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a:t>Click to edit Master title style</a:t>
            </a:r>
          </a:p>
        </p:txBody>
      </p:sp>
      <p:sp>
        <p:nvSpPr>
          <p:cNvPr id="18435" name="Rectangle 3"/>
          <p:cNvSpPr>
            <a:spLocks noGrp="1" noChangeArrowheads="1"/>
          </p:cNvSpPr>
          <p:nvPr>
            <p:ph type="subTitle" idx="1"/>
          </p:nvPr>
        </p:nvSpPr>
        <p:spPr>
          <a:xfrm>
            <a:off x="873127" y="5387975"/>
            <a:ext cx="9324973" cy="567848"/>
          </a:xfrm>
        </p:spPr>
        <p:txBody>
          <a:bodyPr lIns="0" tIns="0" rIns="0" bIns="0" anchor="b"/>
          <a:lstStyle>
            <a:lvl1pPr marL="0" indent="0">
              <a:spcBef>
                <a:spcPct val="0"/>
              </a:spcBef>
              <a:buFont typeface="Wingdings" pitchFamily="2" charset="2"/>
              <a:buNone/>
              <a:defRPr sz="4100">
                <a:solidFill>
                  <a:schemeClr val="tx2"/>
                </a:solidFill>
              </a:defRPr>
            </a:lvl1pPr>
          </a:lstStyle>
          <a:p>
            <a:r>
              <a:rPr lang="en-US" dirty="0"/>
              <a:t>Click to edit Master subtitle style</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3120074"/>
            <a:ext cx="10056494" cy="24917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6882" y="3119757"/>
            <a:ext cx="4951412" cy="22492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0694" y="3119757"/>
            <a:ext cx="4953000" cy="22492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3120074"/>
            <a:ext cx="10056494" cy="2491740"/>
          </a:xfrm>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697038"/>
            <a:ext cx="10056494" cy="90024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 Slide</a:t>
            </a:r>
          </a:p>
        </p:txBody>
      </p:sp>
      <p:sp>
        <p:nvSpPr>
          <p:cNvPr id="1027" name="Rectangle 8"/>
          <p:cNvSpPr>
            <a:spLocks noGrp="1" noChangeArrowheads="1"/>
          </p:cNvSpPr>
          <p:nvPr>
            <p:ph type="body" idx="1"/>
          </p:nvPr>
        </p:nvSpPr>
        <p:spPr bwMode="auto">
          <a:xfrm>
            <a:off x="457200" y="3120074"/>
            <a:ext cx="10056494" cy="249174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2" tx1="lt1" bg2="dk1" tx2="lt2" accent1="accent1" accent2="accent2" accent3="accent3" accent4="accent4" accent5="accent5" accent6="accent6" hlink="hlink" folHlink="folHlink"/>
  <p:sldLayoutIdLst>
    <p:sldLayoutId id="2147483662" r:id="rId1"/>
    <p:sldLayoutId id="2147483670" r:id="rId2"/>
    <p:sldLayoutId id="2147483663" r:id="rId3"/>
    <p:sldLayoutId id="2147483665" r:id="rId4"/>
    <p:sldLayoutId id="2147483667" r:id="rId5"/>
    <p:sldLayoutId id="2147483668" r:id="rId6"/>
    <p:sldLayoutId id="2147483669" r:id="rId7"/>
  </p:sldLayoutIdLst>
  <p:transition>
    <p:fade/>
  </p:transition>
  <p:timing>
    <p:tnLst>
      <p:par>
        <p:cTn id="1" dur="indefinite" restart="never" nodeType="tmRoot"/>
      </p:par>
    </p:tnLst>
  </p:timing>
  <p:txStyles>
    <p:titleStyle>
      <a:lvl1pPr algn="l" defTabSz="1095376" rtl="0" eaLnBrk="0" fontAlgn="base" hangingPunct="0">
        <a:lnSpc>
          <a:spcPct val="90000"/>
        </a:lnSpc>
        <a:spcBef>
          <a:spcPct val="0"/>
        </a:spcBef>
        <a:spcAft>
          <a:spcPct val="0"/>
        </a:spcAft>
        <a:defRPr lang="en-US" sz="6500" b="0" cap="none" spc="-360" dirty="0" smtClean="0">
          <a:ln w="3175">
            <a:noFill/>
          </a:ln>
          <a:gradFill flip="none" rotWithShape="1">
            <a:gsLst>
              <a:gs pos="28000">
                <a:srgbClr val="FEF9DA"/>
              </a:gs>
              <a:gs pos="52000">
                <a:schemeClr val="accent1"/>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vl2pPr algn="l" defTabSz="1095376" rtl="0" eaLnBrk="0" fontAlgn="base" hangingPunct="0">
        <a:lnSpc>
          <a:spcPct val="90000"/>
        </a:lnSpc>
        <a:spcBef>
          <a:spcPct val="0"/>
        </a:spcBef>
        <a:spcAft>
          <a:spcPct val="0"/>
        </a:spcAft>
        <a:defRPr sz="5400">
          <a:solidFill>
            <a:schemeClr val="tx2"/>
          </a:solidFill>
          <a:latin typeface="Segoe Semibold" pitchFamily="34" charset="0"/>
        </a:defRPr>
      </a:lvl2pPr>
      <a:lvl3pPr algn="l" defTabSz="1095376" rtl="0" eaLnBrk="0" fontAlgn="base" hangingPunct="0">
        <a:lnSpc>
          <a:spcPct val="90000"/>
        </a:lnSpc>
        <a:spcBef>
          <a:spcPct val="0"/>
        </a:spcBef>
        <a:spcAft>
          <a:spcPct val="0"/>
        </a:spcAft>
        <a:defRPr sz="5400">
          <a:solidFill>
            <a:schemeClr val="tx2"/>
          </a:solidFill>
          <a:latin typeface="Segoe Semibold" pitchFamily="34" charset="0"/>
        </a:defRPr>
      </a:lvl3pPr>
      <a:lvl4pPr algn="l" defTabSz="1095376" rtl="0" eaLnBrk="0" fontAlgn="base" hangingPunct="0">
        <a:lnSpc>
          <a:spcPct val="90000"/>
        </a:lnSpc>
        <a:spcBef>
          <a:spcPct val="0"/>
        </a:spcBef>
        <a:spcAft>
          <a:spcPct val="0"/>
        </a:spcAft>
        <a:defRPr sz="5400">
          <a:solidFill>
            <a:schemeClr val="tx2"/>
          </a:solidFill>
          <a:latin typeface="Segoe Semibold" pitchFamily="34" charset="0"/>
        </a:defRPr>
      </a:lvl4pPr>
      <a:lvl5pPr algn="l" defTabSz="1095376" rtl="0" eaLnBrk="0" fontAlgn="base" hangingPunct="0">
        <a:lnSpc>
          <a:spcPct val="90000"/>
        </a:lnSpc>
        <a:spcBef>
          <a:spcPct val="0"/>
        </a:spcBef>
        <a:spcAft>
          <a:spcPct val="0"/>
        </a:spcAft>
        <a:defRPr sz="5400">
          <a:solidFill>
            <a:schemeClr val="tx2"/>
          </a:solidFill>
          <a:latin typeface="Segoe Semibold" pitchFamily="34" charset="0"/>
        </a:defRPr>
      </a:lvl5pPr>
      <a:lvl6pPr marL="457182" algn="l" defTabSz="1096919" rtl="0" fontAlgn="base">
        <a:lnSpc>
          <a:spcPct val="90000"/>
        </a:lnSpc>
        <a:spcBef>
          <a:spcPct val="0"/>
        </a:spcBef>
        <a:spcAft>
          <a:spcPct val="0"/>
        </a:spcAft>
        <a:defRPr sz="5400">
          <a:solidFill>
            <a:schemeClr val="tx2"/>
          </a:solidFill>
          <a:latin typeface="Segoe Semibold" pitchFamily="34" charset="0"/>
        </a:defRPr>
      </a:lvl6pPr>
      <a:lvl7pPr marL="914364" algn="l" defTabSz="1096919" rtl="0" fontAlgn="base">
        <a:lnSpc>
          <a:spcPct val="90000"/>
        </a:lnSpc>
        <a:spcBef>
          <a:spcPct val="0"/>
        </a:spcBef>
        <a:spcAft>
          <a:spcPct val="0"/>
        </a:spcAft>
        <a:defRPr sz="5400">
          <a:solidFill>
            <a:schemeClr val="tx2"/>
          </a:solidFill>
          <a:latin typeface="Segoe Semibold" pitchFamily="34" charset="0"/>
        </a:defRPr>
      </a:lvl7pPr>
      <a:lvl8pPr marL="1371545" algn="l" defTabSz="1096919" rtl="0" fontAlgn="base">
        <a:lnSpc>
          <a:spcPct val="90000"/>
        </a:lnSpc>
        <a:spcBef>
          <a:spcPct val="0"/>
        </a:spcBef>
        <a:spcAft>
          <a:spcPct val="0"/>
        </a:spcAft>
        <a:defRPr sz="5400">
          <a:solidFill>
            <a:schemeClr val="tx2"/>
          </a:solidFill>
          <a:latin typeface="Segoe Semibold" pitchFamily="34" charset="0"/>
        </a:defRPr>
      </a:lvl8pPr>
      <a:lvl9pPr marL="1828727" algn="l" defTabSz="1096919" rtl="0" fontAlgn="base">
        <a:lnSpc>
          <a:spcPct val="90000"/>
        </a:lnSpc>
        <a:spcBef>
          <a:spcPct val="0"/>
        </a:spcBef>
        <a:spcAft>
          <a:spcPct val="0"/>
        </a:spcAft>
        <a:defRPr sz="5400">
          <a:solidFill>
            <a:schemeClr val="tx2"/>
          </a:solidFill>
          <a:latin typeface="Segoe Semibold" pitchFamily="34" charset="0"/>
        </a:defRPr>
      </a:lvl9pPr>
    </p:titleStyle>
    <p:bodyStyle>
      <a:lvl1pPr marL="459106" indent="-459106" algn="l" defTabSz="1095376" rtl="0" eaLnBrk="0" fontAlgn="base" hangingPunct="0">
        <a:lnSpc>
          <a:spcPct val="90000"/>
        </a:lnSpc>
        <a:spcBef>
          <a:spcPct val="30000"/>
        </a:spcBef>
        <a:spcAft>
          <a:spcPct val="0"/>
        </a:spcAft>
        <a:buClr>
          <a:schemeClr val="tx2"/>
        </a:buClr>
        <a:buSzPct val="95000"/>
        <a:buFontTx/>
        <a:buBlip>
          <a:blip r:embed="rId10"/>
        </a:buBlip>
        <a:defRPr sz="3600">
          <a:solidFill>
            <a:schemeClr val="tx1"/>
          </a:solidFill>
          <a:latin typeface="+mn-lt"/>
          <a:ea typeface="+mn-ea"/>
          <a:cs typeface="+mn-cs"/>
        </a:defRPr>
      </a:lvl1pPr>
      <a:lvl2pPr marL="845820" indent="-381000" algn="l" defTabSz="1095376" rtl="0" eaLnBrk="0" fontAlgn="base" hangingPunct="0">
        <a:lnSpc>
          <a:spcPct val="90000"/>
        </a:lnSpc>
        <a:spcBef>
          <a:spcPct val="30000"/>
        </a:spcBef>
        <a:spcAft>
          <a:spcPct val="0"/>
        </a:spcAft>
        <a:buClr>
          <a:schemeClr val="tx2"/>
        </a:buClr>
        <a:buSzPct val="80000"/>
        <a:buFontTx/>
        <a:buBlip>
          <a:blip r:embed="rId11"/>
        </a:buBlip>
        <a:defRPr sz="3200">
          <a:solidFill>
            <a:schemeClr val="tx1"/>
          </a:solidFill>
          <a:latin typeface="+mn-lt"/>
        </a:defRPr>
      </a:lvl2pPr>
      <a:lvl3pPr marL="1186816" indent="-339090" algn="l" defTabSz="1095376" rtl="0" eaLnBrk="0" fontAlgn="base" hangingPunct="0">
        <a:lnSpc>
          <a:spcPct val="90000"/>
        </a:lnSpc>
        <a:spcBef>
          <a:spcPct val="30000"/>
        </a:spcBef>
        <a:spcAft>
          <a:spcPct val="0"/>
        </a:spcAft>
        <a:buClr>
          <a:schemeClr val="tx2"/>
        </a:buClr>
        <a:buSzPct val="80000"/>
        <a:buFontTx/>
        <a:buBlip>
          <a:blip r:embed="rId11"/>
        </a:buBlip>
        <a:defRPr sz="2800">
          <a:solidFill>
            <a:schemeClr val="tx1"/>
          </a:solidFill>
          <a:latin typeface="+mn-lt"/>
        </a:defRPr>
      </a:lvl3pPr>
      <a:lvl4pPr marL="1520190" indent="-331470" algn="l" defTabSz="1095376" rtl="0" eaLnBrk="0" fontAlgn="base" hangingPunct="0">
        <a:lnSpc>
          <a:spcPct val="90000"/>
        </a:lnSpc>
        <a:spcBef>
          <a:spcPct val="30000"/>
        </a:spcBef>
        <a:spcAft>
          <a:spcPct val="0"/>
        </a:spcAft>
        <a:buClr>
          <a:schemeClr val="tx2"/>
        </a:buClr>
        <a:buSzPct val="80000"/>
        <a:buFontTx/>
        <a:buBlip>
          <a:blip r:embed="rId11"/>
        </a:buBlip>
        <a:defRPr sz="2400">
          <a:solidFill>
            <a:schemeClr val="tx1"/>
          </a:solidFill>
          <a:latin typeface="+mn-lt"/>
        </a:defRPr>
      </a:lvl4pPr>
      <a:lvl5pPr marL="1836420" indent="-312420" algn="l" defTabSz="1095376" rtl="0" eaLnBrk="0" fontAlgn="base" hangingPunct="0">
        <a:lnSpc>
          <a:spcPct val="90000"/>
        </a:lnSpc>
        <a:spcBef>
          <a:spcPct val="30000"/>
        </a:spcBef>
        <a:spcAft>
          <a:spcPct val="0"/>
        </a:spcAft>
        <a:buClr>
          <a:schemeClr val="tx2"/>
        </a:buClr>
        <a:buSzPct val="80000"/>
        <a:buFontTx/>
        <a:buBlip>
          <a:blip r:embed="rId11"/>
        </a:buBlip>
        <a:defRPr sz="2400">
          <a:solidFill>
            <a:schemeClr val="tx1"/>
          </a:solidFill>
          <a:latin typeface="+mn-lt"/>
        </a:defRPr>
      </a:lvl5pPr>
      <a:lvl6pPr marL="2293847"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6pPr>
      <a:lvl7pPr marL="2751028"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7pPr>
      <a:lvl8pPr marL="3208210"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8pPr>
      <a:lvl9pPr marL="3665392"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6" name="Rectangle 64"/>
          <p:cNvSpPr>
            <a:spLocks noGrp="1" noChangeArrowheads="1"/>
          </p:cNvSpPr>
          <p:nvPr>
            <p:ph type="ctrTitle"/>
          </p:nvPr>
        </p:nvSpPr>
        <p:spPr>
          <a:xfrm>
            <a:off x="371192" y="2825750"/>
            <a:ext cx="10341540" cy="664797"/>
          </a:xfrm>
        </p:spPr>
        <p:txBody>
          <a:bodyPr/>
          <a:lstStyle/>
          <a:p>
            <a:pPr algn="ctr"/>
            <a:r>
              <a:rPr sz="4800" i="1" smtClean="0"/>
              <a:t>Consistent Phrase Relevance Measures</a:t>
            </a:r>
            <a:endParaRPr lang="en-US" sz="4800" dirty="0"/>
          </a:p>
        </p:txBody>
      </p:sp>
      <p:sp>
        <p:nvSpPr>
          <p:cNvPr id="3137" name="Rectangle 65"/>
          <p:cNvSpPr>
            <a:spLocks noGrp="1" noChangeArrowheads="1"/>
          </p:cNvSpPr>
          <p:nvPr>
            <p:ph type="subTitle" idx="1"/>
          </p:nvPr>
        </p:nvSpPr>
        <p:spPr>
          <a:xfrm>
            <a:off x="873127" y="5248275"/>
            <a:ext cx="9324973" cy="1121846"/>
          </a:xfrm>
        </p:spPr>
        <p:txBody>
          <a:bodyPr/>
          <a:lstStyle/>
          <a:p>
            <a:r>
              <a:rPr lang="en-US" dirty="0" smtClean="0">
                <a:solidFill>
                  <a:schemeClr val="accent1"/>
                </a:solidFill>
              </a:rPr>
              <a:t>Scott </a:t>
            </a:r>
            <a:r>
              <a:rPr lang="en-US" dirty="0" err="1" smtClean="0">
                <a:solidFill>
                  <a:schemeClr val="accent1"/>
                </a:solidFill>
              </a:rPr>
              <a:t>Wen</a:t>
            </a:r>
            <a:r>
              <a:rPr lang="en-US" dirty="0" smtClean="0">
                <a:solidFill>
                  <a:schemeClr val="accent1"/>
                </a:solidFill>
              </a:rPr>
              <a:t>-tau Yih</a:t>
            </a:r>
            <a:r>
              <a:rPr lang="en-US" dirty="0" smtClean="0"/>
              <a:t> &amp; Chris Meek</a:t>
            </a:r>
          </a:p>
          <a:p>
            <a:r>
              <a:rPr lang="en-US" sz="4000" i="1" dirty="0" smtClean="0"/>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830997"/>
          </a:xfrm>
        </p:spPr>
        <p:txBody>
          <a:bodyPr/>
          <a:lstStyle/>
          <a:p>
            <a:r>
              <a:rPr lang="en-US" sz="6000" dirty="0" smtClean="0"/>
              <a:t>Outline</a:t>
            </a:r>
            <a:endParaRPr lang="en-US" sz="6000" dirty="0"/>
          </a:p>
        </p:txBody>
      </p:sp>
      <p:sp>
        <p:nvSpPr>
          <p:cNvPr id="3" name="Text Placeholder 2"/>
          <p:cNvSpPr>
            <a:spLocks noGrp="1"/>
          </p:cNvSpPr>
          <p:nvPr>
            <p:ph type="body" idx="1"/>
          </p:nvPr>
        </p:nvSpPr>
        <p:spPr>
          <a:xfrm>
            <a:off x="254000" y="3120074"/>
            <a:ext cx="10515600" cy="4062651"/>
          </a:xfrm>
        </p:spPr>
        <p:txBody>
          <a:bodyPr/>
          <a:lstStyle/>
          <a:p>
            <a:r>
              <a:rPr lang="en-US" sz="4000" dirty="0" smtClean="0"/>
              <a:t>Introduction</a:t>
            </a:r>
          </a:p>
          <a:p>
            <a:r>
              <a:rPr lang="en-US" sz="4000" dirty="0" smtClean="0">
                <a:solidFill>
                  <a:schemeClr val="accent1"/>
                </a:solidFill>
              </a:rPr>
              <a:t>Relevance measures using cosine similarity</a:t>
            </a:r>
          </a:p>
          <a:p>
            <a:r>
              <a:rPr lang="en-US" sz="4000" dirty="0" smtClean="0"/>
              <a:t>Out-of-doc phrase relevance measure using Gaussian process regression</a:t>
            </a:r>
          </a:p>
          <a:p>
            <a:r>
              <a:rPr lang="en-US" sz="4000" dirty="0" smtClean="0"/>
              <a:t>Experiments</a:t>
            </a:r>
          </a:p>
          <a:p>
            <a:r>
              <a:rPr lang="en-US" sz="4000" dirty="0" smtClean="0"/>
              <a:t>Conclusions</a:t>
            </a:r>
            <a:endParaRPr lang="en-US" sz="40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415352"/>
            <a:ext cx="10056812" cy="747897"/>
          </a:xfrm>
          <a:noFill/>
        </p:spPr>
        <p:txBody>
          <a:bodyPr/>
          <a:lstStyle/>
          <a:p>
            <a:r>
              <a:rPr sz="5400" smtClean="0"/>
              <a:t>Similarity-based Measures</a:t>
            </a:r>
            <a:endParaRPr lang="en-US" sz="3200" spc="-250" dirty="0">
              <a:solidFill>
                <a:schemeClr val="accent1"/>
              </a:solidFill>
            </a:endParaRPr>
          </a:p>
        </p:txBody>
      </p:sp>
      <p:sp>
        <p:nvSpPr>
          <p:cNvPr id="9239" name="Rectangle 23"/>
          <p:cNvSpPr>
            <a:spLocks noGrp="1" noChangeArrowheads="1"/>
          </p:cNvSpPr>
          <p:nvPr>
            <p:ph type="body" idx="1"/>
          </p:nvPr>
        </p:nvSpPr>
        <p:spPr>
          <a:xfrm>
            <a:off x="403380" y="2353728"/>
            <a:ext cx="10334958" cy="5724644"/>
          </a:xfrm>
          <a:noFill/>
        </p:spPr>
        <p:txBody>
          <a:bodyPr/>
          <a:lstStyle/>
          <a:p>
            <a:r>
              <a:rPr lang="en-US" sz="3200" dirty="0" smtClean="0"/>
              <a:t>Step 1: Estimate </a:t>
            </a:r>
            <a:r>
              <a:rPr lang="en-US" sz="3200" dirty="0" err="1" smtClean="0">
                <a:solidFill>
                  <a:srgbClr val="FFFF00"/>
                </a:solidFill>
                <a:latin typeface="Times New Roman" pitchFamily="18" charset="0"/>
                <a:cs typeface="Times New Roman" pitchFamily="18" charset="0"/>
              </a:rPr>
              <a:t>sim</a:t>
            </a:r>
            <a:r>
              <a:rPr lang="en-US" sz="3200" dirty="0" smtClean="0">
                <a:solidFill>
                  <a:srgbClr val="FFFF00"/>
                </a:solidFill>
                <a:latin typeface="Times New Roman" pitchFamily="18" charset="0"/>
                <a:cs typeface="Times New Roman" pitchFamily="18" charset="0"/>
              </a:rPr>
              <a:t>(</a:t>
            </a:r>
            <a:r>
              <a:rPr lang="en-US" sz="3200" i="1" dirty="0" err="1" smtClean="0">
                <a:solidFill>
                  <a:srgbClr val="FFFF00"/>
                </a:solidFill>
                <a:latin typeface="Times New Roman" pitchFamily="18" charset="0"/>
                <a:cs typeface="Times New Roman" pitchFamily="18" charset="0"/>
              </a:rPr>
              <a:t>d</a:t>
            </a:r>
            <a:r>
              <a:rPr lang="en-US" sz="3200" dirty="0" err="1" smtClean="0">
                <a:solidFill>
                  <a:srgbClr val="FFFF00"/>
                </a:solidFill>
                <a:latin typeface="Times New Roman" pitchFamily="18" charset="0"/>
                <a:cs typeface="Times New Roman" pitchFamily="18" charset="0"/>
              </a:rPr>
              <a:t>,</a:t>
            </a:r>
            <a:r>
              <a:rPr lang="en-US" sz="3200" i="1" dirty="0" err="1" smtClean="0">
                <a:solidFill>
                  <a:srgbClr val="FFFF00"/>
                </a:solidFill>
                <a:latin typeface="Times New Roman" pitchFamily="18" charset="0"/>
                <a:cs typeface="Times New Roman" pitchFamily="18" charset="0"/>
              </a:rPr>
              <a:t>ph</a:t>
            </a:r>
            <a:r>
              <a:rPr lang="en-US" sz="3200" dirty="0" smtClean="0">
                <a:solidFill>
                  <a:srgbClr val="FFFF00"/>
                </a:solidFill>
                <a:latin typeface="Times New Roman" pitchFamily="18" charset="0"/>
                <a:cs typeface="Times New Roman" pitchFamily="18" charset="0"/>
              </a:rPr>
              <a:t>)</a:t>
            </a:r>
            <a:r>
              <a:rPr lang="en-US" sz="3200" dirty="0" smtClean="0">
                <a:solidFill>
                  <a:srgbClr val="FFFF00"/>
                </a:solidFill>
              </a:rPr>
              <a:t> </a:t>
            </a:r>
            <a:r>
              <a:rPr lang="en-US" sz="3200" dirty="0" smtClean="0">
                <a:solidFill>
                  <a:srgbClr val="FFFF00"/>
                </a:solidFill>
                <a:latin typeface="Times New Roman"/>
                <a:cs typeface="Times New Roman"/>
              </a:rPr>
              <a:t>→ R</a:t>
            </a:r>
            <a:endParaRPr lang="en-US" sz="3200" dirty="0" smtClean="0">
              <a:solidFill>
                <a:srgbClr val="FFFF00"/>
              </a:solidFill>
            </a:endParaRPr>
          </a:p>
          <a:p>
            <a:pPr lvl="1"/>
            <a:r>
              <a:rPr lang="en-US" sz="2800" dirty="0" smtClean="0"/>
              <a:t>Represent </a:t>
            </a:r>
            <a:r>
              <a:rPr lang="en-US" sz="2800" i="1" dirty="0" smtClean="0">
                <a:solidFill>
                  <a:srgbClr val="FFFF00"/>
                </a:solidFill>
                <a:latin typeface="Times New Roman" pitchFamily="18" charset="0"/>
                <a:cs typeface="Times New Roman" pitchFamily="18" charset="0"/>
              </a:rPr>
              <a:t>d</a:t>
            </a:r>
            <a:r>
              <a:rPr lang="en-US" sz="2800" dirty="0" smtClean="0">
                <a:solidFill>
                  <a:srgbClr val="FFFF00"/>
                </a:solidFill>
                <a:latin typeface="Times New Roman" pitchFamily="18" charset="0"/>
                <a:cs typeface="Times New Roman" pitchFamily="18" charset="0"/>
              </a:rPr>
              <a:t> </a:t>
            </a:r>
            <a:r>
              <a:rPr lang="en-US" sz="2800" dirty="0" smtClean="0"/>
              <a:t>as a sparse word vector</a:t>
            </a:r>
          </a:p>
          <a:p>
            <a:pPr lvl="2"/>
            <a:r>
              <a:rPr lang="en-US" sz="2400" dirty="0" smtClean="0"/>
              <a:t>Words in document </a:t>
            </a:r>
            <a:r>
              <a:rPr lang="en-US" sz="2400" i="1" dirty="0" smtClean="0">
                <a:solidFill>
                  <a:srgbClr val="FFFF00"/>
                </a:solidFill>
                <a:latin typeface="Times New Roman" pitchFamily="18" charset="0"/>
                <a:cs typeface="Times New Roman" pitchFamily="18" charset="0"/>
              </a:rPr>
              <a:t>d</a:t>
            </a:r>
            <a:r>
              <a:rPr lang="en-US" sz="2400" dirty="0" smtClean="0"/>
              <a:t>, associated with weights</a:t>
            </a:r>
          </a:p>
          <a:p>
            <a:pPr lvl="2"/>
            <a:r>
              <a:rPr lang="en-US" sz="2400" dirty="0" err="1" smtClean="0"/>
              <a:t>Vec</a:t>
            </a:r>
            <a:r>
              <a:rPr lang="en-US" sz="2400" dirty="0" smtClean="0"/>
              <a:t>(</a:t>
            </a:r>
            <a:r>
              <a:rPr lang="en-US" sz="2400" i="1" dirty="0" smtClean="0">
                <a:solidFill>
                  <a:srgbClr val="FFFF00"/>
                </a:solidFill>
                <a:latin typeface="Times New Roman" pitchFamily="18" charset="0"/>
                <a:cs typeface="Times New Roman" pitchFamily="18" charset="0"/>
              </a:rPr>
              <a:t>d</a:t>
            </a:r>
            <a:r>
              <a:rPr lang="en-US" sz="2400" dirty="0" smtClean="0"/>
              <a:t>) = {‘truecredit’,0.9; ‘transunion’,0.7; ‘access’,0.1; … }</a:t>
            </a:r>
          </a:p>
          <a:p>
            <a:pPr lvl="1"/>
            <a:r>
              <a:rPr lang="en-US" sz="2800" dirty="0" smtClean="0"/>
              <a:t>Represent </a:t>
            </a:r>
            <a:r>
              <a:rPr lang="en-US" sz="2800" i="1" dirty="0" smtClean="0">
                <a:solidFill>
                  <a:srgbClr val="FFFF00"/>
                </a:solidFill>
                <a:latin typeface="Times New Roman" pitchFamily="18" charset="0"/>
                <a:cs typeface="Times New Roman" pitchFamily="18" charset="0"/>
              </a:rPr>
              <a:t>ph</a:t>
            </a:r>
            <a:r>
              <a:rPr lang="en-US" sz="2800" dirty="0" smtClean="0">
                <a:solidFill>
                  <a:srgbClr val="FFFF00"/>
                </a:solidFill>
                <a:latin typeface="Times New Roman" pitchFamily="18" charset="0"/>
                <a:cs typeface="Times New Roman" pitchFamily="18" charset="0"/>
              </a:rPr>
              <a:t> </a:t>
            </a:r>
            <a:r>
              <a:rPr lang="en-US" sz="2800" dirty="0" smtClean="0"/>
              <a:t>as a sparse word vector via </a:t>
            </a:r>
            <a:r>
              <a:rPr lang="en-US" sz="2800" i="1" dirty="0" smtClean="0">
                <a:solidFill>
                  <a:schemeClr val="accent2">
                    <a:lumMod val="60000"/>
                    <a:lumOff val="40000"/>
                  </a:schemeClr>
                </a:solidFill>
              </a:rPr>
              <a:t>query expansion</a:t>
            </a:r>
          </a:p>
          <a:p>
            <a:pPr lvl="2"/>
            <a:r>
              <a:rPr lang="en-US" sz="2400" dirty="0" smtClean="0"/>
              <a:t>Issue </a:t>
            </a:r>
            <a:r>
              <a:rPr lang="en-US" sz="2400" i="1" dirty="0" smtClean="0">
                <a:solidFill>
                  <a:srgbClr val="FFFF00"/>
                </a:solidFill>
                <a:latin typeface="Times New Roman" pitchFamily="18" charset="0"/>
                <a:cs typeface="Times New Roman" pitchFamily="18" charset="0"/>
              </a:rPr>
              <a:t>ph </a:t>
            </a:r>
            <a:r>
              <a:rPr lang="en-US" sz="2400" dirty="0" smtClean="0"/>
              <a:t>as a query to search engine; let the result page be document </a:t>
            </a:r>
            <a:r>
              <a:rPr lang="en-US" sz="2400" i="1" dirty="0" smtClean="0">
                <a:solidFill>
                  <a:srgbClr val="FFFF00"/>
                </a:solidFill>
                <a:latin typeface="Times New Roman" pitchFamily="18" charset="0"/>
                <a:cs typeface="Times New Roman" pitchFamily="18" charset="0"/>
              </a:rPr>
              <a:t>d’</a:t>
            </a:r>
          </a:p>
          <a:p>
            <a:pPr lvl="2"/>
            <a:r>
              <a:rPr lang="en-US" sz="2400" dirty="0" err="1" smtClean="0"/>
              <a:t>Vec</a:t>
            </a:r>
            <a:r>
              <a:rPr lang="en-US" sz="2400" dirty="0" smtClean="0"/>
              <a:t>(</a:t>
            </a:r>
            <a:r>
              <a:rPr lang="en-US" sz="2400" i="1" dirty="0" smtClean="0">
                <a:solidFill>
                  <a:srgbClr val="FFFF00"/>
                </a:solidFill>
                <a:latin typeface="Times New Roman" pitchFamily="18" charset="0"/>
                <a:cs typeface="Times New Roman" pitchFamily="18" charset="0"/>
              </a:rPr>
              <a:t>ph</a:t>
            </a:r>
            <a:r>
              <a:rPr lang="en-US" sz="2400" dirty="0" smtClean="0"/>
              <a:t>) </a:t>
            </a:r>
            <a:r>
              <a:rPr lang="en-US" sz="2400" dirty="0" smtClean="0">
                <a:latin typeface="Times New Roman"/>
                <a:cs typeface="Times New Roman"/>
              </a:rPr>
              <a:t>← </a:t>
            </a:r>
            <a:r>
              <a:rPr lang="en-US" sz="2400" dirty="0" err="1" smtClean="0"/>
              <a:t>Vec</a:t>
            </a:r>
            <a:r>
              <a:rPr lang="en-US" sz="2400" dirty="0" smtClean="0"/>
              <a:t>(</a:t>
            </a:r>
            <a:r>
              <a:rPr lang="en-US" sz="2400" i="1" dirty="0" smtClean="0">
                <a:solidFill>
                  <a:srgbClr val="FFFF00"/>
                </a:solidFill>
                <a:latin typeface="Times New Roman" pitchFamily="18" charset="0"/>
                <a:cs typeface="Times New Roman" pitchFamily="18" charset="0"/>
              </a:rPr>
              <a:t>d’</a:t>
            </a:r>
            <a:r>
              <a:rPr lang="en-US" sz="2400" dirty="0" smtClean="0"/>
              <a:t>)</a:t>
            </a:r>
          </a:p>
          <a:p>
            <a:pPr lvl="1"/>
            <a:r>
              <a:rPr lang="en-US" sz="2800" dirty="0" err="1" smtClean="0">
                <a:solidFill>
                  <a:srgbClr val="FFFF00"/>
                </a:solidFill>
                <a:latin typeface="Times New Roman" pitchFamily="18" charset="0"/>
                <a:cs typeface="Times New Roman" pitchFamily="18" charset="0"/>
              </a:rPr>
              <a:t>sim</a:t>
            </a:r>
            <a:r>
              <a:rPr lang="en-US" sz="2800" dirty="0" smtClean="0">
                <a:solidFill>
                  <a:srgbClr val="FFFF00"/>
                </a:solidFill>
                <a:latin typeface="Times New Roman" pitchFamily="18" charset="0"/>
                <a:cs typeface="Times New Roman" pitchFamily="18" charset="0"/>
              </a:rPr>
              <a:t>(</a:t>
            </a:r>
            <a:r>
              <a:rPr lang="en-US" sz="2800" i="1" dirty="0" err="1" smtClean="0">
                <a:solidFill>
                  <a:srgbClr val="FFFF00"/>
                </a:solidFill>
                <a:latin typeface="Times New Roman" pitchFamily="18" charset="0"/>
                <a:cs typeface="Times New Roman" pitchFamily="18" charset="0"/>
              </a:rPr>
              <a:t>d</a:t>
            </a:r>
            <a:r>
              <a:rPr lang="en-US" sz="2800" dirty="0" err="1" smtClean="0">
                <a:solidFill>
                  <a:srgbClr val="FFFF00"/>
                </a:solidFill>
                <a:latin typeface="Times New Roman" pitchFamily="18" charset="0"/>
                <a:cs typeface="Times New Roman" pitchFamily="18" charset="0"/>
              </a:rPr>
              <a:t>,</a:t>
            </a:r>
            <a:r>
              <a:rPr lang="en-US" sz="2800" i="1" dirty="0" err="1" smtClean="0">
                <a:solidFill>
                  <a:srgbClr val="FFFF00"/>
                </a:solidFill>
                <a:latin typeface="Times New Roman" pitchFamily="18" charset="0"/>
                <a:cs typeface="Times New Roman" pitchFamily="18" charset="0"/>
              </a:rPr>
              <a:t>ph</a:t>
            </a:r>
            <a:r>
              <a:rPr lang="en-US" sz="2800" dirty="0" smtClean="0">
                <a:solidFill>
                  <a:srgbClr val="FFFF00"/>
                </a:solidFill>
                <a:latin typeface="Times New Roman" pitchFamily="18" charset="0"/>
                <a:cs typeface="Times New Roman" pitchFamily="18" charset="0"/>
              </a:rPr>
              <a:t>) = cosine(</a:t>
            </a:r>
            <a:r>
              <a:rPr lang="en-US" sz="2800" dirty="0" err="1" smtClean="0"/>
              <a:t>Vec</a:t>
            </a:r>
            <a:r>
              <a:rPr lang="en-US" sz="2800" dirty="0" smtClean="0"/>
              <a:t>(</a:t>
            </a:r>
            <a:r>
              <a:rPr lang="en-US" sz="2800" i="1" dirty="0" smtClean="0">
                <a:solidFill>
                  <a:srgbClr val="FFFF00"/>
                </a:solidFill>
                <a:latin typeface="Times New Roman" pitchFamily="18" charset="0"/>
                <a:cs typeface="Times New Roman" pitchFamily="18" charset="0"/>
              </a:rPr>
              <a:t>d</a:t>
            </a:r>
            <a:r>
              <a:rPr lang="en-US" sz="2800" dirty="0" smtClean="0"/>
              <a:t>),</a:t>
            </a:r>
            <a:r>
              <a:rPr lang="en-US" sz="2800" dirty="0" err="1" smtClean="0"/>
              <a:t>Vec</a:t>
            </a:r>
            <a:r>
              <a:rPr lang="en-US" sz="2800" dirty="0" smtClean="0"/>
              <a:t>(</a:t>
            </a:r>
            <a:r>
              <a:rPr lang="en-US" sz="2800" i="1" dirty="0" smtClean="0">
                <a:solidFill>
                  <a:srgbClr val="FFFF00"/>
                </a:solidFill>
                <a:latin typeface="Times New Roman" pitchFamily="18" charset="0"/>
                <a:cs typeface="Times New Roman" pitchFamily="18" charset="0"/>
              </a:rPr>
              <a:t>ph</a:t>
            </a:r>
            <a:r>
              <a:rPr lang="en-US" sz="2800" dirty="0" smtClean="0"/>
              <a:t>)</a:t>
            </a:r>
            <a:r>
              <a:rPr lang="en-US" sz="2800" dirty="0" smtClean="0">
                <a:solidFill>
                  <a:srgbClr val="FFFF00"/>
                </a:solidFill>
                <a:latin typeface="Times New Roman" pitchFamily="18" charset="0"/>
                <a:cs typeface="Times New Roman" pitchFamily="18" charset="0"/>
              </a:rPr>
              <a:t>)</a:t>
            </a:r>
          </a:p>
          <a:p>
            <a:r>
              <a:rPr lang="en-US" sz="3200" dirty="0" smtClean="0">
                <a:cs typeface="Times New Roman" pitchFamily="18" charset="0"/>
              </a:rPr>
              <a:t>Choices of term-weighing schemes</a:t>
            </a:r>
          </a:p>
          <a:p>
            <a:pPr lvl="1"/>
            <a:r>
              <a:rPr lang="en-US" sz="2800" dirty="0" smtClean="0">
                <a:cs typeface="Times New Roman" pitchFamily="18" charset="0"/>
              </a:rPr>
              <a:t>Bag of words (</a:t>
            </a:r>
            <a:r>
              <a:rPr lang="en-US" sz="2800" dirty="0" err="1" smtClean="0">
                <a:cs typeface="Times New Roman" pitchFamily="18" charset="0"/>
              </a:rPr>
              <a:t>SimBin</a:t>
            </a:r>
            <a:r>
              <a:rPr lang="en-US" sz="2800" dirty="0" smtClean="0">
                <a:cs typeface="Times New Roman" pitchFamily="18" charset="0"/>
              </a:rPr>
              <a:t>), TFIDF (</a:t>
            </a:r>
            <a:r>
              <a:rPr lang="en-US" sz="2800" dirty="0" err="1" smtClean="0">
                <a:cs typeface="Times New Roman" pitchFamily="18" charset="0"/>
              </a:rPr>
              <a:t>SimTFIDF</a:t>
            </a:r>
            <a:r>
              <a:rPr lang="en-US" sz="2800" dirty="0" smtClean="0">
                <a:cs typeface="Times New Roman" pitchFamily="18" charset="0"/>
              </a:rPr>
              <a:t>)</a:t>
            </a:r>
          </a:p>
          <a:p>
            <a:pPr lvl="1"/>
            <a:r>
              <a:rPr lang="en-US" sz="2800" dirty="0" smtClean="0">
                <a:cs typeface="Times New Roman" pitchFamily="18" charset="0"/>
              </a:rPr>
              <a:t>Keyword Extraction (</a:t>
            </a:r>
            <a:r>
              <a:rPr lang="en-US" sz="2800" dirty="0" err="1" smtClean="0">
                <a:cs typeface="Times New Roman" pitchFamily="18" charset="0"/>
              </a:rPr>
              <a:t>SimKEX</a:t>
            </a:r>
            <a:r>
              <a:rPr lang="en-US" sz="2800" dirty="0" smtClean="0">
                <a:cs typeface="Times New Roman" pitchFamily="18" charset="0"/>
              </a:rPr>
              <a:t>)</a:t>
            </a:r>
            <a:endParaRPr lang="en-US" sz="2800" dirty="0" smtClean="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380183"/>
            <a:ext cx="10056812" cy="664797"/>
          </a:xfrm>
          <a:noFill/>
        </p:spPr>
        <p:txBody>
          <a:bodyPr/>
          <a:lstStyle/>
          <a:p>
            <a:r>
              <a:rPr lang="en-US" sz="4800" dirty="0" smtClean="0"/>
              <a:t>Map Similarity Scores to Probabilities</a:t>
            </a:r>
            <a:endParaRPr lang="en-US" sz="2800" spc="-250" dirty="0">
              <a:solidFill>
                <a:schemeClr val="accent1"/>
              </a:solidFill>
            </a:endParaRPr>
          </a:p>
        </p:txBody>
      </p:sp>
      <p:sp>
        <p:nvSpPr>
          <p:cNvPr id="9239" name="Rectangle 23"/>
          <p:cNvSpPr>
            <a:spLocks noGrp="1" noChangeArrowheads="1"/>
          </p:cNvSpPr>
          <p:nvPr>
            <p:ph type="body" idx="1"/>
          </p:nvPr>
        </p:nvSpPr>
        <p:spPr>
          <a:xfrm>
            <a:off x="466253" y="2435789"/>
            <a:ext cx="10056812" cy="5410712"/>
          </a:xfrm>
          <a:noFill/>
        </p:spPr>
        <p:txBody>
          <a:bodyPr/>
          <a:lstStyle/>
          <a:p>
            <a:r>
              <a:rPr lang="en-US" sz="3200" dirty="0" smtClean="0"/>
              <a:t>Step 2: Map </a:t>
            </a:r>
            <a:r>
              <a:rPr lang="en-US" sz="3200" dirty="0" err="1" smtClean="0">
                <a:solidFill>
                  <a:srgbClr val="FFFF00"/>
                </a:solidFill>
                <a:latin typeface="Times New Roman" pitchFamily="18" charset="0"/>
                <a:cs typeface="Times New Roman" pitchFamily="18" charset="0"/>
              </a:rPr>
              <a:t>sim</a:t>
            </a:r>
            <a:r>
              <a:rPr lang="en-US" sz="3200" dirty="0" smtClean="0">
                <a:solidFill>
                  <a:srgbClr val="FFFF00"/>
                </a:solidFill>
                <a:latin typeface="Times New Roman" pitchFamily="18" charset="0"/>
                <a:cs typeface="Times New Roman" pitchFamily="18" charset="0"/>
              </a:rPr>
              <a:t>(</a:t>
            </a:r>
            <a:r>
              <a:rPr lang="en-US" sz="3200" i="1" dirty="0" err="1" smtClean="0">
                <a:solidFill>
                  <a:srgbClr val="FFFF00"/>
                </a:solidFill>
                <a:latin typeface="Times New Roman" pitchFamily="18" charset="0"/>
                <a:cs typeface="Times New Roman" pitchFamily="18" charset="0"/>
              </a:rPr>
              <a:t>d</a:t>
            </a:r>
            <a:r>
              <a:rPr lang="en-US" sz="3200" dirty="0" err="1" smtClean="0">
                <a:solidFill>
                  <a:srgbClr val="FFFF00"/>
                </a:solidFill>
                <a:latin typeface="Times New Roman" pitchFamily="18" charset="0"/>
                <a:cs typeface="Times New Roman" pitchFamily="18" charset="0"/>
              </a:rPr>
              <a:t>,</a:t>
            </a:r>
            <a:r>
              <a:rPr lang="en-US" sz="3200" i="1" dirty="0" err="1" smtClean="0">
                <a:solidFill>
                  <a:srgbClr val="FFFF00"/>
                </a:solidFill>
                <a:latin typeface="Times New Roman" pitchFamily="18" charset="0"/>
                <a:cs typeface="Times New Roman" pitchFamily="18" charset="0"/>
              </a:rPr>
              <a:t>ph</a:t>
            </a:r>
            <a:r>
              <a:rPr lang="en-US" sz="3200" dirty="0" smtClean="0">
                <a:solidFill>
                  <a:srgbClr val="FFFF00"/>
                </a:solidFill>
                <a:latin typeface="Times New Roman" pitchFamily="18" charset="0"/>
                <a:cs typeface="Times New Roman" pitchFamily="18" charset="0"/>
              </a:rPr>
              <a:t>) </a:t>
            </a:r>
            <a:r>
              <a:rPr lang="en-US" sz="3200" dirty="0" smtClean="0"/>
              <a:t>to </a:t>
            </a:r>
            <a:r>
              <a:rPr lang="en-US" sz="3200" dirty="0" err="1" smtClean="0">
                <a:solidFill>
                  <a:srgbClr val="FFFF00"/>
                </a:solidFill>
                <a:latin typeface="Times New Roman" pitchFamily="18" charset="0"/>
                <a:cs typeface="Times New Roman" pitchFamily="18" charset="0"/>
              </a:rPr>
              <a:t>prob</a:t>
            </a:r>
            <a:r>
              <a:rPr lang="en-US" sz="3200" dirty="0" smtClean="0">
                <a:solidFill>
                  <a:srgbClr val="FFFF00"/>
                </a:solidFill>
                <a:latin typeface="Times New Roman" pitchFamily="18" charset="0"/>
                <a:cs typeface="Times New Roman" pitchFamily="18" charset="0"/>
              </a:rPr>
              <a:t>(</a:t>
            </a:r>
            <a:r>
              <a:rPr lang="en-US" sz="3200" i="1" dirty="0" err="1" smtClean="0">
                <a:solidFill>
                  <a:srgbClr val="FFFF00"/>
                </a:solidFill>
                <a:latin typeface="Times New Roman" pitchFamily="18" charset="0"/>
                <a:cs typeface="Times New Roman" pitchFamily="18" charset="0"/>
              </a:rPr>
              <a:t>ph</a:t>
            </a:r>
            <a:r>
              <a:rPr lang="en-US" sz="3200" dirty="0" err="1" smtClean="0">
                <a:solidFill>
                  <a:srgbClr val="FFFF00"/>
                </a:solidFill>
                <a:latin typeface="Times New Roman" pitchFamily="18" charset="0"/>
                <a:cs typeface="Times New Roman" pitchFamily="18" charset="0"/>
              </a:rPr>
              <a:t>|</a:t>
            </a:r>
            <a:r>
              <a:rPr lang="en-US" sz="3200" i="1" dirty="0" err="1" smtClean="0">
                <a:solidFill>
                  <a:srgbClr val="FFFF00"/>
                </a:solidFill>
                <a:latin typeface="Times New Roman" pitchFamily="18" charset="0"/>
                <a:cs typeface="Times New Roman" pitchFamily="18" charset="0"/>
              </a:rPr>
              <a:t>d</a:t>
            </a:r>
            <a:r>
              <a:rPr lang="en-US" sz="3200" dirty="0" smtClean="0">
                <a:solidFill>
                  <a:srgbClr val="FFFF00"/>
                </a:solidFill>
                <a:latin typeface="Times New Roman" pitchFamily="18" charset="0"/>
                <a:cs typeface="Times New Roman" pitchFamily="18" charset="0"/>
              </a:rPr>
              <a:t>)</a:t>
            </a:r>
          </a:p>
          <a:p>
            <a:pPr lvl="1"/>
            <a:r>
              <a:rPr lang="en-US" sz="2800" dirty="0" smtClean="0"/>
              <a:t>Via a sigmoid function where the weights are pre-learned</a:t>
            </a:r>
            <a:br>
              <a:rPr lang="en-US" sz="2800" dirty="0" smtClean="0"/>
            </a:br>
            <a:r>
              <a:rPr lang="en-US" sz="2400" dirty="0" smtClean="0"/>
              <a:t>[Platt ’00]</a:t>
            </a:r>
          </a:p>
          <a:p>
            <a:pPr lvl="8"/>
            <a:endParaRPr lang="en-US" sz="800" dirty="0" smtClean="0"/>
          </a:p>
          <a:p>
            <a:pPr lvl="1"/>
            <a:endParaRPr lang="en-US" sz="2800" dirty="0" smtClean="0"/>
          </a:p>
          <a:p>
            <a:pPr lvl="1"/>
            <a:endParaRPr lang="en-US" sz="2800" dirty="0" smtClean="0"/>
          </a:p>
          <a:p>
            <a:r>
              <a:rPr lang="en-US" sz="3200" dirty="0" smtClean="0"/>
              <a:t>The sigmoid function can be used to combine multiple relevance scores</a:t>
            </a:r>
          </a:p>
          <a:p>
            <a:endParaRPr lang="en-US" dirty="0" smtClean="0"/>
          </a:p>
          <a:p>
            <a:endParaRPr lang="en-US" dirty="0" smtClean="0"/>
          </a:p>
          <a:p>
            <a:pPr lvl="1"/>
            <a:r>
              <a:rPr lang="en-US" sz="2800" dirty="0" err="1" smtClean="0">
                <a:cs typeface="Times New Roman" pitchFamily="18" charset="0"/>
              </a:rPr>
              <a:t>SimCombine</a:t>
            </a:r>
            <a:r>
              <a:rPr lang="en-US" sz="2800" dirty="0" smtClean="0">
                <a:cs typeface="Times New Roman" pitchFamily="18" charset="0"/>
              </a:rPr>
              <a:t>: Combine </a:t>
            </a:r>
            <a:r>
              <a:rPr lang="en-US" sz="2800" dirty="0" err="1" smtClean="0">
                <a:cs typeface="Times New Roman" pitchFamily="18" charset="0"/>
              </a:rPr>
              <a:t>SimBin</a:t>
            </a:r>
            <a:r>
              <a:rPr lang="en-US" sz="2800" dirty="0" smtClean="0">
                <a:cs typeface="Times New Roman" pitchFamily="18" charset="0"/>
              </a:rPr>
              <a:t>, </a:t>
            </a:r>
            <a:r>
              <a:rPr lang="en-US" sz="2800" dirty="0" err="1" smtClean="0">
                <a:cs typeface="Times New Roman" pitchFamily="18" charset="0"/>
              </a:rPr>
              <a:t>SimTFIDF</a:t>
            </a:r>
            <a:r>
              <a:rPr lang="en-US" sz="2800" dirty="0" smtClean="0">
                <a:cs typeface="Times New Roman" pitchFamily="18" charset="0"/>
              </a:rPr>
              <a:t> &amp; </a:t>
            </a:r>
            <a:r>
              <a:rPr lang="en-US" sz="2800" dirty="0" err="1" smtClean="0">
                <a:cs typeface="Times New Roman" pitchFamily="18" charset="0"/>
              </a:rPr>
              <a:t>SimKEX</a:t>
            </a:r>
            <a:endParaRPr lang="en-US" sz="2800" dirty="0" smtClean="0">
              <a:cs typeface="Times New Roman" pitchFamily="18" charset="0"/>
            </a:endParaRPr>
          </a:p>
        </p:txBody>
      </p:sp>
      <p:graphicFrame>
        <p:nvGraphicFramePr>
          <p:cNvPr id="4" name="Object 3"/>
          <p:cNvGraphicFramePr>
            <a:graphicFrameLocks noChangeAspect="1"/>
          </p:cNvGraphicFramePr>
          <p:nvPr/>
        </p:nvGraphicFramePr>
        <p:xfrm>
          <a:off x="808038" y="3867595"/>
          <a:ext cx="3602037" cy="1098550"/>
        </p:xfrm>
        <a:graphic>
          <a:graphicData uri="http://schemas.openxmlformats.org/presentationml/2006/ole">
            <mc:AlternateContent xmlns:mc="http://schemas.openxmlformats.org/markup-compatibility/2006">
              <mc:Choice xmlns:v="urn:schemas-microsoft-com:vml" Requires="v">
                <p:oleObj spid="_x0000_s32779" name="Equation" r:id="rId4" imgW="1498320" imgH="457200" progId="Equation.3">
                  <p:embed/>
                </p:oleObj>
              </mc:Choice>
              <mc:Fallback>
                <p:oleObj name="Equation" r:id="rId4" imgW="1498320" imgH="457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038" y="3867595"/>
                        <a:ext cx="3602037" cy="1098550"/>
                      </a:xfrm>
                      <a:prstGeom prst="rect">
                        <a:avLst/>
                      </a:prstGeom>
                      <a:solidFill>
                        <a:schemeClr val="accent1"/>
                      </a:solidFill>
                    </p:spPr>
                  </p:pic>
                </p:oleObj>
              </mc:Fallback>
            </mc:AlternateContent>
          </a:graphicData>
        </a:graphic>
      </p:graphicFrame>
      <p:graphicFrame>
        <p:nvGraphicFramePr>
          <p:cNvPr id="32771" name="Object 3"/>
          <p:cNvGraphicFramePr>
            <a:graphicFrameLocks noChangeAspect="1"/>
          </p:cNvGraphicFramePr>
          <p:nvPr/>
        </p:nvGraphicFramePr>
        <p:xfrm>
          <a:off x="4808538" y="3842195"/>
          <a:ext cx="5530850" cy="1147762"/>
        </p:xfrm>
        <a:graphic>
          <a:graphicData uri="http://schemas.openxmlformats.org/presentationml/2006/ole">
            <mc:AlternateContent xmlns:mc="http://schemas.openxmlformats.org/markup-compatibility/2006">
              <mc:Choice xmlns:v="urn:schemas-microsoft-com:vml" Requires="v">
                <p:oleObj spid="_x0000_s32780" name="Equation" r:id="rId6" imgW="2019240" imgH="419040" progId="Equation.3">
                  <p:embed/>
                </p:oleObj>
              </mc:Choice>
              <mc:Fallback>
                <p:oleObj name="Equation" r:id="rId6" imgW="2019240" imgH="4190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8538" y="3842195"/>
                        <a:ext cx="5530850" cy="1147762"/>
                      </a:xfrm>
                      <a:prstGeom prst="rect">
                        <a:avLst/>
                      </a:prstGeom>
                      <a:solidFill>
                        <a:schemeClr val="accent1"/>
                      </a:solidFill>
                    </p:spPr>
                  </p:pic>
                </p:oleObj>
              </mc:Fallback>
            </mc:AlternateContent>
          </a:graphicData>
        </a:graphic>
      </p:graphicFrame>
      <p:graphicFrame>
        <p:nvGraphicFramePr>
          <p:cNvPr id="8" name="Object 3"/>
          <p:cNvGraphicFramePr>
            <a:graphicFrameLocks noChangeAspect="1"/>
          </p:cNvGraphicFramePr>
          <p:nvPr/>
        </p:nvGraphicFramePr>
        <p:xfrm>
          <a:off x="1897916" y="5955388"/>
          <a:ext cx="6196013" cy="1285875"/>
        </p:xfrm>
        <a:graphic>
          <a:graphicData uri="http://schemas.openxmlformats.org/presentationml/2006/ole">
            <mc:AlternateContent xmlns:mc="http://schemas.openxmlformats.org/markup-compatibility/2006">
              <mc:Choice xmlns:v="urn:schemas-microsoft-com:vml" Requires="v">
                <p:oleObj spid="_x0000_s32781" name="Equation" r:id="rId8" imgW="2323800" imgH="482400" progId="Equation.3">
                  <p:embed/>
                </p:oleObj>
              </mc:Choice>
              <mc:Fallback>
                <p:oleObj name="Equation" r:id="rId8" imgW="2323800" imgH="4824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7916" y="5955388"/>
                        <a:ext cx="6196013" cy="1285875"/>
                      </a:xfrm>
                      <a:prstGeom prst="rect">
                        <a:avLst/>
                      </a:prstGeom>
                      <a:solidFill>
                        <a:schemeClr val="accent1"/>
                      </a:solidFill>
                    </p:spPr>
                  </p:pic>
                </p:oleObj>
              </mc:Fallback>
            </mc:AlternateContent>
          </a:graphicData>
        </a:graphic>
      </p:graphicFrame>
      <p:grpSp>
        <p:nvGrpSpPr>
          <p:cNvPr id="10" name="Group 9"/>
          <p:cNvGrpSpPr/>
          <p:nvPr/>
        </p:nvGrpSpPr>
        <p:grpSpPr>
          <a:xfrm>
            <a:off x="8663354" y="4428978"/>
            <a:ext cx="1477108" cy="539263"/>
            <a:chOff x="8663354" y="4185138"/>
            <a:chExt cx="1477108" cy="539263"/>
          </a:xfrm>
        </p:grpSpPr>
        <p:sp>
          <p:nvSpPr>
            <p:cNvPr id="7" name="Rectangle 6"/>
            <p:cNvSpPr/>
            <p:nvPr/>
          </p:nvSpPr>
          <p:spPr bwMode="auto">
            <a:xfrm>
              <a:off x="8663354" y="4185138"/>
              <a:ext cx="281354" cy="539262"/>
            </a:xfrm>
            <a:prstGeom prst="rect">
              <a:avLst/>
            </a:prstGeom>
            <a:noFill/>
            <a:ln w="1905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9" name="Rectangle 8"/>
            <p:cNvSpPr/>
            <p:nvPr/>
          </p:nvSpPr>
          <p:spPr bwMode="auto">
            <a:xfrm>
              <a:off x="9812209" y="4185139"/>
              <a:ext cx="328253" cy="539262"/>
            </a:xfrm>
            <a:prstGeom prst="rect">
              <a:avLst/>
            </a:prstGeom>
            <a:noFill/>
            <a:ln w="1905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13" name="Group 12"/>
          <p:cNvGrpSpPr/>
          <p:nvPr/>
        </p:nvGrpSpPr>
        <p:grpSpPr>
          <a:xfrm>
            <a:off x="6307013" y="6588370"/>
            <a:ext cx="1570886" cy="539263"/>
            <a:chOff x="6107722" y="6705600"/>
            <a:chExt cx="1570886" cy="539263"/>
          </a:xfrm>
        </p:grpSpPr>
        <p:sp>
          <p:nvSpPr>
            <p:cNvPr id="11" name="Rectangle 10"/>
            <p:cNvSpPr/>
            <p:nvPr/>
          </p:nvSpPr>
          <p:spPr bwMode="auto">
            <a:xfrm>
              <a:off x="6107722" y="6705600"/>
              <a:ext cx="375139" cy="539262"/>
            </a:xfrm>
            <a:prstGeom prst="rect">
              <a:avLst/>
            </a:prstGeom>
            <a:noFill/>
            <a:ln w="1905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2" name="Rectangle 11"/>
            <p:cNvSpPr/>
            <p:nvPr/>
          </p:nvSpPr>
          <p:spPr bwMode="auto">
            <a:xfrm>
              <a:off x="7373815" y="6705601"/>
              <a:ext cx="304793" cy="539262"/>
            </a:xfrm>
            <a:prstGeom prst="rect">
              <a:avLst/>
            </a:prstGeom>
            <a:noFill/>
            <a:ln w="1905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sp>
        <p:nvSpPr>
          <p:cNvPr id="14" name="Rectangle 13"/>
          <p:cNvSpPr/>
          <p:nvPr/>
        </p:nvSpPr>
        <p:spPr bwMode="auto">
          <a:xfrm>
            <a:off x="0" y="5084064"/>
            <a:ext cx="10972800" cy="3145536"/>
          </a:xfrm>
          <a:prstGeom prst="rect">
            <a:avLst/>
          </a:prstGeom>
          <a:solidFill>
            <a:schemeClr val="bg2"/>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830997"/>
          </a:xfrm>
        </p:spPr>
        <p:txBody>
          <a:bodyPr/>
          <a:lstStyle/>
          <a:p>
            <a:r>
              <a:rPr lang="en-US" sz="6000" dirty="0" smtClean="0"/>
              <a:t>Outline</a:t>
            </a:r>
            <a:endParaRPr lang="en-US" sz="6000" dirty="0"/>
          </a:p>
        </p:txBody>
      </p:sp>
      <p:sp>
        <p:nvSpPr>
          <p:cNvPr id="3" name="Text Placeholder 2"/>
          <p:cNvSpPr>
            <a:spLocks noGrp="1"/>
          </p:cNvSpPr>
          <p:nvPr>
            <p:ph type="body" idx="1"/>
          </p:nvPr>
        </p:nvSpPr>
        <p:spPr>
          <a:xfrm>
            <a:off x="277494" y="3120074"/>
            <a:ext cx="10492106" cy="4616648"/>
          </a:xfrm>
        </p:spPr>
        <p:txBody>
          <a:bodyPr/>
          <a:lstStyle/>
          <a:p>
            <a:r>
              <a:rPr lang="en-US" sz="4000" dirty="0" smtClean="0"/>
              <a:t>Introduction</a:t>
            </a:r>
          </a:p>
          <a:p>
            <a:r>
              <a:rPr lang="en-US" sz="4000" dirty="0" smtClean="0"/>
              <a:t>Relevance Measures using cosine similarity</a:t>
            </a:r>
          </a:p>
          <a:p>
            <a:r>
              <a:rPr lang="en-US" sz="4000" dirty="0" smtClean="0">
                <a:solidFill>
                  <a:schemeClr val="accent1"/>
                </a:solidFill>
              </a:rPr>
              <a:t>Out-of-doc phrase relevance measure using Gaussian process regression</a:t>
            </a:r>
          </a:p>
          <a:p>
            <a:r>
              <a:rPr lang="en-US" sz="4000" dirty="0" smtClean="0"/>
              <a:t>Experiments</a:t>
            </a:r>
          </a:p>
          <a:p>
            <a:r>
              <a:rPr lang="en-US" sz="4000" dirty="0" smtClean="0"/>
              <a:t>Conclusions</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747897"/>
          </a:xfrm>
        </p:spPr>
        <p:txBody>
          <a:bodyPr/>
          <a:lstStyle/>
          <a:p>
            <a:r>
              <a:rPr lang="en-US" sz="5400" dirty="0" smtClean="0"/>
              <a:t>Regression-based</a:t>
            </a:r>
            <a:r>
              <a:rPr lang="en-US" sz="5400" baseline="0" dirty="0" smtClean="0"/>
              <a:t> </a:t>
            </a:r>
            <a:r>
              <a:rPr lang="en-US" sz="4800" baseline="0" dirty="0" smtClean="0"/>
              <a:t>Measures:</a:t>
            </a:r>
            <a:r>
              <a:rPr lang="en-US" sz="4800" dirty="0" smtClean="0"/>
              <a:t> </a:t>
            </a:r>
            <a:r>
              <a:rPr lang="en-US" sz="5400" dirty="0" smtClean="0"/>
              <a:t>Intuition</a:t>
            </a:r>
            <a:endParaRPr lang="en-US" sz="5400" dirty="0"/>
          </a:p>
        </p:txBody>
      </p:sp>
      <p:sp>
        <p:nvSpPr>
          <p:cNvPr id="8" name="TextBox 7"/>
          <p:cNvSpPr txBox="1"/>
          <p:nvPr/>
        </p:nvSpPr>
        <p:spPr>
          <a:xfrm>
            <a:off x="4314092" y="2608385"/>
            <a:ext cx="5782408" cy="1077218"/>
          </a:xfrm>
          <a:prstGeom prst="rect">
            <a:avLst/>
          </a:prstGeom>
          <a:noFill/>
        </p:spPr>
        <p:txBody>
          <a:bodyPr wrap="square" rtlCol="0">
            <a:spAutoFit/>
          </a:bodyPr>
          <a:lstStyle/>
          <a:p>
            <a:r>
              <a:rPr lang="en-US" sz="3200" b="1" dirty="0" smtClean="0">
                <a:solidFill>
                  <a:srgbClr val="FFFF00"/>
                </a:solidFill>
                <a:latin typeface="Segoe" pitchFamily="34" charset="0"/>
              </a:rPr>
              <a:t>Relevant in-doc phrases:</a:t>
            </a:r>
          </a:p>
          <a:p>
            <a:r>
              <a:rPr lang="en-US" sz="3200" dirty="0" err="1" smtClean="0">
                <a:solidFill>
                  <a:schemeClr val="tx1"/>
                </a:solidFill>
                <a:latin typeface="Segoe" pitchFamily="34" charset="0"/>
              </a:rPr>
              <a:t>TrueCredit</a:t>
            </a:r>
            <a:r>
              <a:rPr lang="en-US" sz="3200" dirty="0" smtClean="0">
                <a:solidFill>
                  <a:schemeClr val="tx1"/>
                </a:solidFill>
                <a:latin typeface="Segoe" pitchFamily="34" charset="0"/>
              </a:rPr>
              <a:t>, </a:t>
            </a:r>
            <a:r>
              <a:rPr lang="en-US" sz="3200" dirty="0" err="1" smtClean="0">
                <a:solidFill>
                  <a:schemeClr val="tx1"/>
                </a:solidFill>
                <a:latin typeface="Segoe" pitchFamily="34" charset="0"/>
              </a:rPr>
              <a:t>TransUnion</a:t>
            </a:r>
            <a:endParaRPr lang="en-US" sz="3200" dirty="0" smtClean="0">
              <a:solidFill>
                <a:schemeClr val="tx1"/>
              </a:solidFill>
              <a:latin typeface="Segoe" pitchFamily="34" charset="0"/>
            </a:endParaRPr>
          </a:p>
        </p:txBody>
      </p:sp>
      <p:grpSp>
        <p:nvGrpSpPr>
          <p:cNvPr id="11" name="Group 10"/>
          <p:cNvGrpSpPr/>
          <p:nvPr/>
        </p:nvGrpSpPr>
        <p:grpSpPr>
          <a:xfrm>
            <a:off x="2538663" y="4180553"/>
            <a:ext cx="8430121" cy="3406602"/>
            <a:chOff x="2538663" y="4180553"/>
            <a:chExt cx="8430121" cy="3406602"/>
          </a:xfrm>
        </p:grpSpPr>
        <p:sp>
          <p:nvSpPr>
            <p:cNvPr id="10" name="TextBox 9"/>
            <p:cNvSpPr txBox="1"/>
            <p:nvPr/>
          </p:nvSpPr>
          <p:spPr>
            <a:xfrm>
              <a:off x="4310076" y="4180553"/>
              <a:ext cx="6658708" cy="1077218"/>
            </a:xfrm>
            <a:prstGeom prst="rect">
              <a:avLst/>
            </a:prstGeom>
            <a:noFill/>
          </p:spPr>
          <p:txBody>
            <a:bodyPr wrap="square" rtlCol="0">
              <a:spAutoFit/>
            </a:bodyPr>
            <a:lstStyle/>
            <a:p>
              <a:r>
                <a:rPr lang="en-US" sz="3200" b="1" dirty="0" smtClean="0">
                  <a:solidFill>
                    <a:srgbClr val="FFFF00"/>
                  </a:solidFill>
                  <a:latin typeface="Segoe" pitchFamily="34" charset="0"/>
                </a:rPr>
                <a:t>Out-of-doc phrases:</a:t>
              </a:r>
            </a:p>
            <a:p>
              <a:r>
                <a:rPr lang="en-US" sz="3200" dirty="0" smtClean="0">
                  <a:solidFill>
                    <a:schemeClr val="tx1"/>
                  </a:solidFill>
                  <a:latin typeface="Segoe" pitchFamily="34" charset="0"/>
                </a:rPr>
                <a:t>credit bureau report 	</a:t>
              </a:r>
              <a:r>
                <a:rPr lang="en-US" sz="3200" dirty="0" smtClean="0">
                  <a:solidFill>
                    <a:schemeClr val="accent4">
                      <a:lumMod val="75000"/>
                    </a:schemeClr>
                  </a:solidFill>
                  <a:latin typeface="Segoe" pitchFamily="34" charset="0"/>
                </a:rPr>
                <a:t>vs. </a:t>
              </a:r>
              <a:r>
                <a:rPr lang="en-US" sz="3200" dirty="0" smtClean="0">
                  <a:solidFill>
                    <a:schemeClr val="tx1"/>
                  </a:solidFill>
                  <a:latin typeface="Segoe" pitchFamily="34" charset="0"/>
                </a:rPr>
                <a:t>Olympics</a:t>
              </a:r>
            </a:p>
          </p:txBody>
        </p:sp>
        <p:cxnSp>
          <p:nvCxnSpPr>
            <p:cNvPr id="14" name="Straight Arrow Connector 13"/>
            <p:cNvCxnSpPr/>
            <p:nvPr/>
          </p:nvCxnSpPr>
          <p:spPr bwMode="auto">
            <a:xfrm rot="16200000" flipV="1">
              <a:off x="5716666" y="5861045"/>
              <a:ext cx="1391962" cy="361318"/>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rot="5400000" flipH="1" flipV="1">
              <a:off x="8073292" y="5657753"/>
              <a:ext cx="1419860" cy="797755"/>
            </a:xfrm>
            <a:prstGeom prst="straightConnector1">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arrow"/>
            </a:ln>
            <a:effectLst/>
          </p:spPr>
        </p:cxnSp>
        <p:sp>
          <p:nvSpPr>
            <p:cNvPr id="17" name="TextBox 16"/>
            <p:cNvSpPr txBox="1"/>
            <p:nvPr/>
          </p:nvSpPr>
          <p:spPr>
            <a:xfrm>
              <a:off x="2538663" y="7002380"/>
              <a:ext cx="8109287" cy="584775"/>
            </a:xfrm>
            <a:prstGeom prst="rect">
              <a:avLst/>
            </a:prstGeom>
            <a:noFill/>
          </p:spPr>
          <p:txBody>
            <a:bodyPr wrap="square" rtlCol="0">
              <a:spAutoFit/>
            </a:bodyPr>
            <a:lstStyle/>
            <a:p>
              <a:pPr algn="ctr"/>
              <a:r>
                <a:rPr lang="en-US" sz="3200" dirty="0" smtClean="0">
                  <a:solidFill>
                    <a:schemeClr val="tx1"/>
                  </a:solidFill>
                  <a:latin typeface="Segoe" pitchFamily="34" charset="0"/>
                </a:rPr>
                <a:t>Which out-of-doc phrase is more relevant?</a:t>
              </a:r>
              <a:endParaRPr lang="en-US" sz="3200" dirty="0" err="1" smtClean="0">
                <a:solidFill>
                  <a:schemeClr val="tx1"/>
                </a:solidFill>
                <a:latin typeface="Segoe" pitchFamily="34" charset="0"/>
              </a:endParaRPr>
            </a:p>
          </p:txBody>
        </p:sp>
      </p:grpSp>
      <p:grpSp>
        <p:nvGrpSpPr>
          <p:cNvPr id="19" name="Group 18"/>
          <p:cNvGrpSpPr/>
          <p:nvPr/>
        </p:nvGrpSpPr>
        <p:grpSpPr>
          <a:xfrm>
            <a:off x="183796" y="2696004"/>
            <a:ext cx="3727804" cy="3895411"/>
            <a:chOff x="183796" y="2696004"/>
            <a:chExt cx="3727804" cy="3895411"/>
          </a:xfrm>
        </p:grpSpPr>
        <p:sp>
          <p:nvSpPr>
            <p:cNvPr id="33794" name="Document"/>
            <p:cNvSpPr>
              <a:spLocks noEditPoints="1" noChangeArrowheads="1"/>
            </p:cNvSpPr>
            <p:nvPr/>
          </p:nvSpPr>
          <p:spPr bwMode="auto">
            <a:xfrm>
              <a:off x="183796" y="2696004"/>
              <a:ext cx="3715104" cy="3890028"/>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r>
                <a:rPr lang="en-US" sz="2400" u="sng" dirty="0" err="1" smtClean="0">
                  <a:solidFill>
                    <a:schemeClr val="accent3"/>
                  </a:solidFill>
                </a:rPr>
                <a:t>TrueCredit</a:t>
              </a:r>
              <a:endParaRPr lang="en-US" sz="2400" b="1" u="sng" dirty="0" smtClean="0">
                <a:solidFill>
                  <a:schemeClr val="accent3"/>
                </a:solidFill>
              </a:endParaRPr>
            </a:p>
            <a:p>
              <a:endParaRPr lang="en-US" sz="800" dirty="0" smtClean="0"/>
            </a:p>
            <a:p>
              <a:r>
                <a:rPr lang="en-US" sz="2000" dirty="0" smtClean="0"/>
                <a:t>Get immediate access to your complete credit report from 3 credit bureaus. Just $14.95 per month, including $25K ID Theft insurance.  Contact </a:t>
              </a:r>
              <a:r>
                <a:rPr lang="en-US" sz="2000" dirty="0" err="1" smtClean="0">
                  <a:solidFill>
                    <a:schemeClr val="accent3"/>
                  </a:solidFill>
                </a:rPr>
                <a:t>TransUnion</a:t>
              </a:r>
              <a:r>
                <a:rPr lang="en-US" sz="2000" dirty="0" smtClean="0"/>
                <a:t>…</a:t>
              </a:r>
              <a:endParaRPr lang="en-US" sz="2000" dirty="0"/>
            </a:p>
          </p:txBody>
        </p:sp>
        <p:pic>
          <p:nvPicPr>
            <p:cNvPr id="12" name="Picture 2" descr="C:\Users\scottyih.REDMOND\AppData\Local\Microsoft\Windows\Temporary Internet Files\Content.IE5\UDMH7DHM\MCj04105050000[1].wmf"/>
            <p:cNvPicPr>
              <a:picLocks noChangeAspect="1" noChangeArrowheads="1"/>
            </p:cNvPicPr>
            <p:nvPr/>
          </p:nvPicPr>
          <p:blipFill>
            <a:blip r:embed="rId3"/>
            <a:srcRect/>
            <a:stretch>
              <a:fillRect/>
            </a:stretch>
          </p:blipFill>
          <p:spPr bwMode="auto">
            <a:xfrm>
              <a:off x="2476500" y="5340641"/>
              <a:ext cx="1435100" cy="1250774"/>
            </a:xfrm>
            <a:prstGeom prst="rect">
              <a:avLst/>
            </a:prstGeom>
            <a:noFill/>
          </p:spPr>
        </p:pic>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9" presetClass="exit" presetSubtype="0" fill="hold" nodeType="withEffect">
                                  <p:stCondLst>
                                    <p:cond delay="0"/>
                                  </p:stCondLst>
                                  <p:childTnLst>
                                    <p:animEffect transition="out" filter="dissolve">
                                      <p:cBhvr>
                                        <p:cTn id="8" dur="2000"/>
                                        <p:tgtEl>
                                          <p:spTgt spid="19"/>
                                        </p:tgtEl>
                                      </p:cBhvr>
                                    </p:animEffect>
                                    <p:set>
                                      <p:cBhvr>
                                        <p:cTn id="9" dur="1" fill="hold">
                                          <p:stCondLst>
                                            <p:cond delay="1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380183"/>
            <a:ext cx="10056812" cy="664797"/>
          </a:xfrm>
          <a:noFill/>
        </p:spPr>
        <p:txBody>
          <a:bodyPr/>
          <a:lstStyle/>
          <a:p>
            <a:r>
              <a:rPr sz="4800" smtClean="0"/>
              <a:t>Regression-based </a:t>
            </a:r>
            <a:r>
              <a:rPr sz="4400" smtClean="0"/>
              <a:t>Measures: </a:t>
            </a:r>
            <a:r>
              <a:rPr sz="4800" smtClean="0"/>
              <a:t>Procedure</a:t>
            </a:r>
            <a:endParaRPr lang="en-US" sz="2800" spc="-250" dirty="0">
              <a:solidFill>
                <a:schemeClr val="accent1"/>
              </a:solidFill>
            </a:endParaRPr>
          </a:p>
        </p:txBody>
      </p:sp>
      <p:sp>
        <p:nvSpPr>
          <p:cNvPr id="9239" name="Rectangle 23"/>
          <p:cNvSpPr>
            <a:spLocks noGrp="1" noChangeArrowheads="1"/>
          </p:cNvSpPr>
          <p:nvPr>
            <p:ph type="body" idx="1"/>
          </p:nvPr>
        </p:nvSpPr>
        <p:spPr>
          <a:xfrm>
            <a:off x="466253" y="2435789"/>
            <a:ext cx="10056812" cy="5346079"/>
          </a:xfrm>
          <a:noFill/>
        </p:spPr>
        <p:txBody>
          <a:bodyPr/>
          <a:lstStyle/>
          <a:p>
            <a:r>
              <a:rPr lang="en-US" sz="2800" dirty="0" smtClean="0"/>
              <a:t>Step 1: Estimate probabilities of in-doc phrases</a:t>
            </a:r>
            <a:endParaRPr lang="en-US" sz="2800" dirty="0" smtClean="0">
              <a:solidFill>
                <a:srgbClr val="FFFF00"/>
              </a:solidFill>
            </a:endParaRPr>
          </a:p>
          <a:p>
            <a:pPr lvl="1"/>
            <a:r>
              <a:rPr lang="en-US" sz="2600" dirty="0" smtClean="0"/>
              <a:t>KEX(d) = {(‘truecredit’,0.88),(‘transunion’,0.71), </a:t>
            </a:r>
            <a:br>
              <a:rPr lang="en-US" sz="2600" dirty="0" smtClean="0"/>
            </a:br>
            <a:r>
              <a:rPr lang="en-US" sz="2600" dirty="0" smtClean="0"/>
              <a:t>		 (‘credit bureaus’,0.64), (‘id theft’,0.14)}</a:t>
            </a:r>
          </a:p>
          <a:p>
            <a:r>
              <a:rPr lang="en-US" sz="2800" dirty="0" smtClean="0"/>
              <a:t>Step 2: Represent each phrase as a TFIDF vector via query expansion</a:t>
            </a:r>
          </a:p>
          <a:p>
            <a:pPr lvl="1"/>
            <a:r>
              <a:rPr lang="en-US" sz="2400" b="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Vec</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truecredit</a:t>
            </a:r>
            <a:r>
              <a:rPr lang="en-US" sz="2400" dirty="0" smtClean="0">
                <a:latin typeface="Times New Roman" pitchFamily="18" charset="0"/>
                <a:cs typeface="Times New Roman" pitchFamily="18" charset="0"/>
              </a:rPr>
              <a:t>’), y</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=0.88;    </a:t>
            </a:r>
            <a:r>
              <a:rPr lang="en-US" sz="2400" b="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Vec</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transunion</a:t>
            </a:r>
            <a:r>
              <a:rPr lang="en-US" sz="2400" dirty="0" smtClean="0">
                <a:latin typeface="Times New Roman" pitchFamily="18" charset="0"/>
                <a:cs typeface="Times New Roman" pitchFamily="18" charset="0"/>
              </a:rPr>
              <a:t>’), y</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=0.71</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Vec</a:t>
            </a:r>
            <a:r>
              <a:rPr lang="en-US" sz="2400" dirty="0" smtClean="0">
                <a:latin typeface="Times New Roman" pitchFamily="18" charset="0"/>
                <a:cs typeface="Times New Roman" pitchFamily="18" charset="0"/>
              </a:rPr>
              <a:t>(‘credit bureaus’), y</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=0.64;    </a:t>
            </a:r>
            <a:r>
              <a:rPr lang="en-US" sz="2400" b="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Vec</a:t>
            </a:r>
            <a:r>
              <a:rPr lang="en-US" sz="2400" dirty="0" smtClean="0">
                <a:latin typeface="Times New Roman" pitchFamily="18" charset="0"/>
                <a:cs typeface="Times New Roman" pitchFamily="18" charset="0"/>
              </a:rPr>
              <a:t>(‘id theft’), y</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=0.14</a:t>
            </a:r>
          </a:p>
          <a:p>
            <a:r>
              <a:rPr lang="en-US" sz="2800" dirty="0" smtClean="0"/>
              <a:t>Step 3: Represent the target phrase </a:t>
            </a:r>
            <a:r>
              <a:rPr lang="en-US" sz="2800" i="1" dirty="0" smtClean="0">
                <a:solidFill>
                  <a:srgbClr val="FFFF00"/>
                </a:solidFill>
                <a:latin typeface="Times New Roman" pitchFamily="18" charset="0"/>
                <a:cs typeface="Times New Roman" pitchFamily="18" charset="0"/>
              </a:rPr>
              <a:t>ph </a:t>
            </a:r>
            <a:r>
              <a:rPr lang="en-US" sz="2800" dirty="0" smtClean="0"/>
              <a:t>as a vector</a:t>
            </a:r>
          </a:p>
          <a:p>
            <a:pPr lvl="1"/>
            <a:r>
              <a:rPr lang="en-US" sz="2400" b="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Vec</a:t>
            </a:r>
            <a:r>
              <a:rPr lang="en-US" sz="2400" dirty="0" smtClean="0">
                <a:latin typeface="Times New Roman" pitchFamily="18" charset="0"/>
                <a:cs typeface="Times New Roman" pitchFamily="18" charset="0"/>
              </a:rPr>
              <a:t>(</a:t>
            </a:r>
            <a:r>
              <a:rPr lang="en-US" sz="2400" i="1" dirty="0" smtClean="0">
                <a:solidFill>
                  <a:srgbClr val="FFFF00"/>
                </a:solidFill>
                <a:latin typeface="Times New Roman" pitchFamily="18" charset="0"/>
                <a:cs typeface="Times New Roman" pitchFamily="18" charset="0"/>
              </a:rPr>
              <a:t>ph</a:t>
            </a:r>
            <a:r>
              <a:rPr lang="en-US" sz="2400" dirty="0" smtClean="0">
                <a:latin typeface="Times New Roman" pitchFamily="18" charset="0"/>
                <a:cs typeface="Times New Roman" pitchFamily="18" charset="0"/>
              </a:rPr>
              <a:t>), y=?</a:t>
            </a:r>
          </a:p>
          <a:p>
            <a:r>
              <a:rPr lang="en-US" sz="2800" dirty="0" smtClean="0"/>
              <a:t>Step 4: Use a regression model to predict </a:t>
            </a:r>
            <a:r>
              <a:rPr lang="en-US" sz="3200" dirty="0" smtClean="0">
                <a:latin typeface="Times New Roman" pitchFamily="18" charset="0"/>
                <a:cs typeface="Times New Roman" pitchFamily="18" charset="0"/>
              </a:rPr>
              <a:t>y</a:t>
            </a:r>
          </a:p>
          <a:p>
            <a:pPr lvl="1"/>
            <a:r>
              <a:rPr lang="en-US" sz="2400" dirty="0" smtClean="0">
                <a:cs typeface="Times New Roman" pitchFamily="18" charset="0"/>
              </a:rPr>
              <a:t>Input: </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x</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y</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x</a:t>
            </a:r>
            <a:r>
              <a:rPr lang="en-US" sz="2400" baseline="-25000" dirty="0" err="1" smtClean="0">
                <a:latin typeface="Times New Roman" pitchFamily="18" charset="0"/>
                <a:cs typeface="Times New Roman" pitchFamily="18" charset="0"/>
              </a:rPr>
              <a:t>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t>
            </a:r>
            <a:r>
              <a:rPr lang="en-US" sz="2400" baseline="-25000" dirty="0" err="1" smtClean="0">
                <a:latin typeface="Times New Roman" pitchFamily="18" charset="0"/>
                <a:cs typeface="Times New Roman" pitchFamily="18" charset="0"/>
              </a:rPr>
              <a:t>n</a:t>
            </a:r>
            <a:r>
              <a:rPr lang="en-US" sz="2000" dirty="0" smtClean="0">
                <a:latin typeface="Times New Roman" pitchFamily="18" charset="0"/>
                <a:cs typeface="Times New Roman" pitchFamily="18" charset="0"/>
              </a:rPr>
              <a:t>)</a:t>
            </a:r>
            <a:r>
              <a:rPr lang="en-US" sz="2000" dirty="0" smtClean="0"/>
              <a:t> and </a:t>
            </a:r>
            <a:r>
              <a:rPr lang="en-US" sz="2400" b="1" dirty="0" smtClean="0">
                <a:latin typeface="Times New Roman" pitchFamily="18" charset="0"/>
                <a:cs typeface="Times New Roman" pitchFamily="18" charset="0"/>
              </a:rPr>
              <a:t>x</a:t>
            </a:r>
          </a:p>
          <a:p>
            <a:pPr lvl="1"/>
            <a:r>
              <a:rPr lang="en-US" sz="2400" dirty="0" smtClean="0">
                <a:cs typeface="Times New Roman" pitchFamily="18" charset="0"/>
              </a:rPr>
              <a:t>Output: </a:t>
            </a:r>
            <a:r>
              <a:rPr lang="en-US" sz="2400" dirty="0" smtClean="0">
                <a:latin typeface="Times New Roman" pitchFamily="18" charset="0"/>
                <a:cs typeface="Times New Roman" pitchFamily="18" charset="0"/>
              </a:rPr>
              <a:t>y</a:t>
            </a:r>
            <a:endParaRPr lang="en-US" sz="2800" dirty="0" smtClean="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380183"/>
            <a:ext cx="10056812" cy="664797"/>
          </a:xfrm>
          <a:noFill/>
        </p:spPr>
        <p:txBody>
          <a:bodyPr/>
          <a:lstStyle/>
          <a:p>
            <a:r>
              <a:rPr lang="en-US" sz="4800" dirty="0" smtClean="0"/>
              <a:t>Gaussian Process Regression (GPR)</a:t>
            </a:r>
            <a:endParaRPr lang="en-US" sz="2800" spc="-250" dirty="0">
              <a:solidFill>
                <a:schemeClr val="accent1"/>
              </a:solidFill>
            </a:endParaRPr>
          </a:p>
        </p:txBody>
      </p:sp>
      <p:sp>
        <p:nvSpPr>
          <p:cNvPr id="9239" name="Rectangle 23"/>
          <p:cNvSpPr>
            <a:spLocks noGrp="1" noChangeArrowheads="1"/>
          </p:cNvSpPr>
          <p:nvPr>
            <p:ph type="body" idx="1"/>
          </p:nvPr>
        </p:nvSpPr>
        <p:spPr>
          <a:xfrm>
            <a:off x="466252" y="2435789"/>
            <a:ext cx="10071981" cy="2603790"/>
          </a:xfrm>
          <a:noFill/>
        </p:spPr>
        <p:txBody>
          <a:bodyPr/>
          <a:lstStyle/>
          <a:p>
            <a:r>
              <a:rPr lang="en-US" sz="2800" dirty="0" smtClean="0"/>
              <a:t>We don’t specify the functional form of the regression model</a:t>
            </a:r>
          </a:p>
          <a:p>
            <a:r>
              <a:rPr lang="en-US" sz="2800" dirty="0" smtClean="0"/>
              <a:t>Instead, we only need to specify the “kernel function”</a:t>
            </a:r>
          </a:p>
          <a:p>
            <a:pPr lvl="1"/>
            <a:r>
              <a:rPr lang="en-US" sz="2400" i="1" dirty="0" smtClean="0"/>
              <a:t>k(</a:t>
            </a:r>
            <a:r>
              <a:rPr lang="en-US" sz="2400" b="1"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2</a:t>
            </a:r>
            <a:r>
              <a:rPr lang="en-US" sz="2400" i="1" dirty="0" smtClean="0"/>
              <a:t>)</a:t>
            </a:r>
            <a:r>
              <a:rPr lang="en-US" sz="2400" dirty="0" smtClean="0"/>
              <a:t>: linear kernel, polynomial kernel, RBF kernel, etc.</a:t>
            </a:r>
          </a:p>
          <a:p>
            <a:pPr lvl="1"/>
            <a:r>
              <a:rPr lang="en-US" sz="2400" dirty="0" smtClean="0"/>
              <a:t>Conceptually, kernel function tells how similar </a:t>
            </a:r>
            <a:r>
              <a:rPr lang="en-US" sz="2400" b="1"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1 </a:t>
            </a:r>
            <a:r>
              <a:rPr lang="en-US" sz="2400" dirty="0" smtClean="0"/>
              <a:t>&amp; </a:t>
            </a:r>
            <a:r>
              <a:rPr lang="en-US" sz="2400" b="1"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2 </a:t>
            </a:r>
            <a:r>
              <a:rPr lang="en-US" sz="2400" dirty="0" smtClean="0"/>
              <a:t>are</a:t>
            </a:r>
          </a:p>
          <a:p>
            <a:pPr lvl="1"/>
            <a:r>
              <a:rPr lang="en-US" sz="2400" dirty="0" smtClean="0"/>
              <a:t>Changing kernel function changes the regression function</a:t>
            </a:r>
          </a:p>
          <a:p>
            <a:pPr lvl="2"/>
            <a:r>
              <a:rPr lang="en-US" sz="2000" dirty="0" smtClean="0"/>
              <a:t>Linear kernel </a:t>
            </a:r>
            <a:r>
              <a:rPr lang="en-US" sz="2000" dirty="0" smtClean="0">
                <a:latin typeface="Times New Roman"/>
                <a:cs typeface="Times New Roman"/>
              </a:rPr>
              <a:t>→</a:t>
            </a:r>
            <a:r>
              <a:rPr lang="en-US" sz="2000" dirty="0" smtClean="0"/>
              <a:t> Bayesian linear regression</a:t>
            </a:r>
            <a:endParaRPr lang="en-US" sz="2800" dirty="0" smtClean="0"/>
          </a:p>
        </p:txBody>
      </p:sp>
      <p:sp>
        <p:nvSpPr>
          <p:cNvPr id="4" name="Rounded Rectangle 3"/>
          <p:cNvSpPr/>
          <p:nvPr/>
        </p:nvSpPr>
        <p:spPr bwMode="auto">
          <a:xfrm>
            <a:off x="3331686" y="5694636"/>
            <a:ext cx="1674891" cy="896293"/>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solidFill>
                  <a:schemeClr val="tx1"/>
                </a:solidFill>
                <a:effectLst/>
                <a:latin typeface="Segoe" pitchFamily="34" charset="0"/>
              </a:rPr>
              <a:t>GPR</a:t>
            </a:r>
          </a:p>
        </p:txBody>
      </p:sp>
      <p:sp>
        <p:nvSpPr>
          <p:cNvPr id="8" name="Double Brace 7"/>
          <p:cNvSpPr/>
          <p:nvPr/>
        </p:nvSpPr>
        <p:spPr bwMode="auto">
          <a:xfrm>
            <a:off x="579431" y="5413978"/>
            <a:ext cx="1810693" cy="733331"/>
          </a:xfrm>
          <a:prstGeom prst="bracePair">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defTabSz="1096963"/>
            <a:r>
              <a:rPr kumimoji="0" lang="en-US" sz="1800" b="0" i="0" u="none" strike="noStrike" cap="none" normalizeH="0" baseline="0" dirty="0" smtClean="0">
                <a:solidFill>
                  <a:schemeClr val="accent6">
                    <a:lumMod val="20000"/>
                    <a:lumOff val="80000"/>
                  </a:schemeClr>
                </a:solidFill>
                <a:effectLst/>
                <a:latin typeface="Segoe Semibold" pitchFamily="34" charset="0"/>
              </a:rPr>
              <a:t>(</a:t>
            </a:r>
            <a:r>
              <a:rPr kumimoji="0" lang="en-US" sz="1800" b="1" i="0" u="none" strike="noStrike" cap="none" normalizeH="0" baseline="0" dirty="0" smtClean="0">
                <a:solidFill>
                  <a:schemeClr val="accent6">
                    <a:lumMod val="20000"/>
                    <a:lumOff val="80000"/>
                  </a:schemeClr>
                </a:solidFill>
                <a:effectLst/>
                <a:latin typeface="Times New Roman" pitchFamily="18" charset="0"/>
                <a:cs typeface="Times New Roman" pitchFamily="18" charset="0"/>
              </a:rPr>
              <a:t>x</a:t>
            </a:r>
            <a:r>
              <a:rPr kumimoji="0" lang="en-US" sz="1800" b="0" i="0" u="none" strike="noStrike" cap="none" normalizeH="0" baseline="-25000" dirty="0" smtClean="0">
                <a:solidFill>
                  <a:schemeClr val="accent6">
                    <a:lumMod val="20000"/>
                    <a:lumOff val="80000"/>
                  </a:schemeClr>
                </a:solidFill>
                <a:effectLst/>
                <a:latin typeface="Times New Roman" pitchFamily="18" charset="0"/>
                <a:cs typeface="Times New Roman" pitchFamily="18" charset="0"/>
              </a:rPr>
              <a:t>1</a:t>
            </a:r>
            <a:r>
              <a:rPr kumimoji="0" lang="en-US" sz="1800" b="0" i="0" u="none" strike="noStrike" cap="none" normalizeH="0" baseline="0" dirty="0" smtClean="0">
                <a:solidFill>
                  <a:schemeClr val="accent6">
                    <a:lumMod val="20000"/>
                    <a:lumOff val="80000"/>
                  </a:schemeClr>
                </a:solidFill>
                <a:effectLst/>
                <a:latin typeface="Times New Roman" pitchFamily="18" charset="0"/>
                <a:cs typeface="Times New Roman" pitchFamily="18" charset="0"/>
              </a:rPr>
              <a:t>,y</a:t>
            </a:r>
            <a:r>
              <a:rPr lang="en-US" sz="1800" baseline="-25000" dirty="0" smtClean="0">
                <a:solidFill>
                  <a:schemeClr val="accent6">
                    <a:lumMod val="20000"/>
                    <a:lumOff val="80000"/>
                  </a:schemeClr>
                </a:solidFill>
                <a:latin typeface="Times New Roman" pitchFamily="18" charset="0"/>
                <a:cs typeface="Times New Roman" pitchFamily="18" charset="0"/>
              </a:rPr>
              <a:t>1</a:t>
            </a:r>
            <a:r>
              <a:rPr lang="en-US" sz="1800" dirty="0" smtClean="0">
                <a:solidFill>
                  <a:schemeClr val="accent6">
                    <a:lumMod val="20000"/>
                    <a:lumOff val="80000"/>
                  </a:schemeClr>
                </a:solidFill>
              </a:rPr>
              <a:t>), (</a:t>
            </a:r>
            <a:r>
              <a:rPr lang="en-US" sz="1800" b="1" dirty="0" smtClean="0">
                <a:solidFill>
                  <a:schemeClr val="accent6">
                    <a:lumMod val="20000"/>
                    <a:lumOff val="80000"/>
                  </a:schemeClr>
                </a:solidFill>
                <a:latin typeface="Times New Roman" pitchFamily="18" charset="0"/>
                <a:cs typeface="Times New Roman" pitchFamily="18" charset="0"/>
              </a:rPr>
              <a:t>x</a:t>
            </a:r>
            <a:r>
              <a:rPr lang="en-US" sz="1800" baseline="-25000" dirty="0" smtClean="0">
                <a:solidFill>
                  <a:schemeClr val="accent6">
                    <a:lumMod val="20000"/>
                    <a:lumOff val="80000"/>
                  </a:schemeClr>
                </a:solidFill>
                <a:latin typeface="Times New Roman" pitchFamily="18" charset="0"/>
                <a:cs typeface="Times New Roman" pitchFamily="18" charset="0"/>
              </a:rPr>
              <a:t>2</a:t>
            </a:r>
            <a:r>
              <a:rPr lang="en-US" sz="1800" dirty="0" smtClean="0">
                <a:solidFill>
                  <a:schemeClr val="accent6">
                    <a:lumMod val="20000"/>
                    <a:lumOff val="80000"/>
                  </a:schemeClr>
                </a:solidFill>
                <a:latin typeface="Times New Roman" pitchFamily="18" charset="0"/>
                <a:cs typeface="Times New Roman" pitchFamily="18" charset="0"/>
              </a:rPr>
              <a:t>,y</a:t>
            </a:r>
            <a:r>
              <a:rPr lang="en-US" sz="1800" baseline="-25000" dirty="0" smtClean="0">
                <a:solidFill>
                  <a:schemeClr val="accent6">
                    <a:lumMod val="20000"/>
                    <a:lumOff val="80000"/>
                  </a:schemeClr>
                </a:solidFill>
                <a:latin typeface="Times New Roman" pitchFamily="18" charset="0"/>
                <a:cs typeface="Times New Roman" pitchFamily="18" charset="0"/>
              </a:rPr>
              <a:t>2</a:t>
            </a:r>
            <a:r>
              <a:rPr lang="en-US" sz="1800" dirty="0" smtClean="0">
                <a:solidFill>
                  <a:schemeClr val="accent6">
                    <a:lumMod val="20000"/>
                    <a:lumOff val="80000"/>
                  </a:schemeClr>
                </a:solidFill>
              </a:rPr>
              <a:t>),</a:t>
            </a:r>
            <a:br>
              <a:rPr lang="en-US" sz="1800" dirty="0" smtClean="0">
                <a:solidFill>
                  <a:schemeClr val="accent6">
                    <a:lumMod val="20000"/>
                    <a:lumOff val="80000"/>
                  </a:schemeClr>
                </a:solidFill>
              </a:rPr>
            </a:br>
            <a:r>
              <a:rPr lang="en-US" sz="1800" dirty="0" smtClean="0">
                <a:solidFill>
                  <a:schemeClr val="accent6">
                    <a:lumMod val="20000"/>
                    <a:lumOff val="80000"/>
                  </a:schemeClr>
                </a:solidFill>
              </a:rPr>
              <a:t>…, (</a:t>
            </a:r>
            <a:r>
              <a:rPr lang="en-US" sz="1800" b="1" dirty="0" err="1" smtClean="0">
                <a:solidFill>
                  <a:schemeClr val="accent6">
                    <a:lumMod val="20000"/>
                    <a:lumOff val="80000"/>
                  </a:schemeClr>
                </a:solidFill>
                <a:latin typeface="Times New Roman" pitchFamily="18" charset="0"/>
                <a:cs typeface="Times New Roman" pitchFamily="18" charset="0"/>
              </a:rPr>
              <a:t>x</a:t>
            </a:r>
            <a:r>
              <a:rPr lang="en-US" sz="1800" baseline="-25000" dirty="0" err="1" smtClean="0">
                <a:solidFill>
                  <a:schemeClr val="accent6">
                    <a:lumMod val="20000"/>
                    <a:lumOff val="80000"/>
                  </a:schemeClr>
                </a:solidFill>
                <a:latin typeface="Times New Roman" pitchFamily="18" charset="0"/>
                <a:cs typeface="Times New Roman" pitchFamily="18" charset="0"/>
              </a:rPr>
              <a:t>n</a:t>
            </a:r>
            <a:r>
              <a:rPr lang="en-US" sz="1800" dirty="0" err="1" smtClean="0">
                <a:solidFill>
                  <a:schemeClr val="accent6">
                    <a:lumMod val="20000"/>
                    <a:lumOff val="80000"/>
                  </a:schemeClr>
                </a:solidFill>
                <a:latin typeface="Times New Roman" pitchFamily="18" charset="0"/>
                <a:cs typeface="Times New Roman" pitchFamily="18" charset="0"/>
              </a:rPr>
              <a:t>,y</a:t>
            </a:r>
            <a:r>
              <a:rPr lang="en-US" sz="1800" baseline="-25000" dirty="0" err="1" smtClean="0">
                <a:solidFill>
                  <a:schemeClr val="accent6">
                    <a:lumMod val="20000"/>
                    <a:lumOff val="80000"/>
                  </a:schemeClr>
                </a:solidFill>
                <a:latin typeface="Times New Roman" pitchFamily="18" charset="0"/>
                <a:cs typeface="Times New Roman" pitchFamily="18" charset="0"/>
              </a:rPr>
              <a:t>n</a:t>
            </a:r>
            <a:r>
              <a:rPr lang="en-US" sz="1800" dirty="0" smtClean="0">
                <a:solidFill>
                  <a:schemeClr val="accent6">
                    <a:lumMod val="20000"/>
                    <a:lumOff val="80000"/>
                  </a:schemeClr>
                </a:solidFill>
              </a:rPr>
              <a:t>)</a:t>
            </a:r>
            <a:endParaRPr kumimoji="0" lang="en-US" sz="1400" b="0" i="0" u="none" strike="noStrike" cap="none" normalizeH="0" baseline="0" dirty="0" smtClean="0">
              <a:solidFill>
                <a:schemeClr val="bg2"/>
              </a:solidFill>
              <a:effectLst/>
              <a:latin typeface="Segoe Semibold" pitchFamily="34" charset="0"/>
            </a:endParaRPr>
          </a:p>
        </p:txBody>
      </p:sp>
      <p:sp>
        <p:nvSpPr>
          <p:cNvPr id="9" name="Rectangle 8"/>
          <p:cNvSpPr/>
          <p:nvPr/>
        </p:nvSpPr>
        <p:spPr>
          <a:xfrm>
            <a:off x="1347172" y="6683314"/>
            <a:ext cx="364202" cy="523220"/>
          </a:xfrm>
          <a:prstGeom prst="rect">
            <a:avLst/>
          </a:prstGeom>
        </p:spPr>
        <p:txBody>
          <a:bodyPr wrap="none">
            <a:spAutoFit/>
          </a:bodyPr>
          <a:lstStyle/>
          <a:p>
            <a:r>
              <a:rPr lang="en-US" sz="2800" b="1" dirty="0" smtClean="0">
                <a:solidFill>
                  <a:schemeClr val="accent6">
                    <a:lumMod val="20000"/>
                    <a:lumOff val="80000"/>
                  </a:schemeClr>
                </a:solidFill>
                <a:latin typeface="Times New Roman" pitchFamily="18" charset="0"/>
                <a:cs typeface="Times New Roman" pitchFamily="18" charset="0"/>
              </a:rPr>
              <a:t>x</a:t>
            </a:r>
            <a:endParaRPr lang="en-US" sz="2800" dirty="0"/>
          </a:p>
        </p:txBody>
      </p:sp>
      <p:cxnSp>
        <p:nvCxnSpPr>
          <p:cNvPr id="11" name="Straight Arrow Connector 10"/>
          <p:cNvCxnSpPr>
            <a:stCxn id="9" idx="3"/>
          </p:cNvCxnSpPr>
          <p:nvPr/>
        </p:nvCxnSpPr>
        <p:spPr bwMode="auto">
          <a:xfrm flipV="1">
            <a:off x="1711374" y="6192576"/>
            <a:ext cx="1439243" cy="752348"/>
          </a:xfrm>
          <a:prstGeom prst="straightConnector1">
            <a:avLst/>
          </a:prstGeom>
          <a:ln w="31750">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bwMode="auto">
          <a:xfrm>
            <a:off x="2435392" y="5794224"/>
            <a:ext cx="731520" cy="244443"/>
          </a:xfrm>
          <a:prstGeom prst="straightConnector1">
            <a:avLst/>
          </a:prstGeom>
          <a:ln w="31750">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bwMode="auto">
          <a:xfrm rot="16200000" flipV="1">
            <a:off x="3933744" y="6939489"/>
            <a:ext cx="470779" cy="9052"/>
          </a:xfrm>
          <a:prstGeom prst="straightConnector1">
            <a:avLst/>
          </a:prstGeom>
          <a:ln w="31750">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2679838" y="7157804"/>
            <a:ext cx="3014804" cy="830997"/>
          </a:xfrm>
          <a:prstGeom prst="rect">
            <a:avLst/>
          </a:prstGeom>
          <a:noFill/>
        </p:spPr>
        <p:txBody>
          <a:bodyPr wrap="square" rtlCol="0">
            <a:spAutoFit/>
          </a:bodyPr>
          <a:lstStyle/>
          <a:p>
            <a:pPr algn="ctr"/>
            <a:r>
              <a:rPr lang="en-US" sz="2400" dirty="0" smtClean="0">
                <a:solidFill>
                  <a:schemeClr val="tx1"/>
                </a:solidFill>
                <a:latin typeface="Segoe" pitchFamily="34" charset="0"/>
              </a:rPr>
              <a:t>kernel function </a:t>
            </a:r>
          </a:p>
          <a:p>
            <a:pPr algn="ctr"/>
            <a:r>
              <a:rPr lang="en-US" sz="2400" dirty="0" smtClean="0">
                <a:solidFill>
                  <a:schemeClr val="tx1"/>
                </a:solidFill>
                <a:latin typeface="Segoe" pitchFamily="34" charset="0"/>
              </a:rPr>
              <a:t>e.g., </a:t>
            </a:r>
            <a:r>
              <a:rPr lang="en-US" sz="2400" i="1" dirty="0" smtClean="0">
                <a:solidFill>
                  <a:schemeClr val="tx1"/>
                </a:solidFill>
                <a:latin typeface="Times New Roman" pitchFamily="18" charset="0"/>
                <a:cs typeface="Times New Roman" pitchFamily="18" charset="0"/>
              </a:rPr>
              <a:t>k</a:t>
            </a:r>
            <a:r>
              <a:rPr lang="en-US" sz="2400" dirty="0" smtClean="0">
                <a:solidFill>
                  <a:schemeClr val="accent6">
                    <a:lumMod val="20000"/>
                    <a:lumOff val="80000"/>
                  </a:schemeClr>
                </a:solidFill>
                <a:latin typeface="Times New Roman" pitchFamily="18" charset="0"/>
                <a:cs typeface="Times New Roman" pitchFamily="18" charset="0"/>
              </a:rPr>
              <a:t>(</a:t>
            </a:r>
            <a:r>
              <a:rPr lang="en-US" sz="2400" b="1" dirty="0" err="1" smtClean="0">
                <a:solidFill>
                  <a:schemeClr val="accent6">
                    <a:lumMod val="20000"/>
                    <a:lumOff val="80000"/>
                  </a:schemeClr>
                </a:solidFill>
                <a:latin typeface="Times New Roman" pitchFamily="18" charset="0"/>
                <a:cs typeface="Times New Roman" pitchFamily="18" charset="0"/>
              </a:rPr>
              <a:t>x</a:t>
            </a:r>
            <a:r>
              <a:rPr lang="en-US" sz="2400" baseline="-25000" dirty="0" err="1" smtClean="0">
                <a:solidFill>
                  <a:schemeClr val="accent6">
                    <a:lumMod val="20000"/>
                    <a:lumOff val="80000"/>
                  </a:schemeClr>
                </a:solidFill>
                <a:latin typeface="Times New Roman" pitchFamily="18" charset="0"/>
                <a:cs typeface="Times New Roman" pitchFamily="18" charset="0"/>
              </a:rPr>
              <a:t>i</a:t>
            </a:r>
            <a:r>
              <a:rPr lang="en-US" sz="2400" dirty="0" err="1" smtClean="0">
                <a:solidFill>
                  <a:schemeClr val="accent6">
                    <a:lumMod val="20000"/>
                    <a:lumOff val="80000"/>
                  </a:schemeClr>
                </a:solidFill>
                <a:latin typeface="Times New Roman" pitchFamily="18" charset="0"/>
                <a:cs typeface="Times New Roman" pitchFamily="18" charset="0"/>
              </a:rPr>
              <a:t>,x</a:t>
            </a:r>
            <a:r>
              <a:rPr lang="en-US" sz="2400" baseline="-25000" dirty="0" err="1" smtClean="0">
                <a:solidFill>
                  <a:schemeClr val="accent6">
                    <a:lumMod val="20000"/>
                    <a:lumOff val="80000"/>
                  </a:schemeClr>
                </a:solidFill>
                <a:latin typeface="Times New Roman" pitchFamily="18" charset="0"/>
                <a:cs typeface="Times New Roman" pitchFamily="18" charset="0"/>
              </a:rPr>
              <a:t>j</a:t>
            </a:r>
            <a:r>
              <a:rPr lang="en-US" sz="2400" dirty="0" smtClean="0">
                <a:solidFill>
                  <a:schemeClr val="accent6">
                    <a:lumMod val="20000"/>
                    <a:lumOff val="80000"/>
                  </a:schemeClr>
                </a:solidFill>
                <a:latin typeface="Times New Roman" pitchFamily="18" charset="0"/>
                <a:cs typeface="Times New Roman" pitchFamily="18" charset="0"/>
              </a:rPr>
              <a:t>)</a:t>
            </a:r>
            <a:r>
              <a:rPr lang="en-US" sz="2400" dirty="0" smtClean="0">
                <a:solidFill>
                  <a:schemeClr val="tx1"/>
                </a:solidFill>
                <a:latin typeface="Times New Roman" pitchFamily="18" charset="0"/>
                <a:cs typeface="Times New Roman" pitchFamily="18" charset="0"/>
              </a:rPr>
              <a:t> = </a:t>
            </a:r>
            <a:r>
              <a:rPr lang="en-US" sz="2400" b="1" dirty="0" err="1" smtClean="0">
                <a:solidFill>
                  <a:schemeClr val="accent6">
                    <a:lumMod val="20000"/>
                    <a:lumOff val="80000"/>
                  </a:schemeClr>
                </a:solidFill>
                <a:latin typeface="Times New Roman" pitchFamily="18" charset="0"/>
                <a:cs typeface="Times New Roman" pitchFamily="18" charset="0"/>
              </a:rPr>
              <a:t>x</a:t>
            </a:r>
            <a:r>
              <a:rPr lang="en-US" sz="2400" baseline="-25000" dirty="0" err="1" smtClean="0">
                <a:solidFill>
                  <a:schemeClr val="accent6">
                    <a:lumMod val="20000"/>
                    <a:lumOff val="80000"/>
                  </a:schemeClr>
                </a:solidFill>
                <a:latin typeface="Times New Roman" pitchFamily="18" charset="0"/>
                <a:cs typeface="Times New Roman" pitchFamily="18" charset="0"/>
              </a:rPr>
              <a:t>i</a:t>
            </a:r>
            <a:r>
              <a:rPr lang="en-US" sz="2400" dirty="0" err="1" smtClean="0">
                <a:solidFill>
                  <a:schemeClr val="accent6">
                    <a:lumMod val="20000"/>
                    <a:lumOff val="80000"/>
                  </a:schemeClr>
                </a:solidFill>
                <a:latin typeface="Times New Roman" pitchFamily="18" charset="0"/>
                <a:cs typeface="Times New Roman" pitchFamily="18" charset="0"/>
              </a:rPr>
              <a:t>·</a:t>
            </a:r>
            <a:r>
              <a:rPr lang="en-US" sz="2400" b="1" dirty="0" err="1" smtClean="0">
                <a:solidFill>
                  <a:schemeClr val="accent6">
                    <a:lumMod val="20000"/>
                    <a:lumOff val="80000"/>
                  </a:schemeClr>
                </a:solidFill>
                <a:latin typeface="Times New Roman" pitchFamily="18" charset="0"/>
                <a:cs typeface="Times New Roman" pitchFamily="18" charset="0"/>
              </a:rPr>
              <a:t>x</a:t>
            </a:r>
            <a:r>
              <a:rPr lang="en-US" sz="2400" baseline="-25000" dirty="0" err="1" smtClean="0">
                <a:solidFill>
                  <a:schemeClr val="accent6">
                    <a:lumMod val="20000"/>
                    <a:lumOff val="80000"/>
                  </a:schemeClr>
                </a:solidFill>
                <a:latin typeface="Times New Roman" pitchFamily="18" charset="0"/>
                <a:cs typeface="Times New Roman" pitchFamily="18" charset="0"/>
              </a:rPr>
              <a:t>j</a:t>
            </a:r>
            <a:endParaRPr lang="en-US" sz="2400" dirty="0" smtClean="0">
              <a:solidFill>
                <a:schemeClr val="tx1"/>
              </a:solidFill>
              <a:latin typeface="Times New Roman" pitchFamily="18" charset="0"/>
              <a:cs typeface="Times New Roman" pitchFamily="18" charset="0"/>
            </a:endParaRPr>
          </a:p>
        </p:txBody>
      </p:sp>
      <p:cxnSp>
        <p:nvCxnSpPr>
          <p:cNvPr id="19" name="Straight Arrow Connector 18"/>
          <p:cNvCxnSpPr/>
          <p:nvPr/>
        </p:nvCxnSpPr>
        <p:spPr bwMode="auto">
          <a:xfrm>
            <a:off x="5124273" y="6156362"/>
            <a:ext cx="525101" cy="1588"/>
          </a:xfrm>
          <a:prstGeom prst="straightConnector1">
            <a:avLst/>
          </a:prstGeom>
          <a:ln w="31750">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24" name="Rectangle 23"/>
          <p:cNvSpPr/>
          <p:nvPr/>
        </p:nvSpPr>
        <p:spPr>
          <a:xfrm>
            <a:off x="5763755" y="5876047"/>
            <a:ext cx="364202" cy="523220"/>
          </a:xfrm>
          <a:prstGeom prst="rect">
            <a:avLst/>
          </a:prstGeom>
        </p:spPr>
        <p:txBody>
          <a:bodyPr wrap="none">
            <a:spAutoFit/>
          </a:bodyPr>
          <a:lstStyle/>
          <a:p>
            <a:r>
              <a:rPr lang="en-US" sz="2800" dirty="0" smtClean="0">
                <a:solidFill>
                  <a:schemeClr val="accent6">
                    <a:lumMod val="20000"/>
                    <a:lumOff val="80000"/>
                  </a:schemeClr>
                </a:solidFill>
                <a:latin typeface="Times New Roman" pitchFamily="18" charset="0"/>
                <a:cs typeface="Times New Roman" pitchFamily="18" charset="0"/>
              </a:rPr>
              <a:t>y</a:t>
            </a:r>
            <a:endParaRPr lang="en-US" sz="2800" dirty="0"/>
          </a:p>
        </p:txBody>
      </p:sp>
      <p:graphicFrame>
        <p:nvGraphicFramePr>
          <p:cNvPr id="25" name="Object 24"/>
          <p:cNvGraphicFramePr>
            <a:graphicFrameLocks noChangeAspect="1"/>
          </p:cNvGraphicFramePr>
          <p:nvPr/>
        </p:nvGraphicFramePr>
        <p:xfrm>
          <a:off x="6912885" y="5659988"/>
          <a:ext cx="2775033" cy="532582"/>
        </p:xfrm>
        <a:graphic>
          <a:graphicData uri="http://schemas.openxmlformats.org/presentationml/2006/ole">
            <mc:AlternateContent xmlns:mc="http://schemas.openxmlformats.org/markup-compatibility/2006">
              <mc:Choice xmlns:v="urn:schemas-microsoft-com:vml" Requires="v">
                <p:oleObj spid="_x0000_s1029" name="Equation" r:id="rId4" imgW="1257120" imgH="241200" progId="Equation.3">
                  <p:embed/>
                </p:oleObj>
              </mc:Choice>
              <mc:Fallback>
                <p:oleObj name="Equation" r:id="rId4" imgW="1257120" imgH="2412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2885" y="5659988"/>
                        <a:ext cx="2775033" cy="532582"/>
                      </a:xfrm>
                      <a:prstGeom prst="rect">
                        <a:avLst/>
                      </a:prstGeom>
                      <a:solidFill>
                        <a:schemeClr val="accent1"/>
                      </a:solidFill>
                      <a:ln w="9525">
                        <a:solidFill>
                          <a:schemeClr val="accent2"/>
                        </a:solidFill>
                        <a:miter lim="800000"/>
                        <a:headEnd/>
                        <a:tailEnd/>
                      </a:ln>
                    </p:spPr>
                  </p:pic>
                </p:oleObj>
              </mc:Fallback>
            </mc:AlternateContent>
          </a:graphicData>
        </a:graphic>
      </p:graphicFrame>
      <p:cxnSp>
        <p:nvCxnSpPr>
          <p:cNvPr id="30" name="Straight Connector 29"/>
          <p:cNvCxnSpPr/>
          <p:nvPr/>
        </p:nvCxnSpPr>
        <p:spPr bwMode="auto">
          <a:xfrm rot="5400000">
            <a:off x="5015620" y="6554707"/>
            <a:ext cx="2643612" cy="1588"/>
          </a:xfrm>
          <a:prstGeom prst="line">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none" w="med" len="med"/>
          </a:ln>
          <a:effectLst/>
        </p:spPr>
      </p:cxnSp>
      <p:cxnSp>
        <p:nvCxnSpPr>
          <p:cNvPr id="32" name="Curved Connector 31"/>
          <p:cNvCxnSpPr/>
          <p:nvPr/>
        </p:nvCxnSpPr>
        <p:spPr bwMode="auto">
          <a:xfrm rot="5400000" flipH="1" flipV="1">
            <a:off x="8089273" y="6351005"/>
            <a:ext cx="425512" cy="344034"/>
          </a:xfrm>
          <a:prstGeom prst="curvedConnector3">
            <a:avLst>
              <a:gd name="adj1" fmla="val 50000"/>
            </a:avLst>
          </a:pr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arrow"/>
          </a:ln>
          <a:effectLst/>
        </p:spPr>
      </p:cxnSp>
      <p:sp>
        <p:nvSpPr>
          <p:cNvPr id="34" name="TextBox 33"/>
          <p:cNvSpPr txBox="1"/>
          <p:nvPr/>
        </p:nvSpPr>
        <p:spPr>
          <a:xfrm>
            <a:off x="6708614" y="6690511"/>
            <a:ext cx="3929203" cy="830997"/>
          </a:xfrm>
          <a:prstGeom prst="rect">
            <a:avLst/>
          </a:prstGeom>
          <a:noFill/>
        </p:spPr>
        <p:txBody>
          <a:bodyPr wrap="square" rtlCol="0">
            <a:spAutoFit/>
          </a:bodyPr>
          <a:lstStyle/>
          <a:p>
            <a:r>
              <a:rPr lang="en-US" sz="2400" dirty="0" smtClean="0">
                <a:solidFill>
                  <a:schemeClr val="tx1"/>
                </a:solidFill>
                <a:latin typeface="Times New Roman" pitchFamily="18" charset="0"/>
                <a:cs typeface="Times New Roman" pitchFamily="18" charset="0"/>
              </a:rPr>
              <a:t>O(N</a:t>
            </a:r>
            <a:r>
              <a:rPr lang="en-US" sz="2400" baseline="30000" dirty="0" smtClean="0">
                <a:solidFill>
                  <a:schemeClr val="tx1"/>
                </a:solidFill>
                <a:latin typeface="Times New Roman" pitchFamily="18" charset="0"/>
                <a:cs typeface="Times New Roman" pitchFamily="18" charset="0"/>
              </a:rPr>
              <a:t>3</a:t>
            </a:r>
            <a:r>
              <a:rPr lang="en-US" sz="2400" dirty="0" smtClean="0">
                <a:solidFill>
                  <a:schemeClr val="tx1"/>
                </a:solidFill>
                <a:latin typeface="Times New Roman" pitchFamily="18" charset="0"/>
                <a:cs typeface="Times New Roman" pitchFamily="18" charset="0"/>
              </a:rPr>
              <a:t>)</a:t>
            </a:r>
            <a:r>
              <a:rPr lang="en-US" sz="2400" dirty="0" smtClean="0">
                <a:solidFill>
                  <a:schemeClr val="tx1"/>
                </a:solidFill>
                <a:latin typeface="Segoe" pitchFamily="34" charset="0"/>
              </a:rPr>
              <a:t> from matrix inversion, </a:t>
            </a:r>
            <a:br>
              <a:rPr lang="en-US" sz="2400" dirty="0" smtClean="0">
                <a:solidFill>
                  <a:schemeClr val="tx1"/>
                </a:solidFill>
                <a:latin typeface="Segoe" pitchFamily="34" charset="0"/>
              </a:rPr>
            </a:br>
            <a:r>
              <a:rPr lang="en-US" sz="2400" dirty="0" smtClean="0">
                <a:solidFill>
                  <a:schemeClr val="tx1"/>
                </a:solidFill>
                <a:latin typeface="Segoe" pitchFamily="34" charset="0"/>
              </a:rPr>
              <a:t>where </a:t>
            </a:r>
            <a:r>
              <a:rPr lang="en-US" sz="2400" dirty="0" smtClean="0">
                <a:solidFill>
                  <a:schemeClr val="tx1"/>
                </a:solidFill>
                <a:latin typeface="Times New Roman" pitchFamily="18" charset="0"/>
                <a:cs typeface="Times New Roman" pitchFamily="18" charset="0"/>
              </a:rPr>
              <a:t>N≤20 </a:t>
            </a:r>
            <a:r>
              <a:rPr lang="en-US" sz="2400" dirty="0" smtClean="0">
                <a:solidFill>
                  <a:schemeClr val="tx1"/>
                </a:solidFill>
                <a:latin typeface="Segoe" pitchFamily="34" charset="0"/>
              </a:rPr>
              <a:t>typically</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830997"/>
          </a:xfrm>
        </p:spPr>
        <p:txBody>
          <a:bodyPr/>
          <a:lstStyle/>
          <a:p>
            <a:r>
              <a:rPr lang="en-US" sz="6000" dirty="0" smtClean="0"/>
              <a:t>Outline</a:t>
            </a:r>
            <a:endParaRPr lang="en-US" sz="6000" dirty="0"/>
          </a:p>
        </p:txBody>
      </p:sp>
      <p:sp>
        <p:nvSpPr>
          <p:cNvPr id="3" name="Text Placeholder 2"/>
          <p:cNvSpPr>
            <a:spLocks noGrp="1"/>
          </p:cNvSpPr>
          <p:nvPr>
            <p:ph type="body" idx="1"/>
          </p:nvPr>
        </p:nvSpPr>
        <p:spPr>
          <a:xfrm>
            <a:off x="237580" y="3120074"/>
            <a:ext cx="10539278" cy="4616648"/>
          </a:xfrm>
        </p:spPr>
        <p:txBody>
          <a:bodyPr/>
          <a:lstStyle/>
          <a:p>
            <a:r>
              <a:rPr lang="en-US" sz="4000" dirty="0" smtClean="0"/>
              <a:t>Introduction</a:t>
            </a:r>
          </a:p>
          <a:p>
            <a:r>
              <a:rPr lang="en-US" sz="4000" dirty="0" smtClean="0"/>
              <a:t>Relevance Measures using cosine similarity</a:t>
            </a:r>
          </a:p>
          <a:p>
            <a:r>
              <a:rPr lang="en-US" sz="4000" dirty="0" smtClean="0"/>
              <a:t>Out-of-doc phrase relevance measure using Gaussian process regression</a:t>
            </a:r>
          </a:p>
          <a:p>
            <a:r>
              <a:rPr lang="en-US" sz="4000" dirty="0" smtClean="0">
                <a:solidFill>
                  <a:schemeClr val="accent1"/>
                </a:solidFill>
              </a:rPr>
              <a:t>Experiments</a:t>
            </a:r>
          </a:p>
          <a:p>
            <a:r>
              <a:rPr lang="en-US" sz="4000" dirty="0" smtClean="0"/>
              <a:t>Conclusions</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9036"/>
            <a:ext cx="10056494" cy="747897"/>
          </a:xfrm>
        </p:spPr>
        <p:txBody>
          <a:bodyPr/>
          <a:lstStyle/>
          <a:p>
            <a:r>
              <a:rPr sz="5400" smtClean="0"/>
              <a:t>Data</a:t>
            </a:r>
            <a:endParaRPr lang="en-US" sz="5400" dirty="0"/>
          </a:p>
        </p:txBody>
      </p:sp>
      <p:sp>
        <p:nvSpPr>
          <p:cNvPr id="3" name="Text Placeholder 2"/>
          <p:cNvSpPr>
            <a:spLocks noGrp="1"/>
          </p:cNvSpPr>
          <p:nvPr>
            <p:ph type="body" idx="1"/>
          </p:nvPr>
        </p:nvSpPr>
        <p:spPr>
          <a:xfrm>
            <a:off x="457200" y="2426571"/>
            <a:ext cx="10056494" cy="5650778"/>
          </a:xfrm>
        </p:spPr>
        <p:txBody>
          <a:bodyPr/>
          <a:lstStyle/>
          <a:p>
            <a:r>
              <a:rPr lang="en-US" dirty="0" smtClean="0"/>
              <a:t>From sponsored search ad-click logs </a:t>
            </a:r>
            <a:br>
              <a:rPr lang="en-US" dirty="0" smtClean="0"/>
            </a:br>
            <a:r>
              <a:rPr lang="en-US" sz="3200" dirty="0" smtClean="0"/>
              <a:t>(3-month period in 2007)</a:t>
            </a:r>
            <a:endParaRPr lang="en-US" dirty="0" smtClean="0"/>
          </a:p>
          <a:p>
            <a:pPr lvl="1"/>
            <a:r>
              <a:rPr lang="en-US" dirty="0" smtClean="0"/>
              <a:t>Randomly select 867 English ad landing pages</a:t>
            </a:r>
          </a:p>
          <a:p>
            <a:pPr lvl="1"/>
            <a:r>
              <a:rPr lang="en-US" dirty="0" smtClean="0"/>
              <a:t>Each page is associated with the original query and ~10 related keywords </a:t>
            </a:r>
            <a:br>
              <a:rPr lang="en-US" dirty="0" smtClean="0"/>
            </a:br>
            <a:r>
              <a:rPr lang="en-US" sz="2800" dirty="0" smtClean="0"/>
              <a:t>(from internal query suggestion algorithms)</a:t>
            </a:r>
          </a:p>
          <a:p>
            <a:pPr lvl="8"/>
            <a:endParaRPr lang="en-US" sz="1000" dirty="0" smtClean="0"/>
          </a:p>
          <a:p>
            <a:r>
              <a:rPr lang="en-US" dirty="0" smtClean="0"/>
              <a:t>Labeled 9,319 document-keyword pairs</a:t>
            </a:r>
          </a:p>
          <a:p>
            <a:pPr lvl="1"/>
            <a:r>
              <a:rPr lang="en-US" dirty="0" smtClean="0"/>
              <a:t>4,381 (47%) relevant; 4,938 (53%) irrelevant</a:t>
            </a:r>
          </a:p>
          <a:p>
            <a:pPr lvl="1"/>
            <a:r>
              <a:rPr lang="en-US" dirty="0" smtClean="0"/>
              <a:t>Most keywords (81.9%) are out-of-document</a:t>
            </a:r>
          </a:p>
          <a:p>
            <a:r>
              <a:rPr lang="en-US" dirty="0" smtClean="0"/>
              <a:t>10-fold cross-validation when learning is used</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9470"/>
            <a:ext cx="10056494" cy="830997"/>
          </a:xfrm>
        </p:spPr>
        <p:txBody>
          <a:bodyPr/>
          <a:lstStyle/>
          <a:p>
            <a:r>
              <a:rPr lang="en-US" sz="5400" dirty="0" smtClean="0"/>
              <a:t>Evaluation</a:t>
            </a:r>
            <a:r>
              <a:rPr lang="en-US" sz="6000" baseline="0" dirty="0" smtClean="0"/>
              <a:t> Metrics</a:t>
            </a:r>
            <a:endParaRPr lang="en-US" sz="6000" dirty="0"/>
          </a:p>
        </p:txBody>
      </p:sp>
      <p:sp>
        <p:nvSpPr>
          <p:cNvPr id="3" name="Text Placeholder 2"/>
          <p:cNvSpPr>
            <a:spLocks noGrp="1"/>
          </p:cNvSpPr>
          <p:nvPr>
            <p:ph type="body" idx="1"/>
          </p:nvPr>
        </p:nvSpPr>
        <p:spPr>
          <a:xfrm>
            <a:off x="457200" y="2696308"/>
            <a:ext cx="10056494" cy="5096780"/>
          </a:xfrm>
        </p:spPr>
        <p:txBody>
          <a:bodyPr/>
          <a:lstStyle/>
          <a:p>
            <a:r>
              <a:rPr lang="en-US" sz="3200" dirty="0" smtClean="0"/>
              <a:t>Accuracy </a:t>
            </a:r>
          </a:p>
          <a:p>
            <a:pPr lvl="1"/>
            <a:r>
              <a:rPr lang="en-US" sz="2800" dirty="0" smtClean="0"/>
              <a:t>Quality of binary classification</a:t>
            </a:r>
          </a:p>
          <a:p>
            <a:pPr lvl="1"/>
            <a:r>
              <a:rPr lang="en-US" sz="2800" dirty="0" smtClean="0"/>
              <a:t>False positive and false negative are treated equally</a:t>
            </a:r>
          </a:p>
          <a:p>
            <a:r>
              <a:rPr lang="en-US" sz="3200" dirty="0" smtClean="0"/>
              <a:t>AUC (Area Under the ROC curve)</a:t>
            </a:r>
          </a:p>
          <a:p>
            <a:pPr lvl="1"/>
            <a:r>
              <a:rPr lang="en-US" sz="2800" dirty="0" smtClean="0"/>
              <a:t>Quality of ranking</a:t>
            </a:r>
          </a:p>
          <a:p>
            <a:pPr lvl="1"/>
            <a:r>
              <a:rPr lang="en-US" sz="2800" dirty="0" smtClean="0"/>
              <a:t>Equivalent to pair-wise accuracy</a:t>
            </a:r>
          </a:p>
          <a:p>
            <a:r>
              <a:rPr lang="en-US" sz="3200" dirty="0" smtClean="0"/>
              <a:t>Cross Entropy</a:t>
            </a:r>
          </a:p>
          <a:p>
            <a:pPr lvl="1"/>
            <a:r>
              <a:rPr lang="en-US" sz="2800" dirty="0" smtClean="0"/>
              <a:t>Quality of probability estimations</a:t>
            </a:r>
          </a:p>
          <a:p>
            <a:pPr lvl="2"/>
            <a:r>
              <a:rPr lang="en-US" sz="2400" dirty="0" smtClean="0">
                <a:solidFill>
                  <a:srgbClr val="FFFF00"/>
                </a:solidFill>
                <a:latin typeface="Times New Roman" pitchFamily="18" charset="0"/>
                <a:cs typeface="Times New Roman" pitchFamily="18" charset="0"/>
              </a:rPr>
              <a:t>-log</a:t>
            </a:r>
            <a:r>
              <a:rPr lang="en-US" sz="2400" baseline="-25000" dirty="0" smtClean="0">
                <a:solidFill>
                  <a:srgbClr val="FFFF00"/>
                </a:solidFill>
                <a:latin typeface="Times New Roman" pitchFamily="18" charset="0"/>
                <a:cs typeface="Times New Roman" pitchFamily="18" charset="0"/>
              </a:rPr>
              <a:t>2</a:t>
            </a:r>
            <a:r>
              <a:rPr lang="en-US" sz="2400" dirty="0" smtClean="0">
                <a:solidFill>
                  <a:srgbClr val="FFFF00"/>
                </a:solidFill>
                <a:latin typeface="Times New Roman" pitchFamily="18" charset="0"/>
                <a:cs typeface="Times New Roman" pitchFamily="18" charset="0"/>
              </a:rPr>
              <a:t>[p(</a:t>
            </a:r>
            <a:r>
              <a:rPr lang="en-US" sz="2400" i="1" dirty="0" err="1" smtClean="0">
                <a:solidFill>
                  <a:srgbClr val="FFFF00"/>
                </a:solidFill>
                <a:latin typeface="Times New Roman" pitchFamily="18" charset="0"/>
                <a:cs typeface="Times New Roman" pitchFamily="18" charset="0"/>
              </a:rPr>
              <a:t>ph</a:t>
            </a:r>
            <a:r>
              <a:rPr lang="en-US" sz="2400" dirty="0" err="1" smtClean="0">
                <a:solidFill>
                  <a:srgbClr val="FFFF00"/>
                </a:solidFill>
                <a:latin typeface="Times New Roman" pitchFamily="18" charset="0"/>
                <a:cs typeface="Times New Roman" pitchFamily="18" charset="0"/>
              </a:rPr>
              <a:t>|</a:t>
            </a:r>
            <a:r>
              <a:rPr lang="en-US" sz="2400" i="1" dirty="0" err="1" smtClean="0">
                <a:solidFill>
                  <a:srgbClr val="FFFF00"/>
                </a:solidFill>
                <a:latin typeface="Times New Roman" pitchFamily="18" charset="0"/>
                <a:cs typeface="Times New Roman" pitchFamily="18" charset="0"/>
              </a:rPr>
              <a:t>d</a:t>
            </a:r>
            <a:r>
              <a:rPr lang="en-US" sz="2400" dirty="0" smtClean="0">
                <a:solidFill>
                  <a:srgbClr val="FFFF00"/>
                </a:solidFill>
                <a:latin typeface="Times New Roman" pitchFamily="18" charset="0"/>
                <a:cs typeface="Times New Roman" pitchFamily="18" charset="0"/>
              </a:rPr>
              <a:t>)] 	</a:t>
            </a:r>
            <a:r>
              <a:rPr lang="en-US" sz="2400" dirty="0" smtClean="0">
                <a:cs typeface="Times New Roman" pitchFamily="18" charset="0"/>
              </a:rPr>
              <a:t>if </a:t>
            </a:r>
            <a:r>
              <a:rPr lang="en-US" sz="2400" i="1" dirty="0" smtClean="0">
                <a:solidFill>
                  <a:srgbClr val="FFFF00"/>
                </a:solidFill>
                <a:latin typeface="Times New Roman" pitchFamily="18" charset="0"/>
                <a:cs typeface="Times New Roman" pitchFamily="18" charset="0"/>
              </a:rPr>
              <a:t>ph</a:t>
            </a:r>
            <a:r>
              <a:rPr lang="en-US" sz="2400" dirty="0" smtClean="0">
                <a:cs typeface="Times New Roman" pitchFamily="18" charset="0"/>
              </a:rPr>
              <a:t> is labeled relevant to </a:t>
            </a:r>
            <a:r>
              <a:rPr lang="en-US" sz="2400" i="1" dirty="0" smtClean="0">
                <a:solidFill>
                  <a:srgbClr val="FFFF00"/>
                </a:solidFill>
                <a:latin typeface="Times New Roman" pitchFamily="18" charset="0"/>
                <a:cs typeface="Times New Roman" pitchFamily="18" charset="0"/>
              </a:rPr>
              <a:t>d</a:t>
            </a:r>
            <a:endParaRPr lang="en-US" sz="2400" dirty="0" smtClean="0">
              <a:cs typeface="Times New Roman" pitchFamily="18" charset="0"/>
            </a:endParaRPr>
          </a:p>
          <a:p>
            <a:pPr lvl="2"/>
            <a:r>
              <a:rPr lang="en-US" sz="2400" dirty="0" smtClean="0">
                <a:solidFill>
                  <a:srgbClr val="FFFF00"/>
                </a:solidFill>
                <a:latin typeface="Times New Roman" pitchFamily="18" charset="0"/>
                <a:cs typeface="Times New Roman" pitchFamily="18" charset="0"/>
              </a:rPr>
              <a:t>-log</a:t>
            </a:r>
            <a:r>
              <a:rPr lang="en-US" sz="2400" baseline="-25000" dirty="0" smtClean="0">
                <a:solidFill>
                  <a:srgbClr val="FFFF00"/>
                </a:solidFill>
                <a:latin typeface="Times New Roman" pitchFamily="18" charset="0"/>
                <a:cs typeface="Times New Roman" pitchFamily="18" charset="0"/>
              </a:rPr>
              <a:t>2</a:t>
            </a:r>
            <a:r>
              <a:rPr lang="en-US" sz="2400" dirty="0" smtClean="0">
                <a:solidFill>
                  <a:srgbClr val="FFFF00"/>
                </a:solidFill>
                <a:latin typeface="Times New Roman" pitchFamily="18" charset="0"/>
                <a:cs typeface="Times New Roman" pitchFamily="18" charset="0"/>
              </a:rPr>
              <a:t>[1-p(</a:t>
            </a:r>
            <a:r>
              <a:rPr lang="en-US" sz="2400" i="1" dirty="0" err="1" smtClean="0">
                <a:solidFill>
                  <a:srgbClr val="FFFF00"/>
                </a:solidFill>
                <a:latin typeface="Times New Roman" pitchFamily="18" charset="0"/>
                <a:cs typeface="Times New Roman" pitchFamily="18" charset="0"/>
              </a:rPr>
              <a:t>ph</a:t>
            </a:r>
            <a:r>
              <a:rPr lang="en-US" sz="2400" dirty="0" err="1" smtClean="0">
                <a:solidFill>
                  <a:srgbClr val="FFFF00"/>
                </a:solidFill>
                <a:latin typeface="Times New Roman" pitchFamily="18" charset="0"/>
                <a:cs typeface="Times New Roman" pitchFamily="18" charset="0"/>
              </a:rPr>
              <a:t>|</a:t>
            </a:r>
            <a:r>
              <a:rPr lang="en-US" sz="2400" i="1" dirty="0" err="1" smtClean="0">
                <a:solidFill>
                  <a:srgbClr val="FFFF00"/>
                </a:solidFill>
                <a:latin typeface="Times New Roman" pitchFamily="18" charset="0"/>
                <a:cs typeface="Times New Roman" pitchFamily="18" charset="0"/>
              </a:rPr>
              <a:t>d</a:t>
            </a:r>
            <a:r>
              <a:rPr lang="en-US" sz="2400" dirty="0" smtClean="0">
                <a:solidFill>
                  <a:srgbClr val="FFFF00"/>
                </a:solidFill>
                <a:latin typeface="Times New Roman" pitchFamily="18" charset="0"/>
                <a:cs typeface="Times New Roman" pitchFamily="18" charset="0"/>
              </a:rPr>
              <a:t>)] 	</a:t>
            </a:r>
            <a:r>
              <a:rPr lang="en-US" sz="2400" dirty="0" smtClean="0">
                <a:cs typeface="Times New Roman" pitchFamily="18" charset="0"/>
              </a:rPr>
              <a:t>if </a:t>
            </a:r>
            <a:r>
              <a:rPr lang="en-US" sz="2400" i="1" dirty="0" smtClean="0">
                <a:solidFill>
                  <a:srgbClr val="FFFF00"/>
                </a:solidFill>
                <a:latin typeface="Times New Roman" pitchFamily="18" charset="0"/>
                <a:cs typeface="Times New Roman" pitchFamily="18" charset="0"/>
              </a:rPr>
              <a:t>ph</a:t>
            </a:r>
            <a:r>
              <a:rPr lang="en-US" sz="2400" dirty="0" smtClean="0">
                <a:cs typeface="Times New Roman" pitchFamily="18" charset="0"/>
              </a:rPr>
              <a:t> is labeled irrelevant to </a:t>
            </a:r>
            <a:r>
              <a:rPr lang="en-US" sz="2400" i="1" dirty="0" smtClean="0">
                <a:solidFill>
                  <a:srgbClr val="FFFF00"/>
                </a:solidFill>
                <a:latin typeface="Times New Roman" pitchFamily="18" charset="0"/>
                <a:cs typeface="Times New Roman" pitchFamily="18" charset="0"/>
              </a:rPr>
              <a:t>d</a:t>
            </a:r>
            <a:endParaRPr lang="en-US" sz="2400"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557983"/>
            <a:ext cx="10056812" cy="747897"/>
          </a:xfrm>
          <a:noFill/>
        </p:spPr>
        <p:txBody>
          <a:bodyPr/>
          <a:lstStyle/>
          <a:p>
            <a:r>
              <a:rPr lang="en-US" sz="5400" dirty="0" smtClean="0"/>
              <a:t>Why  Measure</a:t>
            </a:r>
            <a:r>
              <a:rPr lang="en-US" sz="5400" baseline="0" dirty="0" smtClean="0"/>
              <a:t> Phase Relevance?</a:t>
            </a:r>
            <a:endParaRPr lang="en-US" sz="3200" spc="-250" dirty="0">
              <a:solidFill>
                <a:schemeClr val="accent1"/>
              </a:solidFill>
            </a:endParaRPr>
          </a:p>
        </p:txBody>
      </p:sp>
      <p:sp>
        <p:nvSpPr>
          <p:cNvPr id="9239" name="Rectangle 23"/>
          <p:cNvSpPr>
            <a:spLocks noGrp="1" noChangeArrowheads="1"/>
          </p:cNvSpPr>
          <p:nvPr>
            <p:ph type="body" idx="1"/>
          </p:nvPr>
        </p:nvSpPr>
        <p:spPr>
          <a:xfrm>
            <a:off x="466253" y="2969189"/>
            <a:ext cx="10056812" cy="4247317"/>
          </a:xfrm>
          <a:noFill/>
        </p:spPr>
        <p:txBody>
          <a:bodyPr/>
          <a:lstStyle/>
          <a:p>
            <a:r>
              <a:rPr lang="en-US" dirty="0" smtClean="0"/>
              <a:t>Keyword-driven Online Advertising</a:t>
            </a:r>
          </a:p>
          <a:p>
            <a:pPr lvl="1"/>
            <a:r>
              <a:rPr lang="en-US" dirty="0" smtClean="0"/>
              <a:t>Sponsored Search</a:t>
            </a:r>
          </a:p>
          <a:p>
            <a:pPr lvl="2"/>
            <a:r>
              <a:rPr lang="en-US" dirty="0" smtClean="0"/>
              <a:t>Ads with bid keywords that match the query</a:t>
            </a:r>
          </a:p>
          <a:p>
            <a:pPr lvl="1"/>
            <a:r>
              <a:rPr lang="en-US" sz="2800" dirty="0" smtClean="0"/>
              <a:t>Contextual Advertising (keyword-based)</a:t>
            </a:r>
            <a:endParaRPr lang="en-US" dirty="0" smtClean="0"/>
          </a:p>
          <a:p>
            <a:pPr lvl="2"/>
            <a:r>
              <a:rPr lang="en-US" dirty="0" smtClean="0"/>
              <a:t>Ads with bid keywords that are relevant to the content</a:t>
            </a:r>
          </a:p>
          <a:p>
            <a:pPr lvl="8"/>
            <a:endParaRPr lang="en-US" dirty="0" smtClean="0"/>
          </a:p>
          <a:p>
            <a:r>
              <a:rPr lang="en-US" dirty="0" smtClean="0"/>
              <a:t>To deliver relevant ads leads to problems related to phrase relevance measures.</a:t>
            </a:r>
            <a:endParaRPr lang="en-US" sz="4000"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9470"/>
            <a:ext cx="10056494" cy="830997"/>
          </a:xfrm>
        </p:spPr>
        <p:txBody>
          <a:bodyPr/>
          <a:lstStyle/>
          <a:p>
            <a:r>
              <a:rPr sz="6000" smtClean="0"/>
              <a:t>Accuracy</a:t>
            </a:r>
            <a:endParaRPr lang="en-US" sz="6000" dirty="0"/>
          </a:p>
        </p:txBody>
      </p:sp>
      <p:graphicFrame>
        <p:nvGraphicFramePr>
          <p:cNvPr id="4" name="Chart 3"/>
          <p:cNvGraphicFramePr/>
          <p:nvPr/>
        </p:nvGraphicFramePr>
        <p:xfrm>
          <a:off x="270499" y="2465321"/>
          <a:ext cx="10303716" cy="5447756"/>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7"/>
          <p:cNvGrpSpPr/>
          <p:nvPr/>
        </p:nvGrpSpPr>
        <p:grpSpPr>
          <a:xfrm>
            <a:off x="4818183" y="1899140"/>
            <a:ext cx="2194560" cy="584775"/>
            <a:chOff x="7690337" y="7127632"/>
            <a:chExt cx="2194560" cy="584775"/>
          </a:xfrm>
        </p:grpSpPr>
        <p:cxnSp>
          <p:nvCxnSpPr>
            <p:cNvPr id="6" name="Straight Arrow Connector 5"/>
            <p:cNvCxnSpPr/>
            <p:nvPr/>
          </p:nvCxnSpPr>
          <p:spPr bwMode="auto">
            <a:xfrm>
              <a:off x="7690337" y="7702062"/>
              <a:ext cx="2194560" cy="0"/>
            </a:xfrm>
            <a:prstGeom prst="straightConnector1">
              <a:avLst/>
            </a:prstGeom>
            <a:ln w="4445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95137" y="7127632"/>
              <a:ext cx="1582616" cy="584775"/>
            </a:xfrm>
            <a:prstGeom prst="rect">
              <a:avLst/>
            </a:prstGeom>
            <a:noFill/>
          </p:spPr>
          <p:txBody>
            <a:bodyPr wrap="square" rtlCol="0">
              <a:spAutoFit/>
            </a:bodyPr>
            <a:lstStyle/>
            <a:p>
              <a:pPr algn="ctr"/>
              <a:r>
                <a:rPr lang="en-US" sz="3200" dirty="0" smtClean="0">
                  <a:solidFill>
                    <a:srgbClr val="FFFF00"/>
                  </a:solidFill>
                  <a:latin typeface="Segoe" pitchFamily="34" charset="0"/>
                </a:rPr>
                <a:t>Better</a:t>
              </a:r>
            </a:p>
          </p:txBody>
        </p:sp>
      </p:gr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9808"/>
            <a:ext cx="10056494" cy="830997"/>
          </a:xfrm>
        </p:spPr>
        <p:txBody>
          <a:bodyPr/>
          <a:lstStyle/>
          <a:p>
            <a:r>
              <a:rPr sz="6000" smtClean="0"/>
              <a:t>AUC Scores</a:t>
            </a:r>
            <a:endParaRPr lang="en-US" sz="6000" dirty="0"/>
          </a:p>
        </p:txBody>
      </p:sp>
      <p:graphicFrame>
        <p:nvGraphicFramePr>
          <p:cNvPr id="4" name="Chart 3"/>
          <p:cNvGraphicFramePr/>
          <p:nvPr/>
        </p:nvGraphicFramePr>
        <p:xfrm>
          <a:off x="270500" y="2641167"/>
          <a:ext cx="10045808" cy="5307080"/>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Group 7"/>
          <p:cNvGrpSpPr/>
          <p:nvPr/>
        </p:nvGrpSpPr>
        <p:grpSpPr>
          <a:xfrm>
            <a:off x="4911968" y="1922586"/>
            <a:ext cx="2194560" cy="584775"/>
            <a:chOff x="7690337" y="7127632"/>
            <a:chExt cx="2194560" cy="584775"/>
          </a:xfrm>
        </p:grpSpPr>
        <p:cxnSp>
          <p:nvCxnSpPr>
            <p:cNvPr id="6" name="Straight Arrow Connector 5"/>
            <p:cNvCxnSpPr/>
            <p:nvPr/>
          </p:nvCxnSpPr>
          <p:spPr bwMode="auto">
            <a:xfrm>
              <a:off x="7690337" y="7702062"/>
              <a:ext cx="2194560" cy="0"/>
            </a:xfrm>
            <a:prstGeom prst="straightConnector1">
              <a:avLst/>
            </a:prstGeom>
            <a:ln w="4445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95137" y="7127632"/>
              <a:ext cx="1582616" cy="584775"/>
            </a:xfrm>
            <a:prstGeom prst="rect">
              <a:avLst/>
            </a:prstGeom>
            <a:noFill/>
          </p:spPr>
          <p:txBody>
            <a:bodyPr wrap="square" rtlCol="0">
              <a:spAutoFit/>
            </a:bodyPr>
            <a:lstStyle/>
            <a:p>
              <a:pPr algn="ctr"/>
              <a:r>
                <a:rPr lang="en-US" sz="3200" dirty="0" smtClean="0">
                  <a:solidFill>
                    <a:srgbClr val="FFFF00"/>
                  </a:solidFill>
                  <a:latin typeface="Segoe" pitchFamily="34" charset="0"/>
                </a:rPr>
                <a:t>Better</a:t>
              </a:r>
            </a:p>
          </p:txBody>
        </p:sp>
      </p:gr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9808"/>
            <a:ext cx="10056494" cy="830997"/>
          </a:xfrm>
        </p:spPr>
        <p:txBody>
          <a:bodyPr/>
          <a:lstStyle/>
          <a:p>
            <a:r>
              <a:rPr sz="6000" smtClean="0"/>
              <a:t>Cross Entropy</a:t>
            </a:r>
            <a:endParaRPr lang="en-US" sz="6000" dirty="0"/>
          </a:p>
        </p:txBody>
      </p:sp>
      <p:graphicFrame>
        <p:nvGraphicFramePr>
          <p:cNvPr id="4" name="Chart 3"/>
          <p:cNvGraphicFramePr/>
          <p:nvPr/>
        </p:nvGraphicFramePr>
        <p:xfrm>
          <a:off x="269632" y="2625969"/>
          <a:ext cx="10094438" cy="5173352"/>
        </p:xfrm>
        <a:graphic>
          <a:graphicData uri="http://schemas.openxmlformats.org/drawingml/2006/chart">
            <c:chart xmlns:c="http://schemas.openxmlformats.org/drawingml/2006/chart" xmlns:r="http://schemas.openxmlformats.org/officeDocument/2006/relationships" r:id="rId2"/>
          </a:graphicData>
        </a:graphic>
      </p:graphicFrame>
      <p:grpSp>
        <p:nvGrpSpPr>
          <p:cNvPr id="3" name="Group 7"/>
          <p:cNvGrpSpPr/>
          <p:nvPr/>
        </p:nvGrpSpPr>
        <p:grpSpPr>
          <a:xfrm>
            <a:off x="5205044" y="2016371"/>
            <a:ext cx="2194560" cy="584775"/>
            <a:chOff x="7690337" y="7127632"/>
            <a:chExt cx="2194560" cy="584775"/>
          </a:xfrm>
        </p:grpSpPr>
        <p:cxnSp>
          <p:nvCxnSpPr>
            <p:cNvPr id="6" name="Straight Arrow Connector 5"/>
            <p:cNvCxnSpPr/>
            <p:nvPr/>
          </p:nvCxnSpPr>
          <p:spPr bwMode="auto">
            <a:xfrm>
              <a:off x="7690337" y="7702062"/>
              <a:ext cx="2194560" cy="0"/>
            </a:xfrm>
            <a:prstGeom prst="straightConnector1">
              <a:avLst/>
            </a:prstGeom>
            <a:ln w="44450">
              <a:headEnd type="triangle" w="med" len="med"/>
              <a:tailEnd type="non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995137" y="7127632"/>
              <a:ext cx="1582616" cy="584775"/>
            </a:xfrm>
            <a:prstGeom prst="rect">
              <a:avLst/>
            </a:prstGeom>
            <a:noFill/>
          </p:spPr>
          <p:txBody>
            <a:bodyPr wrap="square" rtlCol="0">
              <a:spAutoFit/>
            </a:bodyPr>
            <a:lstStyle/>
            <a:p>
              <a:pPr algn="ctr"/>
              <a:r>
                <a:rPr lang="en-US" sz="3200" dirty="0" smtClean="0">
                  <a:solidFill>
                    <a:srgbClr val="FFFF00"/>
                  </a:solidFill>
                  <a:latin typeface="Segoe" pitchFamily="34" charset="0"/>
                </a:rPr>
                <a:t>Better</a:t>
              </a:r>
            </a:p>
          </p:txBody>
        </p:sp>
      </p:gr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747897"/>
          </a:xfrm>
        </p:spPr>
        <p:txBody>
          <a:bodyPr/>
          <a:lstStyle/>
          <a:p>
            <a:r>
              <a:rPr sz="5400" smtClean="0"/>
              <a:t>Conclusions (1/2)</a:t>
            </a:r>
            <a:endParaRPr lang="en-US" sz="5400" dirty="0"/>
          </a:p>
        </p:txBody>
      </p:sp>
      <p:sp>
        <p:nvSpPr>
          <p:cNvPr id="3" name="Text Placeholder 2"/>
          <p:cNvSpPr>
            <a:spLocks noGrp="1"/>
          </p:cNvSpPr>
          <p:nvPr>
            <p:ph type="body" idx="1"/>
          </p:nvPr>
        </p:nvSpPr>
        <p:spPr>
          <a:xfrm>
            <a:off x="457200" y="2706986"/>
            <a:ext cx="10056494" cy="4801314"/>
          </a:xfrm>
        </p:spPr>
        <p:txBody>
          <a:bodyPr/>
          <a:lstStyle/>
          <a:p>
            <a:r>
              <a:rPr lang="en-US" sz="3200" dirty="0" smtClean="0"/>
              <a:t>Phrase relevance measure is a crucial task for online advertising</a:t>
            </a:r>
          </a:p>
          <a:p>
            <a:r>
              <a:rPr lang="en-US" sz="3200" dirty="0" smtClean="0"/>
              <a:t>Our solution: similarity &amp; regression based methods</a:t>
            </a:r>
            <a:endParaRPr lang="en-US" sz="2800" dirty="0" smtClean="0"/>
          </a:p>
          <a:p>
            <a:pPr lvl="1"/>
            <a:r>
              <a:rPr lang="en-US" sz="2800" dirty="0" smtClean="0"/>
              <a:t>Consistent probabilities for out-of-doc phrases</a:t>
            </a:r>
          </a:p>
          <a:p>
            <a:pPr lvl="1"/>
            <a:r>
              <a:rPr lang="en-US" sz="2800" dirty="0" smtClean="0"/>
              <a:t>Similarity-based methods</a:t>
            </a:r>
          </a:p>
          <a:p>
            <a:pPr lvl="2"/>
            <a:r>
              <a:rPr lang="en-US" sz="2400" dirty="0" smtClean="0"/>
              <a:t>Simple and straightforward</a:t>
            </a:r>
          </a:p>
          <a:p>
            <a:pPr lvl="2"/>
            <a:r>
              <a:rPr lang="en-US" sz="2400" dirty="0" smtClean="0"/>
              <a:t>The combined approach can lead to decent performance</a:t>
            </a:r>
          </a:p>
          <a:p>
            <a:pPr lvl="1"/>
            <a:r>
              <a:rPr lang="en-US" sz="2800" dirty="0" smtClean="0"/>
              <a:t>Regression-based methods</a:t>
            </a:r>
          </a:p>
          <a:p>
            <a:pPr lvl="2"/>
            <a:r>
              <a:rPr lang="en-US" sz="2400" dirty="0" smtClean="0"/>
              <a:t>Achieved the best results in our experiments</a:t>
            </a:r>
          </a:p>
          <a:p>
            <a:pPr lvl="2"/>
            <a:r>
              <a:rPr lang="en-US" sz="2400" dirty="0" smtClean="0"/>
              <a:t>Quality depends on the in-doc relevance estimates &amp; kernel</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9808"/>
            <a:ext cx="10056494" cy="747897"/>
          </a:xfrm>
        </p:spPr>
        <p:txBody>
          <a:bodyPr/>
          <a:lstStyle/>
          <a:p>
            <a:r>
              <a:rPr lang="en-US" sz="5400" dirty="0" smtClean="0"/>
              <a:t>Conclusions (2/2)</a:t>
            </a:r>
            <a:endParaRPr lang="en-US" sz="5400" dirty="0"/>
          </a:p>
        </p:txBody>
      </p:sp>
      <p:sp>
        <p:nvSpPr>
          <p:cNvPr id="3" name="Text Placeholder 2"/>
          <p:cNvSpPr>
            <a:spLocks noGrp="1"/>
          </p:cNvSpPr>
          <p:nvPr>
            <p:ph type="body" idx="1"/>
          </p:nvPr>
        </p:nvSpPr>
        <p:spPr>
          <a:xfrm>
            <a:off x="457200" y="2672862"/>
            <a:ext cx="10234246" cy="4801314"/>
          </a:xfrm>
        </p:spPr>
        <p:txBody>
          <a:bodyPr/>
          <a:lstStyle/>
          <a:p>
            <a:r>
              <a:rPr lang="en-US" sz="3200" dirty="0" smtClean="0"/>
              <a:t>Future Work – More machine learning techniques</a:t>
            </a:r>
          </a:p>
          <a:p>
            <a:pPr lvl="8"/>
            <a:endParaRPr lang="en-US" sz="1200" dirty="0" smtClean="0"/>
          </a:p>
          <a:p>
            <a:r>
              <a:rPr lang="en-US" sz="3200" dirty="0" err="1" smtClean="0"/>
              <a:t>SimCombine</a:t>
            </a:r>
            <a:endParaRPr lang="en-US" sz="3200" dirty="0" smtClean="0"/>
          </a:p>
          <a:p>
            <a:pPr lvl="1"/>
            <a:r>
              <a:rPr lang="en-US" sz="2800" dirty="0" smtClean="0"/>
              <a:t>An ML method using basic similarity measures as features</a:t>
            </a:r>
          </a:p>
          <a:p>
            <a:pPr lvl="1"/>
            <a:r>
              <a:rPr lang="en-US" sz="2800" dirty="0" smtClean="0"/>
              <a:t>Explore more features (e.g., query frequency, page quality)</a:t>
            </a:r>
          </a:p>
          <a:p>
            <a:pPr lvl="1"/>
            <a:r>
              <a:rPr lang="en-US" sz="2800" dirty="0" smtClean="0"/>
              <a:t>Other machine learning models</a:t>
            </a:r>
          </a:p>
          <a:p>
            <a:r>
              <a:rPr lang="en-US" sz="3200" dirty="0" smtClean="0"/>
              <a:t>Gaussian process regression</a:t>
            </a:r>
          </a:p>
          <a:p>
            <a:pPr lvl="1"/>
            <a:r>
              <a:rPr lang="en-US" sz="2800" dirty="0" smtClean="0"/>
              <a:t>Learning a better kernel function</a:t>
            </a:r>
          </a:p>
          <a:p>
            <a:pPr lvl="2"/>
            <a:r>
              <a:rPr lang="en-US" sz="2400" dirty="0" smtClean="0"/>
              <a:t>Kernel meta-training </a:t>
            </a:r>
            <a:r>
              <a:rPr lang="en-US" sz="2000" dirty="0" smtClean="0"/>
              <a:t>[Platt et al. NIPS-14]</a:t>
            </a:r>
            <a:r>
              <a:rPr lang="en-US" sz="2400" dirty="0" smtClean="0"/>
              <a:t> </a:t>
            </a:r>
          </a:p>
          <a:p>
            <a:pPr lvl="2"/>
            <a:r>
              <a:rPr lang="en-US" sz="2400" dirty="0" smtClean="0"/>
              <a:t>Maximum likelihood training</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249551"/>
            <a:ext cx="10056812" cy="747897"/>
          </a:xfrm>
          <a:noFill/>
        </p:spPr>
        <p:txBody>
          <a:bodyPr/>
          <a:lstStyle/>
          <a:p>
            <a:r>
              <a:rPr lang="en-US" sz="5400" dirty="0" smtClean="0"/>
              <a:t>Sponsored Search</a:t>
            </a:r>
            <a:endParaRPr lang="en-US" sz="3200" spc="-250" dirty="0">
              <a:solidFill>
                <a:schemeClr val="accent1"/>
              </a:solidFill>
            </a:endParaRPr>
          </a:p>
        </p:txBody>
      </p:sp>
      <p:pic>
        <p:nvPicPr>
          <p:cNvPr id="9" name="Picture 1"/>
          <p:cNvPicPr>
            <a:picLocks noChangeAspect="1" noChangeArrowheads="1"/>
          </p:cNvPicPr>
          <p:nvPr/>
        </p:nvPicPr>
        <p:blipFill>
          <a:blip r:embed="rId3"/>
          <a:srcRect/>
          <a:stretch>
            <a:fillRect/>
          </a:stretch>
        </p:blipFill>
        <p:spPr bwMode="auto">
          <a:xfrm>
            <a:off x="252046" y="2181226"/>
            <a:ext cx="10515600" cy="5895975"/>
          </a:xfrm>
          <a:prstGeom prst="rect">
            <a:avLst/>
          </a:prstGeom>
          <a:noFill/>
          <a:ln w="9525">
            <a:noFill/>
            <a:miter lim="800000"/>
            <a:headEnd/>
            <a:tailEnd/>
          </a:ln>
          <a:effectLst/>
        </p:spPr>
      </p:pic>
      <p:sp>
        <p:nvSpPr>
          <p:cNvPr id="12" name="Rectangle 11"/>
          <p:cNvSpPr/>
          <p:nvPr/>
        </p:nvSpPr>
        <p:spPr bwMode="auto">
          <a:xfrm>
            <a:off x="7995137" y="3094892"/>
            <a:ext cx="2555631" cy="4314094"/>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3" name="Rectangle 12"/>
          <p:cNvSpPr/>
          <p:nvPr/>
        </p:nvSpPr>
        <p:spPr bwMode="auto">
          <a:xfrm>
            <a:off x="281352" y="3305908"/>
            <a:ext cx="7631725" cy="1606061"/>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4" name="Rectangle 13"/>
          <p:cNvSpPr/>
          <p:nvPr/>
        </p:nvSpPr>
        <p:spPr bwMode="auto">
          <a:xfrm>
            <a:off x="2103315" y="2324100"/>
            <a:ext cx="4414716" cy="290146"/>
          </a:xfrm>
          <a:prstGeom prst="rect">
            <a:avLst/>
          </a:prstGeom>
          <a:noFill/>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cxnSp>
        <p:nvCxnSpPr>
          <p:cNvPr id="15" name="Straight Arrow Connector 14"/>
          <p:cNvCxnSpPr>
            <a:stCxn id="14" idx="0"/>
            <a:endCxn id="16" idx="1"/>
          </p:cNvCxnSpPr>
          <p:nvPr/>
        </p:nvCxnSpPr>
        <p:spPr bwMode="auto">
          <a:xfrm rot="5400000" flipH="1" flipV="1">
            <a:off x="5731420" y="130721"/>
            <a:ext cx="772632" cy="3614127"/>
          </a:xfrm>
          <a:prstGeom prst="straightConnector1">
            <a:avLst/>
          </a:prstGeom>
          <a:ln w="28575">
            <a:headEnd type="none" w="med" len="med"/>
            <a:tailEnd type="arrow"/>
          </a:ln>
        </p:spPr>
        <p:style>
          <a:lnRef idx="1">
            <a:schemeClr val="accent3"/>
          </a:lnRef>
          <a:fillRef idx="0">
            <a:schemeClr val="accent3"/>
          </a:fillRef>
          <a:effectRef idx="0">
            <a:schemeClr val="accent3"/>
          </a:effectRef>
          <a:fontRef idx="minor">
            <a:schemeClr val="tx1"/>
          </a:fontRef>
        </p:style>
      </p:cxnSp>
      <p:sp>
        <p:nvSpPr>
          <p:cNvPr id="16" name="Rounded Rectangle 15"/>
          <p:cNvSpPr/>
          <p:nvPr/>
        </p:nvSpPr>
        <p:spPr bwMode="auto">
          <a:xfrm>
            <a:off x="7924800" y="1021696"/>
            <a:ext cx="2836985" cy="1059543"/>
          </a:xfrm>
          <a:prstGeom prst="roundRect">
            <a:avLst>
              <a:gd name="adj" fmla="val 9033"/>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sng" strike="noStrike" cap="none" normalizeH="0" baseline="0" dirty="0" smtClean="0">
                <a:solidFill>
                  <a:schemeClr val="tx1"/>
                </a:solidFill>
                <a:effectLst/>
                <a:latin typeface="Segoe" pitchFamily="34" charset="0"/>
              </a:rPr>
              <a:t>query</a:t>
            </a:r>
            <a:r>
              <a:rPr kumimoji="0" lang="en-US" sz="2900" b="0" i="0" u="none" strike="noStrike" cap="none" normalizeH="0" baseline="0" dirty="0" smtClean="0">
                <a:solidFill>
                  <a:schemeClr val="tx1"/>
                </a:solidFill>
                <a:effectLst/>
                <a:latin typeface="Segoe" pitchFamily="34" charset="0"/>
              </a:rPr>
              <a:t/>
            </a:r>
            <a:br>
              <a:rPr kumimoji="0" lang="en-US" sz="2900" b="0" i="0" u="none" strike="noStrike" cap="none" normalizeH="0" baseline="0" dirty="0" smtClean="0">
                <a:solidFill>
                  <a:schemeClr val="tx1"/>
                </a:solidFill>
                <a:effectLst/>
                <a:latin typeface="Segoe" pitchFamily="34" charset="0"/>
              </a:rPr>
            </a:br>
            <a:r>
              <a:rPr kumimoji="0" lang="en-US" sz="2900" b="1" i="0" u="none" strike="noStrike" cap="none" normalizeH="0" baseline="0" dirty="0" smtClean="0">
                <a:solidFill>
                  <a:schemeClr val="tx1"/>
                </a:solidFill>
                <a:effectLst/>
                <a:latin typeface="Segoe" pitchFamily="34" charset="0"/>
              </a:rPr>
              <a:t>flight to </a:t>
            </a:r>
            <a:r>
              <a:rPr kumimoji="0" lang="en-US" sz="2900" b="1" i="0" u="none" strike="noStrike" cap="none" normalizeH="0" baseline="0" dirty="0" err="1" smtClean="0">
                <a:solidFill>
                  <a:schemeClr val="tx1"/>
                </a:solidFill>
                <a:effectLst/>
                <a:latin typeface="Segoe" pitchFamily="34" charset="0"/>
              </a:rPr>
              <a:t>kyoto</a:t>
            </a:r>
            <a:endParaRPr kumimoji="0" lang="en-US" sz="2900" b="1" i="0" u="none" strike="noStrike" cap="none" normalizeH="0" baseline="0" dirty="0" smtClean="0">
              <a:solidFill>
                <a:schemeClr val="tx1"/>
              </a:solidFill>
              <a:effectLst/>
              <a:latin typeface="Segoe" pitchFamily="34" charset="0"/>
            </a:endParaRPr>
          </a:p>
        </p:txBody>
      </p:sp>
      <p:sp>
        <p:nvSpPr>
          <p:cNvPr id="24" name="Rectangle 23"/>
          <p:cNvSpPr/>
          <p:nvPr/>
        </p:nvSpPr>
        <p:spPr bwMode="auto">
          <a:xfrm>
            <a:off x="304800" y="5029200"/>
            <a:ext cx="7514492" cy="3001108"/>
          </a:xfrm>
          <a:prstGeom prst="rect">
            <a:avLst/>
          </a:prstGeom>
          <a:solidFill>
            <a:schemeClr val="lt1">
              <a:alpha val="40000"/>
            </a:schemeClr>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23" name="TextBox 22"/>
          <p:cNvSpPr txBox="1"/>
          <p:nvPr/>
        </p:nvSpPr>
        <p:spPr>
          <a:xfrm>
            <a:off x="482192" y="5838092"/>
            <a:ext cx="7277508" cy="584775"/>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3200" b="1" dirty="0" smtClean="0">
                <a:solidFill>
                  <a:srgbClr val="FF0000"/>
                </a:solidFill>
              </a:rPr>
              <a:t>Are these ads relevant to the query?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249551"/>
            <a:ext cx="10056812" cy="747897"/>
          </a:xfrm>
          <a:noFill/>
        </p:spPr>
        <p:txBody>
          <a:bodyPr/>
          <a:lstStyle/>
          <a:p>
            <a:r>
              <a:rPr lang="en-US" sz="5400" dirty="0" smtClean="0"/>
              <a:t>Contextual Advertising</a:t>
            </a:r>
            <a:endParaRPr lang="en-US" sz="3200" spc="-250" dirty="0">
              <a:solidFill>
                <a:schemeClr val="accent1"/>
              </a:solidFill>
            </a:endParaRPr>
          </a:p>
        </p:txBody>
      </p:sp>
      <p:grpSp>
        <p:nvGrpSpPr>
          <p:cNvPr id="7" name="Group 6"/>
          <p:cNvGrpSpPr/>
          <p:nvPr/>
        </p:nvGrpSpPr>
        <p:grpSpPr>
          <a:xfrm>
            <a:off x="1044192" y="2041103"/>
            <a:ext cx="8644109" cy="5992554"/>
            <a:chOff x="946200" y="2182617"/>
            <a:chExt cx="7448550" cy="5132582"/>
          </a:xfrm>
        </p:grpSpPr>
        <p:pic>
          <p:nvPicPr>
            <p:cNvPr id="13313" name="Picture 1"/>
            <p:cNvPicPr>
              <a:picLocks noChangeAspect="1" noChangeArrowheads="1"/>
            </p:cNvPicPr>
            <p:nvPr/>
          </p:nvPicPr>
          <p:blipFill>
            <a:blip r:embed="rId3"/>
            <a:srcRect/>
            <a:stretch>
              <a:fillRect/>
            </a:stretch>
          </p:blipFill>
          <p:spPr bwMode="auto">
            <a:xfrm>
              <a:off x="946200" y="2182617"/>
              <a:ext cx="7448550" cy="3076575"/>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947738" y="5257120"/>
              <a:ext cx="7437803" cy="2058079"/>
            </a:xfrm>
            <a:prstGeom prst="rect">
              <a:avLst/>
            </a:prstGeom>
            <a:noFill/>
            <a:ln w="9525">
              <a:noFill/>
              <a:miter lim="800000"/>
              <a:headEnd/>
              <a:tailEnd/>
            </a:ln>
            <a:effectLst/>
          </p:spPr>
        </p:pic>
      </p:grpSp>
      <p:sp>
        <p:nvSpPr>
          <p:cNvPr id="10" name="Rectangle 9"/>
          <p:cNvSpPr/>
          <p:nvPr/>
        </p:nvSpPr>
        <p:spPr bwMode="auto">
          <a:xfrm>
            <a:off x="1012371" y="5889171"/>
            <a:ext cx="6749143" cy="2157549"/>
          </a:xfrm>
          <a:prstGeom prst="rect">
            <a:avLst/>
          </a:prstGeom>
          <a:noFill/>
          <a:ln w="31750">
            <a:solidFill>
              <a:srgbClr val="FF0000"/>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sp>
        <p:nvSpPr>
          <p:cNvPr id="11" name="TextBox 10"/>
          <p:cNvSpPr txBox="1"/>
          <p:nvPr/>
        </p:nvSpPr>
        <p:spPr>
          <a:xfrm>
            <a:off x="283033" y="4386943"/>
            <a:ext cx="10374086" cy="584775"/>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3200" b="1" dirty="0" smtClean="0">
                <a:solidFill>
                  <a:srgbClr val="FF0000"/>
                </a:solidFill>
              </a:rPr>
              <a:t>How relevant are the keywords behind the ads?</a:t>
            </a:r>
            <a:endParaRPr lang="en-US" sz="3200" b="1" dirty="0">
              <a:solidFill>
                <a:srgbClr val="FF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380183"/>
            <a:ext cx="10056812" cy="692497"/>
          </a:xfrm>
          <a:noFill/>
        </p:spPr>
        <p:txBody>
          <a:bodyPr/>
          <a:lstStyle/>
          <a:p>
            <a:r>
              <a:rPr lang="en-US" sz="5000" dirty="0" smtClean="0"/>
              <a:t>Problem – </a:t>
            </a:r>
            <a:r>
              <a:rPr sz="5000" i="1" smtClean="0"/>
              <a:t>Phrase Relevance Measures</a:t>
            </a:r>
            <a:endParaRPr lang="en-US" sz="5000" spc="-250" dirty="0">
              <a:solidFill>
                <a:schemeClr val="accent1"/>
              </a:solidFill>
            </a:endParaRPr>
          </a:p>
        </p:txBody>
      </p:sp>
      <p:sp>
        <p:nvSpPr>
          <p:cNvPr id="9239" name="Rectangle 23"/>
          <p:cNvSpPr>
            <a:spLocks noGrp="1" noChangeArrowheads="1"/>
          </p:cNvSpPr>
          <p:nvPr>
            <p:ph type="body" idx="1"/>
          </p:nvPr>
        </p:nvSpPr>
        <p:spPr>
          <a:xfrm>
            <a:off x="466253" y="2402062"/>
            <a:ext cx="10179976" cy="5059847"/>
          </a:xfrm>
          <a:noFill/>
        </p:spPr>
        <p:txBody>
          <a:bodyPr/>
          <a:lstStyle/>
          <a:p>
            <a:r>
              <a:rPr lang="en-US" sz="3200" dirty="0" smtClean="0"/>
              <a:t>Given a document </a:t>
            </a:r>
            <a:r>
              <a:rPr lang="en-US" sz="3200" i="1" dirty="0" smtClean="0">
                <a:solidFill>
                  <a:srgbClr val="FFFF00"/>
                </a:solidFill>
                <a:latin typeface="Times New Roman" pitchFamily="18" charset="0"/>
                <a:cs typeface="Times New Roman" pitchFamily="18" charset="0"/>
              </a:rPr>
              <a:t>d</a:t>
            </a:r>
            <a:r>
              <a:rPr lang="en-US" sz="3200" dirty="0" smtClean="0"/>
              <a:t> and a phrase </a:t>
            </a:r>
            <a:r>
              <a:rPr lang="en-US" sz="3200" i="1" dirty="0" smtClean="0">
                <a:solidFill>
                  <a:srgbClr val="FFFF00"/>
                </a:solidFill>
                <a:latin typeface="Times New Roman" pitchFamily="18" charset="0"/>
                <a:cs typeface="Times New Roman" pitchFamily="18" charset="0"/>
              </a:rPr>
              <a:t>ph</a:t>
            </a:r>
            <a:r>
              <a:rPr lang="en-US" sz="3200" dirty="0" smtClean="0"/>
              <a:t>, we want to measure whether </a:t>
            </a:r>
            <a:r>
              <a:rPr lang="en-US" sz="3200" i="1" dirty="0" smtClean="0">
                <a:solidFill>
                  <a:srgbClr val="FFFF00"/>
                </a:solidFill>
                <a:latin typeface="Times New Roman" pitchFamily="18" charset="0"/>
                <a:cs typeface="Times New Roman" pitchFamily="18" charset="0"/>
              </a:rPr>
              <a:t>ph</a:t>
            </a:r>
            <a:r>
              <a:rPr lang="en-US" sz="3200" dirty="0" smtClean="0"/>
              <a:t> is relevant to </a:t>
            </a:r>
            <a:r>
              <a:rPr lang="en-US" sz="3200" i="1" dirty="0" smtClean="0">
                <a:solidFill>
                  <a:srgbClr val="FFFF00"/>
                </a:solidFill>
                <a:latin typeface="Times New Roman" pitchFamily="18" charset="0"/>
                <a:cs typeface="Times New Roman" pitchFamily="18" charset="0"/>
              </a:rPr>
              <a:t>d</a:t>
            </a:r>
            <a:r>
              <a:rPr lang="en-US" sz="3200" dirty="0" smtClean="0"/>
              <a:t>  (e.g., </a:t>
            </a:r>
            <a:r>
              <a:rPr lang="en-US" sz="3200" dirty="0" smtClean="0">
                <a:solidFill>
                  <a:srgbClr val="FFFF00"/>
                </a:solidFill>
                <a:latin typeface="Times New Roman" pitchFamily="18" charset="0"/>
                <a:cs typeface="Times New Roman" pitchFamily="18" charset="0"/>
              </a:rPr>
              <a:t>p(</a:t>
            </a:r>
            <a:r>
              <a:rPr lang="en-US" sz="3200" i="1" dirty="0" err="1" smtClean="0">
                <a:solidFill>
                  <a:srgbClr val="FFFF00"/>
                </a:solidFill>
                <a:latin typeface="Times New Roman" pitchFamily="18" charset="0"/>
                <a:cs typeface="Times New Roman" pitchFamily="18" charset="0"/>
              </a:rPr>
              <a:t>ph</a:t>
            </a:r>
            <a:r>
              <a:rPr lang="en-US" sz="3200" dirty="0" err="1" smtClean="0">
                <a:solidFill>
                  <a:srgbClr val="FFFF00"/>
                </a:solidFill>
                <a:latin typeface="Times New Roman" pitchFamily="18" charset="0"/>
                <a:cs typeface="Times New Roman" pitchFamily="18" charset="0"/>
              </a:rPr>
              <a:t>|</a:t>
            </a:r>
            <a:r>
              <a:rPr lang="en-US" sz="3200" i="1" dirty="0" err="1" smtClean="0">
                <a:solidFill>
                  <a:srgbClr val="FFFF00"/>
                </a:solidFill>
                <a:latin typeface="Times New Roman" pitchFamily="18" charset="0"/>
                <a:cs typeface="Times New Roman" pitchFamily="18" charset="0"/>
              </a:rPr>
              <a:t>d</a:t>
            </a:r>
            <a:r>
              <a:rPr lang="en-US" sz="3200" dirty="0" smtClean="0">
                <a:solidFill>
                  <a:srgbClr val="FFFF00"/>
                </a:solidFill>
                <a:latin typeface="Times New Roman" pitchFamily="18" charset="0"/>
                <a:cs typeface="Times New Roman" pitchFamily="18" charset="0"/>
              </a:rPr>
              <a:t>)</a:t>
            </a:r>
            <a:r>
              <a:rPr lang="en-US" sz="3200" dirty="0" smtClean="0"/>
              <a:t>)</a:t>
            </a:r>
          </a:p>
          <a:p>
            <a:endParaRPr lang="en-US" sz="1400" dirty="0" smtClean="0"/>
          </a:p>
          <a:p>
            <a:pPr>
              <a:buNone/>
            </a:pPr>
            <a:r>
              <a:rPr lang="en-US" dirty="0" smtClean="0"/>
              <a:t>Applications – judging ad relevance</a:t>
            </a:r>
          </a:p>
          <a:p>
            <a:pPr lvl="1"/>
            <a:r>
              <a:rPr lang="en-US" dirty="0" smtClean="0"/>
              <a:t>Sponsored search </a:t>
            </a:r>
            <a:r>
              <a:rPr lang="en-US" sz="2800" dirty="0" smtClean="0"/>
              <a:t>(</a:t>
            </a:r>
            <a:r>
              <a:rPr lang="en-US" sz="2800" dirty="0" smtClean="0">
                <a:solidFill>
                  <a:schemeClr val="accent2">
                    <a:lumMod val="60000"/>
                    <a:lumOff val="40000"/>
                  </a:schemeClr>
                </a:solidFill>
              </a:rPr>
              <a:t>query vs. ad landing page</a:t>
            </a:r>
            <a:r>
              <a:rPr lang="en-US" sz="2800" dirty="0" smtClean="0"/>
              <a:t>)</a:t>
            </a:r>
            <a:endParaRPr lang="en-US" dirty="0" smtClean="0"/>
          </a:p>
          <a:p>
            <a:pPr lvl="2"/>
            <a:r>
              <a:rPr lang="en-US" dirty="0" smtClean="0"/>
              <a:t>Ad relevance verification</a:t>
            </a:r>
          </a:p>
          <a:p>
            <a:pPr lvl="2"/>
            <a:r>
              <a:rPr lang="en-US" dirty="0" smtClean="0"/>
              <a:t>Whether a keyword/query is relevant to the page</a:t>
            </a:r>
          </a:p>
          <a:p>
            <a:pPr lvl="1"/>
            <a:r>
              <a:rPr lang="en-US" dirty="0" smtClean="0"/>
              <a:t>Contextual advertising </a:t>
            </a:r>
            <a:r>
              <a:rPr lang="en-US" sz="2800" dirty="0" smtClean="0"/>
              <a:t>(</a:t>
            </a:r>
            <a:r>
              <a:rPr lang="en-US" sz="2800" dirty="0" smtClean="0">
                <a:solidFill>
                  <a:schemeClr val="accent2">
                    <a:lumMod val="60000"/>
                    <a:lumOff val="40000"/>
                  </a:schemeClr>
                </a:solidFill>
              </a:rPr>
              <a:t>page vs. bid keyword</a:t>
            </a:r>
            <a:r>
              <a:rPr lang="en-US" sz="2800" dirty="0" smtClean="0"/>
              <a:t>)</a:t>
            </a:r>
            <a:endParaRPr lang="en-US" dirty="0" smtClean="0"/>
          </a:p>
          <a:p>
            <a:pPr lvl="2"/>
            <a:r>
              <a:rPr lang="en-US" dirty="0" smtClean="0"/>
              <a:t>External keyword verification</a:t>
            </a:r>
          </a:p>
          <a:p>
            <a:pPr lvl="2"/>
            <a:r>
              <a:rPr lang="en-US" dirty="0" smtClean="0"/>
              <a:t>Whether the new keyword is relevant to the content page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8" name="Rectangle 22"/>
          <p:cNvSpPr>
            <a:spLocks noGrp="1" noChangeArrowheads="1"/>
          </p:cNvSpPr>
          <p:nvPr>
            <p:ph type="title"/>
          </p:nvPr>
        </p:nvSpPr>
        <p:spPr>
          <a:xfrm>
            <a:off x="457200" y="1380183"/>
            <a:ext cx="10056812" cy="747897"/>
          </a:xfrm>
          <a:noFill/>
        </p:spPr>
        <p:txBody>
          <a:bodyPr/>
          <a:lstStyle/>
          <a:p>
            <a:r>
              <a:rPr lang="en-US" sz="5400" dirty="0" smtClean="0"/>
              <a:t>Keyword Extraction for In-doc Phrases</a:t>
            </a:r>
            <a:endParaRPr lang="en-US" sz="3200" spc="-250" dirty="0">
              <a:solidFill>
                <a:schemeClr val="accent1"/>
              </a:solidFill>
            </a:endParaRPr>
          </a:p>
        </p:txBody>
      </p:sp>
      <p:sp>
        <p:nvSpPr>
          <p:cNvPr id="9239" name="Rectangle 23"/>
          <p:cNvSpPr>
            <a:spLocks noGrp="1" noChangeArrowheads="1"/>
          </p:cNvSpPr>
          <p:nvPr>
            <p:ph type="body" idx="1"/>
          </p:nvPr>
        </p:nvSpPr>
        <p:spPr>
          <a:xfrm>
            <a:off x="466252" y="2303586"/>
            <a:ext cx="10135355" cy="2843855"/>
          </a:xfrm>
          <a:noFill/>
        </p:spPr>
        <p:txBody>
          <a:bodyPr/>
          <a:lstStyle/>
          <a:p>
            <a:r>
              <a:rPr lang="en-US" sz="2800" dirty="0" smtClean="0"/>
              <a:t>For </a:t>
            </a:r>
            <a:r>
              <a:rPr lang="en-US" sz="2800" b="1" dirty="0" smtClean="0">
                <a:solidFill>
                  <a:schemeClr val="accent1"/>
                </a:solidFill>
              </a:rPr>
              <a:t>in</a:t>
            </a:r>
            <a:r>
              <a:rPr lang="en-US" sz="2800" dirty="0" smtClean="0"/>
              <a:t>-document phrases, we can use keyword extractor (KEX) directly	 			</a:t>
            </a:r>
            <a:r>
              <a:rPr lang="en-US" sz="2400" dirty="0" smtClean="0"/>
              <a:t>[Yih et al. WWW-06]</a:t>
            </a:r>
            <a:endParaRPr lang="en-US" sz="2800" dirty="0" smtClean="0"/>
          </a:p>
          <a:p>
            <a:r>
              <a:rPr lang="en-US" sz="2800" dirty="0" smtClean="0"/>
              <a:t>Machine Learning model learned by logistic regression</a:t>
            </a:r>
          </a:p>
          <a:p>
            <a:r>
              <a:rPr lang="en-US" sz="2800" dirty="0" smtClean="0"/>
              <a:t>Use more than 10 categories of features</a:t>
            </a:r>
          </a:p>
          <a:p>
            <a:pPr lvl="1"/>
            <a:r>
              <a:rPr lang="en-US" sz="2400" dirty="0" smtClean="0"/>
              <a:t>e.g., position, format, hyperlink, etc.</a:t>
            </a:r>
            <a:endParaRPr lang="en-US" sz="2800" dirty="0" smtClean="0"/>
          </a:p>
          <a:p>
            <a:endParaRPr lang="en-US" sz="3200" dirty="0" smtClean="0"/>
          </a:p>
        </p:txBody>
      </p:sp>
      <p:sp>
        <p:nvSpPr>
          <p:cNvPr id="6" name="Text Box 15"/>
          <p:cNvSpPr txBox="1">
            <a:spLocks noChangeArrowheads="1"/>
          </p:cNvSpPr>
          <p:nvPr/>
        </p:nvSpPr>
        <p:spPr bwMode="auto">
          <a:xfrm>
            <a:off x="990889" y="4797204"/>
            <a:ext cx="2812546" cy="2246769"/>
          </a:xfrm>
          <a:prstGeom prst="rect">
            <a:avLst/>
          </a:prstGeom>
          <a:noFill/>
          <a:ln w="9525">
            <a:noFill/>
            <a:miter lim="800000"/>
            <a:headEnd/>
            <a:tailEnd/>
          </a:ln>
          <a:effectLst/>
        </p:spPr>
        <p:txBody>
          <a:bodyPr wrap="square">
            <a:spAutoFit/>
          </a:bodyPr>
          <a:lstStyle/>
          <a:p>
            <a:pPr>
              <a:spcBef>
                <a:spcPct val="50000"/>
              </a:spcBef>
            </a:pPr>
            <a:r>
              <a:rPr lang="en-US" altLang="zh-TW" sz="2000" u="sng" dirty="0">
                <a:ea typeface="新細明體" pitchFamily="18" charset="-120"/>
              </a:rPr>
              <a:t>Digital Camera Review</a:t>
            </a:r>
          </a:p>
          <a:p>
            <a:pPr>
              <a:spcBef>
                <a:spcPct val="50000"/>
              </a:spcBef>
            </a:pPr>
            <a:r>
              <a:rPr lang="en-US" altLang="zh-TW" sz="1600" b="0" dirty="0">
                <a:ea typeface="新細明體" pitchFamily="18" charset="-120"/>
              </a:rPr>
              <a:t>The new flagship of Canon’s </a:t>
            </a:r>
            <a:br>
              <a:rPr lang="en-US" altLang="zh-TW" sz="1600" b="0" dirty="0">
                <a:ea typeface="新細明體" pitchFamily="18" charset="-120"/>
              </a:rPr>
            </a:br>
            <a:r>
              <a:rPr lang="en-US" altLang="zh-TW" sz="1600" b="0" dirty="0">
                <a:ea typeface="新細明體" pitchFamily="18" charset="-120"/>
              </a:rPr>
              <a:t>S-series, </a:t>
            </a:r>
            <a:r>
              <a:rPr lang="en-US" altLang="zh-TW" sz="1600" b="0" dirty="0" err="1">
                <a:ea typeface="新細明體" pitchFamily="18" charset="-120"/>
              </a:rPr>
              <a:t>PowerShot</a:t>
            </a:r>
            <a:r>
              <a:rPr lang="en-US" altLang="zh-TW" sz="1600" b="0" dirty="0">
                <a:ea typeface="新細明體" pitchFamily="18" charset="-120"/>
              </a:rPr>
              <a:t> S80 digital camera, incorporates 8 megapixels for shooting still images and a movie mode that records an impressive 1024 x 768 pixels.</a:t>
            </a:r>
            <a:r>
              <a:rPr lang="en-US" altLang="zh-TW" sz="1100" b="0" dirty="0">
                <a:ea typeface="新細明體" pitchFamily="18" charset="-120"/>
              </a:rPr>
              <a:t> </a:t>
            </a:r>
            <a:endParaRPr lang="zh-TW" altLang="en-US" sz="1100" b="0" dirty="0">
              <a:ea typeface="新細明體" pitchFamily="18" charset="-120"/>
            </a:endParaRPr>
          </a:p>
        </p:txBody>
      </p:sp>
      <p:sp>
        <p:nvSpPr>
          <p:cNvPr id="10" name="Right Arrow 9"/>
          <p:cNvSpPr/>
          <p:nvPr/>
        </p:nvSpPr>
        <p:spPr bwMode="auto">
          <a:xfrm>
            <a:off x="4390932" y="5440002"/>
            <a:ext cx="2009870" cy="841972"/>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solidFill>
                  <a:schemeClr val="tx1"/>
                </a:solidFill>
                <a:effectLst/>
                <a:latin typeface="Segoe" pitchFamily="34" charset="0"/>
              </a:rPr>
              <a:t>KEX</a:t>
            </a:r>
          </a:p>
        </p:txBody>
      </p:sp>
      <p:graphicFrame>
        <p:nvGraphicFramePr>
          <p:cNvPr id="16" name="Table 15"/>
          <p:cNvGraphicFramePr>
            <a:graphicFrameLocks noGrp="1"/>
          </p:cNvGraphicFramePr>
          <p:nvPr/>
        </p:nvGraphicFramePr>
        <p:xfrm>
          <a:off x="6730439" y="4719323"/>
          <a:ext cx="2994660" cy="2133600"/>
        </p:xfrm>
        <a:graphic>
          <a:graphicData uri="http://schemas.openxmlformats.org/drawingml/2006/table">
            <a:tbl>
              <a:tblPr/>
              <a:tblGrid>
                <a:gridCol w="2033905"/>
                <a:gridCol w="960755"/>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charset="0"/>
                        </a:rPr>
                        <a:t>truecredit</a:t>
                      </a:r>
                      <a:endParaRPr kumimoji="0" lang="en-US" sz="2200" b="0" i="0" u="none" strike="noStrike" cap="none" normalizeH="0" baseline="0" dirty="0" smtClean="0">
                        <a:ln>
                          <a:noFill/>
                        </a:ln>
                        <a:solidFill>
                          <a:schemeClr val="tx1"/>
                        </a:solidFill>
                        <a:effectLst/>
                        <a:latin typeface="Arial" charset="0"/>
                      </a:endParaRPr>
                    </a:p>
                  </a:txBody>
                  <a:tcPr horzOverflow="overflow">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0.879</a:t>
                      </a:r>
                    </a:p>
                  </a:txBody>
                  <a:tcPr horzOverflow="overflow">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charset="0"/>
                        </a:rPr>
                        <a:t>transunion</a:t>
                      </a:r>
                      <a:endParaRPr kumimoji="0" lang="en-US" sz="2200" b="0" i="0" u="none" strike="noStrike" cap="none" normalizeH="0" baseline="0" dirty="0" smtClean="0">
                        <a:ln>
                          <a:noFill/>
                        </a:ln>
                        <a:solidFill>
                          <a:schemeClr val="tx1"/>
                        </a:solidFill>
                        <a:effectLst/>
                        <a:latin typeface="Arial" charset="0"/>
                      </a:endParaRPr>
                    </a:p>
                  </a:txBody>
                  <a:tcPr horzOverflow="overflow">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0.705</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credit bureaus</a:t>
                      </a:r>
                    </a:p>
                  </a:txBody>
                  <a:tcPr horzOverflow="overflow">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0.637</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id theft</a:t>
                      </a:r>
                    </a:p>
                  </a:txBody>
                  <a:tcPr horzOverflow="overflow">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0.138</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2936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pSp>
        <p:nvGrpSpPr>
          <p:cNvPr id="18" name="Group 17"/>
          <p:cNvGrpSpPr/>
          <p:nvPr/>
        </p:nvGrpSpPr>
        <p:grpSpPr>
          <a:xfrm>
            <a:off x="971971" y="4611798"/>
            <a:ext cx="3177766" cy="3391311"/>
            <a:chOff x="409263" y="4271829"/>
            <a:chExt cx="3177766" cy="3391311"/>
          </a:xfrm>
        </p:grpSpPr>
        <p:pic>
          <p:nvPicPr>
            <p:cNvPr id="19" name="Picture 14" descr="BD18200_"/>
            <p:cNvPicPr>
              <a:picLocks noChangeAspect="1" noChangeArrowheads="1"/>
            </p:cNvPicPr>
            <p:nvPr/>
          </p:nvPicPr>
          <p:blipFill>
            <a:blip r:embed="rId3"/>
            <a:srcRect/>
            <a:stretch>
              <a:fillRect/>
            </a:stretch>
          </p:blipFill>
          <p:spPr bwMode="auto">
            <a:xfrm>
              <a:off x="409263" y="4271829"/>
              <a:ext cx="3177766" cy="3391311"/>
            </a:xfrm>
            <a:prstGeom prst="rect">
              <a:avLst/>
            </a:prstGeom>
            <a:noFill/>
          </p:spPr>
        </p:pic>
        <p:sp>
          <p:nvSpPr>
            <p:cNvPr id="20" name="Text Box 15"/>
            <p:cNvSpPr txBox="1">
              <a:spLocks noChangeArrowheads="1"/>
            </p:cNvSpPr>
            <p:nvPr/>
          </p:nvSpPr>
          <p:spPr bwMode="auto">
            <a:xfrm>
              <a:off x="521966" y="4445512"/>
              <a:ext cx="2812546" cy="2246769"/>
            </a:xfrm>
            <a:prstGeom prst="rect">
              <a:avLst/>
            </a:prstGeom>
            <a:noFill/>
            <a:ln w="9525">
              <a:noFill/>
              <a:miter lim="800000"/>
              <a:headEnd/>
              <a:tailEnd/>
            </a:ln>
            <a:effectLst/>
          </p:spPr>
          <p:txBody>
            <a:bodyPr wrap="square">
              <a:spAutoFit/>
            </a:bodyPr>
            <a:lstStyle/>
            <a:p>
              <a:pPr>
                <a:spcBef>
                  <a:spcPct val="50000"/>
                </a:spcBef>
              </a:pPr>
              <a:r>
                <a:rPr lang="en-US" altLang="zh-TW" sz="2000" u="sng" dirty="0" err="1" smtClean="0">
                  <a:ea typeface="新細明體" pitchFamily="18" charset="-120"/>
                </a:rPr>
                <a:t>TrueCredit</a:t>
              </a:r>
              <a:endParaRPr lang="en-US" altLang="zh-TW" sz="2000" u="sng" dirty="0">
                <a:ea typeface="新細明體" pitchFamily="18" charset="-120"/>
              </a:endParaRPr>
            </a:p>
            <a:p>
              <a:pPr>
                <a:spcBef>
                  <a:spcPct val="50000"/>
                </a:spcBef>
              </a:pPr>
              <a:r>
                <a:rPr lang="en-US" altLang="zh-TW" sz="1600" b="0" dirty="0" smtClean="0">
                  <a:ea typeface="新細明體" pitchFamily="18" charset="-120"/>
                </a:rPr>
                <a:t>Get </a:t>
              </a:r>
              <a:r>
                <a:rPr lang="en-US" altLang="zh-TW" sz="1600" dirty="0" smtClean="0">
                  <a:ea typeface="新細明體" pitchFamily="18" charset="-120"/>
                </a:rPr>
                <a:t>immediate access to your complete credit report from 3 credit bureaus. Just $14.95 per month, including $25K ID Theft insurance.  Contact </a:t>
              </a:r>
              <a:r>
                <a:rPr lang="en-US" altLang="zh-TW" sz="1600" dirty="0" err="1" smtClean="0">
                  <a:ea typeface="新細明體" pitchFamily="18" charset="-120"/>
                </a:rPr>
                <a:t>TransUnion</a:t>
              </a:r>
              <a:r>
                <a:rPr lang="en-US" altLang="zh-TW" sz="1600" dirty="0" smtClean="0">
                  <a:ea typeface="新細明體" pitchFamily="18" charset="-120"/>
                </a:rPr>
                <a:t> for more detail…</a:t>
              </a:r>
            </a:p>
          </p:txBody>
        </p:sp>
      </p:grpSp>
      <p:sp>
        <p:nvSpPr>
          <p:cNvPr id="12" name="Rectangle 11"/>
          <p:cNvSpPr/>
          <p:nvPr/>
        </p:nvSpPr>
        <p:spPr bwMode="auto">
          <a:xfrm>
            <a:off x="895577" y="5277503"/>
            <a:ext cx="9002414" cy="110314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3200" b="1" dirty="0" smtClean="0">
                <a:solidFill>
                  <a:schemeClr val="accent2">
                    <a:lumMod val="50000"/>
                  </a:schemeClr>
                </a:solidFill>
                <a:latin typeface="Segoe" pitchFamily="34" charset="0"/>
              </a:rPr>
              <a:t>What if the phrase is NOT in the document?</a:t>
            </a:r>
            <a:endParaRPr kumimoji="0" lang="en-US" sz="3200" b="0" i="0" u="none" strike="noStrike" cap="none" normalizeH="0" baseline="0" dirty="0" smtClean="0">
              <a:solidFill>
                <a:schemeClr val="accent2">
                  <a:lumMod val="50000"/>
                </a:schemeClr>
              </a:solidFill>
              <a:effectLst/>
              <a:latin typeface="Segoe" pitchFamily="34" charset="0"/>
            </a:endParaRPr>
          </a:p>
        </p:txBody>
      </p:sp>
      <p:pic>
        <p:nvPicPr>
          <p:cNvPr id="11" name="Picture 2" descr="C:\Users\scottyih.REDMOND\AppData\Local\Microsoft\Windows\Temporary Internet Files\Content.IE5\UDMH7DHM\MCj04105050000[1].wmf"/>
          <p:cNvPicPr>
            <a:picLocks noChangeAspect="1" noChangeArrowheads="1"/>
          </p:cNvPicPr>
          <p:nvPr/>
        </p:nvPicPr>
        <p:blipFill>
          <a:blip r:embed="rId4"/>
          <a:srcRect/>
          <a:stretch>
            <a:fillRect/>
          </a:stretch>
        </p:blipFill>
        <p:spPr bwMode="auto">
          <a:xfrm>
            <a:off x="2692400" y="6808948"/>
            <a:ext cx="1097355" cy="95641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iterate type="lt">
                                    <p:tmPct val="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664797"/>
          </a:xfrm>
        </p:spPr>
        <p:txBody>
          <a:bodyPr/>
          <a:lstStyle/>
          <a:p>
            <a:r>
              <a:rPr lang="en-US" sz="4800" dirty="0" smtClean="0"/>
              <a:t>Challenges of Handling</a:t>
            </a:r>
            <a:r>
              <a:rPr lang="en-US" sz="4800" baseline="0" dirty="0" smtClean="0"/>
              <a:t> Out-of-doc Phrases</a:t>
            </a:r>
            <a:endParaRPr lang="en-US" sz="4800" dirty="0"/>
          </a:p>
        </p:txBody>
      </p:sp>
      <p:sp>
        <p:nvSpPr>
          <p:cNvPr id="3" name="Text Placeholder 2"/>
          <p:cNvSpPr>
            <a:spLocks noGrp="1"/>
          </p:cNvSpPr>
          <p:nvPr>
            <p:ph type="body" idx="1"/>
          </p:nvPr>
        </p:nvSpPr>
        <p:spPr>
          <a:xfrm>
            <a:off x="457200" y="2709766"/>
            <a:ext cx="10287000" cy="960263"/>
          </a:xfrm>
        </p:spPr>
        <p:txBody>
          <a:bodyPr/>
          <a:lstStyle/>
          <a:p>
            <a:r>
              <a:rPr lang="en-US" sz="3200" dirty="0" smtClean="0"/>
              <a:t>Given a document </a:t>
            </a:r>
            <a:r>
              <a:rPr lang="en-US" sz="3200" i="1" dirty="0" smtClean="0">
                <a:solidFill>
                  <a:srgbClr val="FFFF00"/>
                </a:solidFill>
                <a:latin typeface="Times New Roman" pitchFamily="18" charset="0"/>
                <a:cs typeface="Times New Roman" pitchFamily="18" charset="0"/>
              </a:rPr>
              <a:t>d</a:t>
            </a:r>
            <a:r>
              <a:rPr lang="en-US" sz="3200" dirty="0" smtClean="0"/>
              <a:t> and a phrase </a:t>
            </a:r>
            <a:r>
              <a:rPr lang="en-US" sz="3200" i="1" dirty="0" smtClean="0">
                <a:solidFill>
                  <a:srgbClr val="FFFF00"/>
                </a:solidFill>
                <a:latin typeface="Times New Roman" pitchFamily="18" charset="0"/>
                <a:cs typeface="Times New Roman" pitchFamily="18" charset="0"/>
              </a:rPr>
              <a:t>ph</a:t>
            </a:r>
            <a:r>
              <a:rPr lang="en-US" sz="3200" dirty="0" smtClean="0"/>
              <a:t> that is </a:t>
            </a:r>
            <a:r>
              <a:rPr lang="en-US" sz="3200" b="1" dirty="0" smtClean="0">
                <a:solidFill>
                  <a:schemeClr val="accent1"/>
                </a:solidFill>
              </a:rPr>
              <a:t>not</a:t>
            </a:r>
            <a:r>
              <a:rPr lang="en-US" sz="3200" dirty="0" smtClean="0"/>
              <a:t> in </a:t>
            </a:r>
            <a:r>
              <a:rPr lang="en-US" sz="3200" i="1" dirty="0" smtClean="0">
                <a:solidFill>
                  <a:srgbClr val="FFFF00"/>
                </a:solidFill>
                <a:latin typeface="Times New Roman" pitchFamily="18" charset="0"/>
                <a:cs typeface="Times New Roman" pitchFamily="18" charset="0"/>
              </a:rPr>
              <a:t>d</a:t>
            </a:r>
            <a:endParaRPr lang="en-US" sz="3200" dirty="0" smtClean="0"/>
          </a:p>
          <a:p>
            <a:pPr lvl="1"/>
            <a:r>
              <a:rPr lang="en-US" sz="2800" dirty="0" smtClean="0"/>
              <a:t>Estimate the probability that </a:t>
            </a:r>
            <a:r>
              <a:rPr lang="en-US" sz="2800" i="1" dirty="0" smtClean="0">
                <a:solidFill>
                  <a:srgbClr val="FFFF00"/>
                </a:solidFill>
                <a:latin typeface="Times New Roman" pitchFamily="18" charset="0"/>
                <a:cs typeface="Times New Roman" pitchFamily="18" charset="0"/>
              </a:rPr>
              <a:t>ph</a:t>
            </a:r>
            <a:r>
              <a:rPr lang="en-US" sz="2800" dirty="0" smtClean="0"/>
              <a:t> is relevant to </a:t>
            </a:r>
            <a:r>
              <a:rPr lang="en-US" sz="2800" i="1" dirty="0" smtClean="0">
                <a:solidFill>
                  <a:srgbClr val="FFFF00"/>
                </a:solidFill>
                <a:latin typeface="Times New Roman" pitchFamily="18" charset="0"/>
                <a:cs typeface="Times New Roman" pitchFamily="18" charset="0"/>
              </a:rPr>
              <a:t>d</a:t>
            </a:r>
            <a:r>
              <a:rPr lang="en-US" sz="2800" dirty="0" smtClean="0"/>
              <a:t> </a:t>
            </a:r>
            <a:endParaRPr lang="en-US" sz="2800" dirty="0" smtClean="0">
              <a:solidFill>
                <a:srgbClr val="FFFF00"/>
              </a:solidFill>
            </a:endParaRPr>
          </a:p>
        </p:txBody>
      </p:sp>
      <p:graphicFrame>
        <p:nvGraphicFramePr>
          <p:cNvPr id="5" name="Table 4"/>
          <p:cNvGraphicFramePr>
            <a:graphicFrameLocks noGrp="1"/>
          </p:cNvGraphicFramePr>
          <p:nvPr/>
        </p:nvGraphicFramePr>
        <p:xfrm>
          <a:off x="3776224" y="4379353"/>
          <a:ext cx="2994660" cy="2133600"/>
        </p:xfrm>
        <a:graphic>
          <a:graphicData uri="http://schemas.openxmlformats.org/drawingml/2006/table">
            <a:tbl>
              <a:tblPr/>
              <a:tblGrid>
                <a:gridCol w="2033905"/>
                <a:gridCol w="960755"/>
              </a:tblGrid>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charset="0"/>
                        </a:rPr>
                        <a:t>truecredit</a:t>
                      </a:r>
                      <a:endParaRPr kumimoji="0" lang="en-US" sz="2200" b="0" i="0" u="none" strike="noStrike" cap="none" normalizeH="0" baseline="0" dirty="0" smtClean="0">
                        <a:ln>
                          <a:noFill/>
                        </a:ln>
                        <a:solidFill>
                          <a:schemeClr val="tx1"/>
                        </a:solidFill>
                        <a:effectLst/>
                        <a:latin typeface="Arial" charset="0"/>
                      </a:endParaRPr>
                    </a:p>
                  </a:txBody>
                  <a:tcPr horzOverflow="overflow">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0.879</a:t>
                      </a:r>
                    </a:p>
                  </a:txBody>
                  <a:tcPr horzOverflow="overflow">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lnTlToBr>
                      <a:noFill/>
                    </a:lnTlToBr>
                    <a:lnBlToTr>
                      <a:noFill/>
                    </a:lnBlToTr>
                    <a:noFill/>
                  </a:tcPr>
                </a:tc>
              </a:tr>
              <a:tr h="330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err="1" smtClean="0">
                          <a:ln>
                            <a:noFill/>
                          </a:ln>
                          <a:solidFill>
                            <a:schemeClr val="tx1"/>
                          </a:solidFill>
                          <a:effectLst/>
                          <a:latin typeface="Arial" charset="0"/>
                        </a:rPr>
                        <a:t>transunion</a:t>
                      </a:r>
                      <a:endParaRPr kumimoji="0" lang="en-US" sz="2200" b="0" i="0" u="none" strike="noStrike" cap="none" normalizeH="0" baseline="0" dirty="0" smtClean="0">
                        <a:ln>
                          <a:noFill/>
                        </a:ln>
                        <a:solidFill>
                          <a:schemeClr val="tx1"/>
                        </a:solidFill>
                        <a:effectLst/>
                        <a:latin typeface="Arial" charset="0"/>
                      </a:endParaRPr>
                    </a:p>
                  </a:txBody>
                  <a:tcPr horzOverflow="overflow">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0.705</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credit bureaus</a:t>
                      </a:r>
                    </a:p>
                  </a:txBody>
                  <a:tcPr horzOverflow="overflow">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0.637</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id theft</a:t>
                      </a:r>
                    </a:p>
                  </a:txBody>
                  <a:tcPr horzOverflow="overflow">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0.138</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2936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grpSp>
        <p:nvGrpSpPr>
          <p:cNvPr id="9" name="Group 8"/>
          <p:cNvGrpSpPr/>
          <p:nvPr/>
        </p:nvGrpSpPr>
        <p:grpSpPr>
          <a:xfrm>
            <a:off x="409263" y="4271829"/>
            <a:ext cx="3177766" cy="3391311"/>
            <a:chOff x="409263" y="4271829"/>
            <a:chExt cx="3177766" cy="3391311"/>
          </a:xfrm>
        </p:grpSpPr>
        <p:pic>
          <p:nvPicPr>
            <p:cNvPr id="4" name="Picture 14" descr="BD18200_"/>
            <p:cNvPicPr>
              <a:picLocks noChangeAspect="1" noChangeArrowheads="1"/>
            </p:cNvPicPr>
            <p:nvPr/>
          </p:nvPicPr>
          <p:blipFill>
            <a:blip r:embed="rId3"/>
            <a:srcRect/>
            <a:stretch>
              <a:fillRect/>
            </a:stretch>
          </p:blipFill>
          <p:spPr bwMode="auto">
            <a:xfrm>
              <a:off x="409263" y="4271829"/>
              <a:ext cx="3177766" cy="3391311"/>
            </a:xfrm>
            <a:prstGeom prst="rect">
              <a:avLst/>
            </a:prstGeom>
            <a:noFill/>
          </p:spPr>
        </p:pic>
        <p:sp>
          <p:nvSpPr>
            <p:cNvPr id="8" name="Text Box 15"/>
            <p:cNvSpPr txBox="1">
              <a:spLocks noChangeArrowheads="1"/>
            </p:cNvSpPr>
            <p:nvPr/>
          </p:nvSpPr>
          <p:spPr bwMode="auto">
            <a:xfrm>
              <a:off x="521966" y="4445512"/>
              <a:ext cx="2812546" cy="2246769"/>
            </a:xfrm>
            <a:prstGeom prst="rect">
              <a:avLst/>
            </a:prstGeom>
            <a:noFill/>
            <a:ln w="9525">
              <a:noFill/>
              <a:miter lim="800000"/>
              <a:headEnd/>
              <a:tailEnd/>
            </a:ln>
            <a:effectLst/>
          </p:spPr>
          <p:txBody>
            <a:bodyPr wrap="square">
              <a:spAutoFit/>
            </a:bodyPr>
            <a:lstStyle/>
            <a:p>
              <a:pPr>
                <a:spcBef>
                  <a:spcPct val="50000"/>
                </a:spcBef>
              </a:pPr>
              <a:r>
                <a:rPr lang="en-US" altLang="zh-TW" sz="2000" u="sng" dirty="0" err="1" smtClean="0">
                  <a:solidFill>
                    <a:schemeClr val="accent3"/>
                  </a:solidFill>
                  <a:ea typeface="新細明體" pitchFamily="18" charset="-120"/>
                </a:rPr>
                <a:t>TrueCredit</a:t>
              </a:r>
              <a:endParaRPr lang="en-US" altLang="zh-TW" sz="2000" u="sng" dirty="0">
                <a:solidFill>
                  <a:schemeClr val="accent3"/>
                </a:solidFill>
                <a:ea typeface="新細明體" pitchFamily="18" charset="-120"/>
              </a:endParaRPr>
            </a:p>
            <a:p>
              <a:pPr>
                <a:spcBef>
                  <a:spcPct val="50000"/>
                </a:spcBef>
              </a:pPr>
              <a:r>
                <a:rPr lang="en-US" altLang="zh-TW" sz="1600" b="0" dirty="0" smtClean="0">
                  <a:ea typeface="新細明體" pitchFamily="18" charset="-120"/>
                </a:rPr>
                <a:t>Get </a:t>
              </a:r>
              <a:r>
                <a:rPr lang="en-US" altLang="zh-TW" sz="1600" dirty="0" smtClean="0">
                  <a:ea typeface="新細明體" pitchFamily="18" charset="-120"/>
                </a:rPr>
                <a:t>immediate access to your complete credit report from 3 </a:t>
              </a:r>
              <a:r>
                <a:rPr lang="en-US" altLang="zh-TW" sz="1600" dirty="0" smtClean="0">
                  <a:solidFill>
                    <a:schemeClr val="accent3"/>
                  </a:solidFill>
                  <a:ea typeface="新細明體" pitchFamily="18" charset="-120"/>
                </a:rPr>
                <a:t>credit bureaus</a:t>
              </a:r>
              <a:r>
                <a:rPr lang="en-US" altLang="zh-TW" sz="1600" dirty="0" smtClean="0">
                  <a:ea typeface="新細明體" pitchFamily="18" charset="-120"/>
                </a:rPr>
                <a:t>. Just $14.95 per month, including $25K </a:t>
              </a:r>
              <a:r>
                <a:rPr lang="en-US" altLang="zh-TW" sz="1600" dirty="0" smtClean="0">
                  <a:solidFill>
                    <a:schemeClr val="accent3"/>
                  </a:solidFill>
                  <a:ea typeface="新細明體" pitchFamily="18" charset="-120"/>
                </a:rPr>
                <a:t>ID Theft </a:t>
              </a:r>
              <a:r>
                <a:rPr lang="en-US" altLang="zh-TW" sz="1600" dirty="0" smtClean="0">
                  <a:ea typeface="新細明體" pitchFamily="18" charset="-120"/>
                </a:rPr>
                <a:t>insurance.  Contact </a:t>
              </a:r>
              <a:r>
                <a:rPr lang="en-US" altLang="zh-TW" sz="1600" dirty="0" err="1" smtClean="0">
                  <a:solidFill>
                    <a:schemeClr val="accent3"/>
                  </a:solidFill>
                  <a:ea typeface="新細明體" pitchFamily="18" charset="-120"/>
                </a:rPr>
                <a:t>TransUnion</a:t>
              </a:r>
              <a:r>
                <a:rPr lang="en-US" altLang="zh-TW" sz="1600" dirty="0" smtClean="0">
                  <a:ea typeface="新細明體" pitchFamily="18" charset="-120"/>
                </a:rPr>
                <a:t> for more detail…</a:t>
              </a:r>
            </a:p>
          </p:txBody>
        </p:sp>
      </p:grpSp>
      <p:graphicFrame>
        <p:nvGraphicFramePr>
          <p:cNvPr id="7" name="Table 6"/>
          <p:cNvGraphicFramePr>
            <a:graphicFrameLocks noGrp="1"/>
          </p:cNvGraphicFramePr>
          <p:nvPr/>
        </p:nvGraphicFramePr>
        <p:xfrm>
          <a:off x="7187639" y="4367629"/>
          <a:ext cx="3203892" cy="3413760"/>
        </p:xfrm>
        <a:graphic>
          <a:graphicData uri="http://schemas.openxmlformats.org/drawingml/2006/table">
            <a:tbl>
              <a:tblPr/>
              <a:tblGrid>
                <a:gridCol w="2787650"/>
                <a:gridCol w="416242"/>
              </a:tblGrid>
              <a:tr h="304800">
                <a:tc>
                  <a:txBody>
                    <a:bodyPr/>
                    <a:lstStyle/>
                    <a:p>
                      <a:pPr algn="ctr" fontAlgn="b"/>
                      <a:r>
                        <a:rPr lang="en-US" sz="2200" b="0" i="0" u="none" strike="noStrike" dirty="0">
                          <a:solidFill>
                            <a:schemeClr val="tx1"/>
                          </a:solidFill>
                          <a:latin typeface="Arial" pitchFamily="34" charset="0"/>
                          <a:cs typeface="Arial" pitchFamily="34" charset="0"/>
                        </a:rPr>
                        <a:t>credit bureau report </a:t>
                      </a:r>
                    </a:p>
                  </a:txBody>
                  <a:tcPr marL="9525" marR="9525" marT="9525" marB="0" anchor="b">
                    <a:lnL w="9525" cap="flat" cmpd="sng" algn="ctr">
                      <a:solidFill>
                        <a:schemeClr val="tx1"/>
                      </a:solid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accent1"/>
                          </a:solidFill>
                          <a:effectLst/>
                          <a:latin typeface="Arial" charset="0"/>
                        </a:rPr>
                        <a:t>?</a:t>
                      </a:r>
                    </a:p>
                  </a:txBody>
                  <a:tcPr horzOverflow="overflow">
                    <a:lnL>
                      <a:no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a:noFill/>
                    </a:lnB>
                    <a:lnTlToBr>
                      <a:noFill/>
                    </a:lnTlToBr>
                    <a:lnBlToTr>
                      <a:noFill/>
                    </a:lnBlToTr>
                    <a:noFill/>
                  </a:tcPr>
                </a:tc>
              </a:tr>
              <a:tr h="330200">
                <a:tc>
                  <a:txBody>
                    <a:bodyPr/>
                    <a:lstStyle/>
                    <a:p>
                      <a:pPr algn="ctr" fontAlgn="b"/>
                      <a:r>
                        <a:rPr lang="en-US" sz="2200" b="0" i="0" u="none" strike="noStrike" dirty="0">
                          <a:solidFill>
                            <a:schemeClr val="tx1"/>
                          </a:solidFill>
                          <a:latin typeface="Arial" pitchFamily="34" charset="0"/>
                          <a:cs typeface="Arial" pitchFamily="34" charset="0"/>
                        </a:rPr>
                        <a:t>credit report services </a:t>
                      </a:r>
                    </a:p>
                  </a:txBody>
                  <a:tcPr marL="9525" marR="9525" marT="9525" marB="0" anchor="b">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accent1"/>
                          </a:solidFill>
                          <a:effectLst/>
                          <a:latin typeface="Arial" charset="0"/>
                        </a:rPr>
                        <a:t>?</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algn="ctr" fontAlgn="b"/>
                      <a:r>
                        <a:rPr lang="en-US" sz="2200" b="0" i="0" u="none" strike="noStrike" dirty="0" err="1">
                          <a:solidFill>
                            <a:schemeClr val="tx1"/>
                          </a:solidFill>
                          <a:latin typeface="Arial" pitchFamily="34" charset="0"/>
                          <a:cs typeface="Arial" pitchFamily="34" charset="0"/>
                        </a:rPr>
                        <a:t>equifax</a:t>
                      </a:r>
                      <a:r>
                        <a:rPr lang="en-US" sz="2200" b="0" i="0" u="none" strike="noStrike" dirty="0">
                          <a:solidFill>
                            <a:schemeClr val="tx1"/>
                          </a:solidFill>
                          <a:latin typeface="Arial" pitchFamily="34" charset="0"/>
                          <a:cs typeface="Arial" pitchFamily="34" charset="0"/>
                        </a:rPr>
                        <a:t> credit bureau </a:t>
                      </a:r>
                    </a:p>
                  </a:txBody>
                  <a:tcPr marL="9525" marR="9525" marT="9525" marB="0" anchor="b">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accent1"/>
                          </a:solidFill>
                          <a:effectLst/>
                          <a:latin typeface="Arial" charset="0"/>
                        </a:rPr>
                        <a:t>?</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algn="ctr" fontAlgn="b"/>
                      <a:r>
                        <a:rPr lang="en-US" sz="2200" b="0" i="0" u="none" strike="noStrike" dirty="0" err="1">
                          <a:solidFill>
                            <a:schemeClr val="tx1"/>
                          </a:solidFill>
                          <a:latin typeface="Arial" pitchFamily="34" charset="0"/>
                          <a:cs typeface="Arial" pitchFamily="34" charset="0"/>
                        </a:rPr>
                        <a:t>equifax</a:t>
                      </a:r>
                      <a:r>
                        <a:rPr lang="en-US" sz="2200" b="0" i="0" u="none" strike="noStrike" dirty="0">
                          <a:solidFill>
                            <a:schemeClr val="tx1"/>
                          </a:solidFill>
                          <a:latin typeface="Arial" pitchFamily="34" charset="0"/>
                          <a:cs typeface="Arial" pitchFamily="34" charset="0"/>
                        </a:rPr>
                        <a:t> credit report </a:t>
                      </a:r>
                    </a:p>
                  </a:txBody>
                  <a:tcPr marL="9525" marR="9525" marT="9525" marB="0" anchor="b">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accent1"/>
                          </a:solidFill>
                          <a:effectLst/>
                          <a:latin typeface="Arial" charset="0"/>
                        </a:rPr>
                        <a:t>?</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algn="ctr" fontAlgn="b"/>
                      <a:r>
                        <a:rPr lang="en-US" sz="2200" b="0" i="0" u="none" strike="noStrike" dirty="0" err="1">
                          <a:solidFill>
                            <a:schemeClr val="tx1"/>
                          </a:solidFill>
                          <a:latin typeface="Arial" pitchFamily="34" charset="0"/>
                          <a:cs typeface="Arial" pitchFamily="34" charset="0"/>
                        </a:rPr>
                        <a:t>exquifax</a:t>
                      </a:r>
                      <a:r>
                        <a:rPr lang="en-US" sz="2200" b="0" i="0" u="none" strike="noStrike" dirty="0">
                          <a:solidFill>
                            <a:schemeClr val="tx1"/>
                          </a:solidFill>
                          <a:latin typeface="Arial" pitchFamily="34" charset="0"/>
                          <a:cs typeface="Arial" pitchFamily="34" charset="0"/>
                        </a:rPr>
                        <a:t> </a:t>
                      </a:r>
                    </a:p>
                  </a:txBody>
                  <a:tcPr marL="9525" marR="9525" marT="9525" marB="0" anchor="b">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accent1"/>
                          </a:solidFill>
                          <a:effectLst/>
                          <a:latin typeface="Arial" charset="0"/>
                        </a:rPr>
                        <a:t>?</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algn="ctr" fontAlgn="b"/>
                      <a:r>
                        <a:rPr lang="en-US" sz="2200" b="0" i="0" u="none" strike="noStrike" dirty="0" err="1">
                          <a:solidFill>
                            <a:schemeClr val="tx1"/>
                          </a:solidFill>
                          <a:latin typeface="Arial" pitchFamily="34" charset="0"/>
                          <a:cs typeface="Arial" pitchFamily="34" charset="0"/>
                        </a:rPr>
                        <a:t>equfax</a:t>
                      </a:r>
                      <a:r>
                        <a:rPr lang="en-US" sz="2200" b="0" i="0" u="none" strike="noStrike" dirty="0">
                          <a:solidFill>
                            <a:schemeClr val="tx1"/>
                          </a:solidFill>
                          <a:latin typeface="Arial" pitchFamily="34" charset="0"/>
                          <a:cs typeface="Arial" pitchFamily="34" charset="0"/>
                        </a:rPr>
                        <a:t> </a:t>
                      </a:r>
                    </a:p>
                  </a:txBody>
                  <a:tcPr marL="9525" marR="9525" marT="9525" marB="0" anchor="b">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accent1"/>
                          </a:solidFill>
                          <a:effectLst/>
                          <a:latin typeface="Arial" charset="0"/>
                        </a:rPr>
                        <a:t>?</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304800">
                <a:tc>
                  <a:txBody>
                    <a:bodyPr/>
                    <a:lstStyle/>
                    <a:p>
                      <a:pPr algn="ctr" fontAlgn="b"/>
                      <a:r>
                        <a:rPr lang="en-US" sz="2200" b="0" i="0" u="none" strike="noStrike" dirty="0">
                          <a:solidFill>
                            <a:schemeClr val="tx1"/>
                          </a:solidFill>
                          <a:latin typeface="Arial" pitchFamily="34" charset="0"/>
                          <a:cs typeface="Arial" pitchFamily="34" charset="0"/>
                        </a:rPr>
                        <a:t>trans union </a:t>
                      </a:r>
                      <a:r>
                        <a:rPr lang="en-US" sz="2200" b="0" i="0" u="none" strike="noStrike" dirty="0" err="1">
                          <a:solidFill>
                            <a:schemeClr val="tx1"/>
                          </a:solidFill>
                          <a:latin typeface="Arial" pitchFamily="34" charset="0"/>
                          <a:cs typeface="Arial" pitchFamily="34" charset="0"/>
                        </a:rPr>
                        <a:t>canada</a:t>
                      </a:r>
                      <a:r>
                        <a:rPr lang="en-US" sz="2200" b="0" i="0" u="none" strike="noStrike" dirty="0">
                          <a:solidFill>
                            <a:schemeClr val="tx1"/>
                          </a:solidFill>
                          <a:latin typeface="Arial" pitchFamily="34" charset="0"/>
                          <a:cs typeface="Arial" pitchFamily="34" charset="0"/>
                        </a:rPr>
                        <a:t> </a:t>
                      </a:r>
                    </a:p>
                  </a:txBody>
                  <a:tcPr marL="9525" marR="9525" marT="9525" marB="0" anchor="b">
                    <a:lnL w="9525"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accent1"/>
                          </a:solidFill>
                          <a:effectLst/>
                          <a:latin typeface="Arial" charset="0"/>
                        </a:rPr>
                        <a:t>?</a:t>
                      </a:r>
                    </a:p>
                  </a:txBody>
                  <a:tcPr horzOverflow="overflow">
                    <a:lnL>
                      <a:noFill/>
                    </a:lnL>
                    <a:lnR w="9525" cap="flat" cmpd="sng" algn="ctr">
                      <a:solidFill>
                        <a:schemeClr val="tx1"/>
                      </a:solidFill>
                      <a:prstDash val="solid"/>
                      <a:round/>
                      <a:headEnd type="none" w="med" len="med"/>
                      <a:tailEnd type="none" w="med" len="med"/>
                    </a:lnR>
                    <a:lnT>
                      <a:noFill/>
                    </a:lnT>
                    <a:lnB>
                      <a:noFill/>
                    </a:lnB>
                    <a:lnTlToBr>
                      <a:noFill/>
                    </a:lnTlToBr>
                    <a:lnBlToTr>
                      <a:noFill/>
                    </a:lnBlToTr>
                    <a:noFill/>
                  </a:tcPr>
                </a:tc>
              </a:tr>
              <a:tr h="293688">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charset="0"/>
                        </a:rPr>
                        <a:t>…</a:t>
                      </a:r>
                    </a:p>
                  </a:txBody>
                  <a:tcP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a:noFill/>
                    </a:lnT>
                    <a:lnB w="952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
        <p:nvSpPr>
          <p:cNvPr id="10" name="Rectangle 9"/>
          <p:cNvSpPr/>
          <p:nvPr/>
        </p:nvSpPr>
        <p:spPr bwMode="auto">
          <a:xfrm>
            <a:off x="7192369" y="4367285"/>
            <a:ext cx="3248167" cy="3425588"/>
          </a:xfrm>
          <a:prstGeom prst="rect">
            <a:avLst/>
          </a:prstGeom>
          <a:noFill/>
          <a:ln w="25400">
            <a:solidFill>
              <a:srgbClr val="FF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pic>
        <p:nvPicPr>
          <p:cNvPr id="12" name="Picture 2" descr="C:\Users\scottyih.REDMOND\AppData\Local\Microsoft\Windows\Temporary Internet Files\Content.IE5\UDMH7DHM\MCj04105050000[1].wmf"/>
          <p:cNvPicPr>
            <a:picLocks noChangeAspect="1" noChangeArrowheads="1"/>
          </p:cNvPicPr>
          <p:nvPr/>
        </p:nvPicPr>
        <p:blipFill>
          <a:blip r:embed="rId4"/>
          <a:srcRect/>
          <a:stretch>
            <a:fillRect/>
          </a:stretch>
        </p:blipFill>
        <p:spPr bwMode="auto">
          <a:xfrm>
            <a:off x="2209800" y="6453348"/>
            <a:ext cx="1097355" cy="95641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664797"/>
          </a:xfrm>
        </p:spPr>
        <p:txBody>
          <a:bodyPr/>
          <a:lstStyle/>
          <a:p>
            <a:r>
              <a:rPr lang="en-US" sz="4800" dirty="0" smtClean="0"/>
              <a:t>Challenges of Handling</a:t>
            </a:r>
            <a:r>
              <a:rPr lang="en-US" sz="4800" baseline="0" dirty="0" smtClean="0"/>
              <a:t> Out-of-doc Phrases</a:t>
            </a:r>
            <a:endParaRPr lang="en-US" sz="4800" dirty="0"/>
          </a:p>
        </p:txBody>
      </p:sp>
      <p:sp>
        <p:nvSpPr>
          <p:cNvPr id="3" name="Text Placeholder 2"/>
          <p:cNvSpPr>
            <a:spLocks noGrp="1"/>
          </p:cNvSpPr>
          <p:nvPr>
            <p:ph type="body" idx="1"/>
          </p:nvPr>
        </p:nvSpPr>
        <p:spPr>
          <a:xfrm>
            <a:off x="457200" y="2709766"/>
            <a:ext cx="10287000" cy="4653582"/>
          </a:xfrm>
        </p:spPr>
        <p:txBody>
          <a:bodyPr/>
          <a:lstStyle/>
          <a:p>
            <a:r>
              <a:rPr lang="en-US" sz="3200" dirty="0" smtClean="0"/>
              <a:t>Given a document </a:t>
            </a:r>
            <a:r>
              <a:rPr lang="en-US" sz="3200" i="1" dirty="0" smtClean="0">
                <a:solidFill>
                  <a:srgbClr val="FFFF00"/>
                </a:solidFill>
                <a:latin typeface="Times New Roman" pitchFamily="18" charset="0"/>
                <a:cs typeface="Times New Roman" pitchFamily="18" charset="0"/>
              </a:rPr>
              <a:t>d</a:t>
            </a:r>
            <a:r>
              <a:rPr lang="en-US" sz="3200" dirty="0" smtClean="0"/>
              <a:t> and a phrase </a:t>
            </a:r>
            <a:r>
              <a:rPr lang="en-US" sz="3200" i="1" dirty="0" smtClean="0">
                <a:solidFill>
                  <a:srgbClr val="FFFF00"/>
                </a:solidFill>
                <a:latin typeface="Times New Roman" pitchFamily="18" charset="0"/>
                <a:cs typeface="Times New Roman" pitchFamily="18" charset="0"/>
              </a:rPr>
              <a:t>ph</a:t>
            </a:r>
            <a:r>
              <a:rPr lang="en-US" sz="3200" dirty="0" smtClean="0"/>
              <a:t> that is </a:t>
            </a:r>
            <a:r>
              <a:rPr lang="en-US" sz="3200" b="1" dirty="0" smtClean="0">
                <a:solidFill>
                  <a:schemeClr val="accent1"/>
                </a:solidFill>
              </a:rPr>
              <a:t>not</a:t>
            </a:r>
            <a:r>
              <a:rPr lang="en-US" sz="3200" dirty="0" smtClean="0"/>
              <a:t> in </a:t>
            </a:r>
            <a:r>
              <a:rPr lang="en-US" sz="3200" i="1" dirty="0" smtClean="0">
                <a:solidFill>
                  <a:srgbClr val="FFFF00"/>
                </a:solidFill>
                <a:latin typeface="Times New Roman" pitchFamily="18" charset="0"/>
                <a:cs typeface="Times New Roman" pitchFamily="18" charset="0"/>
              </a:rPr>
              <a:t>d</a:t>
            </a:r>
            <a:endParaRPr lang="en-US" sz="3200" dirty="0" smtClean="0"/>
          </a:p>
          <a:p>
            <a:pPr lvl="1"/>
            <a:r>
              <a:rPr lang="en-US" sz="2800" dirty="0" smtClean="0"/>
              <a:t>Estimate the probability that </a:t>
            </a:r>
            <a:r>
              <a:rPr lang="en-US" sz="2800" i="1" dirty="0" smtClean="0">
                <a:solidFill>
                  <a:srgbClr val="FFFF00"/>
                </a:solidFill>
                <a:latin typeface="Times New Roman" pitchFamily="18" charset="0"/>
                <a:cs typeface="Times New Roman" pitchFamily="18" charset="0"/>
              </a:rPr>
              <a:t>ph</a:t>
            </a:r>
            <a:r>
              <a:rPr lang="en-US" sz="2800" dirty="0" smtClean="0"/>
              <a:t> is relevant to </a:t>
            </a:r>
            <a:r>
              <a:rPr lang="en-US" sz="2800" i="1" dirty="0" smtClean="0">
                <a:solidFill>
                  <a:srgbClr val="FFFF00"/>
                </a:solidFill>
                <a:latin typeface="Times New Roman" pitchFamily="18" charset="0"/>
                <a:cs typeface="Times New Roman" pitchFamily="18" charset="0"/>
              </a:rPr>
              <a:t>d</a:t>
            </a:r>
            <a:r>
              <a:rPr lang="en-US" sz="2800" dirty="0" smtClean="0"/>
              <a:t> </a:t>
            </a:r>
          </a:p>
          <a:p>
            <a:pPr lvl="1"/>
            <a:endParaRPr lang="en-US" sz="2800" dirty="0" smtClean="0">
              <a:solidFill>
                <a:srgbClr val="FFFF00"/>
              </a:solidFill>
            </a:endParaRPr>
          </a:p>
          <a:p>
            <a:r>
              <a:rPr lang="en-US" sz="3200" dirty="0" smtClean="0"/>
              <a:t>Challenges</a:t>
            </a:r>
          </a:p>
          <a:p>
            <a:pPr lvl="1"/>
            <a:r>
              <a:rPr lang="en-US" sz="2800" dirty="0" smtClean="0"/>
              <a:t>How do we measure it?</a:t>
            </a:r>
          </a:p>
          <a:p>
            <a:pPr lvl="2"/>
            <a:r>
              <a:rPr lang="en-US" sz="2400" dirty="0" smtClean="0"/>
              <a:t>Lack of contextual information that in-doc phrases have</a:t>
            </a:r>
          </a:p>
          <a:p>
            <a:pPr lvl="1"/>
            <a:r>
              <a:rPr lang="en-US" sz="2800" dirty="0" smtClean="0"/>
              <a:t>Consistent with the probabilities of in-doc phrases</a:t>
            </a:r>
          </a:p>
          <a:p>
            <a:pPr lvl="2"/>
            <a:r>
              <a:rPr lang="en-US" sz="2400" dirty="0" smtClean="0"/>
              <a:t>May need some methods to calibrate probabilities</a:t>
            </a:r>
          </a:p>
          <a:p>
            <a:endParaRPr lang="en-US" dirty="0" smtClean="0">
              <a:solidFill>
                <a:srgbClr val="FFFF00"/>
              </a:solidFill>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9238"/>
            <a:ext cx="10056494" cy="747897"/>
          </a:xfrm>
        </p:spPr>
        <p:txBody>
          <a:bodyPr/>
          <a:lstStyle/>
          <a:p>
            <a:r>
              <a:rPr lang="en-US" sz="5400" dirty="0" smtClean="0"/>
              <a:t>Two</a:t>
            </a:r>
            <a:r>
              <a:rPr lang="en-US" sz="5400" baseline="0" dirty="0" smtClean="0"/>
              <a:t> Approaches</a:t>
            </a:r>
            <a:endParaRPr lang="en-US" sz="5400" dirty="0"/>
          </a:p>
        </p:txBody>
      </p:sp>
      <p:sp>
        <p:nvSpPr>
          <p:cNvPr id="3" name="Text Placeholder 2"/>
          <p:cNvSpPr>
            <a:spLocks noGrp="1"/>
          </p:cNvSpPr>
          <p:nvPr>
            <p:ph type="body" idx="1"/>
          </p:nvPr>
        </p:nvSpPr>
        <p:spPr>
          <a:xfrm>
            <a:off x="457200" y="2612074"/>
            <a:ext cx="10363200" cy="4819781"/>
          </a:xfrm>
        </p:spPr>
        <p:txBody>
          <a:bodyPr/>
          <a:lstStyle/>
          <a:p>
            <a:r>
              <a:rPr lang="en-US" sz="3200" dirty="0" smtClean="0"/>
              <a:t>Calibrated cosine similarity methods</a:t>
            </a:r>
          </a:p>
          <a:p>
            <a:pPr lvl="1"/>
            <a:r>
              <a:rPr lang="en-US" sz="2800" dirty="0" smtClean="0"/>
              <a:t>Treat</a:t>
            </a:r>
            <a:r>
              <a:rPr lang="en-US" sz="2800" baseline="0" dirty="0" smtClean="0"/>
              <a:t> in-doc and out-of-doc phrases equally</a:t>
            </a:r>
          </a:p>
          <a:p>
            <a:pPr lvl="1"/>
            <a:r>
              <a:rPr lang="en-US" sz="2800" dirty="0" smtClean="0"/>
              <a:t>Map cosine similarity scores to probabilities</a:t>
            </a:r>
            <a:endParaRPr lang="en-US" sz="2800" baseline="0" dirty="0" smtClean="0"/>
          </a:p>
          <a:p>
            <a:pPr lvl="8"/>
            <a:endParaRPr lang="en-US" sz="2000" dirty="0" smtClean="0"/>
          </a:p>
          <a:p>
            <a:r>
              <a:rPr lang="en-US" sz="3200" dirty="0" smtClean="0"/>
              <a:t>Regression methods based on semantic kernels</a:t>
            </a:r>
          </a:p>
          <a:p>
            <a:pPr lvl="1"/>
            <a:r>
              <a:rPr lang="en-US" sz="2800" dirty="0" smtClean="0"/>
              <a:t>Given robust in-doc phrase relevance measures</a:t>
            </a:r>
          </a:p>
          <a:p>
            <a:pPr lvl="1"/>
            <a:r>
              <a:rPr lang="en-US" sz="2800" dirty="0" smtClean="0"/>
              <a:t>Predict out-of-doc phrase relevance using similarity between the target phrase and in-doc phrases</a:t>
            </a:r>
          </a:p>
          <a:p>
            <a:pPr lvl="8"/>
            <a:endParaRPr lang="en-US" sz="2000" dirty="0" smtClean="0"/>
          </a:p>
          <a:p>
            <a:r>
              <a:rPr lang="en-US" sz="3200" i="1" dirty="0" smtClean="0">
                <a:solidFill>
                  <a:schemeClr val="accent1">
                    <a:lumMod val="75000"/>
                  </a:schemeClr>
                </a:solidFill>
              </a:rPr>
              <a:t>Regression methods achieve better empirical results</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Blue waves">
  <a:themeElements>
    <a:clrScheme name="Purple Waves color scheme">
      <a:dk1>
        <a:srgbClr val="000000"/>
      </a:dk1>
      <a:lt1>
        <a:srgbClr val="FFFFFF"/>
      </a:lt1>
      <a:dk2>
        <a:srgbClr val="6A366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82F0E"/>
      </a:folHlink>
    </a:clrScheme>
    <a:fontScheme name="Business Value launch template">
      <a:majorFont>
        <a:latin typeface="Segoe Semibold"/>
        <a:ea typeface=""/>
        <a:cs typeface=""/>
      </a:majorFont>
      <a:minorFont>
        <a:latin typeface="Segoe"/>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900" b="0" i="0" u="none" strike="noStrike" cap="none" normalizeH="0" baseline="0" dirty="0" smtClean="0">
            <a:solidFill>
              <a:schemeClr val="tx1"/>
            </a:solidFill>
            <a:effectLst/>
            <a:latin typeface="Segoe" pitchFamily="34" charset="0"/>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none" w="med" len="med"/>
        </a:ln>
        <a:effectLst/>
      </a:spPr>
      <a:bodyPr vert="horz" wrap="square" lIns="109728" tIns="54864" rIns="109728" bIns="54864" numCol="1" anchor="ctr" anchorCtr="0" compatLnSpc="1">
        <a:prstTxWarp prst="textNoShape">
          <a:avLst/>
        </a:prstTxWarp>
      </a:bodyPr>
      <a:lstStyle>
        <a:defPPr marL="0" marR="0" indent="0" algn="l" defTabSz="1096963"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solidFill>
              <a:schemeClr val="bg2"/>
            </a:solidFill>
            <a:effectLst/>
            <a:latin typeface="Segoe Semibold" pitchFamily="34" charset="0"/>
          </a:defRPr>
        </a:defPPr>
      </a:lstStyle>
    </a:lnDef>
    <a:txDef>
      <a:spPr>
        <a:noFill/>
      </a:spPr>
      <a:bodyPr wrap="square" rtlCol="0">
        <a:spAutoFit/>
      </a:bodyPr>
      <a:lstStyle>
        <a:defPPr>
          <a:defRPr sz="2800" dirty="0" err="1" smtClean="0">
            <a:solidFill>
              <a:schemeClr val="tx1"/>
            </a:solidFill>
            <a:latin typeface="Segoe" pitchFamily="34" charset="0"/>
          </a:defRPr>
        </a:defPPr>
      </a:lstStyle>
    </a:txDef>
  </a:objectDefaults>
  <a:extraClrSchemeLst>
    <a:extraClrScheme>
      <a:clrScheme name="Business Value launch template 1">
        <a:dk1>
          <a:srgbClr val="000000"/>
        </a:dk1>
        <a:lt1>
          <a:srgbClr val="FFFFFF"/>
        </a:lt1>
        <a:dk2>
          <a:srgbClr val="EF7E39"/>
        </a:dk2>
        <a:lt2>
          <a:srgbClr val="FFFFFF"/>
        </a:lt2>
        <a:accent1>
          <a:srgbClr val="000000"/>
        </a:accent1>
        <a:accent2>
          <a:srgbClr val="54C71B"/>
        </a:accent2>
        <a:accent3>
          <a:srgbClr val="F6C0AE"/>
        </a:accent3>
        <a:accent4>
          <a:srgbClr val="DADADA"/>
        </a:accent4>
        <a:accent5>
          <a:srgbClr val="AAAAAA"/>
        </a:accent5>
        <a:accent6>
          <a:srgbClr val="4BB417"/>
        </a:accent6>
        <a:hlink>
          <a:srgbClr val="FBE019"/>
        </a:hlink>
        <a:folHlink>
          <a:srgbClr val="3D78E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2676</Words>
  <Application>Microsoft Office PowerPoint</Application>
  <PresentationFormat>Custom</PresentationFormat>
  <Paragraphs>272</Paragraphs>
  <Slides>24</Slides>
  <Notes>17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新細明體</vt:lpstr>
      <vt:lpstr>Segoe</vt:lpstr>
      <vt:lpstr>Segoe Semibold</vt:lpstr>
      <vt:lpstr>Arial</vt:lpstr>
      <vt:lpstr>Times New Roman</vt:lpstr>
      <vt:lpstr>Wingdings</vt:lpstr>
      <vt:lpstr>1_Blue waves</vt:lpstr>
      <vt:lpstr>Equation</vt:lpstr>
      <vt:lpstr>Consistent Phrase Relevance Measures</vt:lpstr>
      <vt:lpstr>Why  Measure Phase Relevance?</vt:lpstr>
      <vt:lpstr>Sponsored Search</vt:lpstr>
      <vt:lpstr>Contextual Advertising</vt:lpstr>
      <vt:lpstr>Problem – Phrase Relevance Measures</vt:lpstr>
      <vt:lpstr>Keyword Extraction for In-doc Phrases</vt:lpstr>
      <vt:lpstr>Challenges of Handling Out-of-doc Phrases</vt:lpstr>
      <vt:lpstr>Challenges of Handling Out-of-doc Phrases</vt:lpstr>
      <vt:lpstr>Two Approaches</vt:lpstr>
      <vt:lpstr>Outline</vt:lpstr>
      <vt:lpstr>Similarity-based Measures</vt:lpstr>
      <vt:lpstr>Map Similarity Scores to Probabilities</vt:lpstr>
      <vt:lpstr>Outline</vt:lpstr>
      <vt:lpstr>Regression-based Measures: Intuition</vt:lpstr>
      <vt:lpstr>Regression-based Measures: Procedure</vt:lpstr>
      <vt:lpstr>Gaussian Process Regression (GPR)</vt:lpstr>
      <vt:lpstr>Outline</vt:lpstr>
      <vt:lpstr>Data</vt:lpstr>
      <vt:lpstr>Evaluation Metrics</vt:lpstr>
      <vt:lpstr>Accuracy</vt:lpstr>
      <vt:lpstr>AUC Scores</vt:lpstr>
      <vt:lpstr>Cross Entropy</vt:lpstr>
      <vt:lpstr>Conclusions (1/2)</vt:lpstr>
      <vt:lpstr>Conclusions (2/2)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2014-07-22T17:50:16Z</dcterms:created>
  <dcterms:modified xsi:type="dcterms:W3CDTF">2014-07-22T17:50:48Z</dcterms:modified>
</cp:coreProperties>
</file>