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1" r:id="rId1"/>
  </p:sldMasterIdLst>
  <p:notesMasterIdLst>
    <p:notesMasterId r:id="rId21"/>
  </p:notesMasterIdLst>
  <p:handoutMasterIdLst>
    <p:handoutMasterId r:id="rId22"/>
  </p:handoutMasterIdLst>
  <p:sldIdLst>
    <p:sldId id="257" r:id="rId2"/>
    <p:sldId id="356" r:id="rId3"/>
    <p:sldId id="326" r:id="rId4"/>
    <p:sldId id="365" r:id="rId5"/>
    <p:sldId id="366" r:id="rId6"/>
    <p:sldId id="367" r:id="rId7"/>
    <p:sldId id="368" r:id="rId8"/>
    <p:sldId id="333" r:id="rId9"/>
    <p:sldId id="370" r:id="rId10"/>
    <p:sldId id="371" r:id="rId11"/>
    <p:sldId id="343" r:id="rId12"/>
    <p:sldId id="342" r:id="rId13"/>
    <p:sldId id="372" r:id="rId14"/>
    <p:sldId id="344" r:id="rId15"/>
    <p:sldId id="345" r:id="rId16"/>
    <p:sldId id="335" r:id="rId17"/>
    <p:sldId id="350" r:id="rId18"/>
    <p:sldId id="362" r:id="rId19"/>
    <p:sldId id="322" r:id="rId20"/>
  </p:sldIdLst>
  <p:sldSz cx="10972800" cy="8229600" type="B4JIS"/>
  <p:notesSz cx="6858000" cy="9144000"/>
  <p:defaultTextStyle>
    <a:defPPr>
      <a:defRPr lang="en-US"/>
    </a:defPPr>
    <a:lvl1pPr algn="l" rtl="0" fontAlgn="base">
      <a:spcBef>
        <a:spcPct val="0"/>
      </a:spcBef>
      <a:spcAft>
        <a:spcPct val="0"/>
      </a:spcAft>
      <a:defRPr sz="2900" kern="1200">
        <a:solidFill>
          <a:schemeClr val="bg2"/>
        </a:solidFill>
        <a:latin typeface="Segoe Semibold" pitchFamily="34" charset="0"/>
        <a:ea typeface="+mn-ea"/>
        <a:cs typeface="+mn-cs"/>
      </a:defRPr>
    </a:lvl1pPr>
    <a:lvl2pPr marL="457200" algn="l" rtl="0" fontAlgn="base">
      <a:spcBef>
        <a:spcPct val="0"/>
      </a:spcBef>
      <a:spcAft>
        <a:spcPct val="0"/>
      </a:spcAft>
      <a:defRPr sz="2900" kern="1200">
        <a:solidFill>
          <a:schemeClr val="bg2"/>
        </a:solidFill>
        <a:latin typeface="Segoe Semibold" pitchFamily="34" charset="0"/>
        <a:ea typeface="+mn-ea"/>
        <a:cs typeface="+mn-cs"/>
      </a:defRPr>
    </a:lvl2pPr>
    <a:lvl3pPr marL="914400" algn="l" rtl="0" fontAlgn="base">
      <a:spcBef>
        <a:spcPct val="0"/>
      </a:spcBef>
      <a:spcAft>
        <a:spcPct val="0"/>
      </a:spcAft>
      <a:defRPr sz="2900" kern="1200">
        <a:solidFill>
          <a:schemeClr val="bg2"/>
        </a:solidFill>
        <a:latin typeface="Segoe Semibold" pitchFamily="34" charset="0"/>
        <a:ea typeface="+mn-ea"/>
        <a:cs typeface="+mn-cs"/>
      </a:defRPr>
    </a:lvl3pPr>
    <a:lvl4pPr marL="1371600" algn="l" rtl="0" fontAlgn="base">
      <a:spcBef>
        <a:spcPct val="0"/>
      </a:spcBef>
      <a:spcAft>
        <a:spcPct val="0"/>
      </a:spcAft>
      <a:defRPr sz="2900" kern="1200">
        <a:solidFill>
          <a:schemeClr val="bg2"/>
        </a:solidFill>
        <a:latin typeface="Segoe Semibold" pitchFamily="34" charset="0"/>
        <a:ea typeface="+mn-ea"/>
        <a:cs typeface="+mn-cs"/>
      </a:defRPr>
    </a:lvl4pPr>
    <a:lvl5pPr marL="1828800" algn="l" rtl="0" fontAlgn="base">
      <a:spcBef>
        <a:spcPct val="0"/>
      </a:spcBef>
      <a:spcAft>
        <a:spcPct val="0"/>
      </a:spcAft>
      <a:defRPr sz="2900" kern="1200">
        <a:solidFill>
          <a:schemeClr val="bg2"/>
        </a:solidFill>
        <a:latin typeface="Segoe Semibold" pitchFamily="34" charset="0"/>
        <a:ea typeface="+mn-ea"/>
        <a:cs typeface="+mn-cs"/>
      </a:defRPr>
    </a:lvl5pPr>
    <a:lvl6pPr marL="2286000" algn="l" defTabSz="914400" rtl="0" eaLnBrk="1" latinLnBrk="0" hangingPunct="1">
      <a:defRPr sz="2900" kern="1200">
        <a:solidFill>
          <a:schemeClr val="bg2"/>
        </a:solidFill>
        <a:latin typeface="Segoe Semibold" pitchFamily="34" charset="0"/>
        <a:ea typeface="+mn-ea"/>
        <a:cs typeface="+mn-cs"/>
      </a:defRPr>
    </a:lvl6pPr>
    <a:lvl7pPr marL="2743200" algn="l" defTabSz="914400" rtl="0" eaLnBrk="1" latinLnBrk="0" hangingPunct="1">
      <a:defRPr sz="2900" kern="1200">
        <a:solidFill>
          <a:schemeClr val="bg2"/>
        </a:solidFill>
        <a:latin typeface="Segoe Semibold" pitchFamily="34" charset="0"/>
        <a:ea typeface="+mn-ea"/>
        <a:cs typeface="+mn-cs"/>
      </a:defRPr>
    </a:lvl7pPr>
    <a:lvl8pPr marL="3200400" algn="l" defTabSz="914400" rtl="0" eaLnBrk="1" latinLnBrk="0" hangingPunct="1">
      <a:defRPr sz="2900" kern="1200">
        <a:solidFill>
          <a:schemeClr val="bg2"/>
        </a:solidFill>
        <a:latin typeface="Segoe Semibold" pitchFamily="34" charset="0"/>
        <a:ea typeface="+mn-ea"/>
        <a:cs typeface="+mn-cs"/>
      </a:defRPr>
    </a:lvl8pPr>
    <a:lvl9pPr marL="3657600" algn="l" defTabSz="914400" rtl="0" eaLnBrk="1" latinLnBrk="0" hangingPunct="1">
      <a:defRPr sz="2900" kern="1200">
        <a:solidFill>
          <a:schemeClr val="bg2"/>
        </a:solidFill>
        <a:latin typeface="Segoe Semibold" pitchFamily="34" charset="0"/>
        <a:ea typeface="+mn-ea"/>
        <a:cs typeface="+mn-cs"/>
      </a:defRPr>
    </a:lvl9pPr>
  </p:defaultTextStyle>
  <p:extLst>
    <p:ext uri="{EFAFB233-063F-42B5-8137-9DF3F51BA10A}">
      <p15:sldGuideLst xmlns:p15="http://schemas.microsoft.com/office/powerpoint/2012/main">
        <p15:guide id="1" orient="horz" pos="172">
          <p15:clr>
            <a:srgbClr val="A4A3A4"/>
          </p15:clr>
        </p15:guide>
        <p15:guide id="2" orient="horz" pos="1069">
          <p15:clr>
            <a:srgbClr val="A4A3A4"/>
          </p15:clr>
        </p15:guide>
        <p15:guide id="3" orient="horz" pos="1439">
          <p15:clr>
            <a:srgbClr val="A4A3A4"/>
          </p15:clr>
        </p15:guide>
        <p15:guide id="4" orient="horz" pos="1780">
          <p15:clr>
            <a:srgbClr val="A4A3A4"/>
          </p15:clr>
        </p15:guide>
        <p15:guide id="5" orient="horz" pos="3455">
          <p15:clr>
            <a:srgbClr val="A4A3A4"/>
          </p15:clr>
        </p15:guide>
        <p15:guide id="6" pos="288">
          <p15:clr>
            <a:srgbClr val="A4A3A4"/>
          </p15:clr>
        </p15:guide>
        <p15:guide id="7" pos="550">
          <p15:clr>
            <a:srgbClr val="A4A3A4"/>
          </p15:clr>
        </p15:guide>
        <p15:guide id="8" pos="6624">
          <p15:clr>
            <a:srgbClr val="A4A3A4"/>
          </p15:clr>
        </p15:guide>
        <p15:guide id="9" pos="1036">
          <p15:clr>
            <a:srgbClr val="A4A3A4"/>
          </p15:clr>
        </p15:guide>
        <p15:guide id="10" pos="61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clrMru>
    <a:srgbClr val="FF33CC"/>
    <a:srgbClr val="FFFFFF"/>
    <a:srgbClr val="292929"/>
    <a:srgbClr val="22233A"/>
    <a:srgbClr val="000000"/>
    <a:srgbClr val="FF9933"/>
    <a:srgbClr val="777777"/>
    <a:srgbClr val="DDDDDD"/>
    <a:srgbClr val="D06800"/>
    <a:srgbClr val="BC5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77" autoAdjust="0"/>
    <p:restoredTop sz="76706" autoAdjust="0"/>
  </p:normalViewPr>
  <p:slideViewPr>
    <p:cSldViewPr snapToGrid="0">
      <p:cViewPr varScale="1">
        <p:scale>
          <a:sx n="64" d="100"/>
          <a:sy n="64" d="100"/>
        </p:scale>
        <p:origin x="396" y="84"/>
      </p:cViewPr>
      <p:guideLst>
        <p:guide orient="horz" pos="172"/>
        <p:guide orient="horz" pos="1069"/>
        <p:guide orient="horz" pos="1439"/>
        <p:guide orient="horz" pos="1780"/>
        <p:guide orient="horz" pos="3455"/>
        <p:guide pos="288"/>
        <p:guide pos="550"/>
        <p:guide pos="6624"/>
        <p:guide pos="1036"/>
        <p:guide pos="6136"/>
      </p:guideLst>
    </p:cSldViewPr>
  </p:slideViewPr>
  <p:outlineViewPr>
    <p:cViewPr>
      <p:scale>
        <a:sx n="33" d="100"/>
        <a:sy n="33" d="100"/>
      </p:scale>
      <p:origin x="0" y="14496"/>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8" d="100"/>
          <a:sy n="68" d="100"/>
        </p:scale>
        <p:origin x="-20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ideWall>
    <c:backWall>
      <c:thickness val="0"/>
    </c:backWall>
    <c:plotArea>
      <c:layout/>
      <c:bar3DChart>
        <c:barDir val="bar"/>
        <c:grouping val="clustered"/>
        <c:varyColors val="0"/>
        <c:ser>
          <c:idx val="0"/>
          <c:order val="0"/>
          <c:invertIfNegative val="0"/>
          <c:dPt>
            <c:idx val="0"/>
            <c:invertIfNegative val="0"/>
            <c:bubble3D val="0"/>
            <c:spPr>
              <a:solidFill>
                <a:srgbClr val="FF0000"/>
              </a:solidFill>
            </c:spPr>
          </c:dPt>
          <c:dPt>
            <c:idx val="1"/>
            <c:invertIfNegative val="0"/>
            <c:bubble3D val="0"/>
            <c:spPr>
              <a:solidFill>
                <a:srgbClr val="FF0000"/>
              </a:solidFill>
            </c:spPr>
          </c:dPt>
          <c:dPt>
            <c:idx val="3"/>
            <c:invertIfNegative val="0"/>
            <c:bubble3D val="0"/>
            <c:spPr>
              <a:solidFill>
                <a:schemeClr val="bg1">
                  <a:lumMod val="60000"/>
                  <a:lumOff val="40000"/>
                </a:schemeClr>
              </a:solidFill>
              <a:ln>
                <a:noFill/>
              </a:ln>
            </c:spPr>
          </c:dPt>
          <c:dPt>
            <c:idx val="4"/>
            <c:invertIfNegative val="0"/>
            <c:bubble3D val="0"/>
            <c:spPr>
              <a:solidFill>
                <a:schemeClr val="accent2"/>
              </a:solidFill>
            </c:spPr>
          </c:dPt>
          <c:dPt>
            <c:idx val="5"/>
            <c:invertIfNegative val="0"/>
            <c:bubble3D val="0"/>
            <c:spPr>
              <a:solidFill>
                <a:schemeClr val="accent2"/>
              </a:solidFill>
            </c:spPr>
          </c:dPt>
          <c:dLbls>
            <c:spPr>
              <a:noFill/>
              <a:ln>
                <a:noFill/>
              </a:ln>
              <a:effectLst/>
            </c:spPr>
            <c:txPr>
              <a:bodyPr/>
              <a:lstStyle/>
              <a:p>
                <a:pPr>
                  <a:defRPr sz="24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Sheet1!$B$2:$B$13</c:f>
              <c:numCache>
                <c:formatCode>General</c:formatCode>
                <c:ptCount val="12"/>
                <c:pt idx="0">
                  <c:v>0.73900000000000032</c:v>
                </c:pt>
                <c:pt idx="1">
                  <c:v>0.73500000000000032</c:v>
                </c:pt>
                <c:pt idx="3">
                  <c:v>0.70300000000000029</c:v>
                </c:pt>
                <c:pt idx="4">
                  <c:v>0.6910000000000005</c:v>
                </c:pt>
                <c:pt idx="5">
                  <c:v>0.66400000000000048</c:v>
                </c:pt>
                <c:pt idx="7">
                  <c:v>0.62700000000000033</c:v>
                </c:pt>
                <c:pt idx="8">
                  <c:v>0.62700000000000033</c:v>
                </c:pt>
                <c:pt idx="9">
                  <c:v>0.62600000000000033</c:v>
                </c:pt>
                <c:pt idx="10">
                  <c:v>0.61700000000000033</c:v>
                </c:pt>
                <c:pt idx="11">
                  <c:v>0.60600000000000032</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AUC</c:v>
                      </c:pt>
                    </c:strCache>
                  </c:strRef>
                </c15:tx>
              </c15:filteredSeriesTitle>
            </c:ext>
            <c:ext xmlns:c15="http://schemas.microsoft.com/office/drawing/2012/chart" uri="{02D57815-91ED-43cb-92C2-25804820EDAC}">
              <c15:filteredCategoryTitle>
                <c15:cat>
                  <c:strRef>
                    <c:extLst>
                      <c:ext uri="{02D57815-91ED-43cb-92C2-25804820EDAC}">
                        <c15:formulaRef>
                          <c15:sqref>Sheet1!$A$2:$A$13</c15:sqref>
                        </c15:formulaRef>
                      </c:ext>
                    </c:extLst>
                    <c:strCache>
                      <c:ptCount val="12"/>
                      <c:pt idx="0">
                        <c:v>Learn Ranking</c:v>
                      </c:pt>
                      <c:pt idx="1">
                        <c:v>Learn Sim</c:v>
                      </c:pt>
                      <c:pt idx="3">
                        <c:v>Web-relevance</c:v>
                      </c:pt>
                      <c:pt idx="4">
                        <c:v>KL-divergence</c:v>
                      </c:pt>
                      <c:pt idx="5">
                        <c:v>Web-kernel</c:v>
                      </c:pt>
                      <c:pt idx="7">
                        <c:v>Jaccard</c:v>
                      </c:pt>
                      <c:pt idx="8">
                        <c:v>Dice</c:v>
                      </c:pt>
                      <c:pt idx="9">
                        <c:v>Cosine</c:v>
                      </c:pt>
                      <c:pt idx="10">
                        <c:v>Matching</c:v>
                      </c:pt>
                      <c:pt idx="11">
                        <c:v>Overlap</c:v>
                      </c:pt>
                    </c:strCache>
                  </c:strRef>
                </c15:cat>
              </c15:filteredCategoryTitle>
            </c:ext>
          </c:extLst>
        </c:ser>
        <c:dLbls>
          <c:showLegendKey val="0"/>
          <c:showVal val="0"/>
          <c:showCatName val="0"/>
          <c:showSerName val="0"/>
          <c:showPercent val="0"/>
          <c:showBubbleSize val="0"/>
        </c:dLbls>
        <c:gapWidth val="150"/>
        <c:shape val="cylinder"/>
        <c:axId val="377943624"/>
        <c:axId val="377944800"/>
        <c:axId val="0"/>
      </c:bar3DChart>
      <c:catAx>
        <c:axId val="377943624"/>
        <c:scaling>
          <c:orientation val="minMax"/>
        </c:scaling>
        <c:delete val="0"/>
        <c:axPos val="l"/>
        <c:numFmt formatCode="General" sourceLinked="0"/>
        <c:majorTickMark val="out"/>
        <c:minorTickMark val="none"/>
        <c:tickLblPos val="nextTo"/>
        <c:crossAx val="377944800"/>
        <c:crosses val="autoZero"/>
        <c:auto val="1"/>
        <c:lblAlgn val="ctr"/>
        <c:lblOffset val="100"/>
        <c:noMultiLvlLbl val="0"/>
      </c:catAx>
      <c:valAx>
        <c:axId val="377944800"/>
        <c:scaling>
          <c:orientation val="minMax"/>
        </c:scaling>
        <c:delete val="0"/>
        <c:axPos val="b"/>
        <c:majorGridlines/>
        <c:numFmt formatCode="General" sourceLinked="1"/>
        <c:majorTickMark val="out"/>
        <c:minorTickMark val="none"/>
        <c:tickLblPos val="nextTo"/>
        <c:crossAx val="3779436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ideWall>
    <c:backWall>
      <c:thickness val="0"/>
    </c:backWall>
    <c:plotArea>
      <c:layout/>
      <c:bar3DChart>
        <c:barDir val="bar"/>
        <c:grouping val="clustered"/>
        <c:varyColors val="0"/>
        <c:ser>
          <c:idx val="0"/>
          <c:order val="0"/>
          <c:invertIfNegative val="0"/>
          <c:dPt>
            <c:idx val="0"/>
            <c:invertIfNegative val="0"/>
            <c:bubble3D val="0"/>
            <c:spPr>
              <a:solidFill>
                <a:srgbClr val="FF0000"/>
              </a:solidFill>
            </c:spPr>
          </c:dPt>
          <c:dPt>
            <c:idx val="1"/>
            <c:invertIfNegative val="0"/>
            <c:bubble3D val="0"/>
            <c:spPr>
              <a:solidFill>
                <a:srgbClr val="FF0000"/>
              </a:solidFill>
            </c:spPr>
          </c:dPt>
          <c:dPt>
            <c:idx val="3"/>
            <c:invertIfNegative val="0"/>
            <c:bubble3D val="0"/>
            <c:spPr>
              <a:solidFill>
                <a:schemeClr val="bg1">
                  <a:lumMod val="60000"/>
                  <a:lumOff val="40000"/>
                </a:schemeClr>
              </a:solidFill>
              <a:ln>
                <a:noFill/>
              </a:ln>
            </c:spPr>
          </c:dPt>
          <c:dPt>
            <c:idx val="4"/>
            <c:invertIfNegative val="0"/>
            <c:bubble3D val="0"/>
            <c:spPr>
              <a:solidFill>
                <a:schemeClr val="bg1">
                  <a:lumMod val="60000"/>
                  <a:lumOff val="40000"/>
                </a:schemeClr>
              </a:solidFill>
            </c:spPr>
          </c:dPt>
          <c:dLbls>
            <c:dLbl>
              <c:idx val="8"/>
              <c:layout>
                <c:manualLayout>
                  <c:x val="9.8400984009839425E-3"/>
                  <c:y val="-6.5359477124183182E-3"/>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24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Sheet1!$B$2:$B$13</c:f>
              <c:numCache>
                <c:formatCode>General</c:formatCode>
                <c:ptCount val="12"/>
                <c:pt idx="0">
                  <c:v>0.56899999999999995</c:v>
                </c:pt>
                <c:pt idx="1">
                  <c:v>0.55600000000000005</c:v>
                </c:pt>
                <c:pt idx="3">
                  <c:v>0.50800000000000001</c:v>
                </c:pt>
                <c:pt idx="4">
                  <c:v>0.48300000000000015</c:v>
                </c:pt>
                <c:pt idx="5">
                  <c:v>0.43600000000000017</c:v>
                </c:pt>
                <c:pt idx="7">
                  <c:v>0.45600000000000002</c:v>
                </c:pt>
                <c:pt idx="8">
                  <c:v>0.45600000000000002</c:v>
                </c:pt>
                <c:pt idx="9">
                  <c:v>0.45600000000000002</c:v>
                </c:pt>
                <c:pt idx="10">
                  <c:v>0.44400000000000001</c:v>
                </c:pt>
                <c:pt idx="11">
                  <c:v>0.38900000000000018</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Prec@3</c:v>
                      </c:pt>
                    </c:strCache>
                  </c:strRef>
                </c15:tx>
              </c15:filteredSeriesTitle>
            </c:ext>
            <c:ext xmlns:c15="http://schemas.microsoft.com/office/drawing/2012/chart" uri="{02D57815-91ED-43cb-92C2-25804820EDAC}">
              <c15:filteredCategoryTitle>
                <c15:cat>
                  <c:strRef>
                    <c:extLst>
                      <c:ext uri="{02D57815-91ED-43cb-92C2-25804820EDAC}">
                        <c15:formulaRef>
                          <c15:sqref>Sheet1!$A$2:$A$13</c15:sqref>
                        </c15:formulaRef>
                      </c:ext>
                    </c:extLst>
                    <c:strCache>
                      <c:ptCount val="12"/>
                      <c:pt idx="0">
                        <c:v>Learn Ranking</c:v>
                      </c:pt>
                      <c:pt idx="1">
                        <c:v>Learn Sim.</c:v>
                      </c:pt>
                      <c:pt idx="3">
                        <c:v>Web-relevance</c:v>
                      </c:pt>
                      <c:pt idx="4">
                        <c:v>KL-divergence</c:v>
                      </c:pt>
                      <c:pt idx="5">
                        <c:v>Web-kernel</c:v>
                      </c:pt>
                      <c:pt idx="7">
                        <c:v>Cosine</c:v>
                      </c:pt>
                      <c:pt idx="8">
                        <c:v>Jaccard</c:v>
                      </c:pt>
                      <c:pt idx="9">
                        <c:v>Dice</c:v>
                      </c:pt>
                      <c:pt idx="10">
                        <c:v>Matching</c:v>
                      </c:pt>
                      <c:pt idx="11">
                        <c:v>Overlap</c:v>
                      </c:pt>
                    </c:strCache>
                  </c:strRef>
                </c15:cat>
              </c15:filteredCategoryTitle>
            </c:ext>
          </c:extLst>
        </c:ser>
        <c:dLbls>
          <c:showLegendKey val="0"/>
          <c:showVal val="1"/>
          <c:showCatName val="0"/>
          <c:showSerName val="0"/>
          <c:showPercent val="0"/>
          <c:showBubbleSize val="0"/>
        </c:dLbls>
        <c:gapWidth val="150"/>
        <c:shape val="cylinder"/>
        <c:axId val="379258472"/>
        <c:axId val="379256120"/>
        <c:axId val="0"/>
      </c:bar3DChart>
      <c:catAx>
        <c:axId val="379258472"/>
        <c:scaling>
          <c:orientation val="minMax"/>
        </c:scaling>
        <c:delete val="0"/>
        <c:axPos val="l"/>
        <c:numFmt formatCode="General" sourceLinked="0"/>
        <c:majorTickMark val="out"/>
        <c:minorTickMark val="none"/>
        <c:tickLblPos val="nextTo"/>
        <c:crossAx val="379256120"/>
        <c:crosses val="autoZero"/>
        <c:auto val="1"/>
        <c:lblAlgn val="ctr"/>
        <c:lblOffset val="100"/>
        <c:noMultiLvlLbl val="0"/>
      </c:catAx>
      <c:valAx>
        <c:axId val="379256120"/>
        <c:scaling>
          <c:orientation val="minMax"/>
        </c:scaling>
        <c:delete val="0"/>
        <c:axPos val="b"/>
        <c:majorGridlines/>
        <c:numFmt formatCode="General" sourceLinked="1"/>
        <c:majorTickMark val="out"/>
        <c:minorTickMark val="none"/>
        <c:tickLblPos val="nextTo"/>
        <c:crossAx val="37925847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862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chemeClr val="tx1"/>
                </a:solidFill>
              </a:defRPr>
            </a:lvl1pPr>
          </a:lstStyle>
          <a:p>
            <a:endParaRPr lang="en-US" dirty="0"/>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fld id="{81331B57-0BE5-4F82-AA58-76F53EFF3ADA}" type="datetime8">
              <a:rPr lang="en-US"/>
              <a:pPr/>
              <a:t>10/14/2013 6:41 PM</a:t>
            </a:fld>
            <a:endParaRPr lang="en-US"/>
          </a:p>
        </p:txBody>
      </p:sp>
      <p:sp>
        <p:nvSpPr>
          <p:cNvPr id="29700" name="Rectangle 4"/>
          <p:cNvSpPr>
            <a:spLocks noGrp="1" noRot="1" noChangeAspect="1" noChangeArrowheads="1" noTextEdit="1"/>
          </p:cNvSpPr>
          <p:nvPr>
            <p:ph type="sldImg" idx="2"/>
          </p:nvPr>
        </p:nvSpPr>
        <p:spPr bwMode="auto">
          <a:xfrm>
            <a:off x="1241425" y="558800"/>
            <a:ext cx="4183063" cy="3136900"/>
          </a:xfrm>
          <a:prstGeom prst="rect">
            <a:avLst/>
          </a:prstGeom>
          <a:noFill/>
          <a:ln w="9525">
            <a:solidFill>
              <a:srgbClr val="000000"/>
            </a:solidFill>
            <a:miter lim="800000"/>
            <a:headEnd/>
            <a:tailEnd/>
          </a:ln>
          <a:effectLst/>
        </p:spPr>
      </p:sp>
      <p:sp>
        <p:nvSpPr>
          <p:cNvPr id="29701" name="Rectangle 5"/>
          <p:cNvSpPr>
            <a:spLocks noGrp="1" noChangeArrowheads="1"/>
          </p:cNvSpPr>
          <p:nvPr>
            <p:ph type="body" sz="quarter" idx="3"/>
          </p:nvPr>
        </p:nvSpPr>
        <p:spPr bwMode="auto">
          <a:xfrm>
            <a:off x="414338" y="3798888"/>
            <a:ext cx="6021387" cy="895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2" name="Rectangle 6"/>
          <p:cNvSpPr>
            <a:spLocks noGrp="1" noChangeArrowheads="1"/>
          </p:cNvSpPr>
          <p:nvPr>
            <p:ph type="ftr" sz="quarter" idx="4"/>
          </p:nvPr>
        </p:nvSpPr>
        <p:spPr bwMode="auto">
          <a:xfrm>
            <a:off x="0" y="8791575"/>
            <a:ext cx="5959475"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500">
                <a:latin typeface="Segoe" pitchFamily="34" charset="0"/>
                <a:cs typeface="Arial" charset="0"/>
              </a:defRPr>
            </a:lvl1pPr>
          </a:lstStyle>
          <a:p>
            <a:r>
              <a:rPr lang="en-US"/>
              <a:t>© 2006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29703" name="Rectangle 7"/>
          <p:cNvSpPr>
            <a:spLocks noGrp="1" noChangeArrowheads="1"/>
          </p:cNvSpPr>
          <p:nvPr>
            <p:ph type="sldNum" sz="quarter" idx="5"/>
          </p:nvPr>
        </p:nvSpPr>
        <p:spPr bwMode="auto">
          <a:xfrm>
            <a:off x="5583238" y="8685213"/>
            <a:ext cx="12731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EC87E0CF-87F6-4B58-B8B8-DCAB2DAAF3CA}" type="slidenum">
              <a:rPr lang="en-US"/>
              <a:pPr/>
              <a:t>‹#›</a:t>
            </a:fld>
            <a:endParaRPr lang="en-US"/>
          </a:p>
        </p:txBody>
      </p:sp>
    </p:spTree>
    <p:extLst>
      <p:ext uri="{BB962C8B-B14F-4D97-AF65-F5344CB8AC3E}">
        <p14:creationId xmlns:p14="http://schemas.microsoft.com/office/powerpoint/2010/main" val="738343469"/>
      </p:ext>
    </p:extLst>
  </p:cSld>
  <p:clrMap bg1="lt1" tx1="dk1" bg2="lt2" tx2="dk2" accent1="accent1" accent2="accent2" accent3="accent3" accent4="accent4" accent5="accent5" accent6="accent6" hlink="hlink" folHlink="folHlink"/>
  <p:hf/>
  <p:notesStyle>
    <a:lvl1pPr algn="l" rtl="0" fontAlgn="base">
      <a:lnSpc>
        <a:spcPct val="90000"/>
      </a:lnSpc>
      <a:spcBef>
        <a:spcPct val="20000"/>
      </a:spcBef>
      <a:spcAft>
        <a:spcPct val="0"/>
      </a:spcAft>
      <a:defRPr sz="1000" kern="1200">
        <a:solidFill>
          <a:schemeClr val="tx1"/>
        </a:solidFill>
        <a:latin typeface="Segoe" pitchFamily="34" charset="0"/>
        <a:ea typeface="+mn-ea"/>
        <a:cs typeface="+mn-cs"/>
      </a:defRPr>
    </a:lvl1pPr>
    <a:lvl2pPr marL="198438" indent="-195263" algn="l" rtl="0" fontAlgn="base">
      <a:lnSpc>
        <a:spcPct val="90000"/>
      </a:lnSpc>
      <a:spcBef>
        <a:spcPct val="20000"/>
      </a:spcBef>
      <a:spcAft>
        <a:spcPct val="0"/>
      </a:spcAft>
      <a:buChar char="•"/>
      <a:defRPr sz="1000" kern="1200">
        <a:solidFill>
          <a:schemeClr val="tx1"/>
        </a:solidFill>
        <a:latin typeface="Segoe" pitchFamily="34" charset="0"/>
        <a:ea typeface="+mn-ea"/>
        <a:cs typeface="+mn-cs"/>
      </a:defRPr>
    </a:lvl2pPr>
    <a:lvl3pPr marL="404813" indent="-204788" algn="l" rtl="0" fontAlgn="base">
      <a:lnSpc>
        <a:spcPct val="90000"/>
      </a:lnSpc>
      <a:spcBef>
        <a:spcPct val="20000"/>
      </a:spcBef>
      <a:spcAft>
        <a:spcPct val="0"/>
      </a:spcAft>
      <a:buChar char="•"/>
      <a:defRPr sz="1000" kern="1200">
        <a:solidFill>
          <a:schemeClr val="tx1"/>
        </a:solidFill>
        <a:latin typeface="Segoe" pitchFamily="34" charset="0"/>
        <a:ea typeface="+mn-ea"/>
        <a:cs typeface="+mn-cs"/>
      </a:defRPr>
    </a:lvl3pPr>
    <a:lvl4pPr marL="592138" indent="-185738" algn="l" rtl="0" fontAlgn="base">
      <a:lnSpc>
        <a:spcPct val="90000"/>
      </a:lnSpc>
      <a:spcBef>
        <a:spcPct val="20000"/>
      </a:spcBef>
      <a:spcAft>
        <a:spcPct val="0"/>
      </a:spcAft>
      <a:buChar char="•"/>
      <a:defRPr sz="1000" kern="1200">
        <a:solidFill>
          <a:schemeClr val="tx1"/>
        </a:solidFill>
        <a:latin typeface="Segoe" pitchFamily="34" charset="0"/>
        <a:ea typeface="+mn-ea"/>
        <a:cs typeface="+mn-cs"/>
      </a:defRPr>
    </a:lvl4pPr>
    <a:lvl5pPr marL="768350" indent="-174625" algn="l" rtl="0" fontAlgn="base">
      <a:lnSpc>
        <a:spcPct val="90000"/>
      </a:lnSpc>
      <a:spcBef>
        <a:spcPct val="20000"/>
      </a:spcBef>
      <a:spcAft>
        <a:spcPct val="0"/>
      </a:spcAft>
      <a:buChar char="•"/>
      <a:defRPr sz="1000" kern="1200">
        <a:solidFill>
          <a:schemeClr val="tx1"/>
        </a:solidFill>
        <a:latin typeface="Segoe"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dirty="0" smtClean="0"/>
              <a:t>© 2006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endParaRPr lang="en-US" dirty="0"/>
          </a:p>
        </p:txBody>
      </p:sp>
      <p:sp>
        <p:nvSpPr>
          <p:cNvPr id="7" name="Rectangle 7"/>
          <p:cNvSpPr>
            <a:spLocks noGrp="1" noChangeArrowheads="1"/>
          </p:cNvSpPr>
          <p:nvPr>
            <p:ph type="sldNum" sz="quarter" idx="5"/>
          </p:nvPr>
        </p:nvSpPr>
        <p:spPr/>
        <p:txBody>
          <a:bodyPr/>
          <a:lstStyle/>
          <a:p>
            <a:fld id="{78CF0CB0-E518-4F64-B316-5E0D53AF991E}" type="slidenum">
              <a:rPr lang="en-US" smtClean="0"/>
              <a:pPr/>
              <a:t>1</a:t>
            </a:fld>
            <a:endParaRPr lang="en-US" dirty="0"/>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15746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10/14/2013 6:41 PM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a:p>
        </p:txBody>
      </p:sp>
    </p:spTree>
    <p:extLst>
      <p:ext uri="{BB962C8B-B14F-4D97-AF65-F5344CB8AC3E}">
        <p14:creationId xmlns:p14="http://schemas.microsoft.com/office/powerpoint/2010/main" val="1016504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10/14/2013 6:41 PM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a:p>
        </p:txBody>
      </p:sp>
    </p:spTree>
    <p:extLst>
      <p:ext uri="{BB962C8B-B14F-4D97-AF65-F5344CB8AC3E}">
        <p14:creationId xmlns:p14="http://schemas.microsoft.com/office/powerpoint/2010/main" val="2558354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10/14/2013 6:41 PM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a:p>
        </p:txBody>
      </p:sp>
    </p:spTree>
    <p:extLst>
      <p:ext uri="{BB962C8B-B14F-4D97-AF65-F5344CB8AC3E}">
        <p14:creationId xmlns:p14="http://schemas.microsoft.com/office/powerpoint/2010/main" val="260458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10/14/2013 6:41 PM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a:p>
        </p:txBody>
      </p:sp>
    </p:spTree>
    <p:extLst>
      <p:ext uri="{BB962C8B-B14F-4D97-AF65-F5344CB8AC3E}">
        <p14:creationId xmlns:p14="http://schemas.microsoft.com/office/powerpoint/2010/main" val="905852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10/14/2013 6:41 PM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a:p>
        </p:txBody>
      </p:sp>
    </p:spTree>
    <p:extLst>
      <p:ext uri="{BB962C8B-B14F-4D97-AF65-F5344CB8AC3E}">
        <p14:creationId xmlns:p14="http://schemas.microsoft.com/office/powerpoint/2010/main" val="409215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10/14/2013 6:41 PM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a:p>
        </p:txBody>
      </p:sp>
    </p:spTree>
    <p:extLst>
      <p:ext uri="{BB962C8B-B14F-4D97-AF65-F5344CB8AC3E}">
        <p14:creationId xmlns:p14="http://schemas.microsoft.com/office/powerpoint/2010/main" val="2080781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10/14/2013 6:41 PM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a:p>
        </p:txBody>
      </p:sp>
    </p:spTree>
    <p:extLst>
      <p:ext uri="{BB962C8B-B14F-4D97-AF65-F5344CB8AC3E}">
        <p14:creationId xmlns:p14="http://schemas.microsoft.com/office/powerpoint/2010/main" val="963885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10/14/2013 6:41 PM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a:p>
        </p:txBody>
      </p:sp>
    </p:spTree>
    <p:extLst>
      <p:ext uri="{BB962C8B-B14F-4D97-AF65-F5344CB8AC3E}">
        <p14:creationId xmlns:p14="http://schemas.microsoft.com/office/powerpoint/2010/main" val="1962117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10/14/2013 6:41 PM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a:p>
        </p:txBody>
      </p:sp>
    </p:spTree>
    <p:extLst>
      <p:ext uri="{BB962C8B-B14F-4D97-AF65-F5344CB8AC3E}">
        <p14:creationId xmlns:p14="http://schemas.microsoft.com/office/powerpoint/2010/main" val="1791014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6149" name="Rectangle 7"/>
          <p:cNvSpPr>
            <a:spLocks noGrp="1" noChangeArrowheads="1"/>
          </p:cNvSpPr>
          <p:nvPr>
            <p:ph type="sldNum" sz="quarter" idx="5"/>
          </p:nvPr>
        </p:nvSpPr>
        <p:spPr/>
        <p:txBody>
          <a:bodyPr/>
          <a:lstStyle/>
          <a:p>
            <a:pPr fontAlgn="base">
              <a:spcBef>
                <a:spcPct val="0"/>
              </a:spcBef>
              <a:spcAft>
                <a:spcPct val="0"/>
              </a:spcAft>
            </a:pPr>
            <a:fld id="{05AD9859-B676-4EC2-912F-3ED263F8CCED}" type="slidenum">
              <a:rPr lang="en-US" smtClean="0"/>
              <a:pPr fontAlgn="base">
                <a:spcBef>
                  <a:spcPct val="0"/>
                </a:spcBef>
                <a:spcAft>
                  <a:spcPct val="0"/>
                </a:spcAft>
              </a:pPr>
              <a:t>19</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pPr marL="0" marR="0" indent="0" algn="l" defTabSz="914400" rtl="0" eaLnBrk="1" fontAlgn="base" latinLnBrk="0" hangingPunct="1">
              <a:lnSpc>
                <a:spcPct val="90000"/>
              </a:lnSpc>
              <a:spcBef>
                <a:spcPct val="20000"/>
              </a:spcBef>
              <a:spcAft>
                <a:spcPct val="0"/>
              </a:spcAft>
              <a:buClrTx/>
              <a:buSzTx/>
              <a:buFontTx/>
              <a:buNone/>
              <a:tabLst/>
              <a:defRPr/>
            </a:pPr>
            <a:endParaRPr lang="en-US" dirty="0"/>
          </a:p>
        </p:txBody>
      </p:sp>
    </p:spTree>
    <p:extLst>
      <p:ext uri="{BB962C8B-B14F-4D97-AF65-F5344CB8AC3E}">
        <p14:creationId xmlns:p14="http://schemas.microsoft.com/office/powerpoint/2010/main" val="298306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10/14/2013 6:41 PM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a:p>
        </p:txBody>
      </p:sp>
    </p:spTree>
    <p:extLst>
      <p:ext uri="{BB962C8B-B14F-4D97-AF65-F5344CB8AC3E}">
        <p14:creationId xmlns:p14="http://schemas.microsoft.com/office/powerpoint/2010/main" val="3001630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52EC501E-AEAC-4501-8A0F-B600B072F7FA}" type="slidenum">
              <a:rPr lang="en-US" smtClean="0"/>
              <a:pPr/>
              <a:t>3</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57075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10/14/2013 6:41 PM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a:p>
        </p:txBody>
      </p:sp>
    </p:spTree>
    <p:extLst>
      <p:ext uri="{BB962C8B-B14F-4D97-AF65-F5344CB8AC3E}">
        <p14:creationId xmlns:p14="http://schemas.microsoft.com/office/powerpoint/2010/main" val="3800137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base" latinLnBrk="0" hangingPunct="1">
              <a:lnSpc>
                <a:spcPct val="90000"/>
              </a:lnSpc>
              <a:spcBef>
                <a:spcPct val="20000"/>
              </a:spcBef>
              <a:spcAft>
                <a:spcPct val="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10/14/2013 6:41 PM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a:p>
        </p:txBody>
      </p:sp>
    </p:spTree>
    <p:extLst>
      <p:ext uri="{BB962C8B-B14F-4D97-AF65-F5344CB8AC3E}">
        <p14:creationId xmlns:p14="http://schemas.microsoft.com/office/powerpoint/2010/main" val="3282752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10/14/2013 6:41 PM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a:p>
        </p:txBody>
      </p:sp>
    </p:spTree>
    <p:extLst>
      <p:ext uri="{BB962C8B-B14F-4D97-AF65-F5344CB8AC3E}">
        <p14:creationId xmlns:p14="http://schemas.microsoft.com/office/powerpoint/2010/main" val="197184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20000"/>
              </a:spcBef>
              <a:spcAft>
                <a:spcPct val="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10/14/2013 6:41 PM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a:p>
        </p:txBody>
      </p:sp>
    </p:spTree>
    <p:extLst>
      <p:ext uri="{BB962C8B-B14F-4D97-AF65-F5344CB8AC3E}">
        <p14:creationId xmlns:p14="http://schemas.microsoft.com/office/powerpoint/2010/main" val="3702339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10/14/2013 6:41 PM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a:p>
        </p:txBody>
      </p:sp>
    </p:spTree>
    <p:extLst>
      <p:ext uri="{BB962C8B-B14F-4D97-AF65-F5344CB8AC3E}">
        <p14:creationId xmlns:p14="http://schemas.microsoft.com/office/powerpoint/2010/main" val="4097857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10/14/2013 6:41 PM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a:p>
        </p:txBody>
      </p:sp>
    </p:spTree>
    <p:extLst>
      <p:ext uri="{BB962C8B-B14F-4D97-AF65-F5344CB8AC3E}">
        <p14:creationId xmlns:p14="http://schemas.microsoft.com/office/powerpoint/2010/main" val="9040940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873125" y="2825750"/>
            <a:ext cx="9337673" cy="900246"/>
          </a:xfrm>
          <a:ln algn="ctr"/>
        </p:spPr>
        <p:txBody>
          <a:bodyPr lIns="0" tIns="0" rIns="0" bIns="0" anchor="b"/>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a:t>Click to edit Master title style</a:t>
            </a:r>
          </a:p>
        </p:txBody>
      </p:sp>
      <p:sp>
        <p:nvSpPr>
          <p:cNvPr id="18435" name="Rectangle 3"/>
          <p:cNvSpPr>
            <a:spLocks noGrp="1" noChangeArrowheads="1"/>
          </p:cNvSpPr>
          <p:nvPr>
            <p:ph type="subTitle" idx="1"/>
          </p:nvPr>
        </p:nvSpPr>
        <p:spPr>
          <a:xfrm>
            <a:off x="873127" y="5248275"/>
            <a:ext cx="9324973" cy="567848"/>
          </a:xfrm>
        </p:spPr>
        <p:txBody>
          <a:bodyPr lIns="0" tIns="0" rIns="0" bIns="0" anchor="b"/>
          <a:lstStyle>
            <a:lvl1pPr marL="0" indent="0">
              <a:spcBef>
                <a:spcPct val="0"/>
              </a:spcBef>
              <a:buFont typeface="Wingdings" pitchFamily="2" charset="2"/>
              <a:buNone/>
              <a:defRPr sz="4100">
                <a:solidFill>
                  <a:schemeClr val="tx2"/>
                </a:solidFill>
              </a:defRPr>
            </a:lvl1pPr>
          </a:lstStyle>
          <a:p>
            <a:r>
              <a:rPr lang="en-US" dirty="0"/>
              <a:t>Click to edit Master subtitle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Demo Video etc slid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873127" y="3035300"/>
            <a:ext cx="9337673" cy="900246"/>
          </a:xfrm>
          <a:ln algn="ctr"/>
        </p:spPr>
        <p:txBody>
          <a:bodyPr lIns="0" tIns="0" rIns="0" bIns="0" anchor="b"/>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a:t>Click to edit Master title style</a:t>
            </a:r>
          </a:p>
        </p:txBody>
      </p:sp>
      <p:sp>
        <p:nvSpPr>
          <p:cNvPr id="18435" name="Rectangle 3"/>
          <p:cNvSpPr>
            <a:spLocks noGrp="1" noChangeArrowheads="1"/>
          </p:cNvSpPr>
          <p:nvPr>
            <p:ph type="subTitle" idx="1"/>
          </p:nvPr>
        </p:nvSpPr>
        <p:spPr>
          <a:xfrm>
            <a:off x="873127" y="5387975"/>
            <a:ext cx="9324973" cy="567848"/>
          </a:xfrm>
        </p:spPr>
        <p:txBody>
          <a:bodyPr lIns="0" tIns="0" rIns="0" bIns="0" anchor="b"/>
          <a:lstStyle>
            <a:lvl1pPr marL="0" indent="0">
              <a:spcBef>
                <a:spcPct val="0"/>
              </a:spcBef>
              <a:buFont typeface="Wingdings" pitchFamily="2" charset="2"/>
              <a:buNone/>
              <a:defRPr sz="4100">
                <a:solidFill>
                  <a:schemeClr val="tx2"/>
                </a:solidFill>
              </a:defRPr>
            </a:lvl1pPr>
          </a:lstStyle>
          <a:p>
            <a:r>
              <a:rPr lang="en-US" dirty="0"/>
              <a:t>Click to edit Master subtitle style</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3120074"/>
            <a:ext cx="10056494" cy="24917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6882" y="3119757"/>
            <a:ext cx="4951412" cy="22492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0694" y="3119757"/>
            <a:ext cx="4953000" cy="22492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3120074"/>
            <a:ext cx="10056494" cy="2491740"/>
          </a:xfrm>
        </p:spPr>
        <p:txBody>
          <a:bodyPr/>
          <a:lstStyle>
            <a:lvl1pPr>
              <a:buFontTx/>
              <a:buBlip>
                <a:blip r:embed="rId2"/>
              </a:buBlip>
              <a:defRPr/>
            </a:lvl1pPr>
            <a:lvl2pPr>
              <a:buFontTx/>
              <a:buBlip>
                <a:blip r:embed="rId3"/>
              </a:buBlip>
              <a:defRPr/>
            </a:lvl2pPr>
            <a:lvl3pPr>
              <a:buFontTx/>
              <a:buBlip>
                <a:blip r:embed="rId3"/>
              </a:buBlip>
              <a:defRPr/>
            </a:lvl3pPr>
            <a:lvl4pPr>
              <a:buFontTx/>
              <a:buBlip>
                <a:blip r:embed="rId3"/>
              </a:buBlip>
              <a:defRPr/>
            </a:lvl4pPr>
            <a:lvl5pPr>
              <a:buFontTx/>
              <a:buBlip>
                <a:blip r:embed="rId3"/>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697038"/>
            <a:ext cx="10056494" cy="90024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Title Slide</a:t>
            </a:r>
          </a:p>
        </p:txBody>
      </p:sp>
      <p:sp>
        <p:nvSpPr>
          <p:cNvPr id="1027" name="Rectangle 8"/>
          <p:cNvSpPr>
            <a:spLocks noGrp="1" noChangeArrowheads="1"/>
          </p:cNvSpPr>
          <p:nvPr>
            <p:ph type="body" idx="1"/>
          </p:nvPr>
        </p:nvSpPr>
        <p:spPr bwMode="auto">
          <a:xfrm>
            <a:off x="457200" y="3120074"/>
            <a:ext cx="10056494" cy="249174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dk2" tx1="lt1" bg2="dk1" tx2="lt2" accent1="accent1" accent2="accent2" accent3="accent3" accent4="accent4" accent5="accent5" accent6="accent6" hlink="hlink" folHlink="folHlink"/>
  <p:sldLayoutIdLst>
    <p:sldLayoutId id="2147483662" r:id="rId1"/>
    <p:sldLayoutId id="2147483670" r:id="rId2"/>
    <p:sldLayoutId id="2147483663" r:id="rId3"/>
    <p:sldLayoutId id="2147483665" r:id="rId4"/>
    <p:sldLayoutId id="2147483667" r:id="rId5"/>
    <p:sldLayoutId id="2147483668" r:id="rId6"/>
    <p:sldLayoutId id="2147483669" r:id="rId7"/>
  </p:sldLayoutIdLst>
  <p:transition>
    <p:fade/>
  </p:transition>
  <p:timing>
    <p:tnLst>
      <p:par>
        <p:cTn id="1" dur="indefinite" restart="never" nodeType="tmRoot"/>
      </p:par>
    </p:tnLst>
  </p:timing>
  <p:hf hdr="0" ftr="0" dt="0"/>
  <p:txStyles>
    <p:titleStyle>
      <a:lvl1pPr algn="l" defTabSz="1095376" rtl="0" eaLnBrk="0" fontAlgn="base" hangingPunct="0">
        <a:lnSpc>
          <a:spcPct val="90000"/>
        </a:lnSpc>
        <a:spcBef>
          <a:spcPct val="0"/>
        </a:spcBef>
        <a:spcAft>
          <a:spcPct val="0"/>
        </a:spcAft>
        <a:defRPr lang="en-US" sz="6500" b="0" cap="none" spc="-360" dirty="0" smtClean="0">
          <a:ln w="3175">
            <a:noFill/>
          </a:ln>
          <a:gradFill flip="none" rotWithShape="1">
            <a:gsLst>
              <a:gs pos="28000">
                <a:srgbClr val="FEF9DA"/>
              </a:gs>
              <a:gs pos="52000">
                <a:schemeClr val="accent1"/>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vl2pPr algn="l" defTabSz="1095376" rtl="0" eaLnBrk="0" fontAlgn="base" hangingPunct="0">
        <a:lnSpc>
          <a:spcPct val="90000"/>
        </a:lnSpc>
        <a:spcBef>
          <a:spcPct val="0"/>
        </a:spcBef>
        <a:spcAft>
          <a:spcPct val="0"/>
        </a:spcAft>
        <a:defRPr sz="5400">
          <a:solidFill>
            <a:schemeClr val="tx2"/>
          </a:solidFill>
          <a:latin typeface="Segoe Semibold" pitchFamily="34" charset="0"/>
        </a:defRPr>
      </a:lvl2pPr>
      <a:lvl3pPr algn="l" defTabSz="1095376" rtl="0" eaLnBrk="0" fontAlgn="base" hangingPunct="0">
        <a:lnSpc>
          <a:spcPct val="90000"/>
        </a:lnSpc>
        <a:spcBef>
          <a:spcPct val="0"/>
        </a:spcBef>
        <a:spcAft>
          <a:spcPct val="0"/>
        </a:spcAft>
        <a:defRPr sz="5400">
          <a:solidFill>
            <a:schemeClr val="tx2"/>
          </a:solidFill>
          <a:latin typeface="Segoe Semibold" pitchFamily="34" charset="0"/>
        </a:defRPr>
      </a:lvl3pPr>
      <a:lvl4pPr algn="l" defTabSz="1095376" rtl="0" eaLnBrk="0" fontAlgn="base" hangingPunct="0">
        <a:lnSpc>
          <a:spcPct val="90000"/>
        </a:lnSpc>
        <a:spcBef>
          <a:spcPct val="0"/>
        </a:spcBef>
        <a:spcAft>
          <a:spcPct val="0"/>
        </a:spcAft>
        <a:defRPr sz="5400">
          <a:solidFill>
            <a:schemeClr val="tx2"/>
          </a:solidFill>
          <a:latin typeface="Segoe Semibold" pitchFamily="34" charset="0"/>
        </a:defRPr>
      </a:lvl4pPr>
      <a:lvl5pPr algn="l" defTabSz="1095376" rtl="0" eaLnBrk="0" fontAlgn="base" hangingPunct="0">
        <a:lnSpc>
          <a:spcPct val="90000"/>
        </a:lnSpc>
        <a:spcBef>
          <a:spcPct val="0"/>
        </a:spcBef>
        <a:spcAft>
          <a:spcPct val="0"/>
        </a:spcAft>
        <a:defRPr sz="5400">
          <a:solidFill>
            <a:schemeClr val="tx2"/>
          </a:solidFill>
          <a:latin typeface="Segoe Semibold" pitchFamily="34" charset="0"/>
        </a:defRPr>
      </a:lvl5pPr>
      <a:lvl6pPr marL="457182" algn="l" defTabSz="1096919" rtl="0" fontAlgn="base">
        <a:lnSpc>
          <a:spcPct val="90000"/>
        </a:lnSpc>
        <a:spcBef>
          <a:spcPct val="0"/>
        </a:spcBef>
        <a:spcAft>
          <a:spcPct val="0"/>
        </a:spcAft>
        <a:defRPr sz="5400">
          <a:solidFill>
            <a:schemeClr val="tx2"/>
          </a:solidFill>
          <a:latin typeface="Segoe Semibold" pitchFamily="34" charset="0"/>
        </a:defRPr>
      </a:lvl6pPr>
      <a:lvl7pPr marL="914364" algn="l" defTabSz="1096919" rtl="0" fontAlgn="base">
        <a:lnSpc>
          <a:spcPct val="90000"/>
        </a:lnSpc>
        <a:spcBef>
          <a:spcPct val="0"/>
        </a:spcBef>
        <a:spcAft>
          <a:spcPct val="0"/>
        </a:spcAft>
        <a:defRPr sz="5400">
          <a:solidFill>
            <a:schemeClr val="tx2"/>
          </a:solidFill>
          <a:latin typeface="Segoe Semibold" pitchFamily="34" charset="0"/>
        </a:defRPr>
      </a:lvl7pPr>
      <a:lvl8pPr marL="1371545" algn="l" defTabSz="1096919" rtl="0" fontAlgn="base">
        <a:lnSpc>
          <a:spcPct val="90000"/>
        </a:lnSpc>
        <a:spcBef>
          <a:spcPct val="0"/>
        </a:spcBef>
        <a:spcAft>
          <a:spcPct val="0"/>
        </a:spcAft>
        <a:defRPr sz="5400">
          <a:solidFill>
            <a:schemeClr val="tx2"/>
          </a:solidFill>
          <a:latin typeface="Segoe Semibold" pitchFamily="34" charset="0"/>
        </a:defRPr>
      </a:lvl8pPr>
      <a:lvl9pPr marL="1828727" algn="l" defTabSz="1096919" rtl="0" fontAlgn="base">
        <a:lnSpc>
          <a:spcPct val="90000"/>
        </a:lnSpc>
        <a:spcBef>
          <a:spcPct val="0"/>
        </a:spcBef>
        <a:spcAft>
          <a:spcPct val="0"/>
        </a:spcAft>
        <a:defRPr sz="5400">
          <a:solidFill>
            <a:schemeClr val="tx2"/>
          </a:solidFill>
          <a:latin typeface="Segoe Semibold" pitchFamily="34" charset="0"/>
        </a:defRPr>
      </a:lvl9pPr>
    </p:titleStyle>
    <p:bodyStyle>
      <a:lvl1pPr marL="459106" indent="-459106" algn="l" defTabSz="1095376" rtl="0" eaLnBrk="0" fontAlgn="base" hangingPunct="0">
        <a:lnSpc>
          <a:spcPct val="90000"/>
        </a:lnSpc>
        <a:spcBef>
          <a:spcPct val="30000"/>
        </a:spcBef>
        <a:spcAft>
          <a:spcPct val="0"/>
        </a:spcAft>
        <a:buClr>
          <a:schemeClr val="tx2"/>
        </a:buClr>
        <a:buSzPct val="95000"/>
        <a:buFontTx/>
        <a:buBlip>
          <a:blip r:embed="rId10"/>
        </a:buBlip>
        <a:defRPr sz="3600">
          <a:solidFill>
            <a:schemeClr val="tx1"/>
          </a:solidFill>
          <a:latin typeface="+mn-lt"/>
          <a:ea typeface="+mn-ea"/>
          <a:cs typeface="+mn-cs"/>
        </a:defRPr>
      </a:lvl1pPr>
      <a:lvl2pPr marL="845820" indent="-381000" algn="l" defTabSz="1095376" rtl="0" eaLnBrk="0" fontAlgn="base" hangingPunct="0">
        <a:lnSpc>
          <a:spcPct val="90000"/>
        </a:lnSpc>
        <a:spcBef>
          <a:spcPct val="30000"/>
        </a:spcBef>
        <a:spcAft>
          <a:spcPct val="0"/>
        </a:spcAft>
        <a:buClr>
          <a:schemeClr val="tx2"/>
        </a:buClr>
        <a:buSzPct val="80000"/>
        <a:buFontTx/>
        <a:buBlip>
          <a:blip r:embed="rId11"/>
        </a:buBlip>
        <a:defRPr sz="3200">
          <a:solidFill>
            <a:schemeClr val="tx1"/>
          </a:solidFill>
          <a:latin typeface="+mn-lt"/>
        </a:defRPr>
      </a:lvl2pPr>
      <a:lvl3pPr marL="1186816" indent="-339090" algn="l" defTabSz="1095376" rtl="0" eaLnBrk="0" fontAlgn="base" hangingPunct="0">
        <a:lnSpc>
          <a:spcPct val="90000"/>
        </a:lnSpc>
        <a:spcBef>
          <a:spcPct val="30000"/>
        </a:spcBef>
        <a:spcAft>
          <a:spcPct val="0"/>
        </a:spcAft>
        <a:buClr>
          <a:schemeClr val="tx2"/>
        </a:buClr>
        <a:buSzPct val="80000"/>
        <a:buFontTx/>
        <a:buBlip>
          <a:blip r:embed="rId11"/>
        </a:buBlip>
        <a:defRPr sz="2800">
          <a:solidFill>
            <a:schemeClr val="tx1"/>
          </a:solidFill>
          <a:latin typeface="+mn-lt"/>
        </a:defRPr>
      </a:lvl3pPr>
      <a:lvl4pPr marL="1520190" indent="-331470" algn="l" defTabSz="1095376" rtl="0" eaLnBrk="0" fontAlgn="base" hangingPunct="0">
        <a:lnSpc>
          <a:spcPct val="90000"/>
        </a:lnSpc>
        <a:spcBef>
          <a:spcPct val="30000"/>
        </a:spcBef>
        <a:spcAft>
          <a:spcPct val="0"/>
        </a:spcAft>
        <a:buClr>
          <a:schemeClr val="tx2"/>
        </a:buClr>
        <a:buSzPct val="80000"/>
        <a:buFontTx/>
        <a:buBlip>
          <a:blip r:embed="rId11"/>
        </a:buBlip>
        <a:defRPr sz="2400">
          <a:solidFill>
            <a:schemeClr val="tx1"/>
          </a:solidFill>
          <a:latin typeface="+mn-lt"/>
        </a:defRPr>
      </a:lvl4pPr>
      <a:lvl5pPr marL="1836420" indent="-312420" algn="l" defTabSz="1095376" rtl="0" eaLnBrk="0" fontAlgn="base" hangingPunct="0">
        <a:lnSpc>
          <a:spcPct val="90000"/>
        </a:lnSpc>
        <a:spcBef>
          <a:spcPct val="30000"/>
        </a:spcBef>
        <a:spcAft>
          <a:spcPct val="0"/>
        </a:spcAft>
        <a:buClr>
          <a:schemeClr val="tx2"/>
        </a:buClr>
        <a:buSzPct val="80000"/>
        <a:buFontTx/>
        <a:buBlip>
          <a:blip r:embed="rId11"/>
        </a:buBlip>
        <a:defRPr sz="2400">
          <a:solidFill>
            <a:schemeClr val="tx1"/>
          </a:solidFill>
          <a:latin typeface="+mn-lt"/>
        </a:defRPr>
      </a:lvl5pPr>
      <a:lvl6pPr marL="2293847" indent="-314312" algn="l" defTabSz="1096919" rtl="0" fontAlgn="base">
        <a:lnSpc>
          <a:spcPct val="90000"/>
        </a:lnSpc>
        <a:spcBef>
          <a:spcPct val="30000"/>
        </a:spcBef>
        <a:spcAft>
          <a:spcPct val="0"/>
        </a:spcAft>
        <a:buClr>
          <a:schemeClr val="tx2"/>
        </a:buClr>
        <a:buSzPct val="80000"/>
        <a:buFont typeface="Wingdings" pitchFamily="2" charset="2"/>
        <a:buBlip>
          <a:blip r:embed="rId12"/>
        </a:buBlip>
        <a:defRPr sz="2400">
          <a:solidFill>
            <a:schemeClr val="tx1"/>
          </a:solidFill>
          <a:latin typeface="+mn-lt"/>
        </a:defRPr>
      </a:lvl6pPr>
      <a:lvl7pPr marL="2751028" indent="-314312" algn="l" defTabSz="1096919" rtl="0" fontAlgn="base">
        <a:lnSpc>
          <a:spcPct val="90000"/>
        </a:lnSpc>
        <a:spcBef>
          <a:spcPct val="30000"/>
        </a:spcBef>
        <a:spcAft>
          <a:spcPct val="0"/>
        </a:spcAft>
        <a:buClr>
          <a:schemeClr val="tx2"/>
        </a:buClr>
        <a:buSzPct val="80000"/>
        <a:buFont typeface="Wingdings" pitchFamily="2" charset="2"/>
        <a:buBlip>
          <a:blip r:embed="rId12"/>
        </a:buBlip>
        <a:defRPr sz="2400">
          <a:solidFill>
            <a:schemeClr val="tx1"/>
          </a:solidFill>
          <a:latin typeface="+mn-lt"/>
        </a:defRPr>
      </a:lvl7pPr>
      <a:lvl8pPr marL="3208210" indent="-314312" algn="l" defTabSz="1096919" rtl="0" fontAlgn="base">
        <a:lnSpc>
          <a:spcPct val="90000"/>
        </a:lnSpc>
        <a:spcBef>
          <a:spcPct val="30000"/>
        </a:spcBef>
        <a:spcAft>
          <a:spcPct val="0"/>
        </a:spcAft>
        <a:buClr>
          <a:schemeClr val="tx2"/>
        </a:buClr>
        <a:buSzPct val="80000"/>
        <a:buFont typeface="Wingdings" pitchFamily="2" charset="2"/>
        <a:buBlip>
          <a:blip r:embed="rId12"/>
        </a:buBlip>
        <a:defRPr sz="2400">
          <a:solidFill>
            <a:schemeClr val="tx1"/>
          </a:solidFill>
          <a:latin typeface="+mn-lt"/>
        </a:defRPr>
      </a:lvl8pPr>
      <a:lvl9pPr marL="3665392" indent="-314312" algn="l" defTabSz="1096919" rtl="0" fontAlgn="base">
        <a:lnSpc>
          <a:spcPct val="90000"/>
        </a:lnSpc>
        <a:spcBef>
          <a:spcPct val="30000"/>
        </a:spcBef>
        <a:spcAft>
          <a:spcPct val="0"/>
        </a:spcAft>
        <a:buClr>
          <a:schemeClr val="tx2"/>
        </a:buClr>
        <a:buSzPct val="80000"/>
        <a:buFont typeface="Wingdings" pitchFamily="2" charset="2"/>
        <a:buBlip>
          <a:blip r:embed="rId12"/>
        </a:buBlip>
        <a:defRPr sz="2400">
          <a:solidFill>
            <a:schemeClr val="tx1"/>
          </a:solidFill>
          <a:latin typeface="+mn-lt"/>
        </a:defRPr>
      </a:lvl9pPr>
    </p:bodyStyle>
    <p:other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1"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6" name="Rectangle 64"/>
          <p:cNvSpPr>
            <a:spLocks noGrp="1" noChangeArrowheads="1"/>
          </p:cNvSpPr>
          <p:nvPr>
            <p:ph type="ctrTitle"/>
          </p:nvPr>
        </p:nvSpPr>
        <p:spPr>
          <a:xfrm>
            <a:off x="873125" y="2825750"/>
            <a:ext cx="9337673" cy="1661993"/>
          </a:xfrm>
        </p:spPr>
        <p:txBody>
          <a:bodyPr/>
          <a:lstStyle/>
          <a:p>
            <a:r>
              <a:rPr lang="en-US" sz="6000" dirty="0" smtClean="0"/>
              <a:t>Improving Similarity Measures for Short Segments of Text</a:t>
            </a:r>
            <a:endParaRPr lang="en-US" sz="6000" dirty="0"/>
          </a:p>
        </p:txBody>
      </p:sp>
      <p:sp>
        <p:nvSpPr>
          <p:cNvPr id="3137" name="Rectangle 65"/>
          <p:cNvSpPr>
            <a:spLocks noGrp="1" noChangeArrowheads="1"/>
          </p:cNvSpPr>
          <p:nvPr>
            <p:ph type="subTitle" idx="1"/>
          </p:nvPr>
        </p:nvSpPr>
        <p:spPr>
          <a:xfrm>
            <a:off x="873127" y="5040085"/>
            <a:ext cx="9324973" cy="1204945"/>
          </a:xfrm>
        </p:spPr>
        <p:txBody>
          <a:bodyPr/>
          <a:lstStyle/>
          <a:p>
            <a:r>
              <a:rPr lang="en-US" dirty="0" smtClean="0">
                <a:solidFill>
                  <a:schemeClr val="accent1"/>
                </a:solidFill>
                <a:effectLst>
                  <a:outerShdw blurRad="38100" dist="38100" dir="2700000" algn="tl">
                    <a:srgbClr val="000000">
                      <a:alpha val="43137"/>
                    </a:srgbClr>
                  </a:outerShdw>
                </a:effectLst>
              </a:rPr>
              <a:t>Scott </a:t>
            </a:r>
            <a:r>
              <a:rPr lang="en-US" dirty="0" err="1" smtClean="0">
                <a:solidFill>
                  <a:schemeClr val="accent1"/>
                </a:solidFill>
                <a:effectLst>
                  <a:outerShdw blurRad="38100" dist="38100" dir="2700000" algn="tl">
                    <a:srgbClr val="000000">
                      <a:alpha val="43137"/>
                    </a:srgbClr>
                  </a:outerShdw>
                </a:effectLst>
              </a:rPr>
              <a:t>Wen</a:t>
            </a:r>
            <a:r>
              <a:rPr lang="en-US" dirty="0" smtClean="0">
                <a:solidFill>
                  <a:schemeClr val="accent1"/>
                </a:solidFill>
                <a:effectLst>
                  <a:outerShdw blurRad="38100" dist="38100" dir="2700000" algn="tl">
                    <a:srgbClr val="000000">
                      <a:alpha val="43137"/>
                    </a:srgbClr>
                  </a:outerShdw>
                </a:effectLst>
              </a:rPr>
              <a:t>-tau Yih</a:t>
            </a:r>
            <a:r>
              <a:rPr lang="en-US" dirty="0" smtClean="0"/>
              <a:t> &amp; Chris Meek</a:t>
            </a:r>
          </a:p>
          <a:p>
            <a:r>
              <a:rPr lang="en-US" sz="800" dirty="0" smtClean="0"/>
              <a:t>	</a:t>
            </a:r>
          </a:p>
          <a:p>
            <a:r>
              <a:rPr lang="en-US" sz="3800" i="1" dirty="0" smtClean="0"/>
              <a:t>Microsoft Research</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8438"/>
            <a:ext cx="10056494" cy="830997"/>
          </a:xfrm>
        </p:spPr>
        <p:txBody>
          <a:bodyPr/>
          <a:lstStyle/>
          <a:p>
            <a:pPr algn="ctr"/>
            <a:r>
              <a:rPr lang="en-US" sz="6000" dirty="0" smtClean="0"/>
              <a:t>Web-kernel Similarity</a:t>
            </a:r>
            <a:endParaRPr lang="en-US" sz="4000" dirty="0"/>
          </a:p>
        </p:txBody>
      </p:sp>
      <p:sp>
        <p:nvSpPr>
          <p:cNvPr id="3" name="Text Placeholder 2"/>
          <p:cNvSpPr>
            <a:spLocks noGrp="1"/>
          </p:cNvSpPr>
          <p:nvPr>
            <p:ph type="body" idx="1"/>
          </p:nvPr>
        </p:nvSpPr>
        <p:spPr>
          <a:xfrm>
            <a:off x="457200" y="2774126"/>
            <a:ext cx="10056494" cy="3231654"/>
          </a:xfrm>
        </p:spPr>
        <p:txBody>
          <a:bodyPr/>
          <a:lstStyle/>
          <a:p>
            <a:r>
              <a:rPr lang="en-US" dirty="0" smtClean="0"/>
              <a:t>Relevancy = TF</a:t>
            </a:r>
            <a:r>
              <a:rPr lang="en-US" dirty="0" smtClean="0">
                <a:sym typeface="Symbol"/>
              </a:rPr>
              <a:t></a:t>
            </a:r>
            <a:r>
              <a:rPr lang="en-US" dirty="0" smtClean="0"/>
              <a:t>IDF </a:t>
            </a:r>
            <a:r>
              <a:rPr lang="en-US" sz="2400" dirty="0" smtClean="0"/>
              <a:t>[</a:t>
            </a:r>
            <a:r>
              <a:rPr lang="en-US" sz="2400" dirty="0" err="1" smtClean="0"/>
              <a:t>Sahami&amp;Heilman</a:t>
            </a:r>
            <a:r>
              <a:rPr lang="en-US" sz="2400" dirty="0" smtClean="0"/>
              <a:t> ‘06]</a:t>
            </a:r>
            <a:endParaRPr lang="en-US" sz="3200" dirty="0" smtClean="0"/>
          </a:p>
          <a:p>
            <a:pPr lvl="8">
              <a:buNone/>
            </a:pPr>
            <a:endParaRPr lang="en-US" sz="800" dirty="0" smtClean="0"/>
          </a:p>
          <a:p>
            <a:r>
              <a:rPr lang="en-US" dirty="0" smtClean="0"/>
              <a:t>Why TF</a:t>
            </a:r>
            <a:r>
              <a:rPr lang="en-US" dirty="0" smtClean="0">
                <a:sym typeface="Symbol"/>
              </a:rPr>
              <a:t></a:t>
            </a:r>
            <a:r>
              <a:rPr lang="en-US" dirty="0" smtClean="0"/>
              <a:t>IDF?</a:t>
            </a:r>
          </a:p>
          <a:p>
            <a:pPr lvl="1"/>
            <a:r>
              <a:rPr lang="en-US" dirty="0" smtClean="0"/>
              <a:t>High TF: important or relevant to the document</a:t>
            </a:r>
          </a:p>
          <a:p>
            <a:pPr lvl="1"/>
            <a:r>
              <a:rPr lang="en-US" dirty="0" smtClean="0"/>
              <a:t>High DF: </a:t>
            </a:r>
            <a:r>
              <a:rPr lang="en-US" dirty="0" err="1" smtClean="0"/>
              <a:t>stopwords</a:t>
            </a:r>
            <a:r>
              <a:rPr lang="en-US" dirty="0" smtClean="0"/>
              <a:t> or words in template blocks</a:t>
            </a:r>
          </a:p>
          <a:p>
            <a:pPr lvl="8"/>
            <a:endParaRPr lang="en-US" sz="800" i="1" u="sng" dirty="0" smtClean="0">
              <a:solidFill>
                <a:schemeClr val="accent1">
                  <a:lumMod val="75000"/>
                </a:schemeClr>
              </a:solidFill>
            </a:endParaRPr>
          </a:p>
          <a:p>
            <a:pPr lvl="1"/>
            <a:r>
              <a:rPr lang="en-US" i="1" u="sng" dirty="0" smtClean="0">
                <a:solidFill>
                  <a:schemeClr val="accent1">
                    <a:lumMod val="75000"/>
                  </a:schemeClr>
                </a:solidFill>
              </a:rPr>
              <a:t>Crude estimate of the importance of the word</a:t>
            </a:r>
          </a:p>
        </p:txBody>
      </p:sp>
      <p:sp>
        <p:nvSpPr>
          <p:cNvPr id="4" name="TextBox 3"/>
          <p:cNvSpPr txBox="1"/>
          <p:nvPr/>
        </p:nvSpPr>
        <p:spPr>
          <a:xfrm>
            <a:off x="1173709" y="6509982"/>
            <a:ext cx="7710985" cy="707886"/>
          </a:xfrm>
          <a:prstGeom prst="rect">
            <a:avLst/>
          </a:prstGeom>
          <a:noFill/>
        </p:spPr>
        <p:txBody>
          <a:bodyPr wrap="square" rtlCol="0">
            <a:spAutoFit/>
          </a:bodyPr>
          <a:lstStyle/>
          <a:p>
            <a:pPr algn="ctr"/>
            <a:r>
              <a:rPr lang="en-US" sz="4000" dirty="0" smtClean="0">
                <a:solidFill>
                  <a:schemeClr val="accent3">
                    <a:lumMod val="40000"/>
                    <a:lumOff val="60000"/>
                  </a:schemeClr>
                </a:solidFill>
                <a:latin typeface="+mn-lt"/>
              </a:rPr>
              <a:t>Can we do better than TF</a:t>
            </a:r>
            <a:r>
              <a:rPr lang="en-US" sz="4000" dirty="0" smtClean="0">
                <a:solidFill>
                  <a:schemeClr val="accent3">
                    <a:lumMod val="40000"/>
                    <a:lumOff val="60000"/>
                  </a:schemeClr>
                </a:solidFill>
                <a:latin typeface="+mn-lt"/>
                <a:sym typeface="Symbol"/>
              </a:rPr>
              <a:t></a:t>
            </a:r>
            <a:r>
              <a:rPr lang="en-US" sz="4000" dirty="0" smtClean="0">
                <a:solidFill>
                  <a:schemeClr val="accent3">
                    <a:lumMod val="40000"/>
                    <a:lumOff val="60000"/>
                  </a:schemeClr>
                </a:solidFill>
                <a:latin typeface="+mn-lt"/>
              </a:rPr>
              <a:t>IDF?</a:t>
            </a:r>
            <a:endParaRPr lang="en-US" sz="4000" dirty="0" err="1" smtClean="0">
              <a:solidFill>
                <a:schemeClr val="accent3">
                  <a:lumMod val="40000"/>
                  <a:lumOff val="60000"/>
                </a:schemeClr>
              </a:solidFill>
              <a:latin typeface="+mn-l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8438"/>
            <a:ext cx="10056494" cy="830997"/>
          </a:xfrm>
        </p:spPr>
        <p:txBody>
          <a:bodyPr/>
          <a:lstStyle/>
          <a:p>
            <a:pPr algn="ctr"/>
            <a:r>
              <a:rPr lang="en-US" sz="6000" dirty="0" smtClean="0"/>
              <a:t>Web-relevance Similarity</a:t>
            </a:r>
            <a:endParaRPr lang="en-US" sz="6000" dirty="0"/>
          </a:p>
        </p:txBody>
      </p:sp>
      <p:sp>
        <p:nvSpPr>
          <p:cNvPr id="3" name="Text Placeholder 2"/>
          <p:cNvSpPr>
            <a:spLocks noGrp="1"/>
          </p:cNvSpPr>
          <p:nvPr>
            <p:ph type="body" idx="1"/>
          </p:nvPr>
        </p:nvSpPr>
        <p:spPr>
          <a:xfrm>
            <a:off x="353694" y="2591246"/>
            <a:ext cx="10403206" cy="4727448"/>
          </a:xfrm>
        </p:spPr>
        <p:txBody>
          <a:bodyPr/>
          <a:lstStyle/>
          <a:p>
            <a:r>
              <a:rPr lang="en-US" sz="3200" dirty="0" smtClean="0"/>
              <a:t>Relevancy = </a:t>
            </a:r>
            <a:r>
              <a:rPr lang="en-US" sz="3200" dirty="0" err="1" smtClean="0"/>
              <a:t>Prob</a:t>
            </a:r>
            <a:r>
              <a:rPr lang="en-US" sz="3200" dirty="0" smtClean="0"/>
              <a:t>(relevance | </a:t>
            </a:r>
            <a:r>
              <a:rPr lang="en-US" sz="3200" i="1" dirty="0" err="1" smtClean="0">
                <a:latin typeface="Times New Roman" pitchFamily="18" charset="0"/>
                <a:cs typeface="Times New Roman" pitchFamily="18" charset="0"/>
              </a:rPr>
              <a:t>w</a:t>
            </a:r>
            <a:r>
              <a:rPr lang="en-US" sz="3200" i="1" baseline="-25000" dirty="0" err="1" smtClean="0">
                <a:latin typeface="Times New Roman" pitchFamily="18" charset="0"/>
                <a:cs typeface="Times New Roman" pitchFamily="18" charset="0"/>
              </a:rPr>
              <a:t>j</a:t>
            </a:r>
            <a:r>
              <a:rPr lang="en-US" sz="3200" i="1" dirty="0" err="1" smtClean="0">
                <a:latin typeface="Times New Roman" pitchFamily="18" charset="0"/>
                <a:cs typeface="Times New Roman" pitchFamily="18" charset="0"/>
              </a:rPr>
              <a:t>,d</a:t>
            </a:r>
            <a:r>
              <a:rPr lang="en-US" sz="3200" i="1" baseline="-25000" dirty="0" err="1" smtClean="0">
                <a:latin typeface="Times New Roman" pitchFamily="18" charset="0"/>
                <a:cs typeface="Times New Roman" pitchFamily="18" charset="0"/>
              </a:rPr>
              <a:t>i</a:t>
            </a:r>
            <a:r>
              <a:rPr lang="en-US" sz="3200" dirty="0" smtClean="0"/>
              <a:t>)</a:t>
            </a:r>
          </a:p>
          <a:p>
            <a:pPr marL="459106" lvl="8" indent="-459106" defTabSz="1095376" eaLnBrk="0" hangingPunct="0">
              <a:buSzPct val="95000"/>
              <a:buBlip>
                <a:blip r:embed="rId3"/>
              </a:buBlip>
            </a:pPr>
            <a:endParaRPr lang="en-US" sz="700" dirty="0" smtClean="0"/>
          </a:p>
          <a:p>
            <a:r>
              <a:rPr lang="en-US" sz="2800" dirty="0" smtClean="0"/>
              <a:t>Keyword extraction can judge the importance of the words more accurately!		</a:t>
            </a:r>
            <a:r>
              <a:rPr lang="en-US" sz="2400" dirty="0" smtClean="0"/>
              <a:t>[Yih et al. WWW-06]</a:t>
            </a:r>
            <a:r>
              <a:rPr lang="en-US" sz="2800" dirty="0" smtClean="0"/>
              <a:t> 	</a:t>
            </a:r>
          </a:p>
          <a:p>
            <a:r>
              <a:rPr lang="en-US" sz="2800" dirty="0" smtClean="0"/>
              <a:t>Assign relevancy scores (probabilities) to words/phrases</a:t>
            </a:r>
          </a:p>
          <a:p>
            <a:r>
              <a:rPr lang="en-US" sz="2800" dirty="0" smtClean="0"/>
              <a:t>Machine Learning model learned by logistic regression</a:t>
            </a:r>
          </a:p>
          <a:p>
            <a:r>
              <a:rPr lang="en-US" sz="2800" dirty="0" smtClean="0"/>
              <a:t>Use more than 10 categories of features</a:t>
            </a:r>
          </a:p>
          <a:p>
            <a:pPr lvl="1"/>
            <a:r>
              <a:rPr lang="en-US" sz="2400" dirty="0" smtClean="0"/>
              <a:t>Query-log frequency </a:t>
            </a:r>
          </a:p>
          <a:p>
            <a:pPr lvl="2"/>
            <a:r>
              <a:rPr lang="en-US" sz="2000" dirty="0" smtClean="0"/>
              <a:t>High-DF words may be popular queries</a:t>
            </a:r>
          </a:p>
          <a:p>
            <a:pPr lvl="1"/>
            <a:r>
              <a:rPr lang="en-US" sz="2400" dirty="0" smtClean="0"/>
              <a:t>The position of the word in the document</a:t>
            </a:r>
          </a:p>
          <a:p>
            <a:pPr lvl="1"/>
            <a:r>
              <a:rPr lang="en-US" sz="2400" dirty="0" smtClean="0"/>
              <a:t>The format, hyperlink, etc.</a:t>
            </a:r>
            <a:endParaRPr lang="en-US" sz="2800" dirty="0" smtClean="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3538"/>
            <a:ext cx="10056494" cy="900246"/>
          </a:xfrm>
        </p:spPr>
        <p:txBody>
          <a:bodyPr/>
          <a:lstStyle/>
          <a:p>
            <a:r>
              <a:rPr lang="en-US" dirty="0" smtClean="0"/>
              <a:t>Learning Similarity</a:t>
            </a:r>
            <a:endParaRPr lang="en-US" dirty="0"/>
          </a:p>
        </p:txBody>
      </p:sp>
      <p:sp>
        <p:nvSpPr>
          <p:cNvPr id="3" name="Text Placeholder 2"/>
          <p:cNvSpPr>
            <a:spLocks noGrp="1"/>
          </p:cNvSpPr>
          <p:nvPr>
            <p:ph type="body" idx="1"/>
          </p:nvPr>
        </p:nvSpPr>
        <p:spPr>
          <a:xfrm>
            <a:off x="384048" y="2943290"/>
            <a:ext cx="10405872" cy="4376583"/>
          </a:xfrm>
        </p:spPr>
        <p:txBody>
          <a:bodyPr/>
          <a:lstStyle/>
          <a:p>
            <a:r>
              <a:rPr lang="en-US" sz="3200" dirty="0" smtClean="0"/>
              <a:t>Similarity measures should depend on application</a:t>
            </a:r>
          </a:p>
          <a:p>
            <a:pPr lvl="1"/>
            <a:r>
              <a:rPr lang="en-US" sz="2800" i="1" dirty="0" smtClean="0">
                <a:latin typeface="Times New Roman" pitchFamily="18" charset="0"/>
                <a:cs typeface="Times New Roman" pitchFamily="18" charset="0"/>
              </a:rPr>
              <a:t>q</a:t>
            </a:r>
            <a:r>
              <a:rPr lang="en-US" sz="2800" dirty="0" smtClean="0"/>
              <a:t>=</a:t>
            </a:r>
            <a:r>
              <a:rPr lang="en-US" sz="2800" dirty="0" smtClean="0">
                <a:latin typeface="Times New Roman" pitchFamily="18" charset="0"/>
                <a:cs typeface="Times New Roman" pitchFamily="18" charset="0"/>
              </a:rPr>
              <a:t>“Seattle Mariners”	      </a:t>
            </a:r>
            <a:r>
              <a:rPr lang="en-US" sz="2800" i="1" dirty="0" smtClean="0">
                <a:latin typeface="Times New Roman" pitchFamily="18" charset="0"/>
                <a:cs typeface="Times New Roman" pitchFamily="18" charset="0"/>
              </a:rPr>
              <a:t>s</a:t>
            </a:r>
            <a:r>
              <a:rPr lang="en-US" sz="2800" baseline="-25000" dirty="0" smtClean="0">
                <a:latin typeface="Times New Roman" pitchFamily="18" charset="0"/>
                <a:cs typeface="Times New Roman" pitchFamily="18" charset="0"/>
              </a:rPr>
              <a:t>1</a:t>
            </a:r>
            <a:r>
              <a:rPr lang="en-US" sz="2800" dirty="0" smtClean="0">
                <a:latin typeface="Times New Roman" pitchFamily="18" charset="0"/>
                <a:cs typeface="Times New Roman" pitchFamily="18" charset="0"/>
              </a:rPr>
              <a:t>=“Seattle”</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i="1" dirty="0" smtClean="0">
                <a:latin typeface="Times New Roman" pitchFamily="18" charset="0"/>
                <a:cs typeface="Times New Roman" pitchFamily="18" charset="0"/>
              </a:rPr>
              <a:t>s</a:t>
            </a:r>
            <a:r>
              <a:rPr lang="en-US" sz="2800" baseline="-25000" dirty="0" smtClean="0">
                <a:latin typeface="Times New Roman" pitchFamily="18" charset="0"/>
                <a:cs typeface="Times New Roman" pitchFamily="18" charset="0"/>
              </a:rPr>
              <a:t>2</a:t>
            </a:r>
            <a:r>
              <a:rPr lang="en-US" sz="2800" dirty="0" smtClean="0">
                <a:latin typeface="Times New Roman" pitchFamily="18" charset="0"/>
                <a:cs typeface="Times New Roman" pitchFamily="18" charset="0"/>
              </a:rPr>
              <a:t>=“Seattle Mariners Ticket”</a:t>
            </a:r>
          </a:p>
          <a:p>
            <a:pPr lvl="1"/>
            <a:r>
              <a:rPr lang="en-US" sz="2800" dirty="0" smtClean="0"/>
              <a:t>Let human subjects decide what’s similar</a:t>
            </a:r>
          </a:p>
          <a:p>
            <a:pPr lvl="8"/>
            <a:endParaRPr lang="en-US" sz="2000" dirty="0" smtClean="0"/>
          </a:p>
          <a:p>
            <a:r>
              <a:rPr lang="en-US" sz="3200" dirty="0" smtClean="0"/>
              <a:t>Parametric similarity function </a:t>
            </a:r>
            <a:r>
              <a:rPr lang="en-US" sz="3200" i="1" dirty="0" err="1" smtClean="0">
                <a:latin typeface="Times New Roman" pitchFamily="18" charset="0"/>
                <a:cs typeface="Times New Roman" pitchFamily="18" charset="0"/>
              </a:rPr>
              <a:t>f</a:t>
            </a:r>
            <a:r>
              <a:rPr lang="en-US" sz="3200" i="1" baseline="-25000" dirty="0" err="1" smtClean="0">
                <a:latin typeface="Times New Roman" pitchFamily="18" charset="0"/>
                <a:cs typeface="Times New Roman" pitchFamily="18" charset="0"/>
              </a:rPr>
              <a:t>sim</a:t>
            </a:r>
            <a:r>
              <a:rPr lang="en-US" sz="3200" dirty="0" smtClean="0">
                <a:latin typeface="Times New Roman" pitchFamily="18" charset="0"/>
                <a:cs typeface="Times New Roman" pitchFamily="18" charset="0"/>
              </a:rPr>
              <a:t>(</a:t>
            </a:r>
            <a:r>
              <a:rPr lang="en-US" sz="3200" i="1" dirty="0" err="1" smtClean="0">
                <a:latin typeface="Times New Roman" pitchFamily="18" charset="0"/>
                <a:cs typeface="Times New Roman" pitchFamily="18" charset="0"/>
              </a:rPr>
              <a:t>q,s|</a:t>
            </a:r>
            <a:r>
              <a:rPr lang="en-US" sz="3200" i="1" dirty="0" err="1" smtClean="0">
                <a:latin typeface="Times New Roman" pitchFamily="18" charset="0"/>
                <a:cs typeface="Times New Roman" pitchFamily="18" charset="0"/>
                <a:sym typeface="Symbol"/>
              </a:rPr>
              <a:t>w</a:t>
            </a:r>
            <a:r>
              <a:rPr lang="en-US" sz="3200" dirty="0" smtClean="0">
                <a:latin typeface="Times New Roman" pitchFamily="18" charset="0"/>
                <a:cs typeface="Times New Roman" pitchFamily="18" charset="0"/>
                <a:sym typeface="Symbol"/>
              </a:rPr>
              <a:t>)</a:t>
            </a:r>
          </a:p>
          <a:p>
            <a:pPr lvl="1"/>
            <a:r>
              <a:rPr lang="en-US" sz="2800" dirty="0" smtClean="0">
                <a:cs typeface="Times New Roman" pitchFamily="18" charset="0"/>
                <a:sym typeface="Symbol"/>
              </a:rPr>
              <a:t>Learn the parameter (weights) from data</a:t>
            </a:r>
            <a:endParaRPr lang="en-US" sz="2800" dirty="0" smtClean="0">
              <a:cs typeface="Times New Roman" pitchFamily="18" charset="0"/>
            </a:endParaRPr>
          </a:p>
          <a:p>
            <a:pPr lvl="1"/>
            <a:r>
              <a:rPr lang="en-US" sz="2800" dirty="0" smtClean="0"/>
              <a:t>Use Machine Learning to combine multiple base similarity measures</a:t>
            </a:r>
          </a:p>
        </p:txBody>
      </p:sp>
      <p:cxnSp>
        <p:nvCxnSpPr>
          <p:cNvPr id="6" name="Straight Arrow Connector 5"/>
          <p:cNvCxnSpPr/>
          <p:nvPr/>
        </p:nvCxnSpPr>
        <p:spPr bwMode="auto">
          <a:xfrm>
            <a:off x="4584813" y="3716523"/>
            <a:ext cx="524333" cy="9314"/>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chemeClr val="tx1"/>
            </a:solidFill>
            <a:prstDash val="solid"/>
            <a:round/>
            <a:headEnd type="none" w="med" len="med"/>
            <a:tailEnd type="arrow"/>
          </a:ln>
          <a:effectLst/>
        </p:spPr>
      </p:cxnSp>
      <p:cxnSp>
        <p:nvCxnSpPr>
          <p:cNvPr id="12" name="Straight Arrow Connector 11"/>
          <p:cNvCxnSpPr/>
          <p:nvPr/>
        </p:nvCxnSpPr>
        <p:spPr bwMode="auto">
          <a:xfrm>
            <a:off x="4576575" y="3800961"/>
            <a:ext cx="545758" cy="341871"/>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38100" cap="flat" cmpd="sng" algn="ctr">
            <a:solidFill>
              <a:schemeClr val="tx1"/>
            </a:solidFill>
            <a:prstDash val="solid"/>
            <a:round/>
            <a:headEnd type="none" w="med" len="med"/>
            <a:tailEnd type="arrow"/>
          </a:ln>
          <a:effectLst/>
        </p:spPr>
      </p:cxn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2870"/>
            <a:ext cx="10056494" cy="900246"/>
          </a:xfrm>
        </p:spPr>
        <p:txBody>
          <a:bodyPr/>
          <a:lstStyle/>
          <a:p>
            <a:r>
              <a:rPr lang="en-US" dirty="0" smtClean="0"/>
              <a:t>Base Similarity Measures</a:t>
            </a:r>
            <a:endParaRPr lang="en-US" dirty="0"/>
          </a:p>
        </p:txBody>
      </p:sp>
      <p:sp>
        <p:nvSpPr>
          <p:cNvPr id="3" name="Text Placeholder 2"/>
          <p:cNvSpPr>
            <a:spLocks noGrp="1"/>
          </p:cNvSpPr>
          <p:nvPr>
            <p:ph type="body" idx="1"/>
          </p:nvPr>
        </p:nvSpPr>
        <p:spPr>
          <a:xfrm>
            <a:off x="457200" y="2730438"/>
            <a:ext cx="10056494" cy="1532727"/>
          </a:xfrm>
        </p:spPr>
        <p:txBody>
          <a:bodyPr/>
          <a:lstStyle/>
          <a:p>
            <a:r>
              <a:rPr lang="en-US" dirty="0" smtClean="0"/>
              <a:t>Surface matching methods</a:t>
            </a:r>
          </a:p>
          <a:p>
            <a:pPr lvl="1"/>
            <a:r>
              <a:rPr lang="en-US" dirty="0" smtClean="0"/>
              <a:t>Suppose </a:t>
            </a:r>
            <a:r>
              <a:rPr lang="en-US" i="1" dirty="0" smtClean="0">
                <a:solidFill>
                  <a:schemeClr val="accent1"/>
                </a:solidFill>
                <a:latin typeface="Times New Roman" pitchFamily="18" charset="0"/>
                <a:cs typeface="Times New Roman" pitchFamily="18" charset="0"/>
              </a:rPr>
              <a:t>Q</a:t>
            </a:r>
            <a:r>
              <a:rPr lang="en-US" dirty="0" smtClean="0"/>
              <a:t> and </a:t>
            </a:r>
            <a:r>
              <a:rPr lang="en-US" i="1" dirty="0" smtClean="0">
                <a:solidFill>
                  <a:schemeClr val="accent1"/>
                </a:solidFill>
                <a:latin typeface="Times New Roman" pitchFamily="18" charset="0"/>
                <a:cs typeface="Times New Roman" pitchFamily="18" charset="0"/>
              </a:rPr>
              <a:t>S</a:t>
            </a:r>
            <a:r>
              <a:rPr lang="en-US" dirty="0" smtClean="0"/>
              <a:t> are the sets of words in a given pair of query </a:t>
            </a:r>
            <a:r>
              <a:rPr lang="en-US" i="1" dirty="0" smtClean="0">
                <a:solidFill>
                  <a:schemeClr val="accent1"/>
                </a:solidFill>
                <a:latin typeface="Times New Roman" pitchFamily="18" charset="0"/>
                <a:cs typeface="Times New Roman" pitchFamily="18" charset="0"/>
              </a:rPr>
              <a:t>q</a:t>
            </a:r>
            <a:r>
              <a:rPr lang="en-US" dirty="0" smtClean="0"/>
              <a:t> and suggestion </a:t>
            </a:r>
            <a:r>
              <a:rPr lang="en-US" i="1" dirty="0" smtClean="0">
                <a:solidFill>
                  <a:schemeClr val="accent1"/>
                </a:solidFill>
                <a:latin typeface="Times New Roman" pitchFamily="18" charset="0"/>
                <a:cs typeface="Times New Roman" pitchFamily="18" charset="0"/>
              </a:rPr>
              <a:t>s</a:t>
            </a:r>
            <a:endParaRPr lang="en-US" dirty="0" smtClean="0"/>
          </a:p>
        </p:txBody>
      </p:sp>
      <p:graphicFrame>
        <p:nvGraphicFramePr>
          <p:cNvPr id="4" name="Table 3"/>
          <p:cNvGraphicFramePr>
            <a:graphicFrameLocks noGrp="1"/>
          </p:cNvGraphicFramePr>
          <p:nvPr/>
        </p:nvGraphicFramePr>
        <p:xfrm>
          <a:off x="2267712" y="4345940"/>
          <a:ext cx="5669280" cy="2286000"/>
        </p:xfrm>
        <a:graphic>
          <a:graphicData uri="http://schemas.openxmlformats.org/drawingml/2006/table">
            <a:tbl>
              <a:tblPr bandRow="1">
                <a:tableStyleId>{2D5ABB26-0587-4C30-8999-92F81FD0307C}</a:tableStyleId>
              </a:tblPr>
              <a:tblGrid>
                <a:gridCol w="1804416"/>
                <a:gridCol w="3864864"/>
              </a:tblGrid>
              <a:tr h="370840">
                <a:tc>
                  <a:txBody>
                    <a:bodyPr/>
                    <a:lstStyle/>
                    <a:p>
                      <a:r>
                        <a:rPr lang="en-US" sz="2400" dirty="0" smtClean="0"/>
                        <a:t>Matching</a:t>
                      </a:r>
                      <a:endParaRPr lang="en-US" sz="2400" dirty="0"/>
                    </a:p>
                  </a:txBody>
                  <a:tcPr/>
                </a:tc>
                <a:tc>
                  <a:txBody>
                    <a:bodyPr/>
                    <a:lstStyle/>
                    <a:p>
                      <a:pPr algn="ctr"/>
                      <a:r>
                        <a:rPr lang="en-US" sz="2400" i="1" dirty="0" smtClean="0">
                          <a:latin typeface="Times New Roman" pitchFamily="18" charset="0"/>
                          <a:cs typeface="Times New Roman" pitchFamily="18" charset="0"/>
                        </a:rPr>
                        <a:t>|Q</a:t>
                      </a:r>
                      <a:r>
                        <a:rPr lang="en-US" sz="2400" i="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sym typeface="Symbol"/>
                        </a:rPr>
                        <a:t>S|</a:t>
                      </a:r>
                      <a:endParaRPr lang="en-US" sz="2400" i="1" dirty="0">
                        <a:latin typeface="Times New Roman" pitchFamily="18" charset="0"/>
                        <a:cs typeface="Times New Roman" pitchFamily="18" charset="0"/>
                      </a:endParaRPr>
                    </a:p>
                  </a:txBody>
                  <a:tcPr/>
                </a:tc>
              </a:tr>
              <a:tr h="370840">
                <a:tc>
                  <a:txBody>
                    <a:bodyPr/>
                    <a:lstStyle/>
                    <a:p>
                      <a:r>
                        <a:rPr lang="en-US" sz="2400" dirty="0" smtClean="0"/>
                        <a:t>Dice</a:t>
                      </a:r>
                      <a:endParaRPr lang="en-US" sz="2400" dirty="0"/>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i="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|Q</a:t>
                      </a:r>
                      <a:r>
                        <a:rPr lang="en-US" sz="2400" i="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sym typeface="Symbol"/>
                        </a:rPr>
                        <a:t>S|/</a:t>
                      </a:r>
                      <a:r>
                        <a:rPr lang="en-US" sz="2400" i="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rPr>
                        <a:t>|Q|</a:t>
                      </a:r>
                      <a:r>
                        <a:rPr lang="en-US" sz="2400" i="1" dirty="0" smtClean="0">
                          <a:latin typeface="Times New Roman" pitchFamily="18" charset="0"/>
                          <a:cs typeface="Times New Roman" pitchFamily="18" charset="0"/>
                          <a:sym typeface="Symbol"/>
                        </a:rPr>
                        <a:t>+|S|</a:t>
                      </a:r>
                      <a:r>
                        <a:rPr lang="en-US" sz="2400" i="0" dirty="0" smtClean="0">
                          <a:latin typeface="Times New Roman" pitchFamily="18" charset="0"/>
                          <a:cs typeface="Times New Roman" pitchFamily="18" charset="0"/>
                          <a:sym typeface="Symbol"/>
                        </a:rPr>
                        <a:t>)</a:t>
                      </a:r>
                      <a:endParaRPr lang="en-US" sz="2400" i="0" dirty="0" smtClean="0">
                        <a:latin typeface="Times New Roman" pitchFamily="18" charset="0"/>
                        <a:cs typeface="Times New Roman" pitchFamily="18" charset="0"/>
                      </a:endParaRPr>
                    </a:p>
                  </a:txBody>
                  <a:tcPr/>
                </a:tc>
              </a:tr>
              <a:tr h="370840">
                <a:tc>
                  <a:txBody>
                    <a:bodyPr/>
                    <a:lstStyle/>
                    <a:p>
                      <a:r>
                        <a:rPr lang="en-US" sz="2400" dirty="0" err="1" smtClean="0"/>
                        <a:t>Jaccard</a:t>
                      </a:r>
                      <a:endParaRPr lang="en-US" sz="2400" dirty="0"/>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i="1" dirty="0" smtClean="0">
                          <a:latin typeface="Times New Roman" pitchFamily="18" charset="0"/>
                          <a:cs typeface="Times New Roman" pitchFamily="18" charset="0"/>
                        </a:rPr>
                        <a:t>|Q</a:t>
                      </a:r>
                      <a:r>
                        <a:rPr lang="en-US" sz="2400" i="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sym typeface="Symbol"/>
                        </a:rPr>
                        <a:t>S|/</a:t>
                      </a:r>
                      <a:r>
                        <a:rPr lang="en-US" sz="2400" i="1" dirty="0" smtClean="0">
                          <a:latin typeface="Times New Roman" pitchFamily="18" charset="0"/>
                          <a:cs typeface="Times New Roman" pitchFamily="18" charset="0"/>
                        </a:rPr>
                        <a:t>|Q</a:t>
                      </a:r>
                      <a:r>
                        <a:rPr lang="en-US" sz="2400" i="0" u="none"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sym typeface="Symbol"/>
                        </a:rPr>
                        <a:t>S|</a:t>
                      </a:r>
                      <a:endParaRPr lang="en-US" sz="2400" i="1" dirty="0">
                        <a:latin typeface="Times New Roman" pitchFamily="18" charset="0"/>
                        <a:cs typeface="Times New Roman" pitchFamily="18" charset="0"/>
                      </a:endParaRPr>
                    </a:p>
                  </a:txBody>
                  <a:tcPr/>
                </a:tc>
              </a:tr>
              <a:tr h="370840">
                <a:tc>
                  <a:txBody>
                    <a:bodyPr/>
                    <a:lstStyle/>
                    <a:p>
                      <a:r>
                        <a:rPr lang="en-US" sz="2400" dirty="0" smtClean="0"/>
                        <a:t>Overlap</a:t>
                      </a:r>
                      <a:endParaRPr lang="en-US" sz="2400" dirty="0"/>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i="1" dirty="0" smtClean="0">
                          <a:latin typeface="Times New Roman" pitchFamily="18" charset="0"/>
                          <a:cs typeface="Times New Roman" pitchFamily="18" charset="0"/>
                        </a:rPr>
                        <a:t>|Q</a:t>
                      </a:r>
                      <a:r>
                        <a:rPr lang="en-US" sz="2400" i="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sym typeface="Symbol"/>
                        </a:rPr>
                        <a:t>S|/min</a:t>
                      </a:r>
                      <a:r>
                        <a:rPr lang="en-US" sz="2400" i="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rPr>
                        <a:t>|Q|</a:t>
                      </a:r>
                      <a:r>
                        <a:rPr lang="en-US" sz="2400" i="1" dirty="0" smtClean="0">
                          <a:latin typeface="Times New Roman" pitchFamily="18" charset="0"/>
                          <a:cs typeface="Times New Roman" pitchFamily="18" charset="0"/>
                          <a:sym typeface="Symbol"/>
                        </a:rPr>
                        <a:t>,|S|</a:t>
                      </a:r>
                      <a:r>
                        <a:rPr lang="en-US" sz="2400" i="0" dirty="0" smtClean="0">
                          <a:latin typeface="Times New Roman" pitchFamily="18" charset="0"/>
                          <a:cs typeface="Times New Roman" pitchFamily="18" charset="0"/>
                          <a:sym typeface="Symbol"/>
                        </a:rPr>
                        <a:t>)</a:t>
                      </a:r>
                      <a:endParaRPr lang="en-US" sz="2400" i="0" dirty="0">
                        <a:latin typeface="Times New Roman" pitchFamily="18" charset="0"/>
                        <a:cs typeface="Times New Roman" pitchFamily="18" charset="0"/>
                      </a:endParaRPr>
                    </a:p>
                  </a:txBody>
                  <a:tcPr/>
                </a:tc>
              </a:tr>
              <a:tr h="370840">
                <a:tc>
                  <a:txBody>
                    <a:bodyPr/>
                    <a:lstStyle/>
                    <a:p>
                      <a:r>
                        <a:rPr lang="en-US" sz="2400" dirty="0" smtClean="0"/>
                        <a:t>Cosine</a:t>
                      </a:r>
                      <a:endParaRPr lang="en-US" sz="2400" dirty="0"/>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i="1" dirty="0" smtClean="0">
                          <a:latin typeface="Times New Roman" pitchFamily="18" charset="0"/>
                          <a:cs typeface="Times New Roman" pitchFamily="18" charset="0"/>
                        </a:rPr>
                        <a:t>|Q</a:t>
                      </a:r>
                      <a:r>
                        <a:rPr lang="en-US" sz="2400" i="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sym typeface="Symbol"/>
                        </a:rPr>
                        <a:t>S|/</a:t>
                      </a:r>
                      <a:r>
                        <a:rPr lang="en-US" sz="2400" i="1" dirty="0" err="1" smtClean="0">
                          <a:latin typeface="Times New Roman" pitchFamily="18" charset="0"/>
                          <a:cs typeface="Times New Roman" pitchFamily="18" charset="0"/>
                          <a:sym typeface="Symbol"/>
                        </a:rPr>
                        <a:t>sqrt</a:t>
                      </a:r>
                      <a:r>
                        <a:rPr lang="en-US" sz="2400" i="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rPr>
                        <a:t>|Q|</a:t>
                      </a:r>
                      <a:r>
                        <a:rPr lang="en-US" sz="2400" i="1" dirty="0" smtClean="0">
                          <a:latin typeface="Times New Roman" pitchFamily="18" charset="0"/>
                          <a:cs typeface="Times New Roman" pitchFamily="18" charset="0"/>
                          <a:sym typeface="Symbol"/>
                        </a:rPr>
                        <a:t>×|S|</a:t>
                      </a:r>
                      <a:r>
                        <a:rPr lang="en-US" sz="2400" i="0" dirty="0" smtClean="0">
                          <a:latin typeface="Times New Roman" pitchFamily="18" charset="0"/>
                          <a:cs typeface="Times New Roman" pitchFamily="18" charset="0"/>
                          <a:sym typeface="Symbol"/>
                        </a:rPr>
                        <a:t>)</a:t>
                      </a:r>
                      <a:endParaRPr lang="en-US" sz="2400" i="0" dirty="0">
                        <a:latin typeface="Times New Roman" pitchFamily="18" charset="0"/>
                        <a:cs typeface="Times New Roman" pitchFamily="18" charset="0"/>
                      </a:endParaRPr>
                    </a:p>
                  </a:txBody>
                  <a:tcPr/>
                </a:tc>
              </a:tr>
            </a:tbl>
          </a:graphicData>
        </a:graphic>
      </p:graphicFrame>
      <p:sp>
        <p:nvSpPr>
          <p:cNvPr id="5" name="Text Placeholder 2"/>
          <p:cNvSpPr txBox="1">
            <a:spLocks/>
          </p:cNvSpPr>
          <p:nvPr/>
        </p:nvSpPr>
        <p:spPr bwMode="auto">
          <a:xfrm>
            <a:off x="451104" y="6918390"/>
            <a:ext cx="10056494" cy="108952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459106" marR="0" lvl="0" indent="-459106" algn="l" defTabSz="1095376" rtl="0" eaLnBrk="0" fontAlgn="base" latinLnBrk="0" hangingPunct="0">
              <a:lnSpc>
                <a:spcPct val="90000"/>
              </a:lnSpc>
              <a:spcBef>
                <a:spcPct val="30000"/>
              </a:spcBef>
              <a:spcAft>
                <a:spcPct val="0"/>
              </a:spcAft>
              <a:buClr>
                <a:schemeClr val="tx2"/>
              </a:buClr>
              <a:buSzPct val="95000"/>
              <a:buFontTx/>
              <a:buBlip>
                <a:blip r:embed="rId3"/>
              </a:buBlip>
              <a:tabLst/>
              <a:defRPr/>
            </a:pPr>
            <a:r>
              <a:rPr kumimoji="0" lang="en-US" sz="3600" b="0" i="0" u="none" strike="noStrike" kern="0" cap="none" spc="0" normalizeH="0" baseline="0" noProof="0" dirty="0" smtClean="0">
                <a:ln>
                  <a:noFill/>
                </a:ln>
                <a:solidFill>
                  <a:schemeClr val="tx1"/>
                </a:solidFill>
                <a:effectLst/>
                <a:uLnTx/>
                <a:uFillTx/>
                <a:latin typeface="+mn-lt"/>
                <a:ea typeface="+mn-ea"/>
                <a:cs typeface="+mn-cs"/>
              </a:rPr>
              <a:t>Corpus-based</a:t>
            </a:r>
            <a:r>
              <a:rPr kumimoji="0" lang="en-US" sz="3600" b="0" i="0" u="none" strike="noStrike" kern="0" cap="none" spc="0" normalizeH="0" noProof="0" dirty="0" smtClean="0">
                <a:ln>
                  <a:noFill/>
                </a:ln>
                <a:solidFill>
                  <a:schemeClr val="tx1"/>
                </a:solidFill>
                <a:effectLst/>
                <a:uLnTx/>
                <a:uFillTx/>
                <a:latin typeface="+mn-lt"/>
                <a:ea typeface="+mn-ea"/>
                <a:cs typeface="+mn-cs"/>
              </a:rPr>
              <a:t> </a:t>
            </a:r>
            <a:r>
              <a:rPr kumimoji="0" lang="en-US" sz="3600" b="0" i="0" u="none" strike="noStrike" kern="0" cap="none" spc="0" normalizeH="0" baseline="0" noProof="0" dirty="0" smtClean="0">
                <a:ln>
                  <a:noFill/>
                </a:ln>
                <a:solidFill>
                  <a:schemeClr val="tx1"/>
                </a:solidFill>
                <a:effectLst/>
                <a:uLnTx/>
                <a:uFillTx/>
                <a:latin typeface="+mn-lt"/>
                <a:ea typeface="+mn-ea"/>
                <a:cs typeface="+mn-cs"/>
              </a:rPr>
              <a:t>methods</a:t>
            </a:r>
          </a:p>
          <a:p>
            <a:pPr marL="845820" marR="0" lvl="1" indent="-381000" algn="l" defTabSz="1095376" rtl="0" eaLnBrk="0" fontAlgn="base" latinLnBrk="0" hangingPunct="0">
              <a:lnSpc>
                <a:spcPct val="90000"/>
              </a:lnSpc>
              <a:spcBef>
                <a:spcPct val="30000"/>
              </a:spcBef>
              <a:spcAft>
                <a:spcPct val="0"/>
              </a:spcAft>
              <a:buClr>
                <a:schemeClr val="tx2"/>
              </a:buClr>
              <a:buSzPct val="80000"/>
              <a:buFontTx/>
              <a:buBlip>
                <a:blip r:embed="rId4"/>
              </a:buBlip>
              <a:tabLst/>
              <a:defRPr/>
            </a:pPr>
            <a:r>
              <a:rPr kumimoji="0" lang="en-US" sz="3200" b="0" i="0" u="none" strike="noStrike" kern="0" cap="none" spc="0" normalizeH="0" baseline="0" noProof="0" dirty="0" smtClean="0">
                <a:ln>
                  <a:noFill/>
                </a:ln>
                <a:solidFill>
                  <a:schemeClr val="tx1"/>
                </a:solidFill>
                <a:effectLst/>
                <a:uLnTx/>
                <a:uFillTx/>
                <a:latin typeface="+mn-lt"/>
              </a:rPr>
              <a:t>Web-relevance, Web-kernel, KL-divergence</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0539"/>
            <a:ext cx="10056494" cy="900246"/>
          </a:xfrm>
        </p:spPr>
        <p:txBody>
          <a:bodyPr/>
          <a:lstStyle/>
          <a:p>
            <a:r>
              <a:rPr lang="en-US" dirty="0" smtClean="0"/>
              <a:t>Learning Similarity Function</a:t>
            </a:r>
            <a:endParaRPr lang="en-US" dirty="0"/>
          </a:p>
        </p:txBody>
      </p:sp>
      <p:sp>
        <p:nvSpPr>
          <p:cNvPr id="3" name="Text Placeholder 2"/>
          <p:cNvSpPr>
            <a:spLocks noGrp="1"/>
          </p:cNvSpPr>
          <p:nvPr>
            <p:ph type="body" idx="1"/>
          </p:nvPr>
        </p:nvSpPr>
        <p:spPr>
          <a:xfrm>
            <a:off x="457200" y="2811149"/>
            <a:ext cx="10056494" cy="5226046"/>
          </a:xfrm>
        </p:spPr>
        <p:txBody>
          <a:bodyPr/>
          <a:lstStyle/>
          <a:p>
            <a:r>
              <a:rPr lang="en-US" dirty="0" smtClean="0"/>
              <a:t>Data – pairs of query and suggestion </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q</a:t>
            </a:r>
            <a:r>
              <a:rPr lang="en-US" i="1" baseline="-25000" dirty="0" err="1" smtClean="0">
                <a:latin typeface="Times New Roman" pitchFamily="18" charset="0"/>
                <a:cs typeface="Times New Roman" pitchFamily="18" charset="0"/>
              </a:rPr>
              <a:t>i</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s</a:t>
            </a:r>
            <a:r>
              <a:rPr lang="en-US" i="1" baseline="-25000" dirty="0" err="1" smtClean="0">
                <a:latin typeface="Times New Roman" pitchFamily="18" charset="0"/>
                <a:cs typeface="Times New Roman" pitchFamily="18" charset="0"/>
              </a:rPr>
              <a:t>j</a:t>
            </a:r>
            <a:r>
              <a:rPr lang="en-US" dirty="0" smtClean="0">
                <a:latin typeface="Times New Roman" pitchFamily="18" charset="0"/>
                <a:cs typeface="Times New Roman" pitchFamily="18" charset="0"/>
              </a:rPr>
              <a:t>)</a:t>
            </a:r>
          </a:p>
          <a:p>
            <a:pPr lvl="1"/>
            <a:r>
              <a:rPr lang="en-US" dirty="0" smtClean="0"/>
              <a:t>Label: Relevance judgment (</a:t>
            </a:r>
            <a:r>
              <a:rPr lang="en-US" dirty="0" err="1" smtClean="0"/>
              <a:t>rel</a:t>
            </a:r>
            <a:r>
              <a:rPr lang="en-US" dirty="0" smtClean="0"/>
              <a:t>=1 or </a:t>
            </a:r>
            <a:r>
              <a:rPr lang="en-US" dirty="0" err="1" smtClean="0"/>
              <a:t>rel</a:t>
            </a:r>
            <a:r>
              <a:rPr lang="en-US" dirty="0" smtClean="0"/>
              <a:t>=0)</a:t>
            </a:r>
          </a:p>
          <a:p>
            <a:pPr lvl="1"/>
            <a:r>
              <a:rPr lang="en-US" dirty="0" smtClean="0"/>
              <a:t>Features: Scores on </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q</a:t>
            </a:r>
            <a:r>
              <a:rPr lang="en-US" i="1" baseline="-25000" dirty="0" err="1" smtClean="0">
                <a:latin typeface="Times New Roman" pitchFamily="18" charset="0"/>
                <a:cs typeface="Times New Roman" pitchFamily="18" charset="0"/>
              </a:rPr>
              <a:t>i</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s</a:t>
            </a:r>
            <a:r>
              <a:rPr lang="en-US" i="1" baseline="-25000" dirty="0" err="1" smtClean="0">
                <a:latin typeface="Times New Roman" pitchFamily="18" charset="0"/>
                <a:cs typeface="Times New Roman" pitchFamily="18" charset="0"/>
              </a:rPr>
              <a:t>j</a:t>
            </a:r>
            <a:r>
              <a:rPr lang="en-US" dirty="0" smtClean="0">
                <a:latin typeface="Times New Roman" pitchFamily="18" charset="0"/>
                <a:cs typeface="Times New Roman" pitchFamily="18" charset="0"/>
              </a:rPr>
              <a:t>) </a:t>
            </a:r>
            <a:r>
              <a:rPr lang="en-US" dirty="0" smtClean="0">
                <a:cs typeface="Times New Roman" pitchFamily="18" charset="0"/>
              </a:rPr>
              <a:t>provided by multiple base similarity measures</a:t>
            </a:r>
            <a:endParaRPr lang="en-US" sz="800" dirty="0" smtClean="0">
              <a:cs typeface="Times New Roman" pitchFamily="18" charset="0"/>
            </a:endParaRPr>
          </a:p>
          <a:p>
            <a:r>
              <a:rPr lang="en-US" dirty="0" smtClean="0">
                <a:cs typeface="Times New Roman" pitchFamily="18" charset="0"/>
              </a:rPr>
              <a:t>We combine them using logistic regression</a:t>
            </a:r>
          </a:p>
          <a:p>
            <a:pPr>
              <a:buNone/>
            </a:pPr>
            <a:r>
              <a:rPr lang="en-US" sz="3200" i="1" dirty="0" smtClean="0">
                <a:latin typeface="Times New Roman" pitchFamily="18" charset="0"/>
                <a:cs typeface="Times New Roman" pitchFamily="18" charset="0"/>
              </a:rPr>
              <a:t>	z</a:t>
            </a:r>
            <a:r>
              <a:rPr lang="en-US" sz="3200" dirty="0" smtClean="0">
                <a:latin typeface="Times New Roman" pitchFamily="18" charset="0"/>
                <a:cs typeface="Times New Roman" pitchFamily="18" charset="0"/>
              </a:rPr>
              <a:t> = 	</a:t>
            </a:r>
            <a:r>
              <a:rPr lang="en-US" sz="3200" i="1" dirty="0" smtClean="0">
                <a:latin typeface="Times New Roman" pitchFamily="18" charset="0"/>
                <a:cs typeface="Times New Roman" pitchFamily="18" charset="0"/>
              </a:rPr>
              <a:t>w</a:t>
            </a:r>
            <a:r>
              <a:rPr lang="en-US" sz="3200" baseline="-25000" dirty="0" smtClean="0">
                <a:latin typeface="Times New Roman" pitchFamily="18" charset="0"/>
                <a:cs typeface="Times New Roman" pitchFamily="18" charset="0"/>
              </a:rPr>
              <a:t>1</a:t>
            </a:r>
            <a:r>
              <a:rPr lang="en-US" sz="3200" dirty="0" smtClean="0">
                <a:latin typeface="Times New Roman" pitchFamily="18" charset="0"/>
                <a:cs typeface="Times New Roman" pitchFamily="18" charset="0"/>
                <a:sym typeface="Symbol"/>
              </a:rPr>
              <a:t>Cosine(</a:t>
            </a:r>
            <a:r>
              <a:rPr lang="en-US" sz="3200" dirty="0" err="1" smtClean="0">
                <a:latin typeface="Times New Roman" pitchFamily="18" charset="0"/>
                <a:cs typeface="Times New Roman" pitchFamily="18" charset="0"/>
                <a:sym typeface="Symbol"/>
              </a:rPr>
              <a:t>q,s</a:t>
            </a:r>
            <a:r>
              <a:rPr lang="en-US" sz="3200" dirty="0" smtClean="0">
                <a:latin typeface="Times New Roman" pitchFamily="18" charset="0"/>
                <a:cs typeface="Times New Roman" pitchFamily="18" charset="0"/>
                <a:sym typeface="Symbol"/>
              </a:rPr>
              <a:t>) + </a:t>
            </a:r>
            <a:r>
              <a:rPr lang="en-US" sz="3200" i="1" dirty="0" smtClean="0">
                <a:latin typeface="Times New Roman" pitchFamily="18" charset="0"/>
                <a:cs typeface="Times New Roman" pitchFamily="18" charset="0"/>
                <a:sym typeface="Symbol"/>
              </a:rPr>
              <a:t>w</a:t>
            </a:r>
            <a:r>
              <a:rPr lang="en-US" sz="3200" baseline="-25000" dirty="0" smtClean="0">
                <a:latin typeface="Times New Roman" pitchFamily="18" charset="0"/>
                <a:cs typeface="Times New Roman" pitchFamily="18" charset="0"/>
                <a:sym typeface="Symbol"/>
              </a:rPr>
              <a:t>2</a:t>
            </a:r>
            <a:r>
              <a:rPr lang="en-US" sz="3200" dirty="0" smtClean="0">
                <a:latin typeface="Times New Roman" pitchFamily="18" charset="0"/>
                <a:cs typeface="Times New Roman" pitchFamily="18" charset="0"/>
                <a:sym typeface="Symbol"/>
              </a:rPr>
              <a:t>Dice(</a:t>
            </a:r>
            <a:r>
              <a:rPr lang="en-US" sz="3200" dirty="0" err="1" smtClean="0">
                <a:latin typeface="Times New Roman" pitchFamily="18" charset="0"/>
                <a:cs typeface="Times New Roman" pitchFamily="18" charset="0"/>
                <a:sym typeface="Symbol"/>
              </a:rPr>
              <a:t>q,s</a:t>
            </a:r>
            <a:r>
              <a:rPr lang="en-US" sz="3200" dirty="0" smtClean="0">
                <a:latin typeface="Times New Roman" pitchFamily="18" charset="0"/>
                <a:cs typeface="Times New Roman" pitchFamily="18" charset="0"/>
                <a:sym typeface="Symbol"/>
              </a:rPr>
              <a:t>) + </a:t>
            </a:r>
            <a:r>
              <a:rPr lang="en-US" sz="3200" i="1" dirty="0" smtClean="0">
                <a:latin typeface="Times New Roman" pitchFamily="18" charset="0"/>
                <a:cs typeface="Times New Roman" pitchFamily="18" charset="0"/>
                <a:sym typeface="Symbol"/>
              </a:rPr>
              <a:t>w</a:t>
            </a:r>
            <a:r>
              <a:rPr lang="en-US" sz="3200" baseline="-25000" dirty="0" smtClean="0">
                <a:latin typeface="Times New Roman" pitchFamily="18" charset="0"/>
                <a:cs typeface="Times New Roman" pitchFamily="18" charset="0"/>
                <a:sym typeface="Symbol"/>
              </a:rPr>
              <a:t>3</a:t>
            </a:r>
            <a:r>
              <a:rPr lang="en-US" sz="3200" dirty="0" smtClean="0">
                <a:latin typeface="Times New Roman" pitchFamily="18" charset="0"/>
                <a:cs typeface="Times New Roman" pitchFamily="18" charset="0"/>
                <a:sym typeface="Symbol"/>
              </a:rPr>
              <a:t>Matching(</a:t>
            </a:r>
            <a:r>
              <a:rPr lang="en-US" sz="3200" dirty="0" err="1" smtClean="0">
                <a:latin typeface="Times New Roman" pitchFamily="18" charset="0"/>
                <a:cs typeface="Times New Roman" pitchFamily="18" charset="0"/>
                <a:sym typeface="Symbol"/>
              </a:rPr>
              <a:t>q,s</a:t>
            </a:r>
            <a:r>
              <a:rPr lang="en-US" sz="3200" dirty="0" smtClean="0">
                <a:latin typeface="Times New Roman" pitchFamily="18" charset="0"/>
                <a:cs typeface="Times New Roman" pitchFamily="18" charset="0"/>
                <a:sym typeface="Symbol"/>
              </a:rPr>
              <a:t>) + </a:t>
            </a:r>
            <a:br>
              <a:rPr lang="en-US" sz="3200" dirty="0" smtClean="0">
                <a:latin typeface="Times New Roman" pitchFamily="18" charset="0"/>
                <a:cs typeface="Times New Roman" pitchFamily="18" charset="0"/>
                <a:sym typeface="Symbol"/>
              </a:rPr>
            </a:br>
            <a:r>
              <a:rPr lang="en-US" sz="3200" dirty="0" smtClean="0">
                <a:latin typeface="Times New Roman" pitchFamily="18" charset="0"/>
                <a:cs typeface="Times New Roman" pitchFamily="18" charset="0"/>
                <a:sym typeface="Symbol"/>
              </a:rPr>
              <a:t>	</a:t>
            </a:r>
            <a:r>
              <a:rPr lang="en-US" sz="3200" i="1" dirty="0" smtClean="0">
                <a:latin typeface="Times New Roman" pitchFamily="18" charset="0"/>
                <a:cs typeface="Times New Roman" pitchFamily="18" charset="0"/>
                <a:sym typeface="Symbol"/>
              </a:rPr>
              <a:t>w</a:t>
            </a:r>
            <a:r>
              <a:rPr lang="en-US" sz="3200" baseline="-25000" dirty="0" smtClean="0">
                <a:latin typeface="Times New Roman" pitchFamily="18" charset="0"/>
                <a:cs typeface="Times New Roman" pitchFamily="18" charset="0"/>
                <a:sym typeface="Symbol"/>
              </a:rPr>
              <a:t>4</a:t>
            </a:r>
            <a:r>
              <a:rPr lang="en-US" sz="3200" dirty="0" smtClean="0">
                <a:latin typeface="Times New Roman" pitchFamily="18" charset="0"/>
                <a:cs typeface="Times New Roman" pitchFamily="18" charset="0"/>
                <a:sym typeface="Symbol"/>
              </a:rPr>
              <a:t>Web-relevance(</a:t>
            </a:r>
            <a:r>
              <a:rPr lang="en-US" sz="3200" dirty="0" err="1" smtClean="0">
                <a:latin typeface="Times New Roman" pitchFamily="18" charset="0"/>
                <a:cs typeface="Times New Roman" pitchFamily="18" charset="0"/>
                <a:sym typeface="Symbol"/>
              </a:rPr>
              <a:t>q,s</a:t>
            </a:r>
            <a:r>
              <a:rPr lang="en-US" sz="3200" dirty="0" smtClean="0">
                <a:latin typeface="Times New Roman" pitchFamily="18" charset="0"/>
                <a:cs typeface="Times New Roman" pitchFamily="18" charset="0"/>
                <a:sym typeface="Symbol"/>
              </a:rPr>
              <a:t>) + </a:t>
            </a:r>
            <a:r>
              <a:rPr lang="en-US" sz="3200" i="1" dirty="0" smtClean="0">
                <a:latin typeface="Times New Roman" pitchFamily="18" charset="0"/>
                <a:cs typeface="Times New Roman" pitchFamily="18" charset="0"/>
                <a:sym typeface="Symbol"/>
              </a:rPr>
              <a:t>w</a:t>
            </a:r>
            <a:r>
              <a:rPr lang="en-US" sz="3200" baseline="-25000" dirty="0" smtClean="0">
                <a:latin typeface="Times New Roman" pitchFamily="18" charset="0"/>
                <a:cs typeface="Times New Roman" pitchFamily="18" charset="0"/>
                <a:sym typeface="Symbol"/>
              </a:rPr>
              <a:t>5</a:t>
            </a:r>
            <a:r>
              <a:rPr lang="en-US" sz="3200" dirty="0" smtClean="0">
                <a:latin typeface="Times New Roman" pitchFamily="18" charset="0"/>
                <a:cs typeface="Times New Roman" pitchFamily="18" charset="0"/>
                <a:sym typeface="Symbol"/>
              </a:rPr>
              <a:t>KL-divergence(</a:t>
            </a:r>
            <a:r>
              <a:rPr lang="en-US" sz="3200" dirty="0" err="1" smtClean="0">
                <a:latin typeface="Times New Roman" pitchFamily="18" charset="0"/>
                <a:cs typeface="Times New Roman" pitchFamily="18" charset="0"/>
                <a:sym typeface="Symbol"/>
              </a:rPr>
              <a:t>q,s</a:t>
            </a:r>
            <a:r>
              <a:rPr lang="en-US" sz="3200" dirty="0" smtClean="0">
                <a:latin typeface="Times New Roman" pitchFamily="18" charset="0"/>
                <a:cs typeface="Times New Roman" pitchFamily="18" charset="0"/>
                <a:sym typeface="Symbol"/>
              </a:rPr>
              <a:t>) + </a:t>
            </a:r>
          </a:p>
          <a:p>
            <a:pPr lvl="8"/>
            <a:endParaRPr lang="en-US" sz="800" i="1" dirty="0" smtClean="0">
              <a:latin typeface="Times New Roman" pitchFamily="18" charset="0"/>
              <a:cs typeface="Times New Roman" pitchFamily="18" charset="0"/>
              <a:sym typeface="Symbol"/>
            </a:endParaRPr>
          </a:p>
          <a:p>
            <a:pPr>
              <a:buNone/>
            </a:pPr>
            <a:r>
              <a:rPr lang="en-US" i="1" dirty="0" smtClean="0">
                <a:latin typeface="Times New Roman" pitchFamily="18" charset="0"/>
                <a:cs typeface="Times New Roman" pitchFamily="18" charset="0"/>
                <a:sym typeface="Symbol"/>
              </a:rPr>
              <a:t>	</a:t>
            </a:r>
            <a:r>
              <a:rPr lang="en-US" i="1" dirty="0" err="1" smtClean="0">
                <a:latin typeface="Times New Roman" pitchFamily="18" charset="0"/>
                <a:cs typeface="Times New Roman" pitchFamily="18" charset="0"/>
                <a:sym typeface="Symbol"/>
              </a:rPr>
              <a:t>f</a:t>
            </a:r>
            <a:r>
              <a:rPr lang="en-US" i="1" baseline="-25000" dirty="0" err="1" smtClean="0">
                <a:latin typeface="Times New Roman" pitchFamily="18" charset="0"/>
                <a:cs typeface="Times New Roman" pitchFamily="18" charset="0"/>
                <a:sym typeface="Symbol"/>
              </a:rPr>
              <a:t>sim</a:t>
            </a:r>
            <a:r>
              <a:rPr lang="en-US" dirty="0" smtClean="0">
                <a:latin typeface="Times New Roman" pitchFamily="18" charset="0"/>
                <a:cs typeface="Times New Roman" pitchFamily="18" charset="0"/>
                <a:sym typeface="Symbol"/>
              </a:rPr>
              <a:t>(</a:t>
            </a:r>
            <a:r>
              <a:rPr lang="en-US" i="1" dirty="0" err="1" smtClean="0">
                <a:latin typeface="Times New Roman" pitchFamily="18" charset="0"/>
                <a:cs typeface="Times New Roman" pitchFamily="18" charset="0"/>
                <a:sym typeface="Symbol"/>
              </a:rPr>
              <a:t>q</a:t>
            </a:r>
            <a:r>
              <a:rPr lang="en-US" dirty="0" err="1" smtClean="0">
                <a:latin typeface="Times New Roman" pitchFamily="18" charset="0"/>
                <a:cs typeface="Times New Roman" pitchFamily="18" charset="0"/>
                <a:sym typeface="Symbol"/>
              </a:rPr>
              <a:t>,</a:t>
            </a:r>
            <a:r>
              <a:rPr lang="en-US" i="1" dirty="0" err="1" smtClean="0">
                <a:latin typeface="Times New Roman" pitchFamily="18" charset="0"/>
                <a:cs typeface="Times New Roman" pitchFamily="18" charset="0"/>
                <a:sym typeface="Symbol"/>
              </a:rPr>
              <a:t>s|w</a:t>
            </a:r>
            <a:r>
              <a:rPr lang="en-US" dirty="0" smtClean="0">
                <a:latin typeface="Times New Roman" pitchFamily="18" charset="0"/>
                <a:cs typeface="Times New Roman" pitchFamily="18" charset="0"/>
                <a:sym typeface="Symbol"/>
              </a:rPr>
              <a:t>) = </a:t>
            </a:r>
            <a:r>
              <a:rPr lang="en-US" dirty="0" err="1" smtClean="0">
                <a:latin typeface="Times New Roman" pitchFamily="18" charset="0"/>
                <a:cs typeface="Times New Roman" pitchFamily="18" charset="0"/>
                <a:sym typeface="Symbol"/>
              </a:rPr>
              <a:t>Prob</a:t>
            </a:r>
            <a:r>
              <a:rPr lang="en-US" dirty="0" smtClean="0">
                <a:latin typeface="Times New Roman" pitchFamily="18" charset="0"/>
                <a:cs typeface="Times New Roman" pitchFamily="18" charset="0"/>
                <a:sym typeface="Symbol"/>
              </a:rPr>
              <a:t>(</a:t>
            </a:r>
            <a:r>
              <a:rPr lang="en-US" dirty="0" err="1" smtClean="0">
                <a:latin typeface="Times New Roman" pitchFamily="18" charset="0"/>
                <a:cs typeface="Times New Roman" pitchFamily="18" charset="0"/>
                <a:sym typeface="Symbol"/>
              </a:rPr>
              <a:t>rel|</a:t>
            </a:r>
            <a:r>
              <a:rPr lang="en-US" i="1" dirty="0" err="1" smtClean="0">
                <a:latin typeface="Times New Roman" pitchFamily="18" charset="0"/>
                <a:cs typeface="Times New Roman" pitchFamily="18" charset="0"/>
                <a:sym typeface="Symbol"/>
              </a:rPr>
              <a:t>q</a:t>
            </a:r>
            <a:r>
              <a:rPr lang="en-US" dirty="0" err="1" smtClean="0">
                <a:latin typeface="Times New Roman" pitchFamily="18" charset="0"/>
                <a:cs typeface="Times New Roman" pitchFamily="18" charset="0"/>
                <a:sym typeface="Symbol"/>
              </a:rPr>
              <a:t>,</a:t>
            </a:r>
            <a:r>
              <a:rPr lang="en-US" i="1" dirty="0" err="1" smtClean="0">
                <a:latin typeface="Times New Roman" pitchFamily="18" charset="0"/>
                <a:cs typeface="Times New Roman" pitchFamily="18" charset="0"/>
                <a:sym typeface="Symbol"/>
              </a:rPr>
              <a:t>s</a:t>
            </a:r>
            <a:r>
              <a:rPr lang="en-US" dirty="0" err="1" smtClean="0">
                <a:latin typeface="Times New Roman" pitchFamily="18" charset="0"/>
                <a:cs typeface="Times New Roman" pitchFamily="18" charset="0"/>
                <a:sym typeface="Symbol"/>
              </a:rPr>
              <a:t>;</a:t>
            </a:r>
            <a:r>
              <a:rPr lang="en-US" i="1" dirty="0" err="1" smtClean="0">
                <a:latin typeface="Times New Roman" pitchFamily="18" charset="0"/>
                <a:cs typeface="Times New Roman" pitchFamily="18" charset="0"/>
                <a:sym typeface="Symbol"/>
              </a:rPr>
              <a:t>w</a:t>
            </a:r>
            <a:r>
              <a:rPr lang="en-US" dirty="0" smtClean="0">
                <a:latin typeface="Times New Roman" pitchFamily="18" charset="0"/>
                <a:cs typeface="Times New Roman" pitchFamily="18" charset="0"/>
                <a:sym typeface="Symbol"/>
              </a:rPr>
              <a:t>) = exp(</a:t>
            </a:r>
            <a:r>
              <a:rPr lang="en-US" i="1" dirty="0" smtClean="0">
                <a:latin typeface="Times New Roman" pitchFamily="18" charset="0"/>
                <a:cs typeface="Times New Roman" pitchFamily="18" charset="0"/>
                <a:sym typeface="Symbol"/>
              </a:rPr>
              <a:t>z</a:t>
            </a:r>
            <a:r>
              <a:rPr lang="en-US" dirty="0" smtClean="0">
                <a:latin typeface="Times New Roman" pitchFamily="18" charset="0"/>
                <a:cs typeface="Times New Roman" pitchFamily="18" charset="0"/>
                <a:sym typeface="Symbol"/>
              </a:rPr>
              <a:t>)/(1+exp(z))</a:t>
            </a:r>
            <a:endParaRPr lang="en-US" dirty="0" smtClean="0">
              <a:latin typeface="Times New Roman" pitchFamily="18" charset="0"/>
              <a:cs typeface="Times New Roman" pitchFamily="18" charset="0"/>
            </a:endParaRPr>
          </a:p>
          <a:p>
            <a:pPr lvl="8"/>
            <a:endParaRPr lang="en-US" dirty="0" smtClean="0">
              <a:cs typeface="Times New Roman" pitchFamily="18" charset="0"/>
            </a:endParaRPr>
          </a:p>
        </p:txBody>
      </p:sp>
      <p:cxnSp>
        <p:nvCxnSpPr>
          <p:cNvPr id="14" name="Straight Connector 13"/>
          <p:cNvCxnSpPr/>
          <p:nvPr/>
        </p:nvCxnSpPr>
        <p:spPr bwMode="auto">
          <a:xfrm>
            <a:off x="2226709" y="7038067"/>
            <a:ext cx="338097" cy="1588"/>
          </a:xfrm>
          <a:prstGeom prst="line">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25400" cap="flat" cmpd="sng" algn="ctr">
            <a:solidFill>
              <a:schemeClr val="tx1"/>
            </a:solidFill>
            <a:prstDash val="solid"/>
            <a:round/>
            <a:headEnd type="none" w="med" len="med"/>
            <a:tailEnd type="none" w="med" len="med"/>
          </a:ln>
          <a:effectLst/>
        </p:spPr>
      </p:cxnSp>
      <p:cxnSp>
        <p:nvCxnSpPr>
          <p:cNvPr id="5" name="Straight Connector 4"/>
          <p:cNvCxnSpPr/>
          <p:nvPr/>
        </p:nvCxnSpPr>
        <p:spPr bwMode="auto">
          <a:xfrm>
            <a:off x="5381860" y="7042183"/>
            <a:ext cx="338097" cy="1588"/>
          </a:xfrm>
          <a:prstGeom prst="line">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25400" cap="flat" cmpd="sng" algn="ctr">
            <a:solidFill>
              <a:schemeClr val="tx1"/>
            </a:solidFill>
            <a:prstDash val="solid"/>
            <a:round/>
            <a:headEnd type="none" w="med" len="med"/>
            <a:tailEnd type="none" w="med" len="med"/>
          </a:ln>
          <a:effectLst/>
        </p:spPr>
      </p:cxn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830997"/>
          </a:xfrm>
        </p:spPr>
        <p:txBody>
          <a:bodyPr/>
          <a:lstStyle/>
          <a:p>
            <a:r>
              <a:rPr lang="en-US" sz="6000" dirty="0" smtClean="0"/>
              <a:t>Learning Ranking Function</a:t>
            </a:r>
            <a:endParaRPr lang="en-US" sz="6000" dirty="0"/>
          </a:p>
        </p:txBody>
      </p:sp>
      <p:sp>
        <p:nvSpPr>
          <p:cNvPr id="3" name="Text Placeholder 2"/>
          <p:cNvSpPr>
            <a:spLocks noGrp="1"/>
          </p:cNvSpPr>
          <p:nvPr>
            <p:ph type="body" idx="1"/>
          </p:nvPr>
        </p:nvSpPr>
        <p:spPr>
          <a:xfrm>
            <a:off x="300251" y="2916196"/>
            <a:ext cx="10495127" cy="3767185"/>
          </a:xfrm>
        </p:spPr>
        <p:txBody>
          <a:bodyPr/>
          <a:lstStyle/>
          <a:p>
            <a:r>
              <a:rPr lang="en-US" sz="3200" dirty="0" smtClean="0"/>
              <a:t>We compare suggestions </a:t>
            </a:r>
            <a:r>
              <a:rPr lang="en-US" sz="3200" i="1" dirty="0" err="1" smtClean="0">
                <a:latin typeface="Times New Roman" pitchFamily="18" charset="0"/>
                <a:cs typeface="Times New Roman" pitchFamily="18" charset="0"/>
              </a:rPr>
              <a:t>s</a:t>
            </a:r>
            <a:r>
              <a:rPr lang="en-US" sz="3200" i="1" baseline="-25000" dirty="0" err="1" smtClean="0">
                <a:latin typeface="Times New Roman" pitchFamily="18" charset="0"/>
                <a:cs typeface="Times New Roman" pitchFamily="18" charset="0"/>
              </a:rPr>
              <a:t>j</a:t>
            </a:r>
            <a:r>
              <a:rPr lang="en-US" sz="700" i="1" baseline="-250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a:t>
            </a:r>
            <a:r>
              <a:rPr lang="en-US" sz="700" i="1" baseline="-25000"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s</a:t>
            </a:r>
            <a:r>
              <a:rPr lang="en-US" sz="3200" i="1" baseline="-25000" dirty="0" err="1" smtClean="0">
                <a:latin typeface="Times New Roman" pitchFamily="18" charset="0"/>
                <a:cs typeface="Times New Roman" pitchFamily="18" charset="0"/>
              </a:rPr>
              <a:t>k</a:t>
            </a:r>
            <a:r>
              <a:rPr lang="en-US" sz="3200" dirty="0" smtClean="0"/>
              <a:t> to the same query </a:t>
            </a:r>
            <a:r>
              <a:rPr lang="en-US" sz="3200" i="1" dirty="0" smtClean="0">
                <a:latin typeface="Times New Roman" pitchFamily="18" charset="0"/>
                <a:cs typeface="Times New Roman" pitchFamily="18" charset="0"/>
              </a:rPr>
              <a:t>q</a:t>
            </a:r>
          </a:p>
          <a:p>
            <a:pPr lvl="8"/>
            <a:endParaRPr lang="en-US" sz="700" i="1" dirty="0" smtClean="0">
              <a:latin typeface="Times New Roman" pitchFamily="18" charset="0"/>
              <a:cs typeface="Times New Roman" pitchFamily="18" charset="0"/>
            </a:endParaRPr>
          </a:p>
          <a:p>
            <a:r>
              <a:rPr lang="en-US" sz="3200" dirty="0" smtClean="0"/>
              <a:t>Data – </a:t>
            </a:r>
            <a:r>
              <a:rPr lang="en-US" sz="3200" dirty="0" err="1" smtClean="0"/>
              <a:t>tuples</a:t>
            </a:r>
            <a:r>
              <a:rPr lang="en-US" sz="3200" dirty="0" smtClean="0"/>
              <a:t> of a query </a:t>
            </a:r>
            <a:r>
              <a:rPr lang="en-US" sz="3200" i="1" dirty="0" smtClean="0">
                <a:latin typeface="Times New Roman" pitchFamily="18" charset="0"/>
                <a:cs typeface="Times New Roman" pitchFamily="18" charset="0"/>
              </a:rPr>
              <a:t>q </a:t>
            </a:r>
            <a:r>
              <a:rPr lang="en-US" sz="3200" dirty="0" smtClean="0"/>
              <a:t>and suggestions </a:t>
            </a:r>
            <a:r>
              <a:rPr lang="en-US" sz="3200" i="1" dirty="0" err="1" smtClean="0">
                <a:latin typeface="Times New Roman" pitchFamily="18" charset="0"/>
                <a:cs typeface="Times New Roman" pitchFamily="18" charset="0"/>
              </a:rPr>
              <a:t>s</a:t>
            </a:r>
            <a:r>
              <a:rPr lang="en-US" sz="3200" i="1" baseline="-25000" dirty="0" err="1" smtClean="0">
                <a:latin typeface="Times New Roman" pitchFamily="18" charset="0"/>
                <a:cs typeface="Times New Roman" pitchFamily="18" charset="0"/>
              </a:rPr>
              <a:t>j</a:t>
            </a:r>
            <a:r>
              <a:rPr lang="en-US" sz="3200" dirty="0" smtClean="0">
                <a:latin typeface="Times New Roman" pitchFamily="18" charset="0"/>
                <a:cs typeface="Times New Roman" pitchFamily="18" charset="0"/>
              </a:rPr>
              <a:t>, </a:t>
            </a:r>
            <a:r>
              <a:rPr lang="en-US" sz="3200" i="1" dirty="0" err="1" smtClean="0">
                <a:latin typeface="Times New Roman" pitchFamily="18" charset="0"/>
                <a:cs typeface="Times New Roman" pitchFamily="18" charset="0"/>
              </a:rPr>
              <a:t>s</a:t>
            </a:r>
            <a:r>
              <a:rPr lang="en-US" sz="3200" i="1" baseline="-25000" dirty="0" err="1" smtClean="0">
                <a:latin typeface="Times New Roman" pitchFamily="18" charset="0"/>
                <a:cs typeface="Times New Roman" pitchFamily="18" charset="0"/>
              </a:rPr>
              <a:t>k</a:t>
            </a:r>
            <a:endParaRPr lang="en-US" sz="3200" dirty="0" smtClean="0">
              <a:latin typeface="Times New Roman" pitchFamily="18" charset="0"/>
              <a:cs typeface="Times New Roman" pitchFamily="18" charset="0"/>
            </a:endParaRPr>
          </a:p>
          <a:p>
            <a:pPr lvl="1"/>
            <a:r>
              <a:rPr lang="en-US" sz="2800" dirty="0" smtClean="0">
                <a:cs typeface="Times New Roman" pitchFamily="18" charset="0"/>
              </a:rPr>
              <a:t>Label: [</a:t>
            </a:r>
            <a:r>
              <a:rPr lang="en-US" sz="2800" i="1" dirty="0" err="1" smtClean="0">
                <a:latin typeface="Times New Roman" pitchFamily="18" charset="0"/>
                <a:cs typeface="Times New Roman" pitchFamily="18" charset="0"/>
              </a:rPr>
              <a:t>sim</a:t>
            </a:r>
            <a:r>
              <a:rPr lang="en-US" sz="2800" dirty="0" smtClean="0">
                <a:latin typeface="Times New Roman" pitchFamily="18" charset="0"/>
                <a:cs typeface="Times New Roman" pitchFamily="18" charset="0"/>
              </a:rPr>
              <a:t>(</a:t>
            </a:r>
            <a:r>
              <a:rPr lang="en-US" sz="2800" i="1" dirty="0" err="1" smtClean="0">
                <a:latin typeface="Times New Roman" pitchFamily="18" charset="0"/>
                <a:cs typeface="Times New Roman" pitchFamily="18" charset="0"/>
              </a:rPr>
              <a:t>q</a:t>
            </a:r>
            <a:r>
              <a:rPr lang="en-US" sz="2800" dirty="0" err="1" smtClean="0">
                <a:latin typeface="Times New Roman" pitchFamily="18" charset="0"/>
                <a:cs typeface="Times New Roman" pitchFamily="18" charset="0"/>
              </a:rPr>
              <a:t>,</a:t>
            </a:r>
            <a:r>
              <a:rPr lang="en-US" sz="2800" i="1" dirty="0" err="1" smtClean="0">
                <a:latin typeface="Times New Roman" pitchFamily="18" charset="0"/>
                <a:cs typeface="Times New Roman" pitchFamily="18" charset="0"/>
              </a:rPr>
              <a:t>s</a:t>
            </a:r>
            <a:r>
              <a:rPr lang="en-US" sz="2800" i="1" baseline="-25000" dirty="0" err="1" smtClean="0">
                <a:latin typeface="Times New Roman" pitchFamily="18" charset="0"/>
                <a:cs typeface="Times New Roman" pitchFamily="18" charset="0"/>
              </a:rPr>
              <a:t>j</a:t>
            </a:r>
            <a:r>
              <a:rPr lang="en-US" sz="2800" dirty="0" smtClean="0">
                <a:latin typeface="Times New Roman" pitchFamily="18" charset="0"/>
                <a:cs typeface="Times New Roman" pitchFamily="18" charset="0"/>
              </a:rPr>
              <a:t>) &gt; </a:t>
            </a:r>
            <a:r>
              <a:rPr lang="en-US" sz="2800" i="1" dirty="0" err="1" smtClean="0">
                <a:latin typeface="Times New Roman" pitchFamily="18" charset="0"/>
                <a:cs typeface="Times New Roman" pitchFamily="18" charset="0"/>
              </a:rPr>
              <a:t>sim</a:t>
            </a:r>
            <a:r>
              <a:rPr lang="en-US" sz="2800" dirty="0" smtClean="0">
                <a:latin typeface="Times New Roman" pitchFamily="18" charset="0"/>
                <a:cs typeface="Times New Roman" pitchFamily="18" charset="0"/>
              </a:rPr>
              <a:t>(</a:t>
            </a:r>
            <a:r>
              <a:rPr lang="en-US" sz="2800" i="1" dirty="0" err="1" smtClean="0">
                <a:latin typeface="Times New Roman" pitchFamily="18" charset="0"/>
                <a:cs typeface="Times New Roman" pitchFamily="18" charset="0"/>
              </a:rPr>
              <a:t>q</a:t>
            </a:r>
            <a:r>
              <a:rPr lang="en-US" sz="2800" dirty="0" err="1" smtClean="0">
                <a:latin typeface="Times New Roman" pitchFamily="18" charset="0"/>
                <a:cs typeface="Times New Roman" pitchFamily="18" charset="0"/>
              </a:rPr>
              <a:t>,</a:t>
            </a:r>
            <a:r>
              <a:rPr lang="en-US" sz="2800" i="1" dirty="0" err="1" smtClean="0">
                <a:latin typeface="Times New Roman" pitchFamily="18" charset="0"/>
                <a:cs typeface="Times New Roman" pitchFamily="18" charset="0"/>
              </a:rPr>
              <a:t>s</a:t>
            </a:r>
            <a:r>
              <a:rPr lang="en-US" sz="2800" i="1" baseline="-25000" dirty="0" err="1" smtClean="0">
                <a:latin typeface="Times New Roman" pitchFamily="18" charset="0"/>
                <a:cs typeface="Times New Roman" pitchFamily="18" charset="0"/>
              </a:rPr>
              <a:t>k</a:t>
            </a:r>
            <a:r>
              <a:rPr lang="en-US" sz="2800" dirty="0" smtClean="0">
                <a:latin typeface="Times New Roman" pitchFamily="18" charset="0"/>
                <a:cs typeface="Times New Roman" pitchFamily="18" charset="0"/>
              </a:rPr>
              <a:t>)] </a:t>
            </a:r>
            <a:r>
              <a:rPr lang="en-US" sz="2800" dirty="0" smtClean="0">
                <a:cs typeface="Times New Roman" pitchFamily="18" charset="0"/>
              </a:rPr>
              <a:t>or</a:t>
            </a:r>
            <a:r>
              <a:rPr lang="en-US" sz="2800" dirty="0" smtClean="0">
                <a:latin typeface="Times New Roman" pitchFamily="18" charset="0"/>
                <a:cs typeface="Times New Roman" pitchFamily="18" charset="0"/>
              </a:rPr>
              <a:t> </a:t>
            </a:r>
            <a:r>
              <a:rPr lang="en-US" sz="2800" dirty="0" smtClean="0">
                <a:cs typeface="Times New Roman" pitchFamily="18" charset="0"/>
              </a:rPr>
              <a:t>[</a:t>
            </a:r>
            <a:r>
              <a:rPr lang="en-US" sz="2800" i="1" dirty="0" err="1" smtClean="0">
                <a:latin typeface="Times New Roman" pitchFamily="18" charset="0"/>
                <a:cs typeface="Times New Roman" pitchFamily="18" charset="0"/>
              </a:rPr>
              <a:t>sim</a:t>
            </a:r>
            <a:r>
              <a:rPr lang="en-US" sz="2800" dirty="0" smtClean="0">
                <a:latin typeface="Times New Roman" pitchFamily="18" charset="0"/>
                <a:cs typeface="Times New Roman" pitchFamily="18" charset="0"/>
              </a:rPr>
              <a:t>(</a:t>
            </a:r>
            <a:r>
              <a:rPr lang="en-US" sz="2800" i="1" dirty="0" err="1" smtClean="0">
                <a:latin typeface="Times New Roman" pitchFamily="18" charset="0"/>
                <a:cs typeface="Times New Roman" pitchFamily="18" charset="0"/>
              </a:rPr>
              <a:t>q</a:t>
            </a:r>
            <a:r>
              <a:rPr lang="en-US" sz="2800" dirty="0" err="1" smtClean="0">
                <a:latin typeface="Times New Roman" pitchFamily="18" charset="0"/>
                <a:cs typeface="Times New Roman" pitchFamily="18" charset="0"/>
              </a:rPr>
              <a:t>,</a:t>
            </a:r>
            <a:r>
              <a:rPr lang="en-US" sz="2800" i="1" dirty="0" err="1" smtClean="0">
                <a:latin typeface="Times New Roman" pitchFamily="18" charset="0"/>
                <a:cs typeface="Times New Roman" pitchFamily="18" charset="0"/>
              </a:rPr>
              <a:t>s</a:t>
            </a:r>
            <a:r>
              <a:rPr lang="en-US" sz="2800" i="1" baseline="-25000" dirty="0" err="1" smtClean="0">
                <a:latin typeface="Times New Roman" pitchFamily="18" charset="0"/>
                <a:cs typeface="Times New Roman" pitchFamily="18" charset="0"/>
              </a:rPr>
              <a:t>j</a:t>
            </a:r>
            <a:r>
              <a:rPr lang="en-US" sz="2800" dirty="0" smtClean="0">
                <a:latin typeface="Times New Roman" pitchFamily="18" charset="0"/>
                <a:cs typeface="Times New Roman" pitchFamily="18" charset="0"/>
              </a:rPr>
              <a:t>) &lt; </a:t>
            </a:r>
            <a:r>
              <a:rPr lang="en-US" sz="2800" i="1" dirty="0" err="1" smtClean="0">
                <a:latin typeface="Times New Roman" pitchFamily="18" charset="0"/>
                <a:cs typeface="Times New Roman" pitchFamily="18" charset="0"/>
              </a:rPr>
              <a:t>sim</a:t>
            </a:r>
            <a:r>
              <a:rPr lang="en-US" sz="2800" dirty="0" smtClean="0">
                <a:latin typeface="Times New Roman" pitchFamily="18" charset="0"/>
                <a:cs typeface="Times New Roman" pitchFamily="18" charset="0"/>
              </a:rPr>
              <a:t>(</a:t>
            </a:r>
            <a:r>
              <a:rPr lang="en-US" sz="2800" i="1" dirty="0" err="1" smtClean="0">
                <a:latin typeface="Times New Roman" pitchFamily="18" charset="0"/>
                <a:cs typeface="Times New Roman" pitchFamily="18" charset="0"/>
              </a:rPr>
              <a:t>q</a:t>
            </a:r>
            <a:r>
              <a:rPr lang="en-US" sz="2800" dirty="0" err="1" smtClean="0">
                <a:latin typeface="Times New Roman" pitchFamily="18" charset="0"/>
                <a:cs typeface="Times New Roman" pitchFamily="18" charset="0"/>
              </a:rPr>
              <a:t>,</a:t>
            </a:r>
            <a:r>
              <a:rPr lang="en-US" sz="2800" i="1" dirty="0" err="1" smtClean="0">
                <a:latin typeface="Times New Roman" pitchFamily="18" charset="0"/>
                <a:cs typeface="Times New Roman" pitchFamily="18" charset="0"/>
              </a:rPr>
              <a:t>s</a:t>
            </a:r>
            <a:r>
              <a:rPr lang="en-US" sz="2800" i="1" baseline="-25000" dirty="0" err="1" smtClean="0">
                <a:latin typeface="Times New Roman" pitchFamily="18" charset="0"/>
                <a:cs typeface="Times New Roman" pitchFamily="18" charset="0"/>
              </a:rPr>
              <a:t>k</a:t>
            </a:r>
            <a:r>
              <a:rPr lang="en-US" sz="2800" dirty="0" smtClean="0">
                <a:latin typeface="Times New Roman" pitchFamily="18" charset="0"/>
                <a:cs typeface="Times New Roman" pitchFamily="18" charset="0"/>
              </a:rPr>
              <a:t>)]</a:t>
            </a:r>
          </a:p>
          <a:p>
            <a:pPr lvl="1"/>
            <a:r>
              <a:rPr lang="en-US" sz="2800" dirty="0" smtClean="0">
                <a:cs typeface="Times New Roman" pitchFamily="18" charset="0"/>
              </a:rPr>
              <a:t>Features: Scores on pairs </a:t>
            </a:r>
            <a:r>
              <a:rPr lang="en-US" sz="2800" dirty="0" smtClean="0">
                <a:latin typeface="Times New Roman" pitchFamily="18" charset="0"/>
                <a:cs typeface="Times New Roman" pitchFamily="18" charset="0"/>
              </a:rPr>
              <a:t>(</a:t>
            </a:r>
            <a:r>
              <a:rPr lang="en-US" sz="2800" i="1" dirty="0" err="1" smtClean="0">
                <a:latin typeface="Times New Roman" pitchFamily="18" charset="0"/>
                <a:cs typeface="Times New Roman" pitchFamily="18" charset="0"/>
              </a:rPr>
              <a:t>q,s</a:t>
            </a:r>
            <a:r>
              <a:rPr lang="en-US" sz="2800" i="1" baseline="-25000" dirty="0" err="1" smtClean="0">
                <a:latin typeface="Times New Roman" pitchFamily="18" charset="0"/>
                <a:cs typeface="Times New Roman" pitchFamily="18" charset="0"/>
              </a:rPr>
              <a:t>j</a:t>
            </a:r>
            <a:r>
              <a:rPr lang="en-US" sz="2800" dirty="0" smtClean="0">
                <a:latin typeface="Times New Roman" pitchFamily="18" charset="0"/>
                <a:cs typeface="Times New Roman" pitchFamily="18" charset="0"/>
              </a:rPr>
              <a:t>) </a:t>
            </a:r>
            <a:r>
              <a:rPr lang="en-US" sz="2800" dirty="0" smtClean="0">
                <a:cs typeface="Times New Roman" pitchFamily="18" charset="0"/>
              </a:rPr>
              <a:t>and</a:t>
            </a:r>
            <a:r>
              <a:rPr lang="en-US" sz="2800"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q,s</a:t>
            </a:r>
            <a:r>
              <a:rPr lang="en-US" sz="2800" i="1" baseline="-25000" dirty="0" err="1" smtClean="0">
                <a:latin typeface="Times New Roman" pitchFamily="18" charset="0"/>
                <a:cs typeface="Times New Roman" pitchFamily="18" charset="0"/>
              </a:rPr>
              <a:t>k</a:t>
            </a:r>
            <a:r>
              <a:rPr lang="en-US" sz="2800" dirty="0" smtClean="0">
                <a:latin typeface="Times New Roman" pitchFamily="18" charset="0"/>
                <a:cs typeface="Times New Roman" pitchFamily="18" charset="0"/>
              </a:rPr>
              <a:t>)</a:t>
            </a:r>
            <a:r>
              <a:rPr lang="en-US" sz="2800" dirty="0" smtClean="0">
                <a:cs typeface="Times New Roman" pitchFamily="18" charset="0"/>
              </a:rPr>
              <a:t> provided by multiple base similarity measures</a:t>
            </a:r>
          </a:p>
          <a:p>
            <a:r>
              <a:rPr lang="en-US" sz="3200" dirty="0" smtClean="0">
                <a:cs typeface="Times New Roman" pitchFamily="18" charset="0"/>
              </a:rPr>
              <a:t>Learn a probabilistic model using logistic regression</a:t>
            </a:r>
          </a:p>
          <a:p>
            <a:pPr lvl="1"/>
            <a:r>
              <a:rPr lang="en-US" sz="2800" dirty="0" err="1" smtClean="0">
                <a:latin typeface="Times New Roman" pitchFamily="18" charset="0"/>
                <a:cs typeface="Times New Roman" pitchFamily="18" charset="0"/>
              </a:rPr>
              <a:t>Prob</a:t>
            </a:r>
            <a:r>
              <a:rPr lang="en-US" sz="2800" dirty="0" smtClean="0">
                <a:latin typeface="Times New Roman" pitchFamily="18" charset="0"/>
                <a:cs typeface="Times New Roman" pitchFamily="18" charset="0"/>
              </a:rPr>
              <a:t>([</a:t>
            </a:r>
            <a:r>
              <a:rPr lang="en-US" sz="2800" i="1" dirty="0" err="1" smtClean="0">
                <a:latin typeface="Times New Roman" pitchFamily="18" charset="0"/>
                <a:cs typeface="Times New Roman" pitchFamily="18" charset="0"/>
              </a:rPr>
              <a:t>sim</a:t>
            </a:r>
            <a:r>
              <a:rPr lang="en-US" sz="2800" dirty="0" smtClean="0">
                <a:latin typeface="Times New Roman" pitchFamily="18" charset="0"/>
                <a:cs typeface="Times New Roman" pitchFamily="18" charset="0"/>
              </a:rPr>
              <a:t>(</a:t>
            </a:r>
            <a:r>
              <a:rPr lang="en-US" sz="2800" i="1" dirty="0" err="1" smtClean="0">
                <a:latin typeface="Times New Roman" pitchFamily="18" charset="0"/>
                <a:cs typeface="Times New Roman" pitchFamily="18" charset="0"/>
              </a:rPr>
              <a:t>q</a:t>
            </a:r>
            <a:r>
              <a:rPr lang="en-US" sz="2800" dirty="0" err="1" smtClean="0">
                <a:latin typeface="Times New Roman" pitchFamily="18" charset="0"/>
                <a:cs typeface="Times New Roman" pitchFamily="18" charset="0"/>
              </a:rPr>
              <a:t>,</a:t>
            </a:r>
            <a:r>
              <a:rPr lang="en-US" sz="2800" i="1" dirty="0" err="1" smtClean="0">
                <a:latin typeface="Times New Roman" pitchFamily="18" charset="0"/>
                <a:cs typeface="Times New Roman" pitchFamily="18" charset="0"/>
              </a:rPr>
              <a:t>s</a:t>
            </a:r>
            <a:r>
              <a:rPr lang="en-US" sz="2800" i="1" baseline="-25000" dirty="0" err="1" smtClean="0">
                <a:latin typeface="Times New Roman" pitchFamily="18" charset="0"/>
                <a:cs typeface="Times New Roman" pitchFamily="18" charset="0"/>
              </a:rPr>
              <a:t>j</a:t>
            </a:r>
            <a:r>
              <a:rPr lang="en-US" sz="2800" dirty="0" smtClean="0">
                <a:latin typeface="Times New Roman" pitchFamily="18" charset="0"/>
                <a:cs typeface="Times New Roman" pitchFamily="18" charset="0"/>
              </a:rPr>
              <a:t>) &gt; </a:t>
            </a:r>
            <a:r>
              <a:rPr lang="en-US" sz="2800" i="1" dirty="0" err="1" smtClean="0">
                <a:latin typeface="Times New Roman" pitchFamily="18" charset="0"/>
                <a:cs typeface="Times New Roman" pitchFamily="18" charset="0"/>
              </a:rPr>
              <a:t>sim</a:t>
            </a:r>
            <a:r>
              <a:rPr lang="en-US" sz="2800" dirty="0" smtClean="0">
                <a:latin typeface="Times New Roman" pitchFamily="18" charset="0"/>
                <a:cs typeface="Times New Roman" pitchFamily="18" charset="0"/>
              </a:rPr>
              <a:t>(</a:t>
            </a:r>
            <a:r>
              <a:rPr lang="en-US" sz="2800" i="1" dirty="0" err="1" smtClean="0">
                <a:latin typeface="Times New Roman" pitchFamily="18" charset="0"/>
                <a:cs typeface="Times New Roman" pitchFamily="18" charset="0"/>
              </a:rPr>
              <a:t>q</a:t>
            </a:r>
            <a:r>
              <a:rPr lang="en-US" sz="2800" dirty="0" err="1" smtClean="0">
                <a:latin typeface="Times New Roman" pitchFamily="18" charset="0"/>
                <a:cs typeface="Times New Roman" pitchFamily="18" charset="0"/>
              </a:rPr>
              <a:t>,</a:t>
            </a:r>
            <a:r>
              <a:rPr lang="en-US" sz="2800" i="1" dirty="0" err="1" smtClean="0">
                <a:latin typeface="Times New Roman" pitchFamily="18" charset="0"/>
                <a:cs typeface="Times New Roman" pitchFamily="18" charset="0"/>
              </a:rPr>
              <a:t>s</a:t>
            </a:r>
            <a:r>
              <a:rPr lang="en-US" sz="2800" i="1" baseline="-25000" dirty="0" err="1" smtClean="0">
                <a:latin typeface="Times New Roman" pitchFamily="18" charset="0"/>
                <a:cs typeface="Times New Roman" pitchFamily="18" charset="0"/>
              </a:rPr>
              <a:t>k</a:t>
            </a:r>
            <a:r>
              <a:rPr lang="en-US"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sym typeface="Symbol"/>
              </a:rPr>
              <a:t> | </a:t>
            </a:r>
            <a:r>
              <a:rPr lang="en-US" sz="2800" i="1" dirty="0" err="1" smtClean="0">
                <a:latin typeface="Times New Roman" pitchFamily="18" charset="0"/>
                <a:cs typeface="Times New Roman" pitchFamily="18" charset="0"/>
                <a:sym typeface="Symbol"/>
              </a:rPr>
              <a:t>q</a:t>
            </a:r>
            <a:r>
              <a:rPr lang="en-US" sz="2800" dirty="0" err="1" smtClean="0">
                <a:latin typeface="Times New Roman" pitchFamily="18" charset="0"/>
                <a:cs typeface="Times New Roman" pitchFamily="18" charset="0"/>
                <a:sym typeface="Symbol"/>
              </a:rPr>
              <a:t>,</a:t>
            </a:r>
            <a:r>
              <a:rPr lang="en-US" sz="2800" i="1" dirty="0" err="1" smtClean="0">
                <a:latin typeface="Times New Roman" pitchFamily="18" charset="0"/>
                <a:cs typeface="Times New Roman" pitchFamily="18" charset="0"/>
              </a:rPr>
              <a:t>s</a:t>
            </a:r>
            <a:r>
              <a:rPr lang="en-US" sz="2800" i="1" baseline="-25000" dirty="0" err="1" smtClean="0">
                <a:latin typeface="Times New Roman" pitchFamily="18" charset="0"/>
                <a:cs typeface="Times New Roman" pitchFamily="18" charset="0"/>
              </a:rPr>
              <a:t>j,</a:t>
            </a:r>
            <a:r>
              <a:rPr lang="en-US" sz="2800" i="1" dirty="0" err="1" smtClean="0">
                <a:latin typeface="Times New Roman" pitchFamily="18" charset="0"/>
                <a:cs typeface="Times New Roman" pitchFamily="18" charset="0"/>
              </a:rPr>
              <a:t>s</a:t>
            </a:r>
            <a:r>
              <a:rPr lang="en-US" sz="2800" i="1" baseline="-25000" dirty="0" err="1" smtClean="0">
                <a:latin typeface="Times New Roman" pitchFamily="18" charset="0"/>
                <a:cs typeface="Times New Roman" pitchFamily="18" charset="0"/>
              </a:rPr>
              <a:t>k</a:t>
            </a:r>
            <a:r>
              <a:rPr lang="en-US" sz="2800" dirty="0" err="1" smtClean="0">
                <a:latin typeface="Times New Roman" pitchFamily="18" charset="0"/>
                <a:cs typeface="Times New Roman" pitchFamily="18" charset="0"/>
                <a:sym typeface="Symbol"/>
              </a:rPr>
              <a:t>;</a:t>
            </a:r>
            <a:r>
              <a:rPr lang="en-US" sz="2800" i="1" dirty="0" err="1" smtClean="0">
                <a:latin typeface="Times New Roman" pitchFamily="18" charset="0"/>
                <a:cs typeface="Times New Roman" pitchFamily="18" charset="0"/>
                <a:sym typeface="Symbol"/>
              </a:rPr>
              <a:t>w</a:t>
            </a:r>
            <a:r>
              <a:rPr lang="en-US" sz="2800" dirty="0" smtClean="0">
                <a:latin typeface="Times New Roman" pitchFamily="18" charset="0"/>
                <a:cs typeface="Times New Roman" pitchFamily="18" charset="0"/>
              </a:rPr>
              <a:t>)</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9330"/>
            <a:ext cx="10056494" cy="900246"/>
          </a:xfrm>
        </p:spPr>
        <p:txBody>
          <a:bodyPr/>
          <a:lstStyle/>
          <a:p>
            <a:r>
              <a:rPr lang="en-US" dirty="0" smtClean="0"/>
              <a:t>Experiments</a:t>
            </a:r>
            <a:endParaRPr lang="en-US" dirty="0"/>
          </a:p>
        </p:txBody>
      </p:sp>
      <p:sp>
        <p:nvSpPr>
          <p:cNvPr id="3" name="Text Placeholder 2"/>
          <p:cNvSpPr>
            <a:spLocks noGrp="1"/>
          </p:cNvSpPr>
          <p:nvPr>
            <p:ph type="body" idx="1"/>
          </p:nvPr>
        </p:nvSpPr>
        <p:spPr>
          <a:xfrm>
            <a:off x="457200" y="2570206"/>
            <a:ext cx="10056494" cy="5373779"/>
          </a:xfrm>
        </p:spPr>
        <p:txBody>
          <a:bodyPr/>
          <a:lstStyle/>
          <a:p>
            <a:pPr marL="459106" lvl="1" indent="-459106">
              <a:buSzPct val="95000"/>
              <a:buBlip>
                <a:blip r:embed="rId3"/>
              </a:buBlip>
            </a:pPr>
            <a:r>
              <a:rPr lang="en-US" sz="3600" dirty="0" smtClean="0"/>
              <a:t>Data: Query suggestion dataset </a:t>
            </a:r>
            <a:r>
              <a:rPr lang="en-US" sz="2400" dirty="0" smtClean="0"/>
              <a:t>[Metzler et al. ’07]</a:t>
            </a:r>
            <a:endParaRPr lang="en-US" sz="3600" dirty="0" smtClean="0"/>
          </a:p>
          <a:p>
            <a:endParaRPr lang="en-US" dirty="0" smtClean="0"/>
          </a:p>
          <a:p>
            <a:endParaRPr lang="en-US" dirty="0" smtClean="0"/>
          </a:p>
          <a:p>
            <a:endParaRPr lang="en-US" dirty="0" smtClean="0"/>
          </a:p>
          <a:p>
            <a:pPr lvl="8"/>
            <a:endParaRPr lang="en-US" dirty="0" smtClean="0"/>
          </a:p>
          <a:p>
            <a:pPr lvl="1"/>
            <a:r>
              <a:rPr lang="en-US" dirty="0" smtClean="0"/>
              <a:t>|Q| = 122, |(Q,S)| = 4852; {</a:t>
            </a:r>
            <a:r>
              <a:rPr lang="en-US" dirty="0" err="1" smtClean="0"/>
              <a:t>Ex,Good</a:t>
            </a:r>
            <a:r>
              <a:rPr lang="en-US" dirty="0" smtClean="0"/>
              <a:t>} vs. {</a:t>
            </a:r>
            <a:r>
              <a:rPr lang="en-US" dirty="0" err="1" smtClean="0"/>
              <a:t>Fair,Bad</a:t>
            </a:r>
            <a:r>
              <a:rPr lang="en-US" dirty="0" smtClean="0"/>
              <a:t>} </a:t>
            </a:r>
          </a:p>
          <a:p>
            <a:r>
              <a:rPr lang="en-US" dirty="0" smtClean="0"/>
              <a:t>Results</a:t>
            </a:r>
          </a:p>
          <a:p>
            <a:pPr lvl="1"/>
            <a:r>
              <a:rPr lang="en-US" dirty="0" smtClean="0"/>
              <a:t>10-fold cross-validation</a:t>
            </a:r>
          </a:p>
          <a:p>
            <a:pPr lvl="1"/>
            <a:r>
              <a:rPr lang="en-US" dirty="0" smtClean="0"/>
              <a:t>Evaluation metrics: AUC and </a:t>
            </a:r>
            <a:r>
              <a:rPr lang="en-US" dirty="0" err="1" smtClean="0"/>
              <a:t>Precision@k</a:t>
            </a:r>
            <a:endParaRPr lang="en-US" dirty="0" smtClean="0"/>
          </a:p>
        </p:txBody>
      </p:sp>
      <p:graphicFrame>
        <p:nvGraphicFramePr>
          <p:cNvPr id="4" name="Table 3"/>
          <p:cNvGraphicFramePr>
            <a:graphicFrameLocks noGrp="1"/>
          </p:cNvGraphicFramePr>
          <p:nvPr/>
        </p:nvGraphicFramePr>
        <p:xfrm>
          <a:off x="1027288" y="3170523"/>
          <a:ext cx="8477956" cy="2286000"/>
        </p:xfrm>
        <a:graphic>
          <a:graphicData uri="http://schemas.openxmlformats.org/drawingml/2006/table">
            <a:tbl>
              <a:tblPr firstRow="1" bandRow="1">
                <a:tableStyleId>{3B4B98B0-60AC-42C2-AFA5-B58CD77FA1E5}</a:tableStyleId>
              </a:tblPr>
              <a:tblGrid>
                <a:gridCol w="3443111"/>
                <a:gridCol w="3430911"/>
                <a:gridCol w="1603934"/>
              </a:tblGrid>
              <a:tr h="370840">
                <a:tc>
                  <a:txBody>
                    <a:bodyPr/>
                    <a:lstStyle/>
                    <a:p>
                      <a:pPr algn="ctr"/>
                      <a:r>
                        <a:rPr lang="en-US" sz="2400" dirty="0" smtClean="0"/>
                        <a:t>Query</a:t>
                      </a:r>
                      <a:endParaRPr lang="en-US" sz="2400" i="0" dirty="0">
                        <a:latin typeface="+mn-lt"/>
                      </a:endParaRPr>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dirty="0" smtClean="0"/>
                        <a:t>Suggestion</a:t>
                      </a:r>
                      <a:endParaRPr lang="en-US" sz="2400" i="0" dirty="0">
                        <a:latin typeface="+mn-lt"/>
                        <a:cs typeface="Times New Roman" pitchFamily="18" charset="0"/>
                      </a:endParaRPr>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dirty="0" smtClean="0"/>
                        <a:t>Label</a:t>
                      </a:r>
                      <a:endParaRPr lang="en-US" sz="2400" i="0" dirty="0">
                        <a:latin typeface="+mn-lt"/>
                        <a:cs typeface="Times New Roman" pitchFamily="18" charset="0"/>
                      </a:endParaRPr>
                    </a:p>
                  </a:txBody>
                  <a:tcPr/>
                </a:tc>
              </a:tr>
              <a:tr h="370840">
                <a:tc>
                  <a:txBody>
                    <a:bodyPr/>
                    <a:lstStyle/>
                    <a:p>
                      <a:r>
                        <a:rPr lang="en-US" sz="2400" dirty="0" smtClean="0"/>
                        <a:t>shell oil credit card</a:t>
                      </a:r>
                      <a:endParaRPr lang="en-US" sz="2400" dirty="0"/>
                    </a:p>
                  </a:txBody>
                  <a:tcPr/>
                </a:tc>
                <a:tc>
                  <a:txBody>
                    <a:bodyPr/>
                    <a:lstStyle/>
                    <a:p>
                      <a:pPr algn="ctr"/>
                      <a:r>
                        <a:rPr lang="en-US" sz="2400" dirty="0" smtClean="0"/>
                        <a:t>shell gas cards</a:t>
                      </a:r>
                      <a:endParaRPr lang="en-US" sz="2400" i="0" dirty="0">
                        <a:latin typeface="+mn-lt"/>
                        <a:cs typeface="Times New Roman" pitchFamily="18" charset="0"/>
                      </a:endParaRPr>
                    </a:p>
                  </a:txBody>
                  <a:tcPr/>
                </a:tc>
                <a:tc>
                  <a:txBody>
                    <a:bodyPr/>
                    <a:lstStyle/>
                    <a:p>
                      <a:pPr algn="ctr"/>
                      <a:r>
                        <a:rPr lang="en-US" sz="2400" i="1" dirty="0" smtClean="0">
                          <a:latin typeface="Times New Roman" pitchFamily="18" charset="0"/>
                          <a:cs typeface="Times New Roman" pitchFamily="18" charset="0"/>
                        </a:rPr>
                        <a:t>Excellent</a:t>
                      </a:r>
                      <a:endParaRPr lang="en-US" sz="2400" i="1" dirty="0">
                        <a:latin typeface="Times New Roman" pitchFamily="18" charset="0"/>
                        <a:cs typeface="Times New Roman" pitchFamily="18" charset="0"/>
                      </a:endParaRPr>
                    </a:p>
                  </a:txBody>
                  <a:tcPr/>
                </a:tc>
              </a:tr>
              <a:tr h="370840">
                <a:tc>
                  <a:txBody>
                    <a:bodyPr/>
                    <a:lstStyle/>
                    <a:p>
                      <a:r>
                        <a:rPr lang="en-US" sz="2400" dirty="0" smtClean="0"/>
                        <a:t>shell oil credit card</a:t>
                      </a:r>
                      <a:endParaRPr lang="en-US" sz="2400" dirty="0"/>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dirty="0" err="1" smtClean="0"/>
                        <a:t>texaco</a:t>
                      </a:r>
                      <a:r>
                        <a:rPr lang="en-US" sz="2400" dirty="0" smtClean="0"/>
                        <a:t> credit card</a:t>
                      </a:r>
                      <a:endParaRPr lang="en-US" sz="2400" i="0" dirty="0" smtClean="0">
                        <a:latin typeface="+mn-lt"/>
                        <a:cs typeface="Times New Roman" pitchFamily="18" charset="0"/>
                      </a:endParaRPr>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i="1" dirty="0" smtClean="0">
                          <a:latin typeface="Times New Roman" pitchFamily="18" charset="0"/>
                          <a:cs typeface="Times New Roman" pitchFamily="18" charset="0"/>
                        </a:rPr>
                        <a:t>Fair</a:t>
                      </a:r>
                    </a:p>
                  </a:txBody>
                  <a:tcPr/>
                </a:tc>
              </a:tr>
              <a:tr h="370840">
                <a:tc>
                  <a:txBody>
                    <a:bodyPr/>
                    <a:lstStyle/>
                    <a:p>
                      <a:r>
                        <a:rPr lang="en-US" sz="2400" dirty="0" err="1" smtClean="0"/>
                        <a:t>tarrant</a:t>
                      </a:r>
                      <a:r>
                        <a:rPr lang="en-US" sz="2400" dirty="0" smtClean="0"/>
                        <a:t> county college</a:t>
                      </a:r>
                      <a:endParaRPr lang="en-US" sz="2400" dirty="0"/>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i="0" dirty="0" err="1" smtClean="0">
                          <a:latin typeface="+mn-lt"/>
                          <a:cs typeface="Times New Roman" pitchFamily="18" charset="0"/>
                        </a:rPr>
                        <a:t>fresno</a:t>
                      </a:r>
                      <a:r>
                        <a:rPr lang="en-US" sz="2400" i="0" dirty="0" smtClean="0">
                          <a:latin typeface="+mn-lt"/>
                          <a:cs typeface="Times New Roman" pitchFamily="18" charset="0"/>
                        </a:rPr>
                        <a:t> city college</a:t>
                      </a:r>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i="1" dirty="0" smtClean="0">
                          <a:latin typeface="Times New Roman" pitchFamily="18" charset="0"/>
                          <a:cs typeface="Times New Roman" pitchFamily="18" charset="0"/>
                        </a:rPr>
                        <a:t>Bad</a:t>
                      </a:r>
                    </a:p>
                  </a:txBody>
                  <a:tcPr/>
                </a:tc>
              </a:tr>
              <a:tr h="370840">
                <a:tc>
                  <a:txBody>
                    <a:bodyPr/>
                    <a:lstStyle/>
                    <a:p>
                      <a:r>
                        <a:rPr lang="en-US" sz="2400" dirty="0" err="1" smtClean="0"/>
                        <a:t>tarrant</a:t>
                      </a:r>
                      <a:r>
                        <a:rPr lang="en-US" sz="2400" dirty="0" smtClean="0"/>
                        <a:t> county college</a:t>
                      </a:r>
                      <a:endParaRPr lang="en-US" sz="2400" dirty="0"/>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i="0" dirty="0" err="1" smtClean="0">
                          <a:latin typeface="+mn-lt"/>
                          <a:cs typeface="Times New Roman" pitchFamily="18" charset="0"/>
                        </a:rPr>
                        <a:t>dallas</a:t>
                      </a:r>
                      <a:r>
                        <a:rPr lang="en-US" sz="2400" i="0" dirty="0" smtClean="0">
                          <a:latin typeface="+mn-lt"/>
                          <a:cs typeface="Times New Roman" pitchFamily="18" charset="0"/>
                        </a:rPr>
                        <a:t> county schools</a:t>
                      </a:r>
                    </a:p>
                  </a:txBody>
                  <a:tcPr/>
                </a:tc>
                <a:tc>
                  <a:txBody>
                    <a:bodyPr/>
                    <a:lstStyle/>
                    <a:p>
                      <a:pPr marL="0" marR="0" indent="0" algn="ctr" defTabSz="914364" rtl="0" eaLnBrk="1" fontAlgn="auto" latinLnBrk="0" hangingPunct="1">
                        <a:lnSpc>
                          <a:spcPct val="100000"/>
                        </a:lnSpc>
                        <a:spcBef>
                          <a:spcPts val="0"/>
                        </a:spcBef>
                        <a:spcAft>
                          <a:spcPts val="0"/>
                        </a:spcAft>
                        <a:buClrTx/>
                        <a:buSzTx/>
                        <a:buFontTx/>
                        <a:buNone/>
                        <a:tabLst/>
                        <a:defRPr/>
                      </a:pPr>
                      <a:r>
                        <a:rPr lang="en-US" sz="2400" i="1" dirty="0" smtClean="0">
                          <a:latin typeface="Times New Roman" pitchFamily="18" charset="0"/>
                          <a:cs typeface="Times New Roman" pitchFamily="18" charset="0"/>
                        </a:rPr>
                        <a:t>Good</a:t>
                      </a:r>
                    </a:p>
                  </a:txBody>
                  <a:tcPr/>
                </a:tc>
              </a:tr>
            </a:tbl>
          </a:graphicData>
        </a:graphic>
      </p:graphicFrame>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0593"/>
            <a:ext cx="10056494" cy="900246"/>
          </a:xfrm>
        </p:spPr>
        <p:txBody>
          <a:bodyPr/>
          <a:lstStyle/>
          <a:p>
            <a:r>
              <a:rPr lang="en-US" dirty="0" smtClean="0"/>
              <a:t>AUC Scores</a:t>
            </a:r>
            <a:endParaRPr lang="en-US" dirty="0"/>
          </a:p>
        </p:txBody>
      </p:sp>
      <p:graphicFrame>
        <p:nvGraphicFramePr>
          <p:cNvPr id="5" name="Chart 4"/>
          <p:cNvGraphicFramePr/>
          <p:nvPr/>
        </p:nvGraphicFramePr>
        <p:xfrm>
          <a:off x="282222" y="2652889"/>
          <a:ext cx="10363200" cy="539608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0038"/>
            <a:ext cx="10056494" cy="900246"/>
          </a:xfrm>
        </p:spPr>
        <p:txBody>
          <a:bodyPr/>
          <a:lstStyle/>
          <a:p>
            <a:r>
              <a:rPr lang="en-US" dirty="0" smtClean="0"/>
              <a:t>Precision@3</a:t>
            </a:r>
            <a:endParaRPr lang="en-US" dirty="0"/>
          </a:p>
        </p:txBody>
      </p:sp>
      <p:graphicFrame>
        <p:nvGraphicFramePr>
          <p:cNvPr id="5" name="Chart 4"/>
          <p:cNvGraphicFramePr/>
          <p:nvPr/>
        </p:nvGraphicFramePr>
        <p:xfrm>
          <a:off x="276469" y="2520462"/>
          <a:ext cx="10203962" cy="55889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 name="Rectangle 51"/>
          <p:cNvSpPr>
            <a:spLocks noGrp="1" noChangeArrowheads="1"/>
          </p:cNvSpPr>
          <p:nvPr>
            <p:ph type="title"/>
          </p:nvPr>
        </p:nvSpPr>
        <p:spPr>
          <a:xfrm>
            <a:off x="480950" y="1483656"/>
            <a:ext cx="10056494" cy="900246"/>
          </a:xfrm>
        </p:spPr>
        <p:txBody>
          <a:bodyPr/>
          <a:lstStyle/>
          <a:p>
            <a:pPr defTabSz="1096876" eaLnBrk="1" hangingPunct="1">
              <a:defRPr/>
            </a:pPr>
            <a:r>
              <a:rPr lang="en-US" dirty="0" smtClean="0">
                <a:effectLst>
                  <a:outerShdw blurRad="50800" dist="38100" dir="2700000" algn="tl" rotWithShape="0">
                    <a:prstClr val="black">
                      <a:alpha val="40000"/>
                    </a:prstClr>
                  </a:outerShdw>
                </a:effectLst>
              </a:rPr>
              <a:t>Conclusions</a:t>
            </a:r>
            <a:endParaRPr lang="en-US" dirty="0">
              <a:effectLst>
                <a:outerShdw blurRad="50800" dist="38100" dir="2700000" algn="tl" rotWithShape="0">
                  <a:prstClr val="black">
                    <a:alpha val="40000"/>
                  </a:prstClr>
                </a:outerShdw>
              </a:effectLst>
            </a:endParaRPr>
          </a:p>
        </p:txBody>
      </p:sp>
      <p:sp>
        <p:nvSpPr>
          <p:cNvPr id="4102" name="Rectangle 52"/>
          <p:cNvSpPr>
            <a:spLocks noGrp="1" noChangeArrowheads="1"/>
          </p:cNvSpPr>
          <p:nvPr>
            <p:ph type="body" idx="1"/>
          </p:nvPr>
        </p:nvSpPr>
        <p:spPr>
          <a:xfrm>
            <a:off x="498764" y="2594962"/>
            <a:ext cx="9973366" cy="5373779"/>
          </a:xfrm>
        </p:spPr>
        <p:txBody>
          <a:bodyPr/>
          <a:lstStyle/>
          <a:p>
            <a:pPr eaLnBrk="1" hangingPunct="1"/>
            <a:r>
              <a:rPr lang="en-US" sz="3200" dirty="0" smtClean="0"/>
              <a:t>Web-relevance</a:t>
            </a:r>
          </a:p>
          <a:p>
            <a:pPr lvl="1" eaLnBrk="1" hangingPunct="1"/>
            <a:r>
              <a:rPr lang="en-US" sz="2800" dirty="0" smtClean="0"/>
              <a:t>New term-weighting scheme from keyword extraction</a:t>
            </a:r>
          </a:p>
          <a:p>
            <a:pPr lvl="1" eaLnBrk="1" hangingPunct="1"/>
            <a:r>
              <a:rPr lang="en-US" sz="2800" dirty="0" smtClean="0"/>
              <a:t>Outperform existing methods on query suggestion</a:t>
            </a:r>
          </a:p>
          <a:p>
            <a:pPr eaLnBrk="1" hangingPunct="1"/>
            <a:r>
              <a:rPr lang="en-US" sz="3200" dirty="0" smtClean="0"/>
              <a:t>Learning similarity</a:t>
            </a:r>
          </a:p>
          <a:p>
            <a:pPr lvl="1" eaLnBrk="1" hangingPunct="1"/>
            <a:r>
              <a:rPr lang="en-US" sz="2800" dirty="0" smtClean="0"/>
              <a:t>Fit the application – better suggestion ranking</a:t>
            </a:r>
          </a:p>
          <a:p>
            <a:pPr lvl="1" eaLnBrk="1" hangingPunct="1"/>
            <a:r>
              <a:rPr lang="en-US" sz="2800" dirty="0" smtClean="0"/>
              <a:t>Learning similarity function vs. learning ranking function </a:t>
            </a:r>
          </a:p>
          <a:p>
            <a:pPr lvl="8"/>
            <a:endParaRPr lang="en-US" sz="700" dirty="0" smtClean="0"/>
          </a:p>
          <a:p>
            <a:pPr eaLnBrk="1" hangingPunct="1"/>
            <a:r>
              <a:rPr lang="en-US" sz="3200" dirty="0" smtClean="0"/>
              <a:t>Future work</a:t>
            </a:r>
          </a:p>
          <a:p>
            <a:pPr lvl="1" eaLnBrk="1" hangingPunct="1"/>
            <a:r>
              <a:rPr lang="en-US" sz="2800" dirty="0" smtClean="0"/>
              <a:t>Experiment with alternative combination methods</a:t>
            </a:r>
          </a:p>
          <a:p>
            <a:pPr lvl="1" eaLnBrk="1" hangingPunct="1"/>
            <a:r>
              <a:rPr lang="en-US" sz="2800" dirty="0" smtClean="0"/>
              <a:t>Explore other probabilistic models for similarity</a:t>
            </a:r>
          </a:p>
          <a:p>
            <a:pPr lvl="1" eaLnBrk="1" hangingPunct="1"/>
            <a:r>
              <a:rPr lang="en-US" sz="2800" dirty="0" smtClean="0"/>
              <a:t>Apply our similarity measures to different tasks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p>
            <a:r>
              <a:rPr smtClean="0"/>
              <a:t>Query Suggestion</a:t>
            </a:r>
            <a:endParaRPr lang="en-US" dirty="0"/>
          </a:p>
        </p:txBody>
      </p:sp>
      <p:pic>
        <p:nvPicPr>
          <p:cNvPr id="41986" name="Picture 2"/>
          <p:cNvPicPr>
            <a:picLocks noChangeAspect="1" noChangeArrowheads="1"/>
          </p:cNvPicPr>
          <p:nvPr/>
        </p:nvPicPr>
        <p:blipFill>
          <a:blip r:embed="rId3"/>
          <a:srcRect/>
          <a:stretch>
            <a:fillRect/>
          </a:stretch>
        </p:blipFill>
        <p:spPr bwMode="auto">
          <a:xfrm>
            <a:off x="1276350" y="2906713"/>
            <a:ext cx="8039100" cy="5057775"/>
          </a:xfrm>
          <a:prstGeom prst="rect">
            <a:avLst/>
          </a:prstGeom>
          <a:noFill/>
          <a:ln w="9525">
            <a:noFill/>
            <a:miter lim="800000"/>
            <a:headEnd/>
            <a:tailEnd/>
          </a:ln>
          <a:effectLst/>
        </p:spPr>
      </p:pic>
      <p:sp>
        <p:nvSpPr>
          <p:cNvPr id="5" name="Rectangle 4"/>
          <p:cNvSpPr/>
          <p:nvPr/>
        </p:nvSpPr>
        <p:spPr bwMode="auto">
          <a:xfrm>
            <a:off x="4025900" y="3086100"/>
            <a:ext cx="3340100" cy="203200"/>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6" name="Rectangle 5"/>
          <p:cNvSpPr/>
          <p:nvPr/>
        </p:nvSpPr>
        <p:spPr bwMode="auto">
          <a:xfrm>
            <a:off x="6629400" y="4102100"/>
            <a:ext cx="2654300" cy="1943100"/>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7" name="Rectangle 6"/>
          <p:cNvSpPr/>
          <p:nvPr/>
        </p:nvSpPr>
        <p:spPr bwMode="auto">
          <a:xfrm>
            <a:off x="2286000" y="4699000"/>
            <a:ext cx="6578600" cy="17907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u="sng" dirty="0" smtClean="0">
                <a:solidFill>
                  <a:schemeClr val="accent3">
                    <a:lumMod val="50000"/>
                  </a:schemeClr>
                </a:solidFill>
                <a:latin typeface="Times New Roman" pitchFamily="18" charset="0"/>
                <a:cs typeface="Times New Roman" pitchFamily="18" charset="0"/>
              </a:rPr>
              <a:t>How similar are they?</a:t>
            </a:r>
          </a:p>
          <a:p>
            <a:pPr marL="0" marR="0" indent="0" algn="ctr" defTabSz="1096963" rtl="0" eaLnBrk="1" fontAlgn="base" latinLnBrk="0" hangingPunct="1">
              <a:lnSpc>
                <a:spcPct val="100000"/>
              </a:lnSpc>
              <a:spcBef>
                <a:spcPct val="0"/>
              </a:spcBef>
              <a:spcAft>
                <a:spcPct val="0"/>
              </a:spcAft>
              <a:buClrTx/>
              <a:buSzTx/>
              <a:buFontTx/>
              <a:buNone/>
              <a:tabLst/>
            </a:pPr>
            <a:endParaRPr lang="en-US" sz="1000" u="sng" dirty="0" smtClean="0">
              <a:solidFill>
                <a:schemeClr val="accent3">
                  <a:lumMod val="50000"/>
                </a:schemeClr>
              </a:solidFill>
              <a:latin typeface="Times New Roman" pitchFamily="18" charset="0"/>
              <a:cs typeface="Times New Roman" pitchFamily="18" charset="0"/>
            </a:endParaRPr>
          </a:p>
          <a:p>
            <a:pPr marL="0" marR="0" indent="0" algn="ctr" defTabSz="1096963" rtl="0" eaLnBrk="1" fontAlgn="base" latinLnBrk="0" hangingPunct="1">
              <a:lnSpc>
                <a:spcPct val="100000"/>
              </a:lnSpc>
              <a:spcBef>
                <a:spcPct val="0"/>
              </a:spcBef>
              <a:spcAft>
                <a:spcPct val="0"/>
              </a:spcAft>
              <a:buClrTx/>
              <a:buSzTx/>
              <a:buFontTx/>
              <a:buNone/>
              <a:tabLst/>
            </a:pPr>
            <a:r>
              <a:rPr lang="en-US" b="1" dirty="0" smtClean="0">
                <a:solidFill>
                  <a:schemeClr val="accent2">
                    <a:lumMod val="50000"/>
                  </a:schemeClr>
                </a:solidFill>
                <a:latin typeface="Segoe" pitchFamily="34" charset="0"/>
              </a:rPr>
              <a:t>mariners</a:t>
            </a:r>
            <a:r>
              <a:rPr lang="en-US" dirty="0" smtClean="0">
                <a:solidFill>
                  <a:schemeClr val="accent2">
                    <a:lumMod val="50000"/>
                  </a:schemeClr>
                </a:solidFill>
                <a:latin typeface="Segoe" pitchFamily="34" charset="0"/>
              </a:rPr>
              <a:t> vs. </a:t>
            </a:r>
            <a:r>
              <a:rPr lang="en-US" b="1" dirty="0" err="1" smtClean="0">
                <a:solidFill>
                  <a:schemeClr val="accent2">
                    <a:lumMod val="50000"/>
                  </a:schemeClr>
                </a:solidFill>
                <a:latin typeface="Segoe" pitchFamily="34" charset="0"/>
              </a:rPr>
              <a:t>seattle</a:t>
            </a:r>
            <a:r>
              <a:rPr lang="en-US" b="1" dirty="0" smtClean="0">
                <a:solidFill>
                  <a:schemeClr val="accent2">
                    <a:lumMod val="50000"/>
                  </a:schemeClr>
                </a:solidFill>
                <a:latin typeface="Segoe" pitchFamily="34" charset="0"/>
              </a:rPr>
              <a:t> mariners</a:t>
            </a:r>
          </a:p>
          <a:p>
            <a:pPr algn="ctr" defTabSz="1096963"/>
            <a:r>
              <a:rPr lang="en-US" b="1" dirty="0" smtClean="0">
                <a:solidFill>
                  <a:schemeClr val="accent2">
                    <a:lumMod val="50000"/>
                  </a:schemeClr>
                </a:solidFill>
                <a:latin typeface="Segoe" pitchFamily="34" charset="0"/>
              </a:rPr>
              <a:t>mariners</a:t>
            </a:r>
            <a:r>
              <a:rPr lang="en-US" dirty="0" smtClean="0">
                <a:solidFill>
                  <a:schemeClr val="accent2">
                    <a:lumMod val="50000"/>
                  </a:schemeClr>
                </a:solidFill>
                <a:latin typeface="Segoe" pitchFamily="34" charset="0"/>
              </a:rPr>
              <a:t> vs. </a:t>
            </a:r>
            <a:r>
              <a:rPr lang="en-US" b="1" dirty="0" smtClean="0">
                <a:solidFill>
                  <a:schemeClr val="accent2">
                    <a:lumMod val="50000"/>
                  </a:schemeClr>
                </a:solidFill>
                <a:latin typeface="Segoe" pitchFamily="34" charset="0"/>
              </a:rPr>
              <a:t>1st mariner bank</a:t>
            </a:r>
            <a:endParaRPr kumimoji="0" lang="en-US" sz="2900" b="0" i="0" u="none" strike="noStrike" cap="none" normalizeH="0" baseline="0" dirty="0" smtClean="0">
              <a:solidFill>
                <a:schemeClr val="accent2">
                  <a:lumMod val="50000"/>
                </a:schemeClr>
              </a:solidFill>
              <a:effectLst/>
              <a:latin typeface="Segoe" pitchFamily="34" charset="0"/>
            </a:endParaRPr>
          </a:p>
        </p:txBody>
      </p:sp>
      <p:cxnSp>
        <p:nvCxnSpPr>
          <p:cNvPr id="10" name="Straight Arrow Connector 9"/>
          <p:cNvCxnSpPr>
            <a:stCxn id="5" idx="0"/>
            <a:endCxn id="11" idx="1"/>
          </p:cNvCxnSpPr>
          <p:nvPr/>
        </p:nvCxnSpPr>
        <p:spPr bwMode="auto">
          <a:xfrm rot="5400000" flipH="1" flipV="1">
            <a:off x="6204725" y="1652295"/>
            <a:ext cx="925031" cy="1942580"/>
          </a:xfrm>
          <a:prstGeom prst="straightConnector1">
            <a:avLst/>
          </a:prstGeom>
          <a:ln w="28575">
            <a:headEnd type="none" w="med" len="med"/>
            <a:tailEnd type="arrow"/>
          </a:ln>
        </p:spPr>
        <p:style>
          <a:lnRef idx="1">
            <a:schemeClr val="accent3"/>
          </a:lnRef>
          <a:fillRef idx="0">
            <a:schemeClr val="accent3"/>
          </a:fillRef>
          <a:effectRef idx="0">
            <a:schemeClr val="accent3"/>
          </a:effectRef>
          <a:fontRef idx="minor">
            <a:schemeClr val="tx1"/>
          </a:fontRef>
        </p:style>
      </p:cxnSp>
      <p:sp>
        <p:nvSpPr>
          <p:cNvPr id="11" name="Rounded Rectangle 10"/>
          <p:cNvSpPr/>
          <p:nvPr/>
        </p:nvSpPr>
        <p:spPr bwMode="auto">
          <a:xfrm>
            <a:off x="7638530" y="1631297"/>
            <a:ext cx="1914903" cy="1059543"/>
          </a:xfrm>
          <a:prstGeom prst="roundRect">
            <a:avLst>
              <a:gd name="adj" fmla="val 9033"/>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dirty="0" smtClean="0">
                <a:solidFill>
                  <a:schemeClr val="tx1"/>
                </a:solidFill>
                <a:effectLst/>
                <a:latin typeface="Segoe" pitchFamily="34" charset="0"/>
              </a:rPr>
              <a:t>query</a:t>
            </a:r>
            <a:r>
              <a:rPr kumimoji="0" lang="en-US" sz="2900" b="0" i="0" u="none" strike="noStrike" cap="none" normalizeH="0" baseline="0" dirty="0" smtClean="0">
                <a:solidFill>
                  <a:schemeClr val="tx1"/>
                </a:solidFill>
                <a:effectLst/>
                <a:latin typeface="Segoe" pitchFamily="34" charset="0"/>
              </a:rPr>
              <a:t/>
            </a:r>
            <a:br>
              <a:rPr kumimoji="0" lang="en-US" sz="2900" b="0" i="0" u="none" strike="noStrike" cap="none" normalizeH="0" baseline="0" dirty="0" smtClean="0">
                <a:solidFill>
                  <a:schemeClr val="tx1"/>
                </a:solidFill>
                <a:effectLst/>
                <a:latin typeface="Segoe" pitchFamily="34" charset="0"/>
              </a:rPr>
            </a:br>
            <a:r>
              <a:rPr kumimoji="0" lang="en-US" sz="2900" b="1" i="0" u="none" strike="noStrike" cap="none" normalizeH="0" baseline="0" dirty="0" smtClean="0">
                <a:solidFill>
                  <a:schemeClr val="tx1"/>
                </a:solidFill>
                <a:effectLst/>
                <a:latin typeface="Segoe" pitchFamily="34" charset="0"/>
              </a:rPr>
              <a:t>mariners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Rectangle 22"/>
          <p:cNvSpPr>
            <a:spLocks noGrp="1" noChangeArrowheads="1"/>
          </p:cNvSpPr>
          <p:nvPr>
            <p:ph type="title"/>
          </p:nvPr>
        </p:nvSpPr>
        <p:spPr>
          <a:xfrm>
            <a:off x="457199" y="1457549"/>
            <a:ext cx="10243457" cy="747897"/>
          </a:xfrm>
          <a:noFill/>
        </p:spPr>
        <p:txBody>
          <a:bodyPr/>
          <a:lstStyle/>
          <a:p>
            <a:r>
              <a:rPr sz="5400" smtClean="0"/>
              <a:t>Keyword Expansion for Online Ads</a:t>
            </a:r>
            <a:endParaRPr lang="en-US" sz="3200" spc="-250" dirty="0">
              <a:solidFill>
                <a:schemeClr val="accent1"/>
              </a:solidFill>
            </a:endParaRPr>
          </a:p>
        </p:txBody>
      </p:sp>
      <p:sp>
        <p:nvSpPr>
          <p:cNvPr id="5" name="Rounded Rectangle 4"/>
          <p:cNvSpPr/>
          <p:nvPr/>
        </p:nvSpPr>
        <p:spPr bwMode="auto">
          <a:xfrm>
            <a:off x="1807027" y="2982686"/>
            <a:ext cx="4245428" cy="896256"/>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a:r>
              <a:rPr lang="en-US" sz="3200" dirty="0" smtClean="0">
                <a:solidFill>
                  <a:schemeClr val="tx1"/>
                </a:solidFill>
                <a:latin typeface="Segoe" pitchFamily="34" charset="0"/>
              </a:rPr>
              <a:t>Chocolate Cigarettes</a:t>
            </a:r>
          </a:p>
        </p:txBody>
      </p:sp>
      <p:pic>
        <p:nvPicPr>
          <p:cNvPr id="24578" name="Picture 2"/>
          <p:cNvPicPr>
            <a:picLocks noChangeAspect="1" noChangeArrowheads="1"/>
          </p:cNvPicPr>
          <p:nvPr/>
        </p:nvPicPr>
        <p:blipFill>
          <a:blip r:embed="rId3"/>
          <a:srcRect/>
          <a:stretch>
            <a:fillRect/>
          </a:stretch>
        </p:blipFill>
        <p:spPr bwMode="auto">
          <a:xfrm>
            <a:off x="6694034" y="2692853"/>
            <a:ext cx="3114675" cy="1428750"/>
          </a:xfrm>
          <a:prstGeom prst="rect">
            <a:avLst/>
          </a:prstGeom>
          <a:noFill/>
          <a:ln w="9525">
            <a:noFill/>
            <a:miter lim="800000"/>
            <a:headEnd/>
            <a:tailEnd/>
          </a:ln>
          <a:effectLst/>
        </p:spPr>
      </p:pic>
      <p:grpSp>
        <p:nvGrpSpPr>
          <p:cNvPr id="19" name="Group 18"/>
          <p:cNvGrpSpPr/>
          <p:nvPr/>
        </p:nvGrpSpPr>
        <p:grpSpPr>
          <a:xfrm>
            <a:off x="631368" y="4256315"/>
            <a:ext cx="9851573" cy="3679370"/>
            <a:chOff x="631368" y="4256315"/>
            <a:chExt cx="9851573" cy="3679370"/>
          </a:xfrm>
        </p:grpSpPr>
        <p:sp>
          <p:nvSpPr>
            <p:cNvPr id="18" name="Down Arrow 17"/>
            <p:cNvSpPr/>
            <p:nvPr/>
          </p:nvSpPr>
          <p:spPr bwMode="auto">
            <a:xfrm>
              <a:off x="3788228" y="4256315"/>
              <a:ext cx="881743" cy="489857"/>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nvGrpSpPr>
            <p:cNvPr id="16" name="Group 15"/>
            <p:cNvGrpSpPr/>
            <p:nvPr/>
          </p:nvGrpSpPr>
          <p:grpSpPr>
            <a:xfrm>
              <a:off x="631368" y="5072742"/>
              <a:ext cx="9851573" cy="2862943"/>
              <a:chOff x="631368" y="5072742"/>
              <a:chExt cx="9851573" cy="2862943"/>
            </a:xfrm>
          </p:grpSpPr>
          <p:sp>
            <p:nvSpPr>
              <p:cNvPr id="17" name="Rounded Rectangle 16"/>
              <p:cNvSpPr/>
              <p:nvPr/>
            </p:nvSpPr>
            <p:spPr bwMode="auto">
              <a:xfrm>
                <a:off x="631368" y="5072742"/>
                <a:ext cx="9851573" cy="2862943"/>
              </a:xfrm>
              <a:prstGeom prst="round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10" name="Rounded Rectangle 9"/>
              <p:cNvSpPr/>
              <p:nvPr/>
            </p:nvSpPr>
            <p:spPr bwMode="auto">
              <a:xfrm>
                <a:off x="827314" y="5573486"/>
                <a:ext cx="2982684" cy="667656"/>
              </a:xfrm>
              <a:prstGeom prst="roundRect">
                <a:avLst>
                  <a:gd name="adj" fmla="val 9033"/>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Segoe" pitchFamily="34" charset="0"/>
                  </a:rPr>
                  <a:t>Chocolate candy</a:t>
                </a:r>
                <a:endParaRPr kumimoji="0" lang="en-US" sz="2900" b="0" i="0" u="none" strike="noStrike" cap="none" normalizeH="0" baseline="0" dirty="0" smtClean="0">
                  <a:solidFill>
                    <a:schemeClr val="tx1"/>
                  </a:solidFill>
                  <a:effectLst/>
                  <a:latin typeface="Segoe" pitchFamily="34" charset="0"/>
                </a:endParaRPr>
              </a:p>
            </p:txBody>
          </p:sp>
          <p:sp>
            <p:nvSpPr>
              <p:cNvPr id="11" name="Rounded Rectangle 10"/>
              <p:cNvSpPr/>
              <p:nvPr/>
            </p:nvSpPr>
            <p:spPr bwMode="auto">
              <a:xfrm>
                <a:off x="4027716" y="5573485"/>
                <a:ext cx="2982684" cy="667656"/>
              </a:xfrm>
              <a:prstGeom prst="roundRect">
                <a:avLst>
                  <a:gd name="adj" fmla="val 9033"/>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dirty="0" smtClean="0">
                    <a:solidFill>
                      <a:schemeClr val="tx1"/>
                    </a:solidFill>
                    <a:effectLst/>
                    <a:latin typeface="Segoe" pitchFamily="34" charset="0"/>
                  </a:rPr>
                  <a:t>Chocolate cigars</a:t>
                </a:r>
              </a:p>
            </p:txBody>
          </p:sp>
          <p:sp>
            <p:nvSpPr>
              <p:cNvPr id="12" name="Rounded Rectangle 11"/>
              <p:cNvSpPr/>
              <p:nvPr/>
            </p:nvSpPr>
            <p:spPr bwMode="auto">
              <a:xfrm>
                <a:off x="7293428" y="6770915"/>
                <a:ext cx="2939141" cy="754742"/>
              </a:xfrm>
              <a:prstGeom prst="roundRect">
                <a:avLst>
                  <a:gd name="adj" fmla="val 9033"/>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dirty="0" smtClean="0">
                    <a:solidFill>
                      <a:schemeClr val="tx1"/>
                    </a:solidFill>
                    <a:effectLst/>
                    <a:latin typeface="Segoe" pitchFamily="34" charset="0"/>
                  </a:rPr>
                  <a:t>Nostalgic candy</a:t>
                </a:r>
              </a:p>
            </p:txBody>
          </p:sp>
          <p:sp>
            <p:nvSpPr>
              <p:cNvPr id="13" name="Rounded Rectangle 12"/>
              <p:cNvSpPr/>
              <p:nvPr/>
            </p:nvSpPr>
            <p:spPr bwMode="auto">
              <a:xfrm>
                <a:off x="816429" y="6781804"/>
                <a:ext cx="2641600" cy="754742"/>
              </a:xfrm>
              <a:prstGeom prst="roundRect">
                <a:avLst>
                  <a:gd name="adj" fmla="val 9033"/>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Segoe" pitchFamily="34" charset="0"/>
                  </a:rPr>
                  <a:t>Novelty candy</a:t>
                </a:r>
                <a:endParaRPr kumimoji="0" lang="en-US" sz="2900" b="0" i="0" u="none" strike="noStrike" cap="none" normalizeH="0" baseline="0" dirty="0" smtClean="0">
                  <a:solidFill>
                    <a:schemeClr val="tx1"/>
                  </a:solidFill>
                  <a:effectLst/>
                  <a:latin typeface="Segoe" pitchFamily="34" charset="0"/>
                </a:endParaRPr>
              </a:p>
            </p:txBody>
          </p:sp>
          <p:sp>
            <p:nvSpPr>
              <p:cNvPr id="14" name="Rounded Rectangle 13"/>
              <p:cNvSpPr/>
              <p:nvPr/>
            </p:nvSpPr>
            <p:spPr bwMode="auto">
              <a:xfrm>
                <a:off x="7228113" y="5562600"/>
                <a:ext cx="2971800" cy="667656"/>
              </a:xfrm>
              <a:prstGeom prst="roundRect">
                <a:avLst>
                  <a:gd name="adj" fmla="val 9033"/>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latin typeface="Segoe" pitchFamily="34" charset="0"/>
                  </a:rPr>
                  <a:t>Candy cigarettes</a:t>
                </a:r>
                <a:endParaRPr kumimoji="0" lang="en-US" sz="2900" b="0" i="0" u="none" strike="noStrike" cap="none" normalizeH="0" baseline="0" dirty="0" smtClean="0">
                  <a:solidFill>
                    <a:schemeClr val="tx1"/>
                  </a:solidFill>
                  <a:effectLst/>
                  <a:latin typeface="Segoe" pitchFamily="34" charset="0"/>
                </a:endParaRPr>
              </a:p>
            </p:txBody>
          </p:sp>
          <p:sp>
            <p:nvSpPr>
              <p:cNvPr id="15" name="Rounded Rectangle 14"/>
              <p:cNvSpPr/>
              <p:nvPr/>
            </p:nvSpPr>
            <p:spPr bwMode="auto">
              <a:xfrm>
                <a:off x="3842657" y="6629401"/>
                <a:ext cx="3102428" cy="1059543"/>
              </a:xfrm>
              <a:prstGeom prst="roundRect">
                <a:avLst>
                  <a:gd name="adj" fmla="val 9033"/>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dirty="0" smtClean="0">
                    <a:solidFill>
                      <a:schemeClr val="tx1"/>
                    </a:solidFill>
                    <a:effectLst/>
                    <a:latin typeface="Segoe" pitchFamily="34" charset="0"/>
                  </a:rPr>
                  <a:t>Old fashioned</a:t>
                </a:r>
                <a:r>
                  <a:rPr kumimoji="0" lang="en-US" sz="2900" b="0" i="0" u="none" strike="noStrike" cap="none" normalizeH="0" dirty="0" smtClean="0">
                    <a:solidFill>
                      <a:schemeClr val="tx1"/>
                    </a:solidFill>
                    <a:effectLst/>
                    <a:latin typeface="Segoe" pitchFamily="34" charset="0"/>
                  </a:rPr>
                  <a:t> candy</a:t>
                </a:r>
                <a:endParaRPr kumimoji="0" lang="en-US" sz="2900" b="0" i="0" u="none" strike="noStrike" cap="none" normalizeH="0" baseline="0" dirty="0" smtClean="0">
                  <a:solidFill>
                    <a:schemeClr val="tx1"/>
                  </a:solidFill>
                  <a:effectLst/>
                  <a:latin typeface="Segoe" pitchFamily="34" charset="0"/>
                </a:endParaRPr>
              </a:p>
            </p:txBody>
          </p:sp>
        </p:grpSp>
      </p:grpSp>
      <p:sp>
        <p:nvSpPr>
          <p:cNvPr id="20" name="Rectangle 19"/>
          <p:cNvSpPr/>
          <p:nvPr/>
        </p:nvSpPr>
        <p:spPr bwMode="auto">
          <a:xfrm>
            <a:off x="1479059" y="3498365"/>
            <a:ext cx="7981464" cy="2832098"/>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u="sng" dirty="0" smtClean="0">
                <a:solidFill>
                  <a:schemeClr val="accent3">
                    <a:lumMod val="50000"/>
                  </a:schemeClr>
                </a:solidFill>
                <a:latin typeface="Times New Roman" pitchFamily="18" charset="0"/>
                <a:cs typeface="Times New Roman" pitchFamily="18" charset="0"/>
              </a:rPr>
              <a:t>How similar are they?</a:t>
            </a:r>
          </a:p>
          <a:p>
            <a:pPr marL="0" marR="0" indent="0" algn="ctr" defTabSz="1096963" rtl="0" eaLnBrk="1" fontAlgn="base" latinLnBrk="0" hangingPunct="1">
              <a:lnSpc>
                <a:spcPct val="100000"/>
              </a:lnSpc>
              <a:spcBef>
                <a:spcPct val="0"/>
              </a:spcBef>
              <a:spcAft>
                <a:spcPct val="0"/>
              </a:spcAft>
              <a:buClrTx/>
              <a:buSzTx/>
              <a:buFontTx/>
              <a:buNone/>
              <a:tabLst/>
            </a:pPr>
            <a:endParaRPr lang="en-US" sz="1000" u="sng" dirty="0" smtClean="0">
              <a:solidFill>
                <a:schemeClr val="accent3">
                  <a:lumMod val="50000"/>
                </a:schemeClr>
              </a:solidFill>
              <a:latin typeface="Times New Roman" pitchFamily="18" charset="0"/>
              <a:cs typeface="Times New Roman" pitchFamily="18" charset="0"/>
            </a:endParaRPr>
          </a:p>
          <a:p>
            <a:pPr algn="ctr" defTabSz="1096963"/>
            <a:r>
              <a:rPr lang="en-US" b="1" dirty="0" smtClean="0">
                <a:solidFill>
                  <a:schemeClr val="accent2">
                    <a:lumMod val="50000"/>
                  </a:schemeClr>
                </a:solidFill>
                <a:latin typeface="Segoe" pitchFamily="34" charset="0"/>
              </a:rPr>
              <a:t>chocolate cigarettes</a:t>
            </a:r>
            <a:r>
              <a:rPr lang="en-US" dirty="0" smtClean="0">
                <a:solidFill>
                  <a:schemeClr val="accent2">
                    <a:lumMod val="50000"/>
                  </a:schemeClr>
                </a:solidFill>
                <a:latin typeface="Segoe" pitchFamily="34" charset="0"/>
              </a:rPr>
              <a:t> vs. </a:t>
            </a:r>
            <a:r>
              <a:rPr lang="en-US" b="1" dirty="0" smtClean="0">
                <a:solidFill>
                  <a:schemeClr val="accent2">
                    <a:lumMod val="50000"/>
                  </a:schemeClr>
                </a:solidFill>
                <a:latin typeface="Segoe" pitchFamily="34" charset="0"/>
              </a:rPr>
              <a:t>cigarettes</a:t>
            </a:r>
          </a:p>
          <a:p>
            <a:pPr algn="ctr" defTabSz="1096963"/>
            <a:r>
              <a:rPr lang="en-US" b="1" dirty="0" smtClean="0">
                <a:solidFill>
                  <a:schemeClr val="accent2">
                    <a:lumMod val="50000"/>
                  </a:schemeClr>
                </a:solidFill>
                <a:latin typeface="Segoe" pitchFamily="34" charset="0"/>
              </a:rPr>
              <a:t>chocolate cigarettes</a:t>
            </a:r>
            <a:r>
              <a:rPr lang="en-US" dirty="0" smtClean="0">
                <a:solidFill>
                  <a:schemeClr val="accent2">
                    <a:lumMod val="50000"/>
                  </a:schemeClr>
                </a:solidFill>
                <a:latin typeface="Segoe" pitchFamily="34" charset="0"/>
              </a:rPr>
              <a:t> vs. </a:t>
            </a:r>
            <a:r>
              <a:rPr lang="en-US" b="1" dirty="0" smtClean="0">
                <a:solidFill>
                  <a:schemeClr val="accent2">
                    <a:lumMod val="50000"/>
                  </a:schemeClr>
                </a:solidFill>
                <a:latin typeface="Segoe" pitchFamily="34" charset="0"/>
              </a:rPr>
              <a:t>chocolate cigars</a:t>
            </a:r>
          </a:p>
          <a:p>
            <a:pPr algn="ctr" defTabSz="1096963"/>
            <a:r>
              <a:rPr lang="en-US" b="1" dirty="0" smtClean="0">
                <a:solidFill>
                  <a:schemeClr val="accent2">
                    <a:lumMod val="50000"/>
                  </a:schemeClr>
                </a:solidFill>
                <a:latin typeface="Segoe" pitchFamily="34" charset="0"/>
              </a:rPr>
              <a:t>chocolate cigarettes</a:t>
            </a:r>
            <a:r>
              <a:rPr lang="en-US" dirty="0" smtClean="0">
                <a:solidFill>
                  <a:schemeClr val="accent2">
                    <a:lumMod val="50000"/>
                  </a:schemeClr>
                </a:solidFill>
                <a:latin typeface="Segoe" pitchFamily="34" charset="0"/>
              </a:rPr>
              <a:t> vs. </a:t>
            </a:r>
            <a:r>
              <a:rPr lang="en-US" b="1" dirty="0" smtClean="0">
                <a:solidFill>
                  <a:schemeClr val="accent2">
                    <a:lumMod val="50000"/>
                  </a:schemeClr>
                </a:solidFill>
                <a:latin typeface="Segoe" pitchFamily="34" charset="0"/>
              </a:rPr>
              <a:t>old fashioned candy</a:t>
            </a:r>
            <a:endParaRPr lang="en-US" dirty="0" smtClean="0">
              <a:solidFill>
                <a:schemeClr val="accent2">
                  <a:lumMod val="50000"/>
                </a:schemeClr>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6358"/>
            <a:ext cx="10056494" cy="900246"/>
          </a:xfrm>
        </p:spPr>
        <p:txBody>
          <a:bodyPr/>
          <a:lstStyle/>
          <a:p>
            <a:r>
              <a:rPr lang="en-US" dirty="0" smtClean="0"/>
              <a:t>Measuring Similarity</a:t>
            </a:r>
            <a:endParaRPr lang="en-US" dirty="0"/>
          </a:p>
        </p:txBody>
      </p:sp>
      <p:sp>
        <p:nvSpPr>
          <p:cNvPr id="3" name="Text Placeholder 2"/>
          <p:cNvSpPr>
            <a:spLocks noGrp="1"/>
          </p:cNvSpPr>
          <p:nvPr>
            <p:ph type="body" idx="1"/>
          </p:nvPr>
        </p:nvSpPr>
        <p:spPr>
          <a:xfrm>
            <a:off x="457200" y="2726170"/>
            <a:ext cx="10056494" cy="4782848"/>
          </a:xfrm>
        </p:spPr>
        <p:txBody>
          <a:bodyPr/>
          <a:lstStyle/>
          <a:p>
            <a:r>
              <a:rPr lang="en-US" dirty="0" smtClean="0">
                <a:cs typeface="Times New Roman" pitchFamily="18" charset="0"/>
              </a:rPr>
              <a:t>Goal: create a similarity function</a:t>
            </a:r>
          </a:p>
          <a:p>
            <a:pPr lvl="1"/>
            <a:r>
              <a:rPr lang="en-US" i="1" dirty="0" err="1" smtClean="0">
                <a:latin typeface="Times New Roman" pitchFamily="18" charset="0"/>
                <a:cs typeface="Times New Roman" pitchFamily="18" charset="0"/>
              </a:rPr>
              <a:t>f</a:t>
            </a:r>
            <a:r>
              <a:rPr lang="en-US" i="1" baseline="-25000" dirty="0" err="1" smtClean="0">
                <a:latin typeface="Times New Roman" pitchFamily="18" charset="0"/>
                <a:cs typeface="Times New Roman" pitchFamily="18" charset="0"/>
              </a:rPr>
              <a:t>sim</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String1,String2</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R</a:t>
            </a:r>
          </a:p>
          <a:p>
            <a:r>
              <a:rPr lang="en-US" dirty="0" smtClean="0">
                <a:cs typeface="Times New Roman" pitchFamily="18" charset="0"/>
                <a:sym typeface="Symbol"/>
              </a:rPr>
              <a:t>Rank suggestions </a:t>
            </a:r>
          </a:p>
          <a:p>
            <a:pPr lvl="1"/>
            <a:r>
              <a:rPr lang="en-US" dirty="0" smtClean="0">
                <a:cs typeface="Times New Roman" pitchFamily="18" charset="0"/>
                <a:sym typeface="Symbol"/>
              </a:rPr>
              <a:t>Fix </a:t>
            </a:r>
            <a:r>
              <a:rPr lang="en-US" i="1" dirty="0" smtClean="0">
                <a:latin typeface="Times New Roman" pitchFamily="18" charset="0"/>
                <a:cs typeface="Times New Roman" pitchFamily="18" charset="0"/>
              </a:rPr>
              <a:t>String1 </a:t>
            </a:r>
            <a:r>
              <a:rPr lang="en-US" i="1" dirty="0" smtClean="0">
                <a:cs typeface="Times New Roman" pitchFamily="18" charset="0"/>
              </a:rPr>
              <a:t>as </a:t>
            </a:r>
            <a:r>
              <a:rPr lang="en-US" i="1" dirty="0" smtClean="0">
                <a:latin typeface="Times New Roman" pitchFamily="18" charset="0"/>
                <a:cs typeface="Times New Roman" pitchFamily="18" charset="0"/>
              </a:rPr>
              <a:t>q</a:t>
            </a:r>
            <a:r>
              <a:rPr lang="en-US" i="1" dirty="0" smtClean="0">
                <a:cs typeface="Times New Roman" pitchFamily="18" charset="0"/>
              </a:rPr>
              <a:t>; vary String2 as </a:t>
            </a:r>
            <a:r>
              <a:rPr lang="en-US" i="1" dirty="0" smtClean="0">
                <a:latin typeface="Times New Roman" pitchFamily="18" charset="0"/>
                <a:cs typeface="Times New Roman" pitchFamily="18" charset="0"/>
              </a:rPr>
              <a:t>s</a:t>
            </a:r>
            <a:r>
              <a:rPr lang="en-US" i="1" baseline="-25000" dirty="0" smtClean="0">
                <a:latin typeface="Times New Roman" pitchFamily="18" charset="0"/>
                <a:cs typeface="Times New Roman" pitchFamily="18" charset="0"/>
              </a:rPr>
              <a:t>1</a:t>
            </a:r>
            <a:r>
              <a:rPr lang="en-US" i="1" dirty="0" smtClean="0">
                <a:latin typeface="Times New Roman" pitchFamily="18" charset="0"/>
                <a:cs typeface="Times New Roman" pitchFamily="18" charset="0"/>
              </a:rPr>
              <a:t> , s</a:t>
            </a:r>
            <a:r>
              <a:rPr lang="en-US" i="1" baseline="-25000"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 , </a:t>
            </a:r>
            <a:r>
              <a:rPr lang="en-US" i="1" dirty="0" err="1" smtClean="0">
                <a:latin typeface="Times New Roman" pitchFamily="18" charset="0"/>
                <a:cs typeface="Times New Roman" pitchFamily="18" charset="0"/>
              </a:rPr>
              <a:t>s</a:t>
            </a:r>
            <a:r>
              <a:rPr lang="en-US" i="1" baseline="-25000" dirty="0" err="1" smtClean="0">
                <a:latin typeface="Times New Roman" pitchFamily="18" charset="0"/>
                <a:cs typeface="Times New Roman" pitchFamily="18" charset="0"/>
              </a:rPr>
              <a:t>k</a:t>
            </a:r>
            <a:endParaRPr lang="en-US" i="1" dirty="0" smtClean="0">
              <a:latin typeface="Times New Roman" pitchFamily="18" charset="0"/>
              <a:cs typeface="Times New Roman" pitchFamily="18" charset="0"/>
            </a:endParaRPr>
          </a:p>
          <a:p>
            <a:pPr lvl="1"/>
            <a:r>
              <a:rPr lang="en-US" dirty="0" smtClean="0">
                <a:cs typeface="Times New Roman" pitchFamily="18" charset="0"/>
                <a:sym typeface="Symbol"/>
              </a:rPr>
              <a:t>Whether the function is symmetric is not important</a:t>
            </a:r>
          </a:p>
          <a:p>
            <a:r>
              <a:rPr lang="en-US" dirty="0" smtClean="0"/>
              <a:t>For query suggestion – </a:t>
            </a:r>
            <a:r>
              <a:rPr lang="en-US" i="1" dirty="0" err="1" smtClean="0">
                <a:latin typeface="Times New Roman" pitchFamily="18" charset="0"/>
                <a:cs typeface="Times New Roman" pitchFamily="18" charset="0"/>
              </a:rPr>
              <a:t>f</a:t>
            </a:r>
            <a:r>
              <a:rPr lang="en-US" i="1" baseline="-25000" dirty="0" err="1" smtClean="0">
                <a:latin typeface="Times New Roman" pitchFamily="18" charset="0"/>
                <a:cs typeface="Times New Roman" pitchFamily="18" charset="0"/>
              </a:rPr>
              <a:t>sim</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q,s</a:t>
            </a:r>
            <a:r>
              <a:rPr lang="en-US" dirty="0" smtClean="0">
                <a:latin typeface="Times New Roman" pitchFamily="18" charset="0"/>
                <a:cs typeface="Times New Roman" pitchFamily="18" charset="0"/>
              </a:rPr>
              <a:t>)</a:t>
            </a:r>
            <a:endParaRPr lang="en-US" dirty="0" smtClean="0"/>
          </a:p>
          <a:p>
            <a:pPr lvl="1"/>
            <a:r>
              <a:rPr lang="en-US" i="1" dirty="0" err="1" smtClean="0">
                <a:latin typeface="Times New Roman" pitchFamily="18" charset="0"/>
                <a:cs typeface="Times New Roman" pitchFamily="18" charset="0"/>
              </a:rPr>
              <a:t>f</a:t>
            </a:r>
            <a:r>
              <a:rPr lang="en-US" i="1" baseline="-25000" dirty="0" err="1" smtClean="0">
                <a:latin typeface="Times New Roman" pitchFamily="18" charset="0"/>
                <a:cs typeface="Times New Roman" pitchFamily="18" charset="0"/>
              </a:rPr>
              <a:t>sim</a:t>
            </a:r>
            <a:r>
              <a:rPr lang="en-US" dirty="0" smtClean="0">
                <a:latin typeface="Times New Roman" pitchFamily="18" charset="0"/>
                <a:cs typeface="Times New Roman" pitchFamily="18" charset="0"/>
              </a:rPr>
              <a:t>(“mariners”, “</a:t>
            </a:r>
            <a:r>
              <a:rPr lang="en-US" dirty="0" err="1" smtClean="0">
                <a:latin typeface="Times New Roman" pitchFamily="18" charset="0"/>
                <a:cs typeface="Times New Roman" pitchFamily="18" charset="0"/>
              </a:rPr>
              <a:t>seattle</a:t>
            </a:r>
            <a:r>
              <a:rPr lang="en-US" dirty="0" smtClean="0">
                <a:latin typeface="Times New Roman" pitchFamily="18" charset="0"/>
                <a:cs typeface="Times New Roman" pitchFamily="18" charset="0"/>
              </a:rPr>
              <a:t> mariners”) = 0.9</a:t>
            </a:r>
            <a:endParaRPr lang="en-US" i="1" dirty="0" smtClean="0">
              <a:latin typeface="Times New Roman" pitchFamily="18" charset="0"/>
              <a:cs typeface="Times New Roman" pitchFamily="18" charset="0"/>
            </a:endParaRPr>
          </a:p>
          <a:p>
            <a:pPr lvl="1"/>
            <a:r>
              <a:rPr lang="en-US" i="1" dirty="0" err="1" smtClean="0">
                <a:latin typeface="Times New Roman" pitchFamily="18" charset="0"/>
                <a:cs typeface="Times New Roman" pitchFamily="18" charset="0"/>
              </a:rPr>
              <a:t>f</a:t>
            </a:r>
            <a:r>
              <a:rPr lang="en-US" i="1" baseline="-25000" dirty="0" err="1" smtClean="0">
                <a:latin typeface="Times New Roman" pitchFamily="18" charset="0"/>
                <a:cs typeface="Times New Roman" pitchFamily="18" charset="0"/>
              </a:rPr>
              <a:t>sim</a:t>
            </a:r>
            <a:r>
              <a:rPr lang="en-US" dirty="0" smtClean="0">
                <a:latin typeface="Times New Roman" pitchFamily="18" charset="0"/>
                <a:cs typeface="Times New Roman" pitchFamily="18" charset="0"/>
              </a:rPr>
              <a:t>(“mariners”, “1st mariner bank”) = 0.6</a:t>
            </a:r>
            <a:endParaRPr lang="en-US" i="1" baseline="-25000" dirty="0" smtClean="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6358"/>
            <a:ext cx="10056494" cy="900246"/>
          </a:xfrm>
        </p:spPr>
        <p:txBody>
          <a:bodyPr/>
          <a:lstStyle/>
          <a:p>
            <a:r>
              <a:rPr lang="en-US" dirty="0" smtClean="0"/>
              <a:t>Enabling Useful Applications</a:t>
            </a:r>
            <a:endParaRPr lang="en-US" dirty="0"/>
          </a:p>
        </p:txBody>
      </p:sp>
      <p:sp>
        <p:nvSpPr>
          <p:cNvPr id="3" name="Text Placeholder 2"/>
          <p:cNvSpPr>
            <a:spLocks noGrp="1"/>
          </p:cNvSpPr>
          <p:nvPr>
            <p:ph type="body" idx="1"/>
          </p:nvPr>
        </p:nvSpPr>
        <p:spPr>
          <a:xfrm>
            <a:off x="457200" y="2658436"/>
            <a:ext cx="10056494" cy="5373779"/>
          </a:xfrm>
        </p:spPr>
        <p:txBody>
          <a:bodyPr/>
          <a:lstStyle/>
          <a:p>
            <a:r>
              <a:rPr lang="en-US" dirty="0" smtClean="0"/>
              <a:t>Web search</a:t>
            </a:r>
          </a:p>
          <a:p>
            <a:pPr lvl="1"/>
            <a:r>
              <a:rPr lang="en-US" dirty="0" smtClean="0"/>
              <a:t>Ranking query suggestions</a:t>
            </a:r>
          </a:p>
          <a:p>
            <a:pPr lvl="1"/>
            <a:r>
              <a:rPr lang="en-US" dirty="0" smtClean="0"/>
              <a:t>Segmenting web sessions using query logs</a:t>
            </a:r>
          </a:p>
          <a:p>
            <a:r>
              <a:rPr lang="en-US" dirty="0" smtClean="0"/>
              <a:t>Online advertising</a:t>
            </a:r>
          </a:p>
          <a:p>
            <a:pPr lvl="1"/>
            <a:r>
              <a:rPr lang="en-US" dirty="0" smtClean="0"/>
              <a:t>Suggesting alternative keywords to advertisers</a:t>
            </a:r>
          </a:p>
          <a:p>
            <a:pPr lvl="1"/>
            <a:r>
              <a:rPr lang="en-US" dirty="0" smtClean="0"/>
              <a:t>Matching similar keywords to show ads</a:t>
            </a:r>
          </a:p>
          <a:p>
            <a:r>
              <a:rPr lang="en-US" dirty="0" smtClean="0"/>
              <a:t>Document writing</a:t>
            </a:r>
          </a:p>
          <a:p>
            <a:pPr lvl="1"/>
            <a:r>
              <a:rPr lang="en-US" dirty="0" smtClean="0"/>
              <a:t>Providing alternative phrasing</a:t>
            </a:r>
          </a:p>
          <a:p>
            <a:pPr lvl="1"/>
            <a:r>
              <a:rPr lang="en-US" dirty="0" smtClean="0"/>
              <a:t>Correcting spelling errors</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6358"/>
            <a:ext cx="10056494" cy="900246"/>
          </a:xfrm>
        </p:spPr>
        <p:txBody>
          <a:bodyPr/>
          <a:lstStyle/>
          <a:p>
            <a:r>
              <a:rPr lang="en-US" dirty="0" smtClean="0"/>
              <a:t>Challenges</a:t>
            </a:r>
            <a:endParaRPr lang="en-US" dirty="0"/>
          </a:p>
        </p:txBody>
      </p:sp>
      <p:sp>
        <p:nvSpPr>
          <p:cNvPr id="3" name="Text Placeholder 2"/>
          <p:cNvSpPr>
            <a:spLocks noGrp="1"/>
          </p:cNvSpPr>
          <p:nvPr>
            <p:ph type="body" idx="1"/>
          </p:nvPr>
        </p:nvSpPr>
        <p:spPr>
          <a:xfrm>
            <a:off x="457200" y="2624569"/>
            <a:ext cx="10056494" cy="4782848"/>
          </a:xfrm>
        </p:spPr>
        <p:txBody>
          <a:bodyPr/>
          <a:lstStyle/>
          <a:p>
            <a:r>
              <a:rPr lang="en-US" dirty="0" smtClean="0"/>
              <a:t>Short text segments may not overlap</a:t>
            </a:r>
          </a:p>
          <a:p>
            <a:pPr lvl="1"/>
            <a:r>
              <a:rPr lang="en-US" dirty="0" smtClean="0">
                <a:latin typeface="Times New Roman" pitchFamily="18" charset="0"/>
                <a:cs typeface="Times New Roman" pitchFamily="18" charset="0"/>
              </a:rPr>
              <a:t>“Microsoft Research”</a:t>
            </a:r>
            <a:r>
              <a:rPr lang="en-US" dirty="0" smtClean="0"/>
              <a:t> vs. </a:t>
            </a:r>
            <a:r>
              <a:rPr lang="en-US" dirty="0" smtClean="0">
                <a:latin typeface="Times New Roman" pitchFamily="18" charset="0"/>
                <a:cs typeface="Times New Roman" pitchFamily="18" charset="0"/>
              </a:rPr>
              <a:t>“MSR”</a:t>
            </a:r>
            <a:r>
              <a:rPr lang="en-US" dirty="0" smtClean="0">
                <a:latin typeface="Times New Roman" pitchFamily="18" charset="0"/>
                <a:cs typeface="Times New Roman" pitchFamily="18" charset="0"/>
                <a:sym typeface="Symbol"/>
              </a:rPr>
              <a:t> 	 0 cosine score</a:t>
            </a:r>
            <a:endParaRPr lang="en-US" dirty="0" smtClean="0">
              <a:latin typeface="Times New Roman" pitchFamily="18" charset="0"/>
              <a:cs typeface="Times New Roman" pitchFamily="18" charset="0"/>
            </a:endParaRPr>
          </a:p>
          <a:p>
            <a:r>
              <a:rPr lang="en-US" dirty="0" smtClean="0">
                <a:cs typeface="Times New Roman" pitchFamily="18" charset="0"/>
              </a:rPr>
              <a:t>Ambiguous terms</a:t>
            </a:r>
          </a:p>
          <a:p>
            <a:pPr lvl="1"/>
            <a:r>
              <a:rPr lang="en-US" dirty="0" smtClean="0">
                <a:latin typeface="Times New Roman" pitchFamily="18" charset="0"/>
                <a:cs typeface="Times New Roman" pitchFamily="18" charset="0"/>
              </a:rPr>
              <a:t>“Bill Gates” </a:t>
            </a:r>
            <a:r>
              <a:rPr lang="en-US" dirty="0" smtClean="0">
                <a:cs typeface="Times New Roman" pitchFamily="18" charset="0"/>
              </a:rPr>
              <a:t>vs. </a:t>
            </a:r>
            <a:r>
              <a:rPr lang="en-US" dirty="0" smtClean="0">
                <a:latin typeface="Times New Roman" pitchFamily="18" charset="0"/>
                <a:cs typeface="Times New Roman" pitchFamily="18" charset="0"/>
              </a:rPr>
              <a:t>“Utility Bill” 	</a:t>
            </a:r>
            <a:r>
              <a:rPr lang="en-US" dirty="0" smtClean="0">
                <a:latin typeface="Times New Roman" pitchFamily="18" charset="0"/>
                <a:cs typeface="Times New Roman" pitchFamily="18" charset="0"/>
                <a:sym typeface="Symbol"/>
              </a:rPr>
              <a:t> 0.5 cosine score</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“taxi runway” vs. “taxi” 		</a:t>
            </a:r>
            <a:r>
              <a:rPr lang="en-US" dirty="0" smtClean="0">
                <a:latin typeface="Times New Roman" pitchFamily="18" charset="0"/>
                <a:cs typeface="Times New Roman" pitchFamily="18" charset="0"/>
                <a:sym typeface="Symbol"/>
              </a:rPr>
              <a:t> 0.7 cosine score</a:t>
            </a:r>
            <a:endParaRPr lang="en-US" dirty="0" smtClean="0">
              <a:latin typeface="Times New Roman" pitchFamily="18" charset="0"/>
              <a:cs typeface="Times New Roman" pitchFamily="18" charset="0"/>
            </a:endParaRPr>
          </a:p>
          <a:p>
            <a:r>
              <a:rPr lang="en-US" dirty="0" smtClean="0"/>
              <a:t>Text segments may rarely co-occur in corpus</a:t>
            </a:r>
          </a:p>
          <a:p>
            <a:pPr lvl="1"/>
            <a:r>
              <a:rPr lang="en-US" dirty="0" smtClean="0">
                <a:latin typeface="Times New Roman" pitchFamily="18" charset="0"/>
                <a:cs typeface="Times New Roman" pitchFamily="18" charset="0"/>
              </a:rPr>
              <a:t>“Hyatt Vancouver” </a:t>
            </a:r>
            <a:r>
              <a:rPr lang="en-US" dirty="0" smtClean="0">
                <a:cs typeface="Times New Roman" pitchFamily="18" charset="0"/>
              </a:rPr>
              <a:t>vs.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Haytt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Vancover</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1 page</a:t>
            </a:r>
          </a:p>
          <a:p>
            <a:pPr lvl="1"/>
            <a:r>
              <a:rPr lang="en-US" dirty="0" smtClean="0">
                <a:cs typeface="Times New Roman" pitchFamily="18" charset="0"/>
                <a:sym typeface="Symbol"/>
              </a:rPr>
              <a:t>Longer query </a:t>
            </a:r>
            <a:r>
              <a:rPr lang="en-US" dirty="0" smtClean="0">
                <a:latin typeface="Times New Roman" pitchFamily="18" charset="0"/>
                <a:cs typeface="Times New Roman" pitchFamily="18" charset="0"/>
                <a:sym typeface="Symbol"/>
              </a:rPr>
              <a:t> </a:t>
            </a:r>
            <a:r>
              <a:rPr lang="en-US" dirty="0" smtClean="0">
                <a:cs typeface="Times New Roman" pitchFamily="18" charset="0"/>
                <a:sym typeface="Symbol"/>
              </a:rPr>
              <a:t>Fewer pages</a:t>
            </a:r>
            <a:endParaRPr lang="en-US" dirty="0" smtClean="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6358"/>
            <a:ext cx="10056494" cy="900246"/>
          </a:xfrm>
        </p:spPr>
        <p:txBody>
          <a:bodyPr/>
          <a:lstStyle/>
          <a:p>
            <a:r>
              <a:rPr lang="en-US" dirty="0" smtClean="0"/>
              <a:t>Our Contributions</a:t>
            </a:r>
            <a:endParaRPr lang="en-US" dirty="0"/>
          </a:p>
        </p:txBody>
      </p:sp>
      <p:sp>
        <p:nvSpPr>
          <p:cNvPr id="3" name="Text Placeholder 2"/>
          <p:cNvSpPr>
            <a:spLocks noGrp="1"/>
          </p:cNvSpPr>
          <p:nvPr>
            <p:ph type="body" idx="1"/>
          </p:nvPr>
        </p:nvSpPr>
        <p:spPr>
          <a:xfrm>
            <a:off x="457200" y="2726170"/>
            <a:ext cx="10056494" cy="4856714"/>
          </a:xfrm>
        </p:spPr>
        <p:txBody>
          <a:bodyPr/>
          <a:lstStyle/>
          <a:p>
            <a:r>
              <a:rPr lang="en-US" dirty="0" smtClean="0"/>
              <a:t>Web-relevance similarity measure</a:t>
            </a:r>
          </a:p>
          <a:p>
            <a:pPr lvl="1"/>
            <a:r>
              <a:rPr lang="en-US" dirty="0" smtClean="0"/>
              <a:t>Represent the input text segments as real-valued term vectors using Web documents</a:t>
            </a:r>
          </a:p>
          <a:p>
            <a:pPr lvl="1"/>
            <a:r>
              <a:rPr lang="en-US" dirty="0" smtClean="0"/>
              <a:t>Improve term weighting scheme based on relevant keyword extraction</a:t>
            </a:r>
          </a:p>
          <a:p>
            <a:r>
              <a:rPr lang="en-US" dirty="0" smtClean="0"/>
              <a:t>Learning similarity measure</a:t>
            </a:r>
          </a:p>
          <a:p>
            <a:pPr lvl="1"/>
            <a:r>
              <a:rPr lang="en-US" dirty="0" smtClean="0"/>
              <a:t>Fit user preference for the application better</a:t>
            </a:r>
          </a:p>
          <a:p>
            <a:pPr lvl="1"/>
            <a:r>
              <a:rPr lang="en-US" dirty="0" smtClean="0"/>
              <a:t>Compare learning similarity function vs. learning ranking function</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1530"/>
            <a:ext cx="10056494" cy="900246"/>
          </a:xfrm>
        </p:spPr>
        <p:txBody>
          <a:bodyPr/>
          <a:lstStyle/>
          <a:p>
            <a:r>
              <a:rPr lang="en-US" dirty="0" smtClean="0"/>
              <a:t>Outline</a:t>
            </a:r>
            <a:endParaRPr lang="en-US" dirty="0"/>
          </a:p>
        </p:txBody>
      </p:sp>
      <p:sp>
        <p:nvSpPr>
          <p:cNvPr id="3" name="Text Placeholder 2"/>
          <p:cNvSpPr>
            <a:spLocks noGrp="1"/>
          </p:cNvSpPr>
          <p:nvPr>
            <p:ph type="body" idx="1"/>
          </p:nvPr>
        </p:nvSpPr>
        <p:spPr>
          <a:xfrm>
            <a:off x="457200" y="2729690"/>
            <a:ext cx="10056494" cy="4635115"/>
          </a:xfrm>
        </p:spPr>
        <p:txBody>
          <a:bodyPr/>
          <a:lstStyle/>
          <a:p>
            <a:r>
              <a:rPr lang="en-US" dirty="0" smtClean="0">
                <a:solidFill>
                  <a:schemeClr val="tx2">
                    <a:lumMod val="65000"/>
                  </a:schemeClr>
                </a:solidFill>
              </a:rPr>
              <a:t>Introduction</a:t>
            </a:r>
          </a:p>
          <a:p>
            <a:pPr lvl="1"/>
            <a:r>
              <a:rPr lang="en-US" dirty="0" smtClean="0">
                <a:solidFill>
                  <a:schemeClr val="tx2">
                    <a:lumMod val="65000"/>
                  </a:schemeClr>
                </a:solidFill>
              </a:rPr>
              <a:t>Problem, Applications, Challenges</a:t>
            </a:r>
          </a:p>
          <a:p>
            <a:r>
              <a:rPr lang="en-US" dirty="0" smtClean="0"/>
              <a:t>Our Methods</a:t>
            </a:r>
          </a:p>
          <a:p>
            <a:pPr lvl="1"/>
            <a:r>
              <a:rPr lang="en-US" dirty="0" smtClean="0"/>
              <a:t>Web-relevance similarity function</a:t>
            </a:r>
          </a:p>
          <a:p>
            <a:pPr lvl="1"/>
            <a:r>
              <a:rPr lang="en-US" dirty="0" smtClean="0"/>
              <a:t>Combine similarity measures using learning</a:t>
            </a:r>
          </a:p>
          <a:p>
            <a:pPr lvl="2"/>
            <a:r>
              <a:rPr lang="en-US" dirty="0" smtClean="0"/>
              <a:t>Learning similarity function</a:t>
            </a:r>
          </a:p>
          <a:p>
            <a:pPr lvl="2"/>
            <a:r>
              <a:rPr lang="en-US" dirty="0" smtClean="0"/>
              <a:t>Learning ranking function</a:t>
            </a:r>
          </a:p>
          <a:p>
            <a:r>
              <a:rPr lang="en-US" dirty="0" smtClean="0"/>
              <a:t>Experiments on query suggestion</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747897"/>
          </a:xfrm>
        </p:spPr>
        <p:txBody>
          <a:bodyPr/>
          <a:lstStyle/>
          <a:p>
            <a:r>
              <a:rPr lang="en-US" sz="5400" dirty="0" smtClean="0"/>
              <a:t>Web-relevance</a:t>
            </a:r>
            <a:r>
              <a:rPr lang="en-US" sz="5400" baseline="0" dirty="0" smtClean="0"/>
              <a:t> Similarity Measure</a:t>
            </a:r>
            <a:endParaRPr lang="en-US" sz="5400" dirty="0"/>
          </a:p>
        </p:txBody>
      </p:sp>
      <p:sp>
        <p:nvSpPr>
          <p:cNvPr id="3" name="Text Placeholder 2"/>
          <p:cNvSpPr>
            <a:spLocks noGrp="1"/>
          </p:cNvSpPr>
          <p:nvPr>
            <p:ph type="body" idx="1"/>
          </p:nvPr>
        </p:nvSpPr>
        <p:spPr>
          <a:xfrm>
            <a:off x="457200" y="2761958"/>
            <a:ext cx="10056494" cy="5244513"/>
          </a:xfrm>
        </p:spPr>
        <p:txBody>
          <a:bodyPr/>
          <a:lstStyle/>
          <a:p>
            <a:r>
              <a:rPr lang="en-US" dirty="0" smtClean="0"/>
              <a:t>Query expansion of </a:t>
            </a:r>
            <a:r>
              <a:rPr lang="en-US" i="1" dirty="0" smtClean="0">
                <a:latin typeface="Times New Roman" pitchFamily="18" charset="0"/>
                <a:cs typeface="Times New Roman" pitchFamily="18" charset="0"/>
              </a:rPr>
              <a:t>x</a:t>
            </a:r>
            <a:r>
              <a:rPr lang="en-US" dirty="0" smtClean="0"/>
              <a:t> using a search engine</a:t>
            </a:r>
          </a:p>
          <a:p>
            <a:pPr lvl="1"/>
            <a:r>
              <a:rPr lang="en-US" dirty="0" smtClean="0"/>
              <a:t>Let </a:t>
            </a:r>
            <a:r>
              <a:rPr lang="en-US" i="1" dirty="0" err="1" smtClean="0">
                <a:latin typeface="Times New Roman" pitchFamily="18" charset="0"/>
                <a:cs typeface="Times New Roman" pitchFamily="18" charset="0"/>
              </a:rPr>
              <a:t>D</a:t>
            </a:r>
            <a:r>
              <a:rPr lang="en-US" i="1"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dirty="0" smtClean="0"/>
              <a:t> be the set of top </a:t>
            </a:r>
            <a:r>
              <a:rPr lang="en-US" i="1" dirty="0" smtClean="0">
                <a:latin typeface="Times New Roman" pitchFamily="18" charset="0"/>
                <a:cs typeface="Times New Roman" pitchFamily="18" charset="0"/>
              </a:rPr>
              <a:t>n</a:t>
            </a:r>
            <a:r>
              <a:rPr lang="en-US" dirty="0" smtClean="0"/>
              <a:t> documents</a:t>
            </a:r>
          </a:p>
          <a:p>
            <a:pPr lvl="1"/>
            <a:r>
              <a:rPr lang="en-US" dirty="0" smtClean="0">
                <a:cs typeface="Times New Roman" pitchFamily="18" charset="0"/>
              </a:rPr>
              <a:t>Build a term vector </a:t>
            </a:r>
            <a:r>
              <a:rPr lang="en-US" i="1" dirty="0" smtClean="0">
                <a:latin typeface="Times New Roman" pitchFamily="18" charset="0"/>
                <a:cs typeface="Times New Roman" pitchFamily="18" charset="0"/>
              </a:rPr>
              <a:t>v</a:t>
            </a:r>
            <a:r>
              <a:rPr lang="en-US" i="1" baseline="-25000" dirty="0" smtClean="0">
                <a:latin typeface="Times New Roman" pitchFamily="18" charset="0"/>
                <a:cs typeface="Times New Roman" pitchFamily="18" charset="0"/>
              </a:rPr>
              <a:t>i</a:t>
            </a:r>
            <a:r>
              <a:rPr lang="en-US" dirty="0" smtClean="0">
                <a:cs typeface="Times New Roman" pitchFamily="18" charset="0"/>
              </a:rPr>
              <a:t> for each document </a:t>
            </a:r>
            <a:r>
              <a:rPr lang="en-US" i="1" dirty="0" err="1" smtClean="0">
                <a:latin typeface="Times New Roman" pitchFamily="18" charset="0"/>
                <a:cs typeface="Times New Roman" pitchFamily="18" charset="0"/>
              </a:rPr>
              <a:t>d</a:t>
            </a:r>
            <a:r>
              <a:rPr lang="en-US" i="1" baseline="-25000"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a:t>
            </a:r>
            <a:r>
              <a:rPr lang="en-US" i="1"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p>
          <a:p>
            <a:pPr lvl="2"/>
            <a:r>
              <a:rPr lang="en-US" dirty="0" smtClean="0">
                <a:cs typeface="Times New Roman" pitchFamily="18" charset="0"/>
              </a:rPr>
              <a:t>Elements are scores representing the </a:t>
            </a:r>
            <a:r>
              <a:rPr lang="en-US" i="1" dirty="0" smtClean="0">
                <a:solidFill>
                  <a:srgbClr val="FFFF00"/>
                </a:solidFill>
                <a:cs typeface="Times New Roman" pitchFamily="18" charset="0"/>
              </a:rPr>
              <a:t>relevancy </a:t>
            </a:r>
            <a:r>
              <a:rPr lang="en-US" dirty="0" smtClean="0">
                <a:cs typeface="Times New Roman" pitchFamily="18" charset="0"/>
              </a:rPr>
              <a:t>of the words in document </a:t>
            </a:r>
            <a:r>
              <a:rPr lang="en-US" i="1" dirty="0" err="1" smtClean="0">
                <a:latin typeface="Times New Roman" pitchFamily="18" charset="0"/>
                <a:cs typeface="Times New Roman" pitchFamily="18" charset="0"/>
              </a:rPr>
              <a:t>d</a:t>
            </a:r>
            <a:r>
              <a:rPr lang="en-US" i="1" baseline="-25000" dirty="0" err="1" smtClean="0">
                <a:latin typeface="Times New Roman" pitchFamily="18" charset="0"/>
                <a:cs typeface="Times New Roman" pitchFamily="18" charset="0"/>
              </a:rPr>
              <a:t>i</a:t>
            </a:r>
            <a:endParaRPr lang="en-US" i="1" baseline="-25000" dirty="0" smtClean="0">
              <a:latin typeface="Times New Roman" pitchFamily="18" charset="0"/>
              <a:cs typeface="Times New Roman" pitchFamily="18" charset="0"/>
            </a:endParaRPr>
          </a:p>
          <a:p>
            <a:pPr lvl="1"/>
            <a:r>
              <a:rPr lang="en-US" i="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a:t>
            </a:r>
            <a:r>
              <a:rPr lang="en-US" dirty="0" smtClean="0"/>
              <a:t> = </a:t>
            </a:r>
            <a:r>
              <a:rPr lang="en-US" dirty="0" smtClean="0">
                <a:latin typeface="Times New Roman" pitchFamily="18" charset="0"/>
                <a:cs typeface="Times New Roman" pitchFamily="18" charset="0"/>
              </a:rPr>
              <a:t>1</a:t>
            </a:r>
            <a:r>
              <a:rPr lang="en-US"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n</a:t>
            </a:r>
            <a:r>
              <a:rPr lang="en-US" dirty="0" smtClean="0"/>
              <a:t> </a:t>
            </a:r>
            <a:r>
              <a:rPr lang="en-US" dirty="0" smtClean="0">
                <a:sym typeface="Symbol"/>
              </a:rPr>
              <a:t></a:t>
            </a:r>
            <a:r>
              <a:rPr lang="en-US" i="1" dirty="0" smtClean="0">
                <a:latin typeface="Times New Roman" pitchFamily="18" charset="0"/>
                <a:cs typeface="Times New Roman" pitchFamily="18" charset="0"/>
              </a:rPr>
              <a:t> v</a:t>
            </a:r>
            <a:r>
              <a:rPr lang="en-US" i="1" baseline="-25000" dirty="0" smtClean="0">
                <a:latin typeface="Times New Roman" pitchFamily="18" charset="0"/>
                <a:cs typeface="Times New Roman" pitchFamily="18" charset="0"/>
              </a:rPr>
              <a:t>i </a:t>
            </a:r>
            <a:r>
              <a:rPr lang="en-US" sz="1200" i="1"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a:t>
            </a:r>
            <a:r>
              <a:rPr lang="en-US" sz="1200" dirty="0" smtClean="0">
                <a:latin typeface="Times New Roman" pitchFamily="18" charset="0"/>
                <a:cs typeface="Times New Roman" pitchFamily="18" charset="0"/>
                <a:sym typeface="Symbol"/>
              </a:rPr>
              <a: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v</a:t>
            </a:r>
            <a:r>
              <a:rPr lang="en-US" i="1"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en-US" dirty="0" smtClean="0">
                <a:cs typeface="Times New Roman" pitchFamily="18" charset="0"/>
              </a:rPr>
              <a:t>(L2-normalized, </a:t>
            </a:r>
            <a:r>
              <a:rPr lang="en-US" dirty="0" err="1" smtClean="0">
                <a:cs typeface="Times New Roman" pitchFamily="18" charset="0"/>
              </a:rPr>
              <a:t>centroid</a:t>
            </a:r>
            <a:r>
              <a:rPr lang="en-US" dirty="0" smtClean="0">
                <a:cs typeface="Times New Roman" pitchFamily="18" charset="0"/>
              </a:rPr>
              <a:t>)</a:t>
            </a:r>
            <a:endParaRPr lang="en-US" dirty="0" smtClean="0"/>
          </a:p>
          <a:p>
            <a:pPr lvl="1"/>
            <a:r>
              <a:rPr lang="en-US" i="1" dirty="0" smtClean="0">
                <a:latin typeface="Times New Roman" pitchFamily="18" charset="0"/>
                <a:cs typeface="Times New Roman" pitchFamily="18" charset="0"/>
              </a:rPr>
              <a:t>QE</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 ||</a:t>
            </a:r>
            <a:r>
              <a:rPr lang="en-US" i="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	 </a:t>
            </a:r>
            <a:r>
              <a:rPr lang="en-US" dirty="0" smtClean="0">
                <a:cs typeface="Times New Roman" pitchFamily="18" charset="0"/>
              </a:rPr>
              <a:t>(L2-normalized)</a:t>
            </a:r>
          </a:p>
          <a:p>
            <a:pPr lvl="8"/>
            <a:endParaRPr lang="en-US" sz="1200" dirty="0" smtClean="0">
              <a:latin typeface="Times New Roman" pitchFamily="18" charset="0"/>
              <a:cs typeface="Times New Roman" pitchFamily="18" charset="0"/>
            </a:endParaRPr>
          </a:p>
          <a:p>
            <a:r>
              <a:rPr lang="en-US" dirty="0" smtClean="0">
                <a:cs typeface="Times New Roman" pitchFamily="18" charset="0"/>
              </a:rPr>
              <a:t>Similarity score is simply the inner product</a:t>
            </a:r>
          </a:p>
          <a:p>
            <a:pPr lvl="1"/>
            <a:r>
              <a:rPr lang="en-US" i="1" dirty="0" err="1" smtClean="0">
                <a:latin typeface="Times New Roman" pitchFamily="18" charset="0"/>
                <a:cs typeface="Times New Roman" pitchFamily="18" charset="0"/>
              </a:rPr>
              <a:t>f</a:t>
            </a:r>
            <a:r>
              <a:rPr lang="en-US" i="1" baseline="-25000" dirty="0" err="1" smtClean="0">
                <a:latin typeface="Times New Roman" pitchFamily="18" charset="0"/>
                <a:cs typeface="Times New Roman" pitchFamily="18" charset="0"/>
              </a:rPr>
              <a:t>sim</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q,s</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 QE</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q</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a:rPr>
              <a:t> </a:t>
            </a:r>
            <a:r>
              <a:rPr lang="en-US" i="1" dirty="0" smtClean="0">
                <a:latin typeface="Times New Roman" pitchFamily="18" charset="0"/>
                <a:cs typeface="Times New Roman" pitchFamily="18" charset="0"/>
              </a:rPr>
              <a:t>QE</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a:t>
            </a:r>
            <a:endParaRPr lang="en-US" dirty="0">
              <a:cs typeface="Times New Roman" pitchFamily="18" charset="0"/>
            </a:endParaRPr>
          </a:p>
        </p:txBody>
      </p:sp>
      <p:sp>
        <p:nvSpPr>
          <p:cNvPr id="5" name="Rectangle 4"/>
          <p:cNvSpPr/>
          <p:nvPr/>
        </p:nvSpPr>
        <p:spPr bwMode="auto">
          <a:xfrm>
            <a:off x="1192248" y="4503911"/>
            <a:ext cx="9017568" cy="914400"/>
          </a:xfrm>
          <a:prstGeom prst="rect">
            <a:avLst/>
          </a:prstGeom>
          <a:no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1_Blue waves">
  <a:themeElements>
    <a:clrScheme name="Purple Waves color scheme">
      <a:dk1>
        <a:srgbClr val="000000"/>
      </a:dk1>
      <a:lt1>
        <a:srgbClr val="FFFFFF"/>
      </a:lt1>
      <a:dk2>
        <a:srgbClr val="6A366E"/>
      </a:dk2>
      <a:lt2>
        <a:srgbClr val="FFFFFF"/>
      </a:lt2>
      <a:accent1>
        <a:srgbClr val="FDE399"/>
      </a:accent1>
      <a:accent2>
        <a:srgbClr val="3497AE"/>
      </a:accent2>
      <a:accent3>
        <a:srgbClr val="E76429"/>
      </a:accent3>
      <a:accent4>
        <a:srgbClr val="AAD228"/>
      </a:accent4>
      <a:accent5>
        <a:srgbClr val="FF9929"/>
      </a:accent5>
      <a:accent6>
        <a:srgbClr val="4747B7"/>
      </a:accent6>
      <a:hlink>
        <a:srgbClr val="FAD366"/>
      </a:hlink>
      <a:folHlink>
        <a:srgbClr val="782F0E"/>
      </a:folHlink>
    </a:clrScheme>
    <a:fontScheme name="Business Value launch template">
      <a:majorFont>
        <a:latin typeface="Segoe Semibold"/>
        <a:ea typeface=""/>
        <a:cs typeface=""/>
      </a:majorFont>
      <a:minorFont>
        <a:latin typeface="Segoe"/>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900" b="0" i="0" u="none" strike="noStrike" cap="none" normalizeH="0" baseline="0" dirty="0" smtClean="0">
            <a:solidFill>
              <a:schemeClr val="tx1"/>
            </a:solidFill>
            <a:effectLst/>
            <a:latin typeface="Segoe" pitchFamily="34" charset="0"/>
          </a:defRPr>
        </a:defPPr>
      </a:lstStyle>
      <a:style>
        <a:lnRef idx="1">
          <a:schemeClr val="accent2"/>
        </a:lnRef>
        <a:fillRef idx="3">
          <a:schemeClr val="accent2"/>
        </a:fillRef>
        <a:effectRef idx="2">
          <a:schemeClr val="accent2"/>
        </a:effectRef>
        <a:fontRef idx="minor">
          <a:schemeClr val="lt1"/>
        </a:fontRef>
      </a:style>
    </a:spDef>
    <a:lnDef>
      <a:spPr bwMode="auto">
        <a:xfrm>
          <a:off x="0" y="0"/>
          <a:ext cx="1" cy="1"/>
        </a:xfrm>
        <a:custGeom>
          <a:avLst/>
          <a:gdLst/>
          <a:ahLst/>
          <a:cxnLst/>
          <a:rect l="0" t="0" r="0" b="0"/>
          <a:pathLst/>
        </a:cu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12700" cap="flat" cmpd="sng" algn="ctr">
          <a:solidFill>
            <a:schemeClr val="tx1"/>
          </a:solidFill>
          <a:prstDash val="solid"/>
          <a:round/>
          <a:headEnd type="none" w="med" len="med"/>
          <a:tailEnd type="none" w="med" len="med"/>
        </a:ln>
        <a:effectLst/>
      </a:spPr>
      <a:bodyPr vert="horz" wrap="square" lIns="109728" tIns="54864" rIns="109728" bIns="54864" numCol="1" anchor="ctr" anchorCtr="0" compatLnSpc="1">
        <a:prstTxWarp prst="textNoShape">
          <a:avLst/>
        </a:prstTxWarp>
      </a:bodyPr>
      <a:lstStyle>
        <a:defPPr marL="0" marR="0" indent="0" algn="l" defTabSz="1096963"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solidFill>
              <a:schemeClr val="bg2"/>
            </a:solidFill>
            <a:effectLst/>
            <a:latin typeface="Segoe Semibold" pitchFamily="34" charset="0"/>
          </a:defRPr>
        </a:defPPr>
      </a:lstStyle>
    </a:lnDef>
    <a:txDef>
      <a:spPr>
        <a:noFill/>
      </a:spPr>
      <a:bodyPr wrap="square" rtlCol="0">
        <a:spAutoFit/>
      </a:bodyPr>
      <a:lstStyle>
        <a:defPPr>
          <a:defRPr sz="2800" dirty="0" err="1" smtClean="0">
            <a:solidFill>
              <a:schemeClr val="tx1"/>
            </a:solidFill>
            <a:latin typeface="Segoe" pitchFamily="34" charset="0"/>
          </a:defRPr>
        </a:defPPr>
      </a:lstStyle>
    </a:txDef>
  </a:objectDefaults>
  <a:extraClrSchemeLst>
    <a:extraClrScheme>
      <a:clrScheme name="Business Value launch template 1">
        <a:dk1>
          <a:srgbClr val="000000"/>
        </a:dk1>
        <a:lt1>
          <a:srgbClr val="FFFFFF"/>
        </a:lt1>
        <a:dk2>
          <a:srgbClr val="EF7E39"/>
        </a:dk2>
        <a:lt2>
          <a:srgbClr val="FFFFFF"/>
        </a:lt2>
        <a:accent1>
          <a:srgbClr val="000000"/>
        </a:accent1>
        <a:accent2>
          <a:srgbClr val="54C71B"/>
        </a:accent2>
        <a:accent3>
          <a:srgbClr val="F6C0AE"/>
        </a:accent3>
        <a:accent4>
          <a:srgbClr val="DADADA"/>
        </a:accent4>
        <a:accent5>
          <a:srgbClr val="AAAAAA"/>
        </a:accent5>
        <a:accent6>
          <a:srgbClr val="4BB417"/>
        </a:accent6>
        <a:hlink>
          <a:srgbClr val="FBE019"/>
        </a:hlink>
        <a:folHlink>
          <a:srgbClr val="3D78E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2670</Words>
  <Application>Microsoft Office PowerPoint</Application>
  <PresentationFormat>Custom</PresentationFormat>
  <Paragraphs>248</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Segoe</vt:lpstr>
      <vt:lpstr>Segoe Semibold</vt:lpstr>
      <vt:lpstr>Arial</vt:lpstr>
      <vt:lpstr>Symbol</vt:lpstr>
      <vt:lpstr>Times New Roman</vt:lpstr>
      <vt:lpstr>Wingdings</vt:lpstr>
      <vt:lpstr>1_Blue waves</vt:lpstr>
      <vt:lpstr>Improving Similarity Measures for Short Segments of Text</vt:lpstr>
      <vt:lpstr>Query Suggestion</vt:lpstr>
      <vt:lpstr>Keyword Expansion for Online Ads</vt:lpstr>
      <vt:lpstr>Measuring Similarity</vt:lpstr>
      <vt:lpstr>Enabling Useful Applications</vt:lpstr>
      <vt:lpstr>Challenges</vt:lpstr>
      <vt:lpstr>Our Contributions</vt:lpstr>
      <vt:lpstr>Outline</vt:lpstr>
      <vt:lpstr>Web-relevance Similarity Measure</vt:lpstr>
      <vt:lpstr>Web-kernel Similarity</vt:lpstr>
      <vt:lpstr>Web-relevance Similarity</vt:lpstr>
      <vt:lpstr>Learning Similarity</vt:lpstr>
      <vt:lpstr>Base Similarity Measures</vt:lpstr>
      <vt:lpstr>Learning Similarity Function</vt:lpstr>
      <vt:lpstr>Learning Ranking Function</vt:lpstr>
      <vt:lpstr>Experiments</vt:lpstr>
      <vt:lpstr>AUC Scores</vt:lpstr>
      <vt:lpstr>Precision@3</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2013-10-14T23:15:52Z</dcterms:created>
  <dcterms:modified xsi:type="dcterms:W3CDTF">2013-10-15T01:41:12Z</dcterms:modified>
  <cp:contentStatus/>
</cp:coreProperties>
</file>