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83" r:id="rId5"/>
    <p:sldId id="285" r:id="rId6"/>
    <p:sldId id="284" r:id="rId7"/>
    <p:sldId id="286" r:id="rId8"/>
    <p:sldId id="287" r:id="rId9"/>
    <p:sldId id="260" r:id="rId10"/>
    <p:sldId id="261" r:id="rId11"/>
    <p:sldId id="263" r:id="rId12"/>
    <p:sldId id="265" r:id="rId13"/>
    <p:sldId id="266" r:id="rId14"/>
    <p:sldId id="267" r:id="rId15"/>
    <p:sldId id="288" r:id="rId16"/>
    <p:sldId id="268" r:id="rId17"/>
    <p:sldId id="269" r:id="rId18"/>
    <p:sldId id="270" r:id="rId19"/>
    <p:sldId id="272" r:id="rId20"/>
    <p:sldId id="290" r:id="rId21"/>
    <p:sldId id="274" r:id="rId22"/>
    <p:sldId id="275" r:id="rId23"/>
    <p:sldId id="276" r:id="rId24"/>
    <p:sldId id="277" r:id="rId25"/>
    <p:sldId id="278" r:id="rId26"/>
    <p:sldId id="289" r:id="rId27"/>
    <p:sldId id="291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0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8DBE9-5050-444E-B5C3-71150C975836}" type="datetimeFigureOut">
              <a:rPr lang="en-US" smtClean="0"/>
              <a:t>10/28/2013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E470B-9A39-410F-AF28-BE35EF7E4C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2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E470B-9A39-410F-AF28-BE35EF7E4C9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2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oundRect">
            <a:avLst/>
          </a:prstGeom>
          <a:solidFill>
            <a:srgbClr val="242B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r"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F0E9-092F-4E63-8FE7-7432C9247009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3400" y="5998442"/>
            <a:ext cx="2047009" cy="748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340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rgbClr val="242B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93BB-FD21-4B64-86E7-E0740C383BF5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74F4-E9DD-4080-825C-BB2F37753E64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9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rgbClr val="242B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600" dirty="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7DC5-D0A2-4411-8C7E-CC4004D014EC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8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oundRect">
            <a:avLst/>
          </a:prstGeom>
          <a:solidFill>
            <a:srgbClr val="242B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886C3-FF3B-4361-9981-4BE8C71668F0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21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rgbClr val="242B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87A2-B2FB-4642-BA20-88D3F38FBDEA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70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oundRect">
            <a:avLst/>
          </a:prstGeom>
          <a:solidFill>
            <a:srgbClr val="242B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39C-EA2F-4632-B48C-0B20623D7439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rgbClr val="242BC0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600">
                <a:solidFill>
                  <a:schemeClr val="bg1"/>
                </a:solidFill>
              </a:defRPr>
            </a:lvl1pPr>
          </a:lstStyle>
          <a:p>
            <a:pPr lvl="0" algn="ctr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8644-D597-49F6-9D06-50854295F469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9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C71B-AAFD-4CA9-B96F-D5F2D6227D06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B6D8-F46A-4134-AC30-BAFB3491EF33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6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1F24D-72F7-491B-ADAB-AA1A5AFCD740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8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5593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6368" y="6372515"/>
            <a:ext cx="147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EE8B-4B0F-43B6-8BC0-2644B589B447}" type="datetime1">
              <a:rPr lang="en-US" smtClean="0"/>
              <a:t>10/28/2013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6893" y="635634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0095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BB44-A327-4FFC-BA8D-06BFDC6E8B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6372512"/>
            <a:ext cx="1878806" cy="26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0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q"/>
        <a:defRPr lang="en-US" sz="2400" b="1" kern="1200" dirty="0" smtClean="0">
          <a:solidFill>
            <a:srgbClr val="242BC0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Dual Coordinate Descent </a:t>
            </a:r>
            <a:r>
              <a:rPr lang="en-US" dirty="0"/>
              <a:t>Algorithms for Efficient</a:t>
            </a:r>
            <a:br>
              <a:rPr lang="en-US" dirty="0"/>
            </a:br>
            <a:r>
              <a:rPr lang="en-US" dirty="0"/>
              <a:t>Large Margin </a:t>
            </a:r>
            <a:r>
              <a:rPr lang="en-US" b="1" dirty="0">
                <a:solidFill>
                  <a:srgbClr val="FFFF00"/>
                </a:solidFill>
              </a:rPr>
              <a:t>Structured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68293"/>
            <a:ext cx="6858000" cy="1655762"/>
          </a:xfrm>
        </p:spPr>
        <p:txBody>
          <a:bodyPr/>
          <a:lstStyle/>
          <a:p>
            <a:r>
              <a:rPr lang="en-US" i="1" u="sng" dirty="0"/>
              <a:t>Ming-Wei Chang </a:t>
            </a:r>
            <a:r>
              <a:rPr lang="en-US" dirty="0"/>
              <a:t>and Scott Wen-tau Yih</a:t>
            </a:r>
          </a:p>
          <a:p>
            <a:endParaRPr lang="en-US" dirty="0"/>
          </a:p>
          <a:p>
            <a:r>
              <a:rPr lang="en-US" dirty="0"/>
              <a:t>Microsoft Research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9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Until Converge</a:t>
                </a:r>
              </a:p>
              <a:p>
                <a:pPr lvl="1"/>
                <a:r>
                  <a:rPr lang="en-US" dirty="0" smtClean="0"/>
                  <a:t>Pick an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Notation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05154" y="2643804"/>
            <a:ext cx="3889567" cy="857370"/>
            <a:chOff x="2524857" y="2509411"/>
            <a:chExt cx="3889567" cy="8573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4051" y="2509411"/>
              <a:ext cx="3210373" cy="85737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4857" y="2671396"/>
              <a:ext cx="342900" cy="3429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3075" y="2670834"/>
              <a:ext cx="492635" cy="350030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4527" y="3724353"/>
            <a:ext cx="2886075" cy="495300"/>
          </a:xfrm>
          <a:prstGeom prst="rect">
            <a:avLst/>
          </a:prstGeom>
        </p:spPr>
      </p:pic>
      <p:grpSp>
        <p:nvGrpSpPr>
          <p:cNvPr id="11" name="Group 8"/>
          <p:cNvGrpSpPr/>
          <p:nvPr/>
        </p:nvGrpSpPr>
        <p:grpSpPr>
          <a:xfrm>
            <a:off x="1605795" y="5766566"/>
            <a:ext cx="4722271" cy="461665"/>
            <a:chOff x="1373729" y="4192187"/>
            <a:chExt cx="4722271" cy="461665"/>
          </a:xfrm>
        </p:grpSpPr>
        <p:pic>
          <p:nvPicPr>
            <p:cNvPr id="12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3729" y="4192187"/>
              <a:ext cx="1428949" cy="419158"/>
            </a:xfrm>
            <a:prstGeom prst="rect">
              <a:avLst/>
            </a:prstGeom>
          </p:spPr>
        </p:pic>
        <p:sp>
          <p:nvSpPr>
            <p:cNvPr id="13" name="TextBox 10"/>
            <p:cNvSpPr txBox="1"/>
            <p:nvPr/>
          </p:nvSpPr>
          <p:spPr>
            <a:xfrm>
              <a:off x="2802678" y="4192187"/>
              <a:ext cx="46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</a:t>
              </a:r>
              <a:endParaRPr lang="en-US" dirty="0"/>
            </a:p>
          </p:txBody>
        </p:sp>
        <p:pic>
          <p:nvPicPr>
            <p:cNvPr id="14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57154" y="4201713"/>
              <a:ext cx="2838846" cy="400106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3762371" y="4727805"/>
            <a:ext cx="1558093" cy="1476684"/>
            <a:chOff x="4837467" y="4014320"/>
            <a:chExt cx="2170323" cy="1476684"/>
          </a:xfrm>
        </p:grpSpPr>
        <p:sp>
          <p:nvSpPr>
            <p:cNvPr id="23" name="Rectangle 22"/>
            <p:cNvSpPr/>
            <p:nvPr/>
          </p:nvSpPr>
          <p:spPr>
            <a:xfrm>
              <a:off x="5563518" y="5012674"/>
              <a:ext cx="490940" cy="47833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5844448" y="4508966"/>
              <a:ext cx="0" cy="5457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837467" y="4014320"/>
              <a:ext cx="2170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Gold structure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561428" y="4729822"/>
            <a:ext cx="1558093" cy="1486616"/>
            <a:chOff x="5079848" y="4004388"/>
            <a:chExt cx="2170323" cy="1486616"/>
          </a:xfrm>
        </p:grpSpPr>
        <p:sp>
          <p:nvSpPr>
            <p:cNvPr id="30" name="Rectangle 29"/>
            <p:cNvSpPr/>
            <p:nvPr/>
          </p:nvSpPr>
          <p:spPr>
            <a:xfrm>
              <a:off x="5563518" y="5012674"/>
              <a:ext cx="490940" cy="47833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5821579" y="4466909"/>
              <a:ext cx="0" cy="5457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079848" y="4004388"/>
              <a:ext cx="2170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Prediction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908659" y="2163809"/>
            <a:ext cx="2920629" cy="1129068"/>
            <a:chOff x="2815937" y="2262206"/>
            <a:chExt cx="3135458" cy="1207105"/>
          </a:xfrm>
        </p:grpSpPr>
        <p:grpSp>
          <p:nvGrpSpPr>
            <p:cNvPr id="36" name="Group 35"/>
            <p:cNvGrpSpPr/>
            <p:nvPr/>
          </p:nvGrpSpPr>
          <p:grpSpPr>
            <a:xfrm>
              <a:off x="2899240" y="2407171"/>
              <a:ext cx="1728217" cy="856268"/>
              <a:chOff x="459799" y="2162501"/>
              <a:chExt cx="2839316" cy="1070334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459799" y="2162501"/>
                <a:ext cx="1995055" cy="1070334"/>
                <a:chOff x="1454729" y="2961339"/>
                <a:chExt cx="1995054" cy="1070334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1454729" y="2961339"/>
                  <a:ext cx="1995054" cy="1070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839191" y="3250050"/>
                  <a:ext cx="138199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Infer</a:t>
                  </a:r>
                </a:p>
              </p:txBody>
            </p:sp>
          </p:grpSp>
          <p:sp>
            <p:nvSpPr>
              <p:cNvPr id="42" name="Right Arrow 41"/>
              <p:cNvSpPr/>
              <p:nvPr/>
            </p:nvSpPr>
            <p:spPr>
              <a:xfrm>
                <a:off x="2712027" y="2482351"/>
                <a:ext cx="587088" cy="55071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2815937" y="2262206"/>
              <a:ext cx="3135458" cy="120710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721803" y="2498639"/>
              <a:ext cx="1008785" cy="673333"/>
              <a:chOff x="4005695" y="3158801"/>
              <a:chExt cx="1657349" cy="841666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005695" y="3158801"/>
                <a:ext cx="1657349" cy="84166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227799" y="3386868"/>
                    <a:ext cx="130925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799" y="3386868"/>
                    <a:ext cx="1309255" cy="461665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/>
          <p:cNvGrpSpPr/>
          <p:nvPr/>
        </p:nvGrpSpPr>
        <p:grpSpPr>
          <a:xfrm>
            <a:off x="5373449" y="3437859"/>
            <a:ext cx="3487882" cy="1187484"/>
            <a:chOff x="3863751" y="1101105"/>
            <a:chExt cx="5151294" cy="1506681"/>
          </a:xfrm>
        </p:grpSpPr>
        <p:grpSp>
          <p:nvGrpSpPr>
            <p:cNvPr id="46" name="Group 45"/>
            <p:cNvGrpSpPr/>
            <p:nvPr/>
          </p:nvGrpSpPr>
          <p:grpSpPr>
            <a:xfrm>
              <a:off x="3863751" y="1101105"/>
              <a:ext cx="5151294" cy="1506681"/>
              <a:chOff x="3863751" y="1101105"/>
              <a:chExt cx="5151294" cy="1506681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863751" y="1101105"/>
                <a:ext cx="5151294" cy="1506681"/>
              </a:xfrm>
              <a:prstGeom prst="rect">
                <a:avLst/>
              </a:prstGeom>
              <a:solidFill>
                <a:srgbClr val="FFFFFF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ight Arrow 49"/>
              <p:cNvSpPr/>
              <p:nvPr/>
            </p:nvSpPr>
            <p:spPr>
              <a:xfrm>
                <a:off x="5978300" y="1668036"/>
                <a:ext cx="587089" cy="55071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6900494" y="1319279"/>
                <a:ext cx="1995055" cy="1070334"/>
                <a:chOff x="1838391" y="464268"/>
                <a:chExt cx="1995054" cy="1070334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1838391" y="464268"/>
                  <a:ext cx="1995054" cy="1070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026320" y="752979"/>
                  <a:ext cx="1632642" cy="585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Update</a:t>
                  </a:r>
                </a:p>
              </p:txBody>
            </p:sp>
          </p:grpSp>
        </p:grpSp>
        <p:grpSp>
          <p:nvGrpSpPr>
            <p:cNvPr id="47" name="Group 46"/>
            <p:cNvGrpSpPr/>
            <p:nvPr/>
          </p:nvGrpSpPr>
          <p:grpSpPr>
            <a:xfrm>
              <a:off x="4118032" y="1449183"/>
              <a:ext cx="1657349" cy="890230"/>
              <a:chOff x="4502059" y="1896660"/>
              <a:chExt cx="1657349" cy="89023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502059" y="1896660"/>
                <a:ext cx="1657349" cy="89023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712553" y="2055466"/>
                    <a:ext cx="1309256" cy="468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553" y="2055466"/>
                    <a:ext cx="1309256" cy="46860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Objective function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Distance-Augmented Argmax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18" y="2502863"/>
            <a:ext cx="4639322" cy="109552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572001" y="1839769"/>
            <a:ext cx="4383298" cy="1454274"/>
            <a:chOff x="5563518" y="4063756"/>
            <a:chExt cx="4383298" cy="1454274"/>
          </a:xfrm>
        </p:grpSpPr>
        <p:sp>
          <p:nvSpPr>
            <p:cNvPr id="9" name="Rectangle 8"/>
            <p:cNvSpPr/>
            <p:nvPr/>
          </p:nvSpPr>
          <p:spPr>
            <a:xfrm>
              <a:off x="5563518" y="5012674"/>
              <a:ext cx="1689040" cy="50535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7252558" y="4743829"/>
              <a:ext cx="1339909" cy="52152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76493" y="4063756"/>
              <a:ext cx="2170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Loss: </a:t>
              </a:r>
              <a:r>
                <a:rPr lang="en-US" dirty="0"/>
                <a:t>How wrong your prediction is? 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11</a:t>
            </a:fld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120" y="4332172"/>
            <a:ext cx="486795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5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A dual formulation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80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US" sz="28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dirty="0" smtClean="0"/>
                  <a:t> Important points </a:t>
                </a:r>
              </a:p>
              <a:p>
                <a:pPr lvl="1"/>
                <a:r>
                  <a:rPr lang="en-US" dirty="0" smtClean="0"/>
                  <a:t>One </a:t>
                </a:r>
                <a:r>
                  <a:rPr lang="en-US" dirty="0"/>
                  <a:t>dual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 smtClean="0"/>
                  <a:t> with </a:t>
                </a:r>
                <a:r>
                  <a:rPr lang="en-US" dirty="0"/>
                  <a:t>one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a structure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Only simple non-zero constraints (because of L2-loss)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A</a:t>
                </a:r>
                <a:r>
                  <a:rPr lang="en-US" dirty="0" smtClean="0"/>
                  <a:t>t optimal, many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s will be 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26768" y="4133202"/>
            <a:ext cx="3848637" cy="1217805"/>
            <a:chOff x="3750767" y="4133201"/>
            <a:chExt cx="3848637" cy="121780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0767" y="4133201"/>
              <a:ext cx="3848637" cy="1162212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3641" y="5005137"/>
              <a:ext cx="615646" cy="34586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4225977" y="3565643"/>
            <a:ext cx="4933157" cy="1439494"/>
            <a:chOff x="5563518" y="4051510"/>
            <a:chExt cx="4933157" cy="1439494"/>
          </a:xfrm>
        </p:grpSpPr>
        <p:sp>
          <p:nvSpPr>
            <p:cNvPr id="8" name="Rectangle 7"/>
            <p:cNvSpPr/>
            <p:nvPr/>
          </p:nvSpPr>
          <p:spPr>
            <a:xfrm>
              <a:off x="5563518" y="5012674"/>
              <a:ext cx="561860" cy="47833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125378" y="4534795"/>
              <a:ext cx="2080554" cy="4641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326352" y="4051510"/>
                  <a:ext cx="217032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u="sng" dirty="0"/>
                    <a:t>Counter: </a:t>
                  </a:r>
                  <a:r>
                    <a:rPr lang="en-US" dirty="0"/>
                    <a:t>How many </a:t>
                  </a:r>
                  <a:r>
                    <a:rPr lang="en-US" b="1" dirty="0"/>
                    <a:t>(soft) </a:t>
                  </a:r>
                  <a:r>
                    <a:rPr lang="en-US" dirty="0"/>
                    <a:t>times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/>
                    <a:t> (for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) has been used for </a:t>
                  </a:r>
                  <a:r>
                    <a:rPr lang="en-US" dirty="0" smtClean="0"/>
                    <a:t>updating?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352" y="4051510"/>
                  <a:ext cx="2170323" cy="12003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47" t="-3046" r="-3933" b="-71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4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Structured SVM Background</a:t>
            </a:r>
          </a:p>
          <a:p>
            <a:pPr lvl="1"/>
            <a:r>
              <a:rPr lang="en-US" dirty="0" smtClean="0"/>
              <a:t>Dual Formulations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 Dual Coordinate Descent Algorithm</a:t>
            </a:r>
          </a:p>
          <a:p>
            <a:pPr lvl="1"/>
            <a:r>
              <a:rPr lang="en-US" dirty="0" smtClean="0"/>
              <a:t>Hybrid-Style Algorithm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Experiments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Other </a:t>
            </a:r>
            <a:r>
              <a:rPr lang="en-US" dirty="0"/>
              <a:t>possibilities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2466" y="2899477"/>
            <a:ext cx="624115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Coordinate Descent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A very simple algorithm</a:t>
                </a:r>
              </a:p>
              <a:p>
                <a:pPr lvl="1"/>
                <a:r>
                  <a:rPr lang="en-US" dirty="0"/>
                  <a:t>Randomly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Minimize the objective function along the direction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while keep others fixed</a:t>
                </a:r>
              </a:p>
              <a:p>
                <a:pPr marL="685800" lvl="2" indent="0">
                  <a:buNone/>
                </a:pPr>
                <a:r>
                  <a:rPr lang="en-US" dirty="0"/>
                  <a:t>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𝑎𝑟𝑔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≥0</m:t>
                        </m:r>
                      </m:lim>
                    </m:limLow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Closed </a:t>
                </a:r>
                <a:r>
                  <a:rPr lang="en-US" dirty="0" smtClean="0"/>
                  <a:t>form </a:t>
                </a:r>
                <a:r>
                  <a:rPr lang="en-US" dirty="0"/>
                  <a:t>update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No inference is involved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In fact, this algorithm converges to the optimal solution</a:t>
                </a:r>
              </a:p>
              <a:p>
                <a:pPr lvl="1"/>
                <a:r>
                  <a:rPr lang="en-US" dirty="0" smtClean="0"/>
                  <a:t>But it is impractical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82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5224895" y="4045465"/>
            <a:ext cx="3487882" cy="1187484"/>
            <a:chOff x="3863751" y="1101105"/>
            <a:chExt cx="5151294" cy="1506681"/>
          </a:xfrm>
        </p:grpSpPr>
        <p:grpSp>
          <p:nvGrpSpPr>
            <p:cNvPr id="19" name="Group 18"/>
            <p:cNvGrpSpPr/>
            <p:nvPr/>
          </p:nvGrpSpPr>
          <p:grpSpPr>
            <a:xfrm>
              <a:off x="3863751" y="1101105"/>
              <a:ext cx="5151294" cy="1506681"/>
              <a:chOff x="3863751" y="1101105"/>
              <a:chExt cx="5151294" cy="1506681"/>
            </a:xfrm>
          </p:grpSpPr>
          <p:sp>
            <p:nvSpPr>
              <p:cNvPr id="23" name="Right Arrow 22"/>
              <p:cNvSpPr/>
              <p:nvPr/>
            </p:nvSpPr>
            <p:spPr>
              <a:xfrm>
                <a:off x="5978300" y="1668036"/>
                <a:ext cx="587089" cy="55071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900494" y="1319279"/>
                <a:ext cx="1995055" cy="1070334"/>
                <a:chOff x="1838391" y="464268"/>
                <a:chExt cx="1995054" cy="1070334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838391" y="464268"/>
                  <a:ext cx="1995054" cy="1070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026320" y="752979"/>
                  <a:ext cx="1632642" cy="585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Update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863751" y="1101105"/>
                <a:ext cx="5151294" cy="150668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118032" y="1449183"/>
              <a:ext cx="1657349" cy="890230"/>
              <a:chOff x="4502059" y="1896660"/>
              <a:chExt cx="1657349" cy="8902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502059" y="1896660"/>
                <a:ext cx="1657349" cy="89023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712553" y="2055466"/>
                    <a:ext cx="1309256" cy="468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553" y="2055466"/>
                    <a:ext cx="1309256" cy="46860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8318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the role of dual variables?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Look at the update rule closely </a:t>
                </a:r>
                <a:endParaRPr lang="en-US" dirty="0"/>
              </a:p>
              <a:p>
                <a:pPr marL="342900" lvl="1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Updating order does not really matters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 Why can we update weight vector without losing control?</a:t>
                </a:r>
              </a:p>
              <a:p>
                <a:endParaRPr lang="en-US" dirty="0"/>
              </a:p>
              <a:p>
                <a:r>
                  <a:rPr lang="en-US" dirty="0" smtClean="0"/>
                  <a:t> Observation:</a:t>
                </a:r>
              </a:p>
              <a:p>
                <a:pPr lvl="1"/>
                <a:r>
                  <a:rPr lang="en-US" dirty="0" smtClean="0"/>
                  <a:t>We can do </a:t>
                </a:r>
                <a:r>
                  <a:rPr lang="en-US" b="1" u="sng" dirty="0" smtClean="0">
                    <a:solidFill>
                      <a:srgbClr val="00B050"/>
                    </a:solidFill>
                  </a:rPr>
                  <a:t>negative</a:t>
                </a:r>
                <a:r>
                  <a:rPr lang="en-US" dirty="0" smtClean="0"/>
                  <a:t> update (if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</m:sSubSup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The dual variable </a:t>
                </a:r>
                <a:r>
                  <a:rPr lang="en-US" dirty="0" smtClean="0"/>
                  <a:t>helps </a:t>
                </a:r>
                <a:r>
                  <a:rPr lang="en-US" dirty="0" smtClean="0"/>
                  <a:t>us to control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implies its contributions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82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2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84514" y="3564082"/>
            <a:ext cx="7574972" cy="15482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 Only focus on a small set of structure for each example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F</a:t>
                </a:r>
                <a:r>
                  <a:rPr lang="en-US" dirty="0" smtClean="0"/>
                  <a:t>unction UpdateAll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342900" lvl="1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one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i="1" dirty="0"/>
              </a:p>
              <a:p>
                <a:pPr lvl="3"/>
                <a:r>
                  <a:rPr lang="en-US" sz="20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and the weight vector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 smtClean="0"/>
                  <a:t>	</a:t>
                </a:r>
              </a:p>
              <a:p>
                <a:pPr lvl="3"/>
                <a:endParaRPr lang="en-US" sz="2000" dirty="0" smtClean="0"/>
              </a:p>
              <a:p>
                <a:pPr lvl="1"/>
                <a:r>
                  <a:rPr lang="en-US" dirty="0" smtClean="0"/>
                  <a:t>Again; Update only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too many structures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354" y="2451116"/>
            <a:ext cx="4629796" cy="6096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0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DCD-Light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For each iteration</a:t>
                </a:r>
              </a:p>
              <a:p>
                <a:pPr lvl="1"/>
                <a:r>
                  <a:rPr lang="en-US" dirty="0"/>
                  <a:t>For each example</a:t>
                </a:r>
              </a:p>
              <a:p>
                <a:pPr lvl="2"/>
                <a:r>
                  <a:rPr lang="en-US" dirty="0" smtClean="0"/>
                  <a:t>inference 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If it is wrong enough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UpdateAll(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0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012746" y="1904911"/>
            <a:ext cx="3502603" cy="4351338"/>
          </a:xfrm>
        </p:spPr>
        <p:txBody>
          <a:bodyPr/>
          <a:lstStyle/>
          <a:p>
            <a:r>
              <a:rPr lang="en-US" dirty="0" smtClean="0"/>
              <a:t>To notice</a:t>
            </a:r>
          </a:p>
          <a:p>
            <a:pPr lvl="1"/>
            <a:r>
              <a:rPr lang="en-US" dirty="0" smtClean="0"/>
              <a:t>Distance-augmented inference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average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will still update even if the structure is correct</a:t>
            </a:r>
          </a:p>
          <a:p>
            <a:pPr marL="342900" lvl="1" indent="0">
              <a:buNone/>
            </a:pP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UpdateAll is important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90" y="2970197"/>
            <a:ext cx="3237003" cy="44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200" y="4448266"/>
            <a:ext cx="1981200" cy="40005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-609600" y="5065161"/>
            <a:ext cx="10210800" cy="1457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lang="en-US" sz="2400" b="1" kern="1200" dirty="0" smtClean="0">
                <a:solidFill>
                  <a:srgbClr val="242BC0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6930" y="5148253"/>
            <a:ext cx="3545063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/>
              <a:t>    Update Weight Vector;</a:t>
            </a:r>
          </a:p>
          <a:p>
            <a:pPr algn="ctr"/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6930" y="3848743"/>
            <a:ext cx="3545063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algn="ctr"/>
            <a:r>
              <a:rPr lang="en-US" sz="2400" dirty="0"/>
              <a:t>    Grow working set;</a:t>
            </a:r>
          </a:p>
          <a:p>
            <a:pPr algn="ctr"/>
            <a:endParaRPr lang="en-US" sz="24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113968" y="2549126"/>
            <a:ext cx="3545063" cy="1272479"/>
            <a:chOff x="2702383" y="2262206"/>
            <a:chExt cx="3135458" cy="1207105"/>
          </a:xfrm>
        </p:grpSpPr>
        <p:sp>
          <p:nvSpPr>
            <p:cNvPr id="17" name="Rectangle 16"/>
            <p:cNvSpPr/>
            <p:nvPr/>
          </p:nvSpPr>
          <p:spPr>
            <a:xfrm>
              <a:off x="2702383" y="2262206"/>
              <a:ext cx="3135458" cy="1207105"/>
            </a:xfrm>
            <a:prstGeom prst="rect">
              <a:avLst/>
            </a:prstGeom>
            <a:solidFill>
              <a:srgbClr val="FFFFFF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899240" y="2407171"/>
              <a:ext cx="1728217" cy="856268"/>
              <a:chOff x="459799" y="2162501"/>
              <a:chExt cx="2839316" cy="107033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59799" y="2162501"/>
                <a:ext cx="1995055" cy="1070334"/>
                <a:chOff x="1454729" y="2961339"/>
                <a:chExt cx="1995054" cy="1070334"/>
              </a:xfrm>
            </p:grpSpPr>
            <p:sp>
              <p:nvSpPr>
                <p:cNvPr id="23" name="Rounded Rectangle 22"/>
                <p:cNvSpPr/>
                <p:nvPr/>
              </p:nvSpPr>
              <p:spPr>
                <a:xfrm>
                  <a:off x="1454729" y="2961339"/>
                  <a:ext cx="1995054" cy="1070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839191" y="3250050"/>
                  <a:ext cx="138199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Infer</a:t>
                  </a:r>
                </a:p>
              </p:txBody>
            </p:sp>
          </p:grpSp>
          <p:sp>
            <p:nvSpPr>
              <p:cNvPr id="22" name="Right Arrow 21"/>
              <p:cNvSpPr/>
              <p:nvPr/>
            </p:nvSpPr>
            <p:spPr>
              <a:xfrm>
                <a:off x="2712027" y="2482351"/>
                <a:ext cx="587088" cy="55071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21803" y="2498639"/>
              <a:ext cx="1008785" cy="673333"/>
              <a:chOff x="4005695" y="3158801"/>
              <a:chExt cx="1657349" cy="841666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005695" y="3158801"/>
                <a:ext cx="1657349" cy="84166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227799" y="3386868"/>
                    <a:ext cx="130925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799" y="3386868"/>
                    <a:ext cx="1309255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5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0558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DCD-SSVM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 For each iteration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round</a:t>
                </a:r>
              </a:p>
              <a:p>
                <a:pPr lvl="2"/>
                <a:r>
                  <a:rPr lang="en-US" dirty="0" smtClean="0">
                    <a:solidFill>
                      <a:srgbClr val="FF0000"/>
                    </a:solidFill>
                  </a:rPr>
                  <a:t>For each example</a:t>
                </a:r>
              </a:p>
              <a:p>
                <a:pPr lvl="3"/>
                <a:r>
                  <a:rPr lang="en-US" dirty="0" smtClean="0">
                    <a:solidFill>
                      <a:srgbClr val="FF0000"/>
                    </a:solidFill>
                  </a:rPr>
                  <a:t>UpdateAll(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For each example</a:t>
                </a:r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If we are wrong enough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r>
                  <a:rPr lang="en-US" dirty="0" smtClean="0"/>
                  <a:t>UpdateAll(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03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825625"/>
                <a:ext cx="401512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To notice</a:t>
                </a:r>
              </a:p>
              <a:p>
                <a:pPr lvl="1"/>
                <a:r>
                  <a:rPr lang="en-US" dirty="0" smtClean="0"/>
                  <a:t>The first part is “inference-less” learning. Put more time on just </a:t>
                </a:r>
                <a:r>
                  <a:rPr lang="en-US" dirty="0" smtClean="0"/>
                  <a:t>updating</a:t>
                </a:r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The “balanced” approach</a:t>
                </a:r>
              </a:p>
              <a:p>
                <a:pPr marL="342900" lvl="1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Again</a:t>
                </a:r>
                <a:r>
                  <a:rPr lang="en-US" dirty="0"/>
                  <a:t>, we can do this because </a:t>
                </a:r>
                <a:r>
                  <a:rPr lang="en-US" dirty="0" smtClean="0"/>
                  <a:t>decouple inference and updating by caching the results</a:t>
                </a:r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We set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825625"/>
                <a:ext cx="4015120" cy="4351338"/>
              </a:xfrm>
              <a:blipFill rotWithShape="0">
                <a:blip r:embed="rId3"/>
                <a:stretch>
                  <a:fillRect l="-1973" t="-1821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778" y="4001294"/>
            <a:ext cx="3390372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220" y="5074841"/>
            <a:ext cx="1981200" cy="400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" y="3423335"/>
            <a:ext cx="3704359" cy="2585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pPr algn="ctr"/>
            <a:r>
              <a:rPr lang="en-US" sz="2400" dirty="0"/>
              <a:t>   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DCD-Light;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8650" y="2147035"/>
            <a:ext cx="3704359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2400" dirty="0"/>
              <a:t>   Inference-less Learning</a:t>
            </a:r>
          </a:p>
          <a:p>
            <a:pPr algn="ctr"/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6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Guarantee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We will only add structures in the working set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Independent of the complexity of the structure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 Without inference, the algorithm converges to optimal of the subproblem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Both DCD-Light and DCD-SSVM converges to optimal solution</a:t>
                </a:r>
              </a:p>
              <a:p>
                <a:pPr lvl="1"/>
                <a:r>
                  <a:rPr lang="en-US" dirty="0" smtClean="0"/>
                  <a:t>We also have convergence rate results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40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1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/>
              <a:t>Many NLP tasks are structured</a:t>
            </a:r>
          </a:p>
          <a:p>
            <a:pPr lvl="1"/>
            <a:r>
              <a:rPr lang="en-US" sz="1800" dirty="0" smtClean="0"/>
              <a:t>Parsing, Coreference, Chunking, SRL, Summarization, Machine translation, Entity Linking,…</a:t>
            </a:r>
          </a:p>
          <a:p>
            <a:pPr lvl="1"/>
            <a:endParaRPr lang="en-US" sz="18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Inference is required</a:t>
            </a:r>
          </a:p>
          <a:p>
            <a:pPr lvl="1"/>
            <a:r>
              <a:rPr lang="en-US" sz="1800" dirty="0" smtClean="0"/>
              <a:t>Find the structure with the best score according to the model</a:t>
            </a:r>
          </a:p>
          <a:p>
            <a:pPr lvl="1"/>
            <a:endParaRPr lang="en-US" sz="1800" dirty="0" smtClean="0"/>
          </a:p>
          <a:p>
            <a:r>
              <a:rPr lang="en-US" sz="2400" dirty="0" smtClean="0"/>
              <a:t> Goal: a better/faster linear structured learning algorithm</a:t>
            </a:r>
          </a:p>
          <a:p>
            <a:pPr lvl="1"/>
            <a:r>
              <a:rPr lang="en-US" sz="1800" dirty="0" smtClean="0"/>
              <a:t>Using Structural SVM</a:t>
            </a:r>
          </a:p>
          <a:p>
            <a:pPr lvl="1"/>
            <a:endParaRPr lang="en-US" sz="1800" dirty="0" smtClean="0"/>
          </a:p>
          <a:p>
            <a:r>
              <a:rPr lang="en-US" dirty="0"/>
              <a:t> </a:t>
            </a:r>
            <a:r>
              <a:rPr lang="en-US" dirty="0" smtClean="0"/>
              <a:t>What can be done for perceptron?</a:t>
            </a:r>
            <a:endParaRPr lang="en-US" sz="1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937" y="4821394"/>
            <a:ext cx="1013570" cy="155111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Structured SVM Background</a:t>
            </a:r>
          </a:p>
          <a:p>
            <a:pPr lvl="1"/>
            <a:r>
              <a:rPr lang="en-US" dirty="0" smtClean="0"/>
              <a:t>Dual Formulations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 Dual Coordinate Descent Algorithm</a:t>
            </a:r>
          </a:p>
          <a:p>
            <a:pPr lvl="1"/>
            <a:r>
              <a:rPr lang="en-US" dirty="0" smtClean="0"/>
              <a:t>Hybrid-Style Algorithm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Experiments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Other </a:t>
            </a:r>
            <a:r>
              <a:rPr lang="en-US" dirty="0"/>
              <a:t>possibilities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03248" y="4031601"/>
            <a:ext cx="624115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0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Data/Algorithm</a:t>
            </a:r>
          </a:p>
          <a:p>
            <a:pPr lvl="1"/>
            <a:r>
              <a:rPr lang="en-US" dirty="0" smtClean="0"/>
              <a:t> Compared to Perceptron, MIRA, SGD, SVM-Struct and FW-Struct</a:t>
            </a:r>
          </a:p>
          <a:p>
            <a:pPr lvl="1"/>
            <a:r>
              <a:rPr lang="en-US" dirty="0" smtClean="0"/>
              <a:t> Work on NER-MUC7, NER-CoNLL, WSJ-POS and WSJ-DP</a:t>
            </a:r>
          </a:p>
          <a:p>
            <a:endParaRPr lang="en-US" dirty="0" smtClean="0"/>
          </a:p>
          <a:p>
            <a:r>
              <a:rPr lang="en-US" dirty="0" smtClean="0"/>
              <a:t> Parameter C is tuned on the development set </a:t>
            </a:r>
          </a:p>
          <a:p>
            <a:endParaRPr lang="en-US" dirty="0" smtClean="0"/>
          </a:p>
          <a:p>
            <a:r>
              <a:rPr lang="en-US" dirty="0" smtClean="0"/>
              <a:t> We also add caching and example </a:t>
            </a:r>
            <a:r>
              <a:rPr lang="en-US" dirty="0" smtClean="0"/>
              <a:t>permutation </a:t>
            </a:r>
            <a:r>
              <a:rPr lang="en-US" dirty="0" smtClean="0"/>
              <a:t>for </a:t>
            </a:r>
            <a:r>
              <a:rPr lang="en-US" dirty="0" smtClean="0"/>
              <a:t>Preceptron</a:t>
            </a:r>
            <a:r>
              <a:rPr lang="en-US" dirty="0" smtClean="0"/>
              <a:t>, MIRA, SGD  and FW-Struct</a:t>
            </a:r>
          </a:p>
          <a:p>
            <a:pPr lvl="1"/>
            <a:r>
              <a:rPr lang="en-US" dirty="0" smtClean="0"/>
              <a:t>Permutation is very important</a:t>
            </a:r>
          </a:p>
          <a:p>
            <a:endParaRPr lang="en-US" dirty="0" smtClean="0"/>
          </a:p>
          <a:p>
            <a:r>
              <a:rPr lang="en-US" dirty="0" smtClean="0"/>
              <a:t> Details in the paper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8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87105"/>
            <a:ext cx="7886700" cy="4351338"/>
          </a:xfrm>
        </p:spPr>
        <p:txBody>
          <a:bodyPr/>
          <a:lstStyle/>
          <a:p>
            <a:r>
              <a:rPr lang="en-US" dirty="0" smtClean="0"/>
              <a:t> Is </a:t>
            </a:r>
            <a:r>
              <a:rPr lang="en-US" dirty="0" smtClean="0"/>
              <a:t>“balanced” </a:t>
            </a:r>
            <a:r>
              <a:rPr lang="en-US" dirty="0" smtClean="0"/>
              <a:t>a better strategy?</a:t>
            </a:r>
          </a:p>
          <a:p>
            <a:pPr lvl="1"/>
            <a:r>
              <a:rPr lang="en-US" dirty="0" smtClean="0"/>
              <a:t>Compare DCD-Light, DCD-</a:t>
            </a:r>
            <a:r>
              <a:rPr lang="en-US" dirty="0"/>
              <a:t>S</a:t>
            </a:r>
            <a:r>
              <a:rPr lang="en-US" dirty="0" smtClean="0"/>
              <a:t>SVM, and Cutting plane method [</a:t>
            </a:r>
            <a:r>
              <a:rPr lang="nl-NL" b="1" dirty="0" smtClean="0"/>
              <a:t>Chang et al. 2010]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 How does DCD compare to other SSVM algorithms?</a:t>
            </a:r>
          </a:p>
          <a:p>
            <a:pPr lvl="1"/>
            <a:r>
              <a:rPr lang="en-US" dirty="0" smtClean="0"/>
              <a:t>Compare to SVM-struct [Joachims et al. 09]; FW-struct</a:t>
            </a:r>
            <a:r>
              <a:rPr lang="en-US" dirty="0"/>
              <a:t> </a:t>
            </a:r>
            <a:r>
              <a:rPr lang="en-US" dirty="0" smtClean="0"/>
              <a:t>[Lacoste-Julien et al. 13]</a:t>
            </a:r>
          </a:p>
          <a:p>
            <a:pPr lvl="1"/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How does DCD compare to online learning algorithms?</a:t>
            </a:r>
          </a:p>
          <a:p>
            <a:pPr lvl="1"/>
            <a:r>
              <a:rPr lang="en-US" dirty="0" smtClean="0"/>
              <a:t>Compare to Perceptron [Collins 02], MIRA [Crammar 05], and SGD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L2-Loss SSVM algorithms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13" y="2001736"/>
            <a:ext cx="4347107" cy="3424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620" y="1919114"/>
            <a:ext cx="3760860" cy="3320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050" y="5288808"/>
            <a:ext cx="1646980" cy="981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1175" y="1457449"/>
            <a:ext cx="3057994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Same Inference code!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606" y="5376273"/>
            <a:ext cx="519521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[Optimization] DCD algorithms are faster than cutting plane methods (CPD)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488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to SVM-Struct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0772" y="2296392"/>
            <a:ext cx="4265762" cy="330430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 SVM-Struct in C, </a:t>
            </a:r>
            <a:r>
              <a:rPr lang="en-US" dirty="0" smtClean="0"/>
              <a:t>DCD</a:t>
            </a:r>
            <a:r>
              <a:rPr lang="en-US" dirty="0" smtClean="0"/>
              <a:t> </a:t>
            </a:r>
            <a:r>
              <a:rPr lang="en-US" dirty="0" smtClean="0"/>
              <a:t>in C#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Early iterations of SVM-Struct </a:t>
            </a:r>
            <a:r>
              <a:rPr lang="en-US" dirty="0" smtClean="0"/>
              <a:t>are</a:t>
            </a:r>
            <a:r>
              <a:rPr lang="en-US" dirty="0" smtClean="0"/>
              <a:t> </a:t>
            </a:r>
            <a:r>
              <a:rPr lang="en-US" dirty="0" smtClean="0"/>
              <a:t>not very stable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Early iterations for our algorithm </a:t>
            </a:r>
            <a:r>
              <a:rPr lang="en-US" dirty="0" smtClean="0"/>
              <a:t>are </a:t>
            </a:r>
            <a:r>
              <a:rPr lang="en-US" dirty="0" smtClean="0"/>
              <a:t>still good 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0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Perceptron, MIRA, SGD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2319"/>
            <a:ext cx="4447310" cy="41422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53" y="3715374"/>
            <a:ext cx="2033806" cy="1389557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237250"/>
              </p:ext>
            </p:extLst>
          </p:nvPr>
        </p:nvGraphicFramePr>
        <p:xfrm>
          <a:off x="4902673" y="2522127"/>
          <a:ext cx="3612677" cy="291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093"/>
                <a:gridCol w="970754"/>
                <a:gridCol w="984830"/>
              </a:tblGrid>
              <a:tr h="4655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Data\Algo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DCD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Percep.</a:t>
                      </a:r>
                      <a:endParaRPr lang="en-US" sz="2000" dirty="0"/>
                    </a:p>
                  </a:txBody>
                  <a:tcPr/>
                </a:tc>
              </a:tr>
              <a:tr h="6116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NER-MUC7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79.4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78.5</a:t>
                      </a:r>
                      <a:endParaRPr lang="en-US" sz="2000" dirty="0"/>
                    </a:p>
                  </a:txBody>
                  <a:tcPr/>
                </a:tc>
              </a:tr>
              <a:tr h="6116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NER-CoNLL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85.6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85.3</a:t>
                      </a:r>
                      <a:endParaRPr lang="en-US" sz="2000" dirty="0"/>
                    </a:p>
                  </a:txBody>
                  <a:tcPr/>
                </a:tc>
              </a:tr>
              <a:tr h="6116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POS-WSJ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97.1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96.9</a:t>
                      </a:r>
                    </a:p>
                  </a:txBody>
                  <a:tcPr/>
                </a:tc>
              </a:tr>
              <a:tr h="6116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DP-WSJ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90.8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90.3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 Can we guarantee the convergence of the algorithm?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r>
              <a:rPr lang="en-US" dirty="0" smtClean="0"/>
              <a:t> Can we control the cache such that it is not too large?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Is the balanced approach better than the “coupled” one?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93944" y="2306745"/>
            <a:ext cx="1795030" cy="758574"/>
            <a:chOff x="1454729" y="2961339"/>
            <a:chExt cx="1995054" cy="1070334"/>
          </a:xfrm>
        </p:grpSpPr>
        <p:sp>
          <p:nvSpPr>
            <p:cNvPr id="5" name="Rounded Rectangle 4"/>
            <p:cNvSpPr/>
            <p:nvPr/>
          </p:nvSpPr>
          <p:spPr>
            <a:xfrm>
              <a:off x="1454729" y="2961339"/>
              <a:ext cx="1995054" cy="1070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81448" y="3162082"/>
              <a:ext cx="138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</a:rPr>
                <a:t>Yes!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3944" y="3543010"/>
            <a:ext cx="1795030" cy="758574"/>
            <a:chOff x="1454729" y="2961339"/>
            <a:chExt cx="1995054" cy="1070334"/>
          </a:xfrm>
        </p:grpSpPr>
        <p:sp>
          <p:nvSpPr>
            <p:cNvPr id="8" name="Rounded Rectangle 7"/>
            <p:cNvSpPr/>
            <p:nvPr/>
          </p:nvSpPr>
          <p:spPr>
            <a:xfrm>
              <a:off x="1454729" y="2961339"/>
              <a:ext cx="1995054" cy="1070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1448" y="3162082"/>
              <a:ext cx="138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</a:rPr>
                <a:t>Yes!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93944" y="5056620"/>
            <a:ext cx="1795030" cy="758574"/>
            <a:chOff x="1454729" y="2961339"/>
            <a:chExt cx="1995054" cy="1070334"/>
          </a:xfrm>
        </p:grpSpPr>
        <p:sp>
          <p:nvSpPr>
            <p:cNvPr id="11" name="Rounded Rectangle 10"/>
            <p:cNvSpPr/>
            <p:nvPr/>
          </p:nvSpPr>
          <p:spPr>
            <a:xfrm>
              <a:off x="1454729" y="2961339"/>
              <a:ext cx="1995054" cy="1070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1448" y="3162082"/>
              <a:ext cx="138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</a:rPr>
                <a:t>Yes!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Structured SVM Background</a:t>
            </a:r>
          </a:p>
          <a:p>
            <a:pPr lvl="1"/>
            <a:r>
              <a:rPr lang="en-US" dirty="0" smtClean="0"/>
              <a:t>Dual Formulations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 Dual Coordinate Descent Algorithm</a:t>
            </a:r>
          </a:p>
          <a:p>
            <a:pPr lvl="1"/>
            <a:r>
              <a:rPr lang="en-US" dirty="0" smtClean="0"/>
              <a:t>Hybrid-Style Algorithm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Experiments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Other </a:t>
            </a:r>
            <a:r>
              <a:rPr lang="en-US" dirty="0"/>
              <a:t>possibilities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196766" y="4946001"/>
            <a:ext cx="624115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9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DCD is faster than </a:t>
            </a:r>
            <a:br>
              <a:rPr lang="en-US" dirty="0" smtClean="0"/>
            </a:br>
            <a:r>
              <a:rPr lang="en-US" dirty="0" smtClean="0"/>
              <a:t>Parallel Perceptron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89" y="4183236"/>
            <a:ext cx="7886700" cy="28811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With cache buffering techniques; multi-core DCD can be much faster than multi-core Perceptron [Chang et al. 2013]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27364" y="1929697"/>
            <a:ext cx="3135458" cy="1207105"/>
            <a:chOff x="2815937" y="2262206"/>
            <a:chExt cx="3135458" cy="1207105"/>
          </a:xfrm>
        </p:grpSpPr>
        <p:grpSp>
          <p:nvGrpSpPr>
            <p:cNvPr id="9" name="Group 8"/>
            <p:cNvGrpSpPr/>
            <p:nvPr/>
          </p:nvGrpSpPr>
          <p:grpSpPr>
            <a:xfrm>
              <a:off x="2899240" y="2407171"/>
              <a:ext cx="1728217" cy="856268"/>
              <a:chOff x="459799" y="2162501"/>
              <a:chExt cx="2839316" cy="1070334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59799" y="2162501"/>
                <a:ext cx="1995055" cy="1070334"/>
                <a:chOff x="1454729" y="2961339"/>
                <a:chExt cx="1995054" cy="1070334"/>
              </a:xfrm>
            </p:grpSpPr>
            <p:sp>
              <p:nvSpPr>
                <p:cNvPr id="16" name="Rounded Rectangle 15"/>
                <p:cNvSpPr/>
                <p:nvPr/>
              </p:nvSpPr>
              <p:spPr>
                <a:xfrm>
                  <a:off x="1454729" y="2961339"/>
                  <a:ext cx="1995054" cy="1070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839191" y="3250050"/>
                  <a:ext cx="138199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Infer</a:t>
                  </a:r>
                </a:p>
              </p:txBody>
            </p:sp>
          </p:grpSp>
          <p:sp>
            <p:nvSpPr>
              <p:cNvPr id="15" name="Right Arrow 14"/>
              <p:cNvSpPr/>
              <p:nvPr/>
            </p:nvSpPr>
            <p:spPr>
              <a:xfrm>
                <a:off x="2712027" y="2482351"/>
                <a:ext cx="587088" cy="55071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2815937" y="2262206"/>
              <a:ext cx="3135458" cy="120710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721803" y="2498639"/>
              <a:ext cx="1008785" cy="673333"/>
              <a:chOff x="4005695" y="3158801"/>
              <a:chExt cx="1657349" cy="841666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005695" y="3158801"/>
                <a:ext cx="1657349" cy="84166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227799" y="3386868"/>
                    <a:ext cx="130925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799" y="3386868"/>
                    <a:ext cx="1309255" cy="46166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" name="Group 17"/>
          <p:cNvGrpSpPr/>
          <p:nvPr/>
        </p:nvGrpSpPr>
        <p:grpSpPr>
          <a:xfrm>
            <a:off x="4643439" y="1949318"/>
            <a:ext cx="3487882" cy="1187484"/>
            <a:chOff x="3863751" y="1101105"/>
            <a:chExt cx="5151294" cy="1506681"/>
          </a:xfrm>
        </p:grpSpPr>
        <p:grpSp>
          <p:nvGrpSpPr>
            <p:cNvPr id="19" name="Group 18"/>
            <p:cNvGrpSpPr/>
            <p:nvPr/>
          </p:nvGrpSpPr>
          <p:grpSpPr>
            <a:xfrm>
              <a:off x="3863751" y="1101105"/>
              <a:ext cx="5151294" cy="1506681"/>
              <a:chOff x="3863751" y="1101105"/>
              <a:chExt cx="5151294" cy="1506681"/>
            </a:xfrm>
          </p:grpSpPr>
          <p:sp>
            <p:nvSpPr>
              <p:cNvPr id="23" name="Right Arrow 22"/>
              <p:cNvSpPr/>
              <p:nvPr/>
            </p:nvSpPr>
            <p:spPr>
              <a:xfrm>
                <a:off x="5978300" y="1668036"/>
                <a:ext cx="587089" cy="55071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6900494" y="1319279"/>
                <a:ext cx="1995055" cy="1070334"/>
                <a:chOff x="1838391" y="464268"/>
                <a:chExt cx="1995054" cy="1070334"/>
              </a:xfrm>
            </p:grpSpPr>
            <p:sp>
              <p:nvSpPr>
                <p:cNvPr id="26" name="Rounded Rectangle 25"/>
                <p:cNvSpPr/>
                <p:nvPr/>
              </p:nvSpPr>
              <p:spPr>
                <a:xfrm>
                  <a:off x="1838391" y="464268"/>
                  <a:ext cx="1995054" cy="1070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026320" y="752979"/>
                  <a:ext cx="1632642" cy="585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Update</a:t>
                  </a: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3863751" y="1101105"/>
                <a:ext cx="5151294" cy="150668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118032" y="1449183"/>
              <a:ext cx="1657349" cy="890230"/>
              <a:chOff x="4502059" y="1896660"/>
              <a:chExt cx="1657349" cy="890230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502059" y="1896660"/>
                <a:ext cx="1657349" cy="89023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712553" y="2055466"/>
                    <a:ext cx="1309256" cy="468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553" y="2055466"/>
                    <a:ext cx="1309256" cy="46860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Group 29"/>
          <p:cNvGrpSpPr/>
          <p:nvPr/>
        </p:nvGrpSpPr>
        <p:grpSpPr>
          <a:xfrm>
            <a:off x="1600200" y="3709555"/>
            <a:ext cx="1537422" cy="473681"/>
            <a:chOff x="1600200" y="3709555"/>
            <a:chExt cx="1537422" cy="473681"/>
          </a:xfrm>
        </p:grpSpPr>
        <p:sp>
          <p:nvSpPr>
            <p:cNvPr id="28" name="Rectangular Callout 27"/>
            <p:cNvSpPr/>
            <p:nvPr/>
          </p:nvSpPr>
          <p:spPr>
            <a:xfrm>
              <a:off x="1600200" y="3709555"/>
              <a:ext cx="1537422" cy="473681"/>
            </a:xfrm>
            <a:prstGeom prst="wedgeRectCallout">
              <a:avLst>
                <a:gd name="adj1" fmla="val -23536"/>
                <a:gd name="adj2" fmla="val -1656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00201" y="3715562"/>
              <a:ext cx="1537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 workers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306465" y="3703546"/>
            <a:ext cx="1537422" cy="473681"/>
            <a:chOff x="1600200" y="3709555"/>
            <a:chExt cx="1537422" cy="473681"/>
          </a:xfrm>
        </p:grpSpPr>
        <p:sp>
          <p:nvSpPr>
            <p:cNvPr id="32" name="Rectangular Callout 31"/>
            <p:cNvSpPr/>
            <p:nvPr/>
          </p:nvSpPr>
          <p:spPr>
            <a:xfrm>
              <a:off x="1600200" y="3709555"/>
              <a:ext cx="1537422" cy="473681"/>
            </a:xfrm>
            <a:prstGeom prst="wedgeRectCallout">
              <a:avLst>
                <a:gd name="adj1" fmla="val -23536"/>
                <a:gd name="adj2" fmla="val -165640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00201" y="3715562"/>
              <a:ext cx="1537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</a:t>
              </a:r>
              <a:r>
                <a:rPr lang="en-US" sz="2400" dirty="0" smtClean="0"/>
                <a:t> workers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25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We have proposed </a:t>
            </a:r>
            <a:r>
              <a:rPr lang="en-US" dirty="0" smtClean="0"/>
              <a:t>dual </a:t>
            </a:r>
            <a:r>
              <a:rPr lang="en-US" dirty="0" smtClean="0"/>
              <a:t>coordinate descent </a:t>
            </a:r>
            <a:r>
              <a:rPr lang="en-US" dirty="0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[Optimization] DCD </a:t>
            </a:r>
            <a:r>
              <a:rPr lang="en-US" dirty="0"/>
              <a:t>algorithms are faster than cutting plane/ </a:t>
            </a:r>
            <a:r>
              <a:rPr lang="en-US" dirty="0" smtClean="0"/>
              <a:t>SGD</a:t>
            </a:r>
          </a:p>
          <a:p>
            <a:pPr lvl="1"/>
            <a:r>
              <a:rPr lang="en-US" dirty="0" smtClean="0"/>
              <a:t>Decouple inference and learning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 There is value for developing Structural SVM</a:t>
            </a:r>
          </a:p>
          <a:p>
            <a:pPr lvl="1"/>
            <a:r>
              <a:rPr lang="en-US" dirty="0" smtClean="0"/>
              <a:t>We can design more elaborated algorithms</a:t>
            </a:r>
          </a:p>
          <a:p>
            <a:pPr lvl="1"/>
            <a:r>
              <a:rPr lang="en-US" b="1" u="sng" dirty="0" smtClean="0">
                <a:solidFill>
                  <a:srgbClr val="00B050"/>
                </a:solidFill>
              </a:rPr>
              <a:t>Myth</a:t>
            </a:r>
            <a:r>
              <a:rPr lang="en-US" dirty="0" smtClean="0"/>
              <a:t>: Structural SVM is slower than perceptron</a:t>
            </a:r>
          </a:p>
          <a:p>
            <a:pPr lvl="2"/>
            <a:r>
              <a:rPr lang="en-US" dirty="0" smtClean="0"/>
              <a:t>Not necessary </a:t>
            </a:r>
          </a:p>
          <a:p>
            <a:pPr lvl="1"/>
            <a:r>
              <a:rPr lang="en-US" dirty="0" smtClean="0"/>
              <a:t>More comparisons need to be done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The hybrid approach is the best overall strategy</a:t>
            </a:r>
          </a:p>
          <a:p>
            <a:pPr lvl="1"/>
            <a:r>
              <a:rPr lang="en-US" dirty="0" smtClean="0"/>
              <a:t>Different strategies are needed for different datasets</a:t>
            </a:r>
          </a:p>
          <a:p>
            <a:pPr lvl="1"/>
            <a:r>
              <a:rPr lang="en-US" dirty="0" smtClean="0"/>
              <a:t>Other ways of caching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733309" y="3192823"/>
            <a:ext cx="2286000" cy="1677555"/>
            <a:chOff x="6712528" y="3439391"/>
            <a:chExt cx="2286000" cy="1677555"/>
          </a:xfrm>
        </p:grpSpPr>
        <p:sp>
          <p:nvSpPr>
            <p:cNvPr id="9" name="Explosion 1 8"/>
            <p:cNvSpPr/>
            <p:nvPr/>
          </p:nvSpPr>
          <p:spPr>
            <a:xfrm>
              <a:off x="6712528" y="3439391"/>
              <a:ext cx="2286000" cy="1677555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5591" y="4031601"/>
              <a:ext cx="1189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Thanks!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972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</a:t>
            </a:r>
            <a:r>
              <a:rPr lang="en-US" dirty="0"/>
              <a:t>p</a:t>
            </a:r>
            <a:r>
              <a:rPr lang="en-US" dirty="0" smtClean="0"/>
              <a:t>arts of Structured Prediction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Common training procedure (</a:t>
            </a:r>
            <a:r>
              <a:rPr lang="en-US" dirty="0"/>
              <a:t>a</a:t>
            </a:r>
            <a:r>
              <a:rPr lang="en-US" dirty="0" smtClean="0"/>
              <a:t>lgorithm perspective)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Perceptron:</a:t>
            </a:r>
          </a:p>
          <a:p>
            <a:pPr lvl="1"/>
            <a:r>
              <a:rPr lang="en-US" u="sng" dirty="0" smtClean="0"/>
              <a:t>Inference</a:t>
            </a:r>
            <a:r>
              <a:rPr lang="en-US" dirty="0" smtClean="0"/>
              <a:t> and </a:t>
            </a:r>
            <a:r>
              <a:rPr lang="en-US" u="sng" dirty="0" smtClean="0"/>
              <a:t>Update</a:t>
            </a:r>
            <a:r>
              <a:rPr lang="en-US" dirty="0" smtClean="0"/>
              <a:t> </a:t>
            </a:r>
            <a:r>
              <a:rPr lang="en-US" dirty="0" smtClean="0"/>
              <a:t>procedures are </a:t>
            </a:r>
            <a:r>
              <a:rPr lang="en-US" dirty="0" smtClean="0"/>
              <a:t>coupled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Inference </a:t>
            </a:r>
            <a:r>
              <a:rPr lang="en-US" dirty="0" smtClean="0"/>
              <a:t>is expensive</a:t>
            </a:r>
          </a:p>
          <a:p>
            <a:pPr lvl="1"/>
            <a:r>
              <a:rPr lang="en-US" dirty="0" smtClean="0"/>
              <a:t>But we only use the result </a:t>
            </a:r>
            <a:r>
              <a:rPr lang="en-US" b="1" u="sng" dirty="0" smtClean="0"/>
              <a:t>once</a:t>
            </a:r>
            <a:r>
              <a:rPr lang="en-US" dirty="0" smtClean="0"/>
              <a:t> in a </a:t>
            </a:r>
            <a:r>
              <a:rPr lang="en-US" b="1" u="sng" dirty="0" smtClean="0"/>
              <a:t>fixed</a:t>
            </a:r>
            <a:r>
              <a:rPr lang="en-US" dirty="0" smtClean="0"/>
              <a:t> step</a:t>
            </a:r>
          </a:p>
          <a:p>
            <a:pPr marL="342900" lvl="1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70188" y="2722381"/>
            <a:ext cx="1995055" cy="1070334"/>
            <a:chOff x="1454729" y="2961339"/>
            <a:chExt cx="1995054" cy="1070334"/>
          </a:xfrm>
        </p:grpSpPr>
        <p:sp>
          <p:nvSpPr>
            <p:cNvPr id="6" name="Rounded Rectangle 5"/>
            <p:cNvSpPr/>
            <p:nvPr/>
          </p:nvSpPr>
          <p:spPr>
            <a:xfrm>
              <a:off x="1454729" y="2961339"/>
              <a:ext cx="1995054" cy="1070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39191" y="3250050"/>
              <a:ext cx="138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</a:rPr>
                <a:t>Inference </a:t>
              </a:r>
            </a:p>
          </p:txBody>
        </p:sp>
      </p:grpSp>
      <p:sp>
        <p:nvSpPr>
          <p:cNvPr id="9" name="Right Arrow 8"/>
          <p:cNvSpPr/>
          <p:nvPr/>
        </p:nvSpPr>
        <p:spPr>
          <a:xfrm>
            <a:off x="2722416" y="3042231"/>
            <a:ext cx="587088" cy="550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4865" y="2933120"/>
            <a:ext cx="1657349" cy="841666"/>
            <a:chOff x="4005695" y="3158801"/>
            <a:chExt cx="1657349" cy="841666"/>
          </a:xfrm>
        </p:grpSpPr>
        <p:sp>
          <p:nvSpPr>
            <p:cNvPr id="10" name="Oval 9"/>
            <p:cNvSpPr/>
            <p:nvPr/>
          </p:nvSpPr>
          <p:spPr>
            <a:xfrm>
              <a:off x="4005695" y="3158801"/>
              <a:ext cx="1657349" cy="8416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27799" y="3386869"/>
              <a:ext cx="1309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tructure</a:t>
              </a:r>
              <a:endParaRPr lang="en-US" dirty="0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5598101" y="3055513"/>
            <a:ext cx="587088" cy="5507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520295" y="2706757"/>
            <a:ext cx="1995055" cy="1070334"/>
            <a:chOff x="1454729" y="2961339"/>
            <a:chExt cx="1995054" cy="1070334"/>
          </a:xfrm>
        </p:grpSpPr>
        <p:sp>
          <p:nvSpPr>
            <p:cNvPr id="15" name="Rounded Rectangle 14"/>
            <p:cNvSpPr/>
            <p:nvPr/>
          </p:nvSpPr>
          <p:spPr>
            <a:xfrm>
              <a:off x="1454729" y="2961339"/>
              <a:ext cx="1995054" cy="1070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39191" y="3250050"/>
              <a:ext cx="138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FF00"/>
                  </a:solidFill>
                </a:rPr>
                <a:t>Update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5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67724"/>
            <a:ext cx="7886700" cy="23395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9799" y="2162501"/>
            <a:ext cx="2839316" cy="1070334"/>
            <a:chOff x="459799" y="2162501"/>
            <a:chExt cx="2839316" cy="1070334"/>
          </a:xfrm>
        </p:grpSpPr>
        <p:grpSp>
          <p:nvGrpSpPr>
            <p:cNvPr id="4" name="Group 3"/>
            <p:cNvGrpSpPr/>
            <p:nvPr/>
          </p:nvGrpSpPr>
          <p:grpSpPr>
            <a:xfrm>
              <a:off x="459799" y="2162501"/>
              <a:ext cx="1995055" cy="1070334"/>
              <a:chOff x="1454729" y="2961339"/>
              <a:chExt cx="1995054" cy="1070334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454729" y="2961339"/>
                <a:ext cx="1995054" cy="10703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839191" y="3250050"/>
                <a:ext cx="1381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Inference </a:t>
                </a:r>
              </a:p>
            </p:txBody>
          </p:sp>
        </p:grpSp>
        <p:sp>
          <p:nvSpPr>
            <p:cNvPr id="7" name="Right Arrow 6"/>
            <p:cNvSpPr/>
            <p:nvPr/>
          </p:nvSpPr>
          <p:spPr>
            <a:xfrm>
              <a:off x="2712027" y="2482351"/>
              <a:ext cx="587088" cy="5507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22119" y="1932710"/>
            <a:ext cx="5151294" cy="1506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587712" y="2146877"/>
            <a:ext cx="2917249" cy="1070334"/>
            <a:chOff x="5587712" y="2146877"/>
            <a:chExt cx="2917249" cy="1070334"/>
          </a:xfrm>
        </p:grpSpPr>
        <p:sp>
          <p:nvSpPr>
            <p:cNvPr id="11" name="Right Arrow 10"/>
            <p:cNvSpPr/>
            <p:nvPr/>
          </p:nvSpPr>
          <p:spPr>
            <a:xfrm>
              <a:off x="5587712" y="2495633"/>
              <a:ext cx="587088" cy="5507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6509906" y="2146877"/>
              <a:ext cx="1995055" cy="1070334"/>
              <a:chOff x="1454729" y="2961339"/>
              <a:chExt cx="1995054" cy="107033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454729" y="2961339"/>
                <a:ext cx="1995054" cy="107033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250050"/>
                <a:ext cx="1381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FF00"/>
                    </a:solidFill>
                  </a:rPr>
                  <a:t>Update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3595257" y="2330307"/>
            <a:ext cx="1657349" cy="841666"/>
            <a:chOff x="4005695" y="3158801"/>
            <a:chExt cx="1657349" cy="841666"/>
          </a:xfrm>
        </p:grpSpPr>
        <p:sp>
          <p:nvSpPr>
            <p:cNvPr id="31" name="Oval 30"/>
            <p:cNvSpPr/>
            <p:nvPr/>
          </p:nvSpPr>
          <p:spPr>
            <a:xfrm>
              <a:off x="4005695" y="3158801"/>
              <a:ext cx="1657349" cy="841666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27799" y="3386869"/>
              <a:ext cx="1309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  <a:r>
                <a:rPr lang="en-US" dirty="0" smtClean="0"/>
                <a:t>tructure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80089" y="3598176"/>
            <a:ext cx="5151294" cy="1506681"/>
            <a:chOff x="3480089" y="3598176"/>
            <a:chExt cx="5151294" cy="1506681"/>
          </a:xfrm>
        </p:grpSpPr>
        <p:grpSp>
          <p:nvGrpSpPr>
            <p:cNvPr id="25" name="Group 24"/>
            <p:cNvGrpSpPr/>
            <p:nvPr/>
          </p:nvGrpSpPr>
          <p:grpSpPr>
            <a:xfrm>
              <a:off x="3480089" y="3598176"/>
              <a:ext cx="5151294" cy="1506681"/>
              <a:chOff x="3480089" y="3598176"/>
              <a:chExt cx="5151294" cy="1506681"/>
            </a:xfrm>
          </p:grpSpPr>
          <p:sp>
            <p:nvSpPr>
              <p:cNvPr id="20" name="Right Arrow 19"/>
              <p:cNvSpPr/>
              <p:nvPr/>
            </p:nvSpPr>
            <p:spPr>
              <a:xfrm>
                <a:off x="5594638" y="4165106"/>
                <a:ext cx="587088" cy="55071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516832" y="3816350"/>
                <a:ext cx="1995055" cy="1070334"/>
                <a:chOff x="1454729" y="2961339"/>
                <a:chExt cx="1995054" cy="1070334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1454729" y="2961339"/>
                  <a:ext cx="1995054" cy="1070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839191" y="3250050"/>
                  <a:ext cx="13819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Update</a:t>
                  </a:r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3480089" y="3598176"/>
                <a:ext cx="5151294" cy="150668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643313" y="4019632"/>
              <a:ext cx="1657349" cy="841666"/>
              <a:chOff x="4027340" y="4467109"/>
              <a:chExt cx="1657349" cy="841666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027340" y="4467109"/>
                <a:ext cx="1657349" cy="84166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201388" y="4703276"/>
                <a:ext cx="1309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</a:t>
                </a:r>
                <a:r>
                  <a:rPr lang="en-US" dirty="0" smtClean="0"/>
                  <a:t>tructure</a:t>
                </a:r>
                <a:endParaRPr lang="en-US" dirty="0"/>
              </a:p>
            </p:txBody>
          </p:sp>
        </p:grp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7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602736"/>
            <a:ext cx="7886700" cy="260453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u="sng" dirty="0" smtClean="0"/>
              <a:t>Inference</a:t>
            </a:r>
            <a:r>
              <a:rPr lang="en-US" dirty="0" smtClean="0"/>
              <a:t> and </a:t>
            </a:r>
            <a:r>
              <a:rPr lang="en-US" u="sng" dirty="0" smtClean="0"/>
              <a:t>Update</a:t>
            </a:r>
            <a:r>
              <a:rPr lang="en-US" dirty="0" smtClean="0"/>
              <a:t> procedures can be decoupled</a:t>
            </a:r>
          </a:p>
          <a:p>
            <a:pPr lvl="1"/>
            <a:r>
              <a:rPr lang="en-US" dirty="0" smtClean="0"/>
              <a:t>If we cache inference results/structures</a:t>
            </a:r>
          </a:p>
          <a:p>
            <a:r>
              <a:rPr lang="en-US" dirty="0" smtClean="0"/>
              <a:t> Advantage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etter </a:t>
            </a:r>
            <a:r>
              <a:rPr lang="en-US" dirty="0" smtClean="0"/>
              <a:t>balance (e.g. more updating; less inference)</a:t>
            </a:r>
            <a:endParaRPr lang="en-US" dirty="0"/>
          </a:p>
          <a:p>
            <a:r>
              <a:rPr lang="en-US" dirty="0" smtClean="0"/>
              <a:t> Need to do this carefully…</a:t>
            </a:r>
          </a:p>
          <a:p>
            <a:pPr lvl="1"/>
            <a:r>
              <a:rPr lang="en-US" dirty="0" smtClean="0"/>
              <a:t>We still need inference at test time</a:t>
            </a:r>
          </a:p>
          <a:p>
            <a:pPr lvl="1"/>
            <a:r>
              <a:rPr lang="en-US" dirty="0" smtClean="0"/>
              <a:t>Need to control the algorithm such that it converges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27364" y="1929697"/>
            <a:ext cx="3135458" cy="1207105"/>
            <a:chOff x="2815937" y="2262206"/>
            <a:chExt cx="3135458" cy="1207105"/>
          </a:xfrm>
        </p:grpSpPr>
        <p:grpSp>
          <p:nvGrpSpPr>
            <p:cNvPr id="4" name="Group 3"/>
            <p:cNvGrpSpPr/>
            <p:nvPr/>
          </p:nvGrpSpPr>
          <p:grpSpPr>
            <a:xfrm>
              <a:off x="2899240" y="2407171"/>
              <a:ext cx="1728217" cy="856268"/>
              <a:chOff x="459799" y="2162501"/>
              <a:chExt cx="2839316" cy="107033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59799" y="2162501"/>
                <a:ext cx="1995055" cy="1070334"/>
                <a:chOff x="1454729" y="2961339"/>
                <a:chExt cx="1995054" cy="1070334"/>
              </a:xfrm>
            </p:grpSpPr>
            <p:sp>
              <p:nvSpPr>
                <p:cNvPr id="7" name="Rounded Rectangle 6"/>
                <p:cNvSpPr/>
                <p:nvPr/>
              </p:nvSpPr>
              <p:spPr>
                <a:xfrm>
                  <a:off x="1454729" y="2961339"/>
                  <a:ext cx="1995054" cy="1070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839191" y="3250050"/>
                  <a:ext cx="1381990" cy="5770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Infer</a:t>
                  </a:r>
                </a:p>
              </p:txBody>
            </p:sp>
          </p:grpSp>
          <p:sp>
            <p:nvSpPr>
              <p:cNvPr id="6" name="Right Arrow 5"/>
              <p:cNvSpPr/>
              <p:nvPr/>
            </p:nvSpPr>
            <p:spPr>
              <a:xfrm>
                <a:off x="2712027" y="2482351"/>
                <a:ext cx="587088" cy="55071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815937" y="2262206"/>
              <a:ext cx="3135458" cy="120710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721803" y="2498639"/>
              <a:ext cx="1008785" cy="673333"/>
              <a:chOff x="4005695" y="3158801"/>
              <a:chExt cx="1657349" cy="841666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005695" y="3158801"/>
                <a:ext cx="1657349" cy="841666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27799" y="3386868"/>
                    <a:ext cx="130925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799" y="3386868"/>
                    <a:ext cx="1309255" cy="46166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3" name="Group 12"/>
          <p:cNvGrpSpPr/>
          <p:nvPr/>
        </p:nvGrpSpPr>
        <p:grpSpPr>
          <a:xfrm>
            <a:off x="4643439" y="1949318"/>
            <a:ext cx="3487882" cy="1187484"/>
            <a:chOff x="3863751" y="1101105"/>
            <a:chExt cx="5151294" cy="1506681"/>
          </a:xfrm>
        </p:grpSpPr>
        <p:grpSp>
          <p:nvGrpSpPr>
            <p:cNvPr id="14" name="Group 13"/>
            <p:cNvGrpSpPr/>
            <p:nvPr/>
          </p:nvGrpSpPr>
          <p:grpSpPr>
            <a:xfrm>
              <a:off x="3863751" y="1101105"/>
              <a:ext cx="5151294" cy="1506681"/>
              <a:chOff x="3863751" y="1101105"/>
              <a:chExt cx="5151294" cy="1506681"/>
            </a:xfrm>
          </p:grpSpPr>
          <p:sp>
            <p:nvSpPr>
              <p:cNvPr id="18" name="Right Arrow 17"/>
              <p:cNvSpPr/>
              <p:nvPr/>
            </p:nvSpPr>
            <p:spPr>
              <a:xfrm>
                <a:off x="5978300" y="1668036"/>
                <a:ext cx="587089" cy="550719"/>
              </a:xfrm>
              <a:prstGeom prst="right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6900494" y="1319279"/>
                <a:ext cx="1995055" cy="1070334"/>
                <a:chOff x="1838391" y="464268"/>
                <a:chExt cx="1995054" cy="1070334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1838391" y="464268"/>
                  <a:ext cx="1995054" cy="107033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026320" y="752979"/>
                  <a:ext cx="1632642" cy="585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FF00"/>
                      </a:solidFill>
                    </a:rPr>
                    <a:t>Update</a:t>
                  </a: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3863751" y="1101105"/>
                <a:ext cx="5151294" cy="1506681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118032" y="1449183"/>
              <a:ext cx="1657349" cy="890230"/>
              <a:chOff x="4502059" y="1896660"/>
              <a:chExt cx="1657349" cy="89023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502059" y="1896660"/>
                <a:ext cx="1657349" cy="89023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712553" y="2055466"/>
                    <a:ext cx="1309256" cy="4686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553" y="2055466"/>
                    <a:ext cx="1309256" cy="46860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Can we guarantee </a:t>
            </a:r>
            <a:r>
              <a:rPr lang="en-US" dirty="0" smtClean="0"/>
              <a:t>the convergence of the algorithm?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endParaRPr lang="en-US" dirty="0"/>
          </a:p>
          <a:p>
            <a:r>
              <a:rPr lang="en-US" dirty="0" smtClean="0"/>
              <a:t> Can we control the cache such that it is not too large?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Is the balanced approach better than the “coupled” one?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12107" y="2320184"/>
            <a:ext cx="1795030" cy="758574"/>
            <a:chOff x="1454729" y="2961339"/>
            <a:chExt cx="1995054" cy="1070334"/>
          </a:xfrm>
        </p:grpSpPr>
        <p:sp>
          <p:nvSpPr>
            <p:cNvPr id="5" name="Rounded Rectangle 4"/>
            <p:cNvSpPr/>
            <p:nvPr/>
          </p:nvSpPr>
          <p:spPr>
            <a:xfrm>
              <a:off x="1454729" y="2961339"/>
              <a:ext cx="1995054" cy="1070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81448" y="3162082"/>
              <a:ext cx="1381991" cy="65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</a:rPr>
                <a:t>Yes! 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3944" y="3543010"/>
            <a:ext cx="1795030" cy="758574"/>
            <a:chOff x="1454729" y="2961339"/>
            <a:chExt cx="1995054" cy="1070334"/>
          </a:xfrm>
        </p:grpSpPr>
        <p:sp>
          <p:nvSpPr>
            <p:cNvPr id="8" name="Rounded Rectangle 7"/>
            <p:cNvSpPr/>
            <p:nvPr/>
          </p:nvSpPr>
          <p:spPr>
            <a:xfrm>
              <a:off x="1454729" y="2961339"/>
              <a:ext cx="1995054" cy="1070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81448" y="3162082"/>
              <a:ext cx="138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</a:rPr>
                <a:t>Yes!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93944" y="5056620"/>
            <a:ext cx="1795030" cy="758574"/>
            <a:chOff x="1454729" y="2961339"/>
            <a:chExt cx="1995054" cy="1070334"/>
          </a:xfrm>
        </p:grpSpPr>
        <p:sp>
          <p:nvSpPr>
            <p:cNvPr id="11" name="Rounded Rectangle 10"/>
            <p:cNvSpPr/>
            <p:nvPr/>
          </p:nvSpPr>
          <p:spPr>
            <a:xfrm>
              <a:off x="1454729" y="2961339"/>
              <a:ext cx="1995054" cy="10703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81448" y="3162082"/>
              <a:ext cx="1381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</a:rPr>
                <a:t>Yes!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7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We propose a Dual Coordinate Descent (DCD) Algorithm</a:t>
            </a:r>
          </a:p>
          <a:p>
            <a:pPr lvl="1"/>
            <a:r>
              <a:rPr lang="en-US" dirty="0" smtClean="0"/>
              <a:t>For L2-Loss Structural SVM; Most people solve L1-Loss SSVM</a:t>
            </a:r>
          </a:p>
          <a:p>
            <a:pPr lvl="1"/>
            <a:endParaRPr lang="en-US" dirty="0"/>
          </a:p>
          <a:p>
            <a:r>
              <a:rPr lang="en-US" dirty="0" smtClean="0"/>
              <a:t> DCD decouples </a:t>
            </a:r>
            <a:r>
              <a:rPr lang="en-US" u="sng" dirty="0" smtClean="0"/>
              <a:t>Inference</a:t>
            </a:r>
            <a:r>
              <a:rPr lang="en-US" dirty="0" smtClean="0"/>
              <a:t> and </a:t>
            </a:r>
            <a:r>
              <a:rPr lang="en-US" u="sng" dirty="0" smtClean="0"/>
              <a:t>Update</a:t>
            </a:r>
            <a:r>
              <a:rPr lang="en-US" dirty="0" smtClean="0"/>
              <a:t> procedures</a:t>
            </a:r>
          </a:p>
          <a:p>
            <a:pPr lvl="1"/>
            <a:r>
              <a:rPr lang="en-US" dirty="0" smtClean="0"/>
              <a:t>Easy to implement; Enables </a:t>
            </a:r>
            <a:r>
              <a:rPr lang="en-US" dirty="0"/>
              <a:t>“inference-less” </a:t>
            </a:r>
            <a:r>
              <a:rPr lang="en-US" dirty="0" smtClean="0"/>
              <a:t>learning</a:t>
            </a:r>
          </a:p>
          <a:p>
            <a:pPr lvl="1"/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Competitive </a:t>
            </a:r>
            <a:r>
              <a:rPr lang="en-US" dirty="0"/>
              <a:t>to online learning </a:t>
            </a:r>
            <a:r>
              <a:rPr lang="en-US" dirty="0" smtClean="0"/>
              <a:t>algorithms; </a:t>
            </a:r>
            <a:r>
              <a:rPr lang="en-US" b="1" u="sng" dirty="0"/>
              <a:t>Guarantee to </a:t>
            </a:r>
            <a:r>
              <a:rPr lang="en-US" b="1" u="sng" dirty="0" smtClean="0"/>
              <a:t>converge</a:t>
            </a:r>
          </a:p>
          <a:p>
            <a:pPr lvl="1"/>
            <a:r>
              <a:rPr lang="en-US" dirty="0" smtClean="0"/>
              <a:t>[Optimization] </a:t>
            </a:r>
            <a:r>
              <a:rPr lang="en-US" b="1" u="sng" dirty="0" smtClean="0"/>
              <a:t>DCD algorithms are faster than cutting plane/ SGD</a:t>
            </a:r>
            <a:endParaRPr lang="en-US" b="1" u="sng" dirty="0"/>
          </a:p>
          <a:p>
            <a:pPr lvl="1"/>
            <a:r>
              <a:rPr lang="en-US" dirty="0"/>
              <a:t>Balance control makes the algorithm converges faster (in practice)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</a:t>
            </a:r>
            <a:r>
              <a:rPr lang="en-US" u="sng" dirty="0" smtClean="0">
                <a:solidFill>
                  <a:srgbClr val="00B050"/>
                </a:solidFill>
              </a:rPr>
              <a:t>Myth</a:t>
            </a:r>
          </a:p>
          <a:p>
            <a:pPr lvl="1"/>
            <a:r>
              <a:rPr lang="en-US" dirty="0" smtClean="0"/>
              <a:t>Structural SVM is slower than Perceptron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45" y="5202859"/>
            <a:ext cx="997610" cy="14408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9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Structured SVM Background</a:t>
            </a:r>
          </a:p>
          <a:p>
            <a:pPr lvl="1"/>
            <a:r>
              <a:rPr lang="en-US" dirty="0" smtClean="0"/>
              <a:t>Dual Formulations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 Dual Coordinate Descent Algorithm</a:t>
            </a:r>
          </a:p>
          <a:p>
            <a:pPr lvl="1"/>
            <a:r>
              <a:rPr lang="en-US" dirty="0" smtClean="0"/>
              <a:t>Hybrid-Style Algorithm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Experiments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Other possibilities</a:t>
            </a:r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82466" y="1855932"/>
            <a:ext cx="624115" cy="447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Symbols: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 Input,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: Output,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</a:t>
                </a:r>
                <a:r>
                  <a:rPr lang="en-US" dirty="0" smtClean="0"/>
                  <a:t>candidate output </a:t>
                </a:r>
                <a:r>
                  <a:rPr lang="en-US" dirty="0"/>
                  <a:t>set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: weight </a:t>
                </a:r>
                <a:r>
                  <a:rPr lang="en-US" dirty="0" smtClean="0"/>
                  <a:t>vector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feature </a:t>
                </a:r>
                <a:r>
                  <a:rPr lang="en-US" dirty="0" smtClean="0"/>
                  <a:t>vector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 smtClean="0"/>
                  <a:t>argmax</a:t>
                </a:r>
                <a:r>
                  <a:rPr lang="en-US" dirty="0" smtClean="0"/>
                  <a:t> </a:t>
                </a:r>
                <a:r>
                  <a:rPr lang="en-US" dirty="0"/>
                  <a:t>problem (the decoding problem</a:t>
                </a:r>
                <a:r>
                  <a:rPr lang="en-US" dirty="0" smtClean="0"/>
                  <a:t>).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10" y="4861842"/>
            <a:ext cx="3210373" cy="85737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892595" y="4861842"/>
            <a:ext cx="4747916" cy="923330"/>
            <a:chOff x="5416595" y="4861841"/>
            <a:chExt cx="4747916" cy="923330"/>
          </a:xfrm>
        </p:grpSpPr>
        <p:sp>
          <p:nvSpPr>
            <p:cNvPr id="9" name="Rectangle 8"/>
            <p:cNvSpPr/>
            <p:nvPr/>
          </p:nvSpPr>
          <p:spPr>
            <a:xfrm>
              <a:off x="5416595" y="4861842"/>
              <a:ext cx="1605187" cy="56186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7021780" y="5142772"/>
              <a:ext cx="1003732" cy="1885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994188" y="4861841"/>
                  <a:ext cx="217032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u="sng" dirty="0" smtClean="0"/>
                    <a:t>Scoring function:</a:t>
                  </a:r>
                  <a:r>
                    <a:rPr lang="en-US" dirty="0"/>
                    <a:t> </a:t>
                  </a:r>
                  <a:endParaRPr lang="en-US" dirty="0" smtClean="0"/>
                </a:p>
                <a:p>
                  <a:r>
                    <a:rPr lang="en-US" dirty="0"/>
                    <a:t>T</a:t>
                  </a:r>
                  <a:r>
                    <a:rPr lang="en-US" dirty="0" smtClean="0"/>
                    <a:t>he score of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 smtClean="0"/>
                    <a:t> </a:t>
                  </a:r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according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4188" y="4861841"/>
                  <a:ext cx="2170323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247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406688" y="4905452"/>
            <a:ext cx="3485907" cy="797075"/>
            <a:chOff x="1930688" y="4905452"/>
            <a:chExt cx="3485907" cy="797075"/>
          </a:xfrm>
        </p:grpSpPr>
        <p:sp>
          <p:nvSpPr>
            <p:cNvPr id="16" name="Rectangle 15"/>
            <p:cNvSpPr/>
            <p:nvPr/>
          </p:nvSpPr>
          <p:spPr>
            <a:xfrm>
              <a:off x="4210217" y="5318395"/>
              <a:ext cx="1206378" cy="384132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2792738" y="5293805"/>
              <a:ext cx="1377427" cy="2031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930688" y="4905452"/>
              <a:ext cx="2170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Candidate output set</a:t>
              </a:r>
              <a:endParaRPr lang="en-US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BB44-A327-4FFC-BA8D-06BFDC6E8B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6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chang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changTheme" id="{5156187A-FF65-44FB-B6AC-4D108A693ACA}" vid="{5B899331-F92D-4FC9-B3EE-2BC1DBC95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minchangTheme</Template>
  <TotalTime>818</TotalTime>
  <Words>1095</Words>
  <Application>Microsoft Office PowerPoint</Application>
  <PresentationFormat>On-screen Show (4:3)</PresentationFormat>
  <Paragraphs>376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Cambria Math</vt:lpstr>
      <vt:lpstr>Segoe UI Light</vt:lpstr>
      <vt:lpstr>Wingdings</vt:lpstr>
      <vt:lpstr>minchangTheme</vt:lpstr>
      <vt:lpstr>Dual Coordinate Descent Algorithms for Efficient Large Margin Structured Prediction</vt:lpstr>
      <vt:lpstr>Motivation</vt:lpstr>
      <vt:lpstr>Two key parts of Structured Prediction</vt:lpstr>
      <vt:lpstr>Observations</vt:lpstr>
      <vt:lpstr>Observations</vt:lpstr>
      <vt:lpstr>Questions</vt:lpstr>
      <vt:lpstr>Contributions</vt:lpstr>
      <vt:lpstr>Outline</vt:lpstr>
      <vt:lpstr>Structured Learning</vt:lpstr>
      <vt:lpstr>The Perceptron Algorithm</vt:lpstr>
      <vt:lpstr>Structural SVM</vt:lpstr>
      <vt:lpstr>Dual formulation</vt:lpstr>
      <vt:lpstr>Outline</vt:lpstr>
      <vt:lpstr>Dual Coordinate Descent algorithm</vt:lpstr>
      <vt:lpstr>What are the role of dual variables?</vt:lpstr>
      <vt:lpstr>Problem: too many structures</vt:lpstr>
      <vt:lpstr>DCD-Light</vt:lpstr>
      <vt:lpstr>DCD-SSVM</vt:lpstr>
      <vt:lpstr>Convergence Guarantee</vt:lpstr>
      <vt:lpstr>Outline</vt:lpstr>
      <vt:lpstr>Settings</vt:lpstr>
      <vt:lpstr>Research Questions</vt:lpstr>
      <vt:lpstr>Compare L2-Loss SSVM algorithms</vt:lpstr>
      <vt:lpstr>Compare to SVM-Struct</vt:lpstr>
      <vt:lpstr>Compare Perceptron, MIRA, SGD</vt:lpstr>
      <vt:lpstr>Questions</vt:lpstr>
      <vt:lpstr>Outline</vt:lpstr>
      <vt:lpstr>Parallel DCD is faster than  Parallel Perceptron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Dual Coordinate Descent Algorithms for Efficient Large Margin Structured Prediction</dc:title>
  <dc:creator>Ming-Wei Chang</dc:creator>
  <cp:lastModifiedBy>Ming-Wei Chang</cp:lastModifiedBy>
  <cp:revision>56</cp:revision>
  <dcterms:created xsi:type="dcterms:W3CDTF">2013-10-20T04:20:59Z</dcterms:created>
  <dcterms:modified xsi:type="dcterms:W3CDTF">2013-10-28T21:00:38Z</dcterms:modified>
</cp:coreProperties>
</file>