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notesSlides/notesSlide13.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8.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0" r:id="rId2"/>
  </p:sldMasterIdLst>
  <p:notesMasterIdLst>
    <p:notesMasterId r:id="rId27"/>
  </p:notesMasterIdLst>
  <p:sldIdLst>
    <p:sldId id="258" r:id="rId3"/>
    <p:sldId id="259" r:id="rId4"/>
    <p:sldId id="260" r:id="rId5"/>
    <p:sldId id="261" r:id="rId6"/>
    <p:sldId id="294" r:id="rId7"/>
    <p:sldId id="295" r:id="rId8"/>
    <p:sldId id="277" r:id="rId9"/>
    <p:sldId id="263" r:id="rId10"/>
    <p:sldId id="296" r:id="rId11"/>
    <p:sldId id="299" r:id="rId12"/>
    <p:sldId id="300" r:id="rId13"/>
    <p:sldId id="265" r:id="rId14"/>
    <p:sldId id="292" r:id="rId15"/>
    <p:sldId id="297" r:id="rId16"/>
    <p:sldId id="278" r:id="rId17"/>
    <p:sldId id="298" r:id="rId18"/>
    <p:sldId id="279" r:id="rId19"/>
    <p:sldId id="280" r:id="rId20"/>
    <p:sldId id="270" r:id="rId21"/>
    <p:sldId id="283" r:id="rId22"/>
    <p:sldId id="285" r:id="rId23"/>
    <p:sldId id="284" r:id="rId24"/>
    <p:sldId id="286"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ACB00C4F-FB6C-46C9-BC8A-CBAD8879DB2D}">
          <p14:sldIdLst>
            <p14:sldId id="258"/>
            <p14:sldId id="259"/>
            <p14:sldId id="260"/>
            <p14:sldId id="261"/>
            <p14:sldId id="294"/>
            <p14:sldId id="295"/>
          </p14:sldIdLst>
        </p14:section>
        <p14:section name="WikiQA dataset" id="{5A676D2A-C47B-4300-9577-3D8FC61FD509}">
          <p14:sldIdLst>
            <p14:sldId id="277"/>
            <p14:sldId id="263"/>
            <p14:sldId id="296"/>
            <p14:sldId id="299"/>
            <p14:sldId id="300"/>
            <p14:sldId id="265"/>
            <p14:sldId id="292"/>
            <p14:sldId id="297"/>
          </p14:sldIdLst>
        </p14:section>
        <p14:section name="Experiments" id="{16D39F7E-DD18-4792-A735-753939D5CE8E}">
          <p14:sldIdLst>
            <p14:sldId id="278"/>
            <p14:sldId id="298"/>
            <p14:sldId id="279"/>
            <p14:sldId id="280"/>
            <p14:sldId id="270"/>
            <p14:sldId id="283"/>
            <p14:sldId id="285"/>
            <p14:sldId id="284"/>
          </p14:sldIdLst>
        </p14:section>
        <p14:section name="Conclusion" id="{46AD3E08-D792-4A36-BC82-5456799F6A32}">
          <p14:sldIdLst>
            <p14:sldId id="286"/>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9" autoAdjust="0"/>
    <p:restoredTop sz="80116" autoAdjust="0"/>
  </p:normalViewPr>
  <p:slideViewPr>
    <p:cSldViewPr snapToGrid="0">
      <p:cViewPr varScale="1">
        <p:scale>
          <a:sx n="73" d="100"/>
          <a:sy n="73" d="100"/>
        </p:scale>
        <p:origin x="582" y="60"/>
      </p:cViewPr>
      <p:guideLst/>
    </p:cSldViewPr>
  </p:slideViewPr>
  <p:outlineViewPr>
    <p:cViewPr>
      <p:scale>
        <a:sx n="33" d="100"/>
        <a:sy n="33" d="100"/>
      </p:scale>
      <p:origin x="0" y="-51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QASent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 of questions</c:v>
                </c:pt>
              </c:strCache>
            </c:strRef>
          </c:cat>
          <c:val>
            <c:numRef>
              <c:f>Sheet1!$B$2</c:f>
              <c:numCache>
                <c:formatCode>_(* #,##0_);_(* \(#,##0\);_(* "-"??_);_(@_)</c:formatCode>
                <c:ptCount val="1"/>
                <c:pt idx="0">
                  <c:v>227</c:v>
                </c:pt>
              </c:numCache>
            </c:numRef>
          </c:val>
          <c:extLst>
            <c:ext xmlns:c16="http://schemas.microsoft.com/office/drawing/2014/chart" uri="{C3380CC4-5D6E-409C-BE32-E72D297353CC}">
              <c16:uniqueId val="{00000000-948D-4A81-A3B0-4E8D8F7696A5}"/>
            </c:ext>
          </c:extLst>
        </c:ser>
        <c:ser>
          <c:idx val="1"/>
          <c:order val="1"/>
          <c:tx>
            <c:strRef>
              <c:f>Sheet1!$C$1</c:f>
              <c:strCache>
                <c:ptCount val="1"/>
                <c:pt idx="0">
                  <c:v>WikiQA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 of questions</c:v>
                </c:pt>
              </c:strCache>
            </c:strRef>
          </c:cat>
          <c:val>
            <c:numRef>
              <c:f>Sheet1!$C$2</c:f>
              <c:numCache>
                <c:formatCode>_(* #,##0_);_(* \(#,##0\);_(* "-"??_);_(@_)</c:formatCode>
                <c:ptCount val="1"/>
                <c:pt idx="0">
                  <c:v>3047</c:v>
                </c:pt>
              </c:numCache>
            </c:numRef>
          </c:val>
          <c:extLst>
            <c:ext xmlns:c16="http://schemas.microsoft.com/office/drawing/2014/chart" uri="{C3380CC4-5D6E-409C-BE32-E72D297353CC}">
              <c16:uniqueId val="{00000001-948D-4A81-A3B0-4E8D8F7696A5}"/>
            </c:ext>
          </c:extLst>
        </c:ser>
        <c:dLbls>
          <c:dLblPos val="outEnd"/>
          <c:showLegendKey val="0"/>
          <c:showVal val="1"/>
          <c:showCatName val="0"/>
          <c:showSerName val="0"/>
          <c:showPercent val="0"/>
          <c:showBubbleSize val="0"/>
        </c:dLbls>
        <c:gapWidth val="219"/>
        <c:overlap val="-27"/>
        <c:axId val="356582232"/>
        <c:axId val="356582624"/>
      </c:barChart>
      <c:catAx>
        <c:axId val="356582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356582624"/>
        <c:crosses val="autoZero"/>
        <c:auto val="1"/>
        <c:lblAlgn val="ctr"/>
        <c:lblOffset val="100"/>
        <c:noMultiLvlLbl val="0"/>
      </c:catAx>
      <c:valAx>
        <c:axId val="356582624"/>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56582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QASent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of questions</c:v>
                </c:pt>
                <c:pt idx="1">
                  <c:v># of sentences</c:v>
                </c:pt>
              </c:strCache>
            </c:strRef>
          </c:cat>
          <c:val>
            <c:numRef>
              <c:f>Sheet1!$B$2:$B$3</c:f>
              <c:numCache>
                <c:formatCode>_(* #,##0_);_(* \(#,##0\);_(* "-"??_);_(@_)</c:formatCode>
                <c:ptCount val="2"/>
                <c:pt idx="0">
                  <c:v>227</c:v>
                </c:pt>
                <c:pt idx="1">
                  <c:v>8478</c:v>
                </c:pt>
              </c:numCache>
            </c:numRef>
          </c:val>
          <c:extLst>
            <c:ext xmlns:c16="http://schemas.microsoft.com/office/drawing/2014/chart" uri="{C3380CC4-5D6E-409C-BE32-E72D297353CC}">
              <c16:uniqueId val="{00000000-1A34-4D54-ADC1-4C47976296E1}"/>
            </c:ext>
          </c:extLst>
        </c:ser>
        <c:ser>
          <c:idx val="1"/>
          <c:order val="1"/>
          <c:tx>
            <c:strRef>
              <c:f>Sheet1!$C$1</c:f>
              <c:strCache>
                <c:ptCount val="1"/>
                <c:pt idx="0">
                  <c:v>WikiQA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4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of questions</c:v>
                </c:pt>
                <c:pt idx="1">
                  <c:v># of sentences</c:v>
                </c:pt>
              </c:strCache>
            </c:strRef>
          </c:cat>
          <c:val>
            <c:numRef>
              <c:f>Sheet1!$C$2:$C$3</c:f>
              <c:numCache>
                <c:formatCode>_(* #,##0_);_(* \(#,##0\);_(* "-"??_);_(@_)</c:formatCode>
                <c:ptCount val="2"/>
                <c:pt idx="0">
                  <c:v>3047</c:v>
                </c:pt>
                <c:pt idx="1">
                  <c:v>29258</c:v>
                </c:pt>
              </c:numCache>
            </c:numRef>
          </c:val>
          <c:extLst>
            <c:ext xmlns:c16="http://schemas.microsoft.com/office/drawing/2014/chart" uri="{C3380CC4-5D6E-409C-BE32-E72D297353CC}">
              <c16:uniqueId val="{00000001-1A34-4D54-ADC1-4C47976296E1}"/>
            </c:ext>
          </c:extLst>
        </c:ser>
        <c:dLbls>
          <c:dLblPos val="outEnd"/>
          <c:showLegendKey val="0"/>
          <c:showVal val="1"/>
          <c:showCatName val="0"/>
          <c:showSerName val="0"/>
          <c:showPercent val="0"/>
          <c:showBubbleSize val="0"/>
        </c:dLbls>
        <c:gapWidth val="219"/>
        <c:overlap val="-27"/>
        <c:axId val="497523616"/>
        <c:axId val="497521264"/>
      </c:barChart>
      <c:catAx>
        <c:axId val="497523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97521264"/>
        <c:crosses val="autoZero"/>
        <c:auto val="1"/>
        <c:lblAlgn val="ctr"/>
        <c:lblOffset val="100"/>
        <c:noMultiLvlLbl val="0"/>
      </c:catAx>
      <c:valAx>
        <c:axId val="497521264"/>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97523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6348947689589872"/>
          <c:y val="6.1037491245685804E-2"/>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QASent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95-41E1-816D-F49C9BA529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95-41E1-816D-F49C9BA5298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F95-41E1-816D-F49C9BA5298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F95-41E1-816D-F49C9BA5298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F95-41E1-816D-F49C9BA5298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F95-41E1-816D-F49C9BA52982}"/>
              </c:ext>
            </c:extLst>
          </c:dPt>
          <c:dLbls>
            <c:dLbl>
              <c:idx val="0"/>
              <c:layout>
                <c:manualLayout>
                  <c:x val="-6.5819849820630591E-2"/>
                  <c:y val="0.162826879796129"/>
                </c:manualLayout>
              </c:layout>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1F95-41E1-816D-F49C9BA52982}"/>
                </c:ext>
              </c:extLst>
            </c:dLbl>
            <c:dLbl>
              <c:idx val="1"/>
              <c:layout>
                <c:manualLayout>
                  <c:x val="-0.20875622420240017"/>
                  <c:y val="3.0776929404710478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1F95-41E1-816D-F49C9BA52982}"/>
                </c:ext>
              </c:extLst>
            </c:dLbl>
            <c:dLbl>
              <c:idx val="2"/>
              <c:layout>
                <c:manualLayout>
                  <c:x val="5.508745675959964E-2"/>
                  <c:y val="-0.12716387518669303"/>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0548498748505254"/>
                      <c:h val="0.19898222146093572"/>
                    </c:manualLayout>
                  </c15:layout>
                </c:ext>
                <c:ext xmlns:c16="http://schemas.microsoft.com/office/drawing/2014/chart" uri="{C3380CC4-5D6E-409C-BE32-E72D297353CC}">
                  <c16:uniqueId val="{00000005-1F95-41E1-816D-F49C9BA52982}"/>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Desc.</c:v>
                </c:pt>
                <c:pt idx="1">
                  <c:v>Human</c:v>
                </c:pt>
                <c:pt idx="2">
                  <c:v>Numeric</c:v>
                </c:pt>
                <c:pt idx="3">
                  <c:v>Location</c:v>
                </c:pt>
                <c:pt idx="4">
                  <c:v>Abbr.</c:v>
                </c:pt>
                <c:pt idx="5">
                  <c:v>Entity</c:v>
                </c:pt>
              </c:strCache>
            </c:strRef>
          </c:cat>
          <c:val>
            <c:numRef>
              <c:f>Sheet1!$B$2:$B$7</c:f>
              <c:numCache>
                <c:formatCode>0%</c:formatCode>
                <c:ptCount val="6"/>
                <c:pt idx="0">
                  <c:v>7.0000000000000007E-2</c:v>
                </c:pt>
                <c:pt idx="1">
                  <c:v>0.28999999999999998</c:v>
                </c:pt>
                <c:pt idx="2">
                  <c:v>0.31</c:v>
                </c:pt>
                <c:pt idx="3">
                  <c:v>0.16</c:v>
                </c:pt>
                <c:pt idx="4">
                  <c:v>0.01</c:v>
                </c:pt>
                <c:pt idx="5">
                  <c:v>0.16</c:v>
                </c:pt>
              </c:numCache>
            </c:numRef>
          </c:val>
          <c:extLst>
            <c:ext xmlns:c16="http://schemas.microsoft.com/office/drawing/2014/chart" uri="{C3380CC4-5D6E-409C-BE32-E72D297353CC}">
              <c16:uniqueId val="{0000000C-1F95-41E1-816D-F49C9BA52982}"/>
            </c:ext>
          </c:extLst>
        </c:ser>
        <c:ser>
          <c:idx val="1"/>
          <c:order val="1"/>
          <c:tx>
            <c:strRef>
              <c:f>Sheet1!$C$1</c:f>
              <c:strCache>
                <c:ptCount val="1"/>
                <c:pt idx="0">
                  <c:v>WikiQA</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1F95-41E1-816D-F49C9BA529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1F95-41E1-816D-F49C9BA5298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1F95-41E1-816D-F49C9BA5298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1F95-41E1-816D-F49C9BA5298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1F95-41E1-816D-F49C9BA5298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1F95-41E1-816D-F49C9BA5298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Desc.</c:v>
                </c:pt>
                <c:pt idx="1">
                  <c:v>Human</c:v>
                </c:pt>
                <c:pt idx="2">
                  <c:v>Numeric</c:v>
                </c:pt>
                <c:pt idx="3">
                  <c:v>Location</c:v>
                </c:pt>
                <c:pt idx="4">
                  <c:v>Abbr.</c:v>
                </c:pt>
                <c:pt idx="5">
                  <c:v>Entity</c:v>
                </c:pt>
              </c:strCache>
            </c:strRef>
          </c:cat>
          <c:val>
            <c:numRef>
              <c:f>Sheet1!$C$2:$C$7</c:f>
              <c:numCache>
                <c:formatCode>0%</c:formatCode>
                <c:ptCount val="6"/>
                <c:pt idx="0">
                  <c:v>0.36</c:v>
                </c:pt>
                <c:pt idx="1">
                  <c:v>0.16</c:v>
                </c:pt>
                <c:pt idx="2">
                  <c:v>0.22</c:v>
                </c:pt>
                <c:pt idx="3">
                  <c:v>0.12</c:v>
                </c:pt>
                <c:pt idx="4">
                  <c:v>0.01</c:v>
                </c:pt>
                <c:pt idx="5">
                  <c:v>0.14000000000000001</c:v>
                </c:pt>
              </c:numCache>
            </c:numRef>
          </c:val>
          <c:extLst>
            <c:ext xmlns:c16="http://schemas.microsoft.com/office/drawing/2014/chart" uri="{C3380CC4-5D6E-409C-BE32-E72D297353CC}">
              <c16:uniqueId val="{00000019-1F95-41E1-816D-F49C9BA52982}"/>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271607384558357"/>
          <c:y val="6.8361990195168101E-2"/>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pieChart>
        <c:varyColors val="1"/>
        <c:ser>
          <c:idx val="1"/>
          <c:order val="1"/>
          <c:tx>
            <c:strRef>
              <c:f>Sheet1!$C$1</c:f>
              <c:strCache>
                <c:ptCount val="1"/>
                <c:pt idx="0">
                  <c:v>WikiQA</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13E-4BF1-B6F8-69356FE80F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13E-4BF1-B6F8-69356FE80F0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13E-4BF1-B6F8-69356FE80F0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13E-4BF1-B6F8-69356FE80F0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13E-4BF1-B6F8-69356FE80F0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13E-4BF1-B6F8-69356FE80F0E}"/>
              </c:ext>
            </c:extLst>
          </c:dPt>
          <c:dLbls>
            <c:dLbl>
              <c:idx val="0"/>
              <c:layout>
                <c:manualLayout>
                  <c:x val="-0.2403816294964348"/>
                  <c:y val="6.4562670700716127E-2"/>
                </c:manualLayout>
              </c:layout>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18654616039046243"/>
                      <c:h val="0.13733435530279306"/>
                    </c:manualLayout>
                  </c15:layout>
                </c:ext>
                <c:ext xmlns:c16="http://schemas.microsoft.com/office/drawing/2014/chart" uri="{C3380CC4-5D6E-409C-BE32-E72D297353CC}">
                  <c16:uniqueId val="{00000001-B13E-4BF1-B6F8-69356FE80F0E}"/>
                </c:ext>
              </c:extLst>
            </c:dLbl>
            <c:dLbl>
              <c:idx val="2"/>
              <c:layout>
                <c:manualLayout>
                  <c:x val="0.1877981480440897"/>
                  <c:y val="-0.17065678839753237"/>
                </c:manualLayout>
              </c:layout>
              <c:showLegendKey val="0"/>
              <c:showVal val="0"/>
              <c:showCatName val="1"/>
              <c:showSerName val="0"/>
              <c:showPercent val="1"/>
              <c:showBubbleSize val="0"/>
              <c:extLst>
                <c:ext xmlns:c15="http://schemas.microsoft.com/office/drawing/2012/chart" uri="{CE6537A1-D6FC-4f65-9D91-7224C49458BB}">
                  <c15:layout>
                    <c:manualLayout>
                      <c:w val="0.27794125910525275"/>
                      <c:h val="0.13733435530279306"/>
                    </c:manualLayout>
                  </c15:layout>
                </c:ext>
                <c:ext xmlns:c16="http://schemas.microsoft.com/office/drawing/2014/chart" uri="{C3380CC4-5D6E-409C-BE32-E72D297353CC}">
                  <c16:uniqueId val="{00000005-B13E-4BF1-B6F8-69356FE80F0E}"/>
                </c:ext>
              </c:extLst>
            </c:dLbl>
            <c:dLbl>
              <c:idx val="3"/>
              <c:layout>
                <c:manualLayout>
                  <c:x val="0.1377186418989991"/>
                  <c:y val="6.3478990895513232E-2"/>
                </c:manualLayout>
              </c:layout>
              <c:showLegendKey val="0"/>
              <c:showVal val="0"/>
              <c:showCatName val="1"/>
              <c:showSerName val="0"/>
              <c:showPercent val="1"/>
              <c:showBubbleSize val="0"/>
              <c:extLst>
                <c:ext xmlns:c15="http://schemas.microsoft.com/office/drawing/2012/chart" uri="{CE6537A1-D6FC-4f65-9D91-7224C49458BB}">
                  <c15:layout>
                    <c:manualLayout>
                      <c:w val="0.23286970357467121"/>
                      <c:h val="0.13733435530279306"/>
                    </c:manualLayout>
                  </c15:layout>
                </c:ext>
                <c:ext xmlns:c16="http://schemas.microsoft.com/office/drawing/2014/chart" uri="{C3380CC4-5D6E-409C-BE32-E72D297353CC}">
                  <c16:uniqueId val="{00000007-B13E-4BF1-B6F8-69356FE80F0E}"/>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Desc.</c:v>
                </c:pt>
                <c:pt idx="1">
                  <c:v>Human</c:v>
                </c:pt>
                <c:pt idx="2">
                  <c:v>Numeric</c:v>
                </c:pt>
                <c:pt idx="3">
                  <c:v>Location</c:v>
                </c:pt>
                <c:pt idx="4">
                  <c:v>Abbr.</c:v>
                </c:pt>
                <c:pt idx="5">
                  <c:v>Entity</c:v>
                </c:pt>
              </c:strCache>
            </c:strRef>
          </c:cat>
          <c:val>
            <c:numRef>
              <c:f>Sheet1!$C$2:$C$7</c:f>
              <c:numCache>
                <c:formatCode>0%</c:formatCode>
                <c:ptCount val="6"/>
                <c:pt idx="0">
                  <c:v>0.36</c:v>
                </c:pt>
                <c:pt idx="1">
                  <c:v>0.16</c:v>
                </c:pt>
                <c:pt idx="2">
                  <c:v>0.22</c:v>
                </c:pt>
                <c:pt idx="3">
                  <c:v>0.12</c:v>
                </c:pt>
                <c:pt idx="4">
                  <c:v>0.01</c:v>
                </c:pt>
                <c:pt idx="5">
                  <c:v>0.14000000000000001</c:v>
                </c:pt>
              </c:numCache>
            </c:numRef>
          </c:val>
          <c:extLst>
            <c:ext xmlns:c16="http://schemas.microsoft.com/office/drawing/2014/chart" uri="{C3380CC4-5D6E-409C-BE32-E72D297353CC}">
              <c16:uniqueId val="{0000000C-B13E-4BF1-B6F8-69356FE80F0E}"/>
            </c:ext>
          </c:extLst>
        </c:ser>
        <c:dLbls>
          <c:showLegendKey val="0"/>
          <c:showVal val="0"/>
          <c:showCatName val="1"/>
          <c:showSerName val="0"/>
          <c:showPercent val="1"/>
          <c:showBubbleSize val="0"/>
          <c:showLeaderLines val="1"/>
        </c:dLbls>
        <c:firstSliceAng val="0"/>
        <c:extLst>
          <c:ext xmlns:c15="http://schemas.microsoft.com/office/drawing/2012/chart" uri="{02D57815-91ED-43cb-92C2-25804820EDAC}">
            <c15:filteredPieSeries>
              <c15:ser>
                <c:idx val="0"/>
                <c:order val="0"/>
                <c:tx>
                  <c:strRef>
                    <c:extLst>
                      <c:ext uri="{02D57815-91ED-43cb-92C2-25804820EDAC}">
                        <c15:formulaRef>
                          <c15:sqref>Sheet1!$B$1</c15:sqref>
                        </c15:formulaRef>
                      </c:ext>
                    </c:extLst>
                    <c:strCache>
                      <c:ptCount val="1"/>
                      <c:pt idx="0">
                        <c:v>QASent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13E-4BF1-B6F8-69356FE80F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13E-4BF1-B6F8-69356FE80F0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13E-4BF1-B6F8-69356FE80F0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13E-4BF1-B6F8-69356FE80F0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13E-4BF1-B6F8-69356FE80F0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13E-4BF1-B6F8-69356FE80F0E}"/>
                    </c:ext>
                  </c:extLst>
                </c:dPt>
                <c:dLbls>
                  <c:dLbl>
                    <c:idx val="1"/>
                    <c:layout>
                      <c:manualLayout>
                        <c:x val="-0.2012443968623415"/>
                        <c:y val="-7.1766055888041663E-2"/>
                      </c:manualLayout>
                    </c:layout>
                    <c:showLegendKey val="0"/>
                    <c:showVal val="0"/>
                    <c:showCatName val="1"/>
                    <c:showSerName val="0"/>
                    <c:showPercent val="1"/>
                    <c:showBubbleSize val="0"/>
                    <c:extLst>
                      <c:ext uri="{CE6537A1-D6FC-4f65-9D91-7224C49458BB}"/>
                      <c:ext xmlns:c16="http://schemas.microsoft.com/office/drawing/2014/chart" uri="{C3380CC4-5D6E-409C-BE32-E72D297353CC}">
                        <c16:uniqueId val="{00000010-B13E-4BF1-B6F8-69356FE80F0E}"/>
                      </c:ext>
                    </c:extLst>
                  </c:dLbl>
                  <c:dLbl>
                    <c:idx val="2"/>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uri="{CE6537A1-D6FC-4f65-9D91-7224C49458BB}">
                        <c15:spPr xmlns:c15="http://schemas.microsoft.com/office/drawing/2012/chart">
                          <a:prstGeom prst="rect">
                            <a:avLst/>
                          </a:prstGeom>
                        </c15:spPr>
                      </c:ext>
                      <c:ext xmlns:c16="http://schemas.microsoft.com/office/drawing/2014/chart" uri="{C3380CC4-5D6E-409C-BE32-E72D297353CC}">
                        <c16:uniqueId val="{00000012-B13E-4BF1-B6F8-69356FE80F0E}"/>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strRef>
                    <c:extLst>
                      <c:ext uri="{02D57815-91ED-43cb-92C2-25804820EDAC}">
                        <c15:formulaRef>
                          <c15:sqref>Sheet1!$A$2:$A$7</c15:sqref>
                        </c15:formulaRef>
                      </c:ext>
                    </c:extLst>
                    <c:strCache>
                      <c:ptCount val="6"/>
                      <c:pt idx="0">
                        <c:v>Desc.</c:v>
                      </c:pt>
                      <c:pt idx="1">
                        <c:v>Human</c:v>
                      </c:pt>
                      <c:pt idx="2">
                        <c:v>Numeric</c:v>
                      </c:pt>
                      <c:pt idx="3">
                        <c:v>Location</c:v>
                      </c:pt>
                      <c:pt idx="4">
                        <c:v>Abbr.</c:v>
                      </c:pt>
                      <c:pt idx="5">
                        <c:v>Entity</c:v>
                      </c:pt>
                    </c:strCache>
                  </c:strRef>
                </c:cat>
                <c:val>
                  <c:numRef>
                    <c:extLst>
                      <c:ext uri="{02D57815-91ED-43cb-92C2-25804820EDAC}">
                        <c15:formulaRef>
                          <c15:sqref>Sheet1!$B$2:$B$7</c15:sqref>
                        </c15:formulaRef>
                      </c:ext>
                    </c:extLst>
                    <c:numCache>
                      <c:formatCode>0%</c:formatCode>
                      <c:ptCount val="6"/>
                      <c:pt idx="0">
                        <c:v>7.0000000000000007E-2</c:v>
                      </c:pt>
                      <c:pt idx="1">
                        <c:v>0.28999999999999998</c:v>
                      </c:pt>
                      <c:pt idx="2">
                        <c:v>0.31</c:v>
                      </c:pt>
                      <c:pt idx="3">
                        <c:v>0.16</c:v>
                      </c:pt>
                      <c:pt idx="4">
                        <c:v>0.01</c:v>
                      </c:pt>
                      <c:pt idx="5">
                        <c:v>0.16</c:v>
                      </c:pt>
                    </c:numCache>
                  </c:numRef>
                </c:val>
                <c:extLst>
                  <c:ext xmlns:c16="http://schemas.microsoft.com/office/drawing/2014/chart" uri="{C3380CC4-5D6E-409C-BE32-E72D297353CC}">
                    <c16:uniqueId val="{00000019-B13E-4BF1-B6F8-69356FE80F0E}"/>
                  </c:ext>
                </c:extLst>
              </c15:ser>
            </c15:filteredPieSeries>
          </c:ext>
        </c:extLst>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Wd-Cnt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1"/>
                <c:pt idx="0">
                  <c:v>QASent</c:v>
                </c:pt>
              </c:strCache>
            </c:strRef>
          </c:cat>
          <c:val>
            <c:numRef>
              <c:f>Sheet1!$B$2:$B$3</c:f>
              <c:numCache>
                <c:formatCode>General</c:formatCode>
                <c:ptCount val="2"/>
                <c:pt idx="0">
                  <c:v>0.66620000000000001</c:v>
                </c:pt>
              </c:numCache>
            </c:numRef>
          </c:val>
          <c:extLst>
            <c:ext xmlns:c16="http://schemas.microsoft.com/office/drawing/2014/chart" uri="{C3380CC4-5D6E-409C-BE32-E72D297353CC}">
              <c16:uniqueId val="{00000000-F6CA-475B-A85B-1AD9D6AEE56D}"/>
            </c:ext>
          </c:extLst>
        </c:ser>
        <c:ser>
          <c:idx val="1"/>
          <c:order val="1"/>
          <c:tx>
            <c:strRef>
              <c:f>Sheet1!$C$1</c:f>
              <c:strCache>
                <c:ptCount val="1"/>
                <c:pt idx="0">
                  <c:v>Wd-Algn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1"/>
                <c:pt idx="0">
                  <c:v>QASent</c:v>
                </c:pt>
              </c:strCache>
            </c:strRef>
          </c:cat>
          <c:val>
            <c:numRef>
              <c:f>Sheet1!$C$2:$C$3</c:f>
              <c:numCache>
                <c:formatCode>General</c:formatCode>
                <c:ptCount val="2"/>
                <c:pt idx="0">
                  <c:v>0.76170000000000004</c:v>
                </c:pt>
              </c:numCache>
            </c:numRef>
          </c:val>
          <c:extLst>
            <c:ext xmlns:c16="http://schemas.microsoft.com/office/drawing/2014/chart" uri="{C3380CC4-5D6E-409C-BE32-E72D297353CC}">
              <c16:uniqueId val="{00000001-F6CA-475B-A85B-1AD9D6AEE56D}"/>
            </c:ext>
          </c:extLst>
        </c:ser>
        <c:ser>
          <c:idx val="2"/>
          <c:order val="2"/>
          <c:tx>
            <c:strRef>
              <c:f>Sheet1!$D$1</c:f>
              <c:strCache>
                <c:ptCount val="1"/>
                <c:pt idx="0">
                  <c:v>CNN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1"/>
                <c:pt idx="0">
                  <c:v>QASent</c:v>
                </c:pt>
              </c:strCache>
            </c:strRef>
          </c:cat>
          <c:val>
            <c:numRef>
              <c:f>Sheet1!$D$2:$D$3</c:f>
              <c:numCache>
                <c:formatCode>General</c:formatCode>
                <c:ptCount val="2"/>
                <c:pt idx="0">
                  <c:v>0.623</c:v>
                </c:pt>
              </c:numCache>
            </c:numRef>
          </c:val>
          <c:extLst>
            <c:ext xmlns:c16="http://schemas.microsoft.com/office/drawing/2014/chart" uri="{C3380CC4-5D6E-409C-BE32-E72D297353CC}">
              <c16:uniqueId val="{00000002-F6CA-475B-A85B-1AD9D6AEE56D}"/>
            </c:ext>
          </c:extLst>
        </c:ser>
        <c:ser>
          <c:idx val="3"/>
          <c:order val="3"/>
          <c:tx>
            <c:strRef>
              <c:f>Sheet1!$E$1</c:f>
              <c:strCache>
                <c:ptCount val="1"/>
                <c:pt idx="0">
                  <c:v>CNN-Cnt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1"/>
                <c:pt idx="0">
                  <c:v>QASent</c:v>
                </c:pt>
              </c:strCache>
            </c:strRef>
          </c:cat>
          <c:val>
            <c:numRef>
              <c:f>Sheet1!$E$2:$E$3</c:f>
              <c:numCache>
                <c:formatCode>General</c:formatCode>
                <c:ptCount val="2"/>
                <c:pt idx="0">
                  <c:v>0.76329999999999998</c:v>
                </c:pt>
              </c:numCache>
            </c:numRef>
          </c:val>
          <c:extLst>
            <c:ext xmlns:c16="http://schemas.microsoft.com/office/drawing/2014/chart" uri="{C3380CC4-5D6E-409C-BE32-E72D297353CC}">
              <c16:uniqueId val="{00000003-F6CA-475B-A85B-1AD9D6AEE56D}"/>
            </c:ext>
          </c:extLst>
        </c:ser>
        <c:dLbls>
          <c:dLblPos val="outEnd"/>
          <c:showLegendKey val="0"/>
          <c:showVal val="1"/>
          <c:showCatName val="0"/>
          <c:showSerName val="0"/>
          <c:showPercent val="0"/>
          <c:showBubbleSize val="0"/>
        </c:dLbls>
        <c:gapWidth val="219"/>
        <c:overlap val="-27"/>
        <c:axId val="499725912"/>
        <c:axId val="499726304"/>
      </c:barChart>
      <c:catAx>
        <c:axId val="499725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99726304"/>
        <c:crosses val="autoZero"/>
        <c:auto val="1"/>
        <c:lblAlgn val="ctr"/>
        <c:lblOffset val="100"/>
        <c:noMultiLvlLbl val="0"/>
      </c:catAx>
      <c:valAx>
        <c:axId val="49972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smtClean="0"/>
                  <a:t>Mean Reciprocal Rank (MRR)</a:t>
                </a:r>
                <a:endParaRPr lang="en-US" sz="1800"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9725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Wd-Cnt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QASent</c:v>
                </c:pt>
                <c:pt idx="1">
                  <c:v>WikiQA*</c:v>
                </c:pt>
              </c:strCache>
            </c:strRef>
          </c:cat>
          <c:val>
            <c:numRef>
              <c:f>Sheet1!$B$2:$B$3</c:f>
              <c:numCache>
                <c:formatCode>General</c:formatCode>
                <c:ptCount val="2"/>
                <c:pt idx="0">
                  <c:v>0.66620000000000001</c:v>
                </c:pt>
                <c:pt idx="1">
                  <c:v>0.4924</c:v>
                </c:pt>
              </c:numCache>
            </c:numRef>
          </c:val>
          <c:extLst>
            <c:ext xmlns:c16="http://schemas.microsoft.com/office/drawing/2014/chart" uri="{C3380CC4-5D6E-409C-BE32-E72D297353CC}">
              <c16:uniqueId val="{00000000-6BF3-43B9-BF07-7DC735A0F413}"/>
            </c:ext>
          </c:extLst>
        </c:ser>
        <c:ser>
          <c:idx val="1"/>
          <c:order val="1"/>
          <c:tx>
            <c:strRef>
              <c:f>Sheet1!$C$1</c:f>
              <c:strCache>
                <c:ptCount val="1"/>
                <c:pt idx="0">
                  <c:v>Wd-Algn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QASent</c:v>
                </c:pt>
                <c:pt idx="1">
                  <c:v>WikiQA*</c:v>
                </c:pt>
              </c:strCache>
            </c:strRef>
          </c:cat>
          <c:val>
            <c:numRef>
              <c:f>Sheet1!$C$2:$C$3</c:f>
              <c:numCache>
                <c:formatCode>General</c:formatCode>
                <c:ptCount val="2"/>
                <c:pt idx="0">
                  <c:v>0.76170000000000004</c:v>
                </c:pt>
                <c:pt idx="1">
                  <c:v>0.60860000000000003</c:v>
                </c:pt>
              </c:numCache>
            </c:numRef>
          </c:val>
          <c:extLst>
            <c:ext xmlns:c16="http://schemas.microsoft.com/office/drawing/2014/chart" uri="{C3380CC4-5D6E-409C-BE32-E72D297353CC}">
              <c16:uniqueId val="{00000001-6BF3-43B9-BF07-7DC735A0F413}"/>
            </c:ext>
          </c:extLst>
        </c:ser>
        <c:ser>
          <c:idx val="2"/>
          <c:order val="2"/>
          <c:tx>
            <c:strRef>
              <c:f>Sheet1!$D$1</c:f>
              <c:strCache>
                <c:ptCount val="1"/>
                <c:pt idx="0">
                  <c:v>CNN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QASent</c:v>
                </c:pt>
                <c:pt idx="1">
                  <c:v>WikiQA*</c:v>
                </c:pt>
              </c:strCache>
            </c:strRef>
          </c:cat>
          <c:val>
            <c:numRef>
              <c:f>Sheet1!$D$2:$D$3</c:f>
              <c:numCache>
                <c:formatCode>General</c:formatCode>
                <c:ptCount val="2"/>
                <c:pt idx="0">
                  <c:v>0.623</c:v>
                </c:pt>
                <c:pt idx="1">
                  <c:v>0.62809999999999999</c:v>
                </c:pt>
              </c:numCache>
            </c:numRef>
          </c:val>
          <c:extLst>
            <c:ext xmlns:c16="http://schemas.microsoft.com/office/drawing/2014/chart" uri="{C3380CC4-5D6E-409C-BE32-E72D297353CC}">
              <c16:uniqueId val="{00000002-6BF3-43B9-BF07-7DC735A0F413}"/>
            </c:ext>
          </c:extLst>
        </c:ser>
        <c:ser>
          <c:idx val="3"/>
          <c:order val="3"/>
          <c:tx>
            <c:strRef>
              <c:f>Sheet1!$E$1</c:f>
              <c:strCache>
                <c:ptCount val="1"/>
                <c:pt idx="0">
                  <c:v>CNN-Cnt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QASent</c:v>
                </c:pt>
                <c:pt idx="1">
                  <c:v>WikiQA*</c:v>
                </c:pt>
              </c:strCache>
            </c:strRef>
          </c:cat>
          <c:val>
            <c:numRef>
              <c:f>Sheet1!$E$2:$E$3</c:f>
              <c:numCache>
                <c:formatCode>General</c:formatCode>
                <c:ptCount val="2"/>
                <c:pt idx="0">
                  <c:v>0.76329999999999998</c:v>
                </c:pt>
                <c:pt idx="1">
                  <c:v>0.66520000000000001</c:v>
                </c:pt>
              </c:numCache>
            </c:numRef>
          </c:val>
          <c:extLst>
            <c:ext xmlns:c16="http://schemas.microsoft.com/office/drawing/2014/chart" uri="{C3380CC4-5D6E-409C-BE32-E72D297353CC}">
              <c16:uniqueId val="{00000003-6BF3-43B9-BF07-7DC735A0F413}"/>
            </c:ext>
          </c:extLst>
        </c:ser>
        <c:dLbls>
          <c:dLblPos val="outEnd"/>
          <c:showLegendKey val="0"/>
          <c:showVal val="1"/>
          <c:showCatName val="0"/>
          <c:showSerName val="0"/>
          <c:showPercent val="0"/>
          <c:showBubbleSize val="0"/>
        </c:dLbls>
        <c:gapWidth val="219"/>
        <c:overlap val="-27"/>
        <c:axId val="494666040"/>
        <c:axId val="494665648"/>
      </c:barChart>
      <c:catAx>
        <c:axId val="494666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94665648"/>
        <c:crosses val="autoZero"/>
        <c:auto val="1"/>
        <c:lblAlgn val="ctr"/>
        <c:lblOffset val="100"/>
        <c:noMultiLvlLbl val="0"/>
      </c:catAx>
      <c:valAx>
        <c:axId val="494665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smtClean="0"/>
                  <a:t>Mean Reciprocal Rank (MRR)</a:t>
                </a:r>
                <a:endParaRPr lang="en-US" sz="1800"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4666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CNN-Cnt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Sheet1!$B$2</c:f>
              <c:numCache>
                <c:formatCode>General</c:formatCode>
                <c:ptCount val="1"/>
                <c:pt idx="0">
                  <c:v>30.61</c:v>
                </c:pt>
              </c:numCache>
            </c:numRef>
          </c:val>
          <c:extLst>
            <c:ext xmlns:c16="http://schemas.microsoft.com/office/drawing/2014/chart" uri="{C3380CC4-5D6E-409C-BE32-E72D297353CC}">
              <c16:uniqueId val="{00000000-8260-4E0D-A86C-C598715B0EF8}"/>
            </c:ext>
          </c:extLst>
        </c:ser>
        <c:ser>
          <c:idx val="1"/>
          <c:order val="1"/>
          <c:tx>
            <c:strRef>
              <c:f>Sheet1!$C$1</c:f>
              <c:strCache>
                <c:ptCount val="1"/>
                <c:pt idx="0">
                  <c:v>+Q-Length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Sheet1!$C$2</c:f>
              <c:numCache>
                <c:formatCode>General</c:formatCode>
                <c:ptCount val="1"/>
              </c:numCache>
            </c:numRef>
          </c:val>
          <c:extLst>
            <c:ext xmlns:c16="http://schemas.microsoft.com/office/drawing/2014/chart" uri="{C3380CC4-5D6E-409C-BE32-E72D297353CC}">
              <c16:uniqueId val="{00000001-8260-4E0D-A86C-C598715B0EF8}"/>
            </c:ext>
          </c:extLst>
        </c:ser>
        <c:ser>
          <c:idx val="2"/>
          <c:order val="2"/>
          <c:tx>
            <c:strRef>
              <c:f>Sheet1!$D$1</c:f>
              <c:strCache>
                <c:ptCount val="1"/>
                <c:pt idx="0">
                  <c:v>+S-Length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Sheet1!$D$2</c:f>
              <c:numCache>
                <c:formatCode>General</c:formatCode>
                <c:ptCount val="1"/>
              </c:numCache>
            </c:numRef>
          </c:val>
          <c:extLst>
            <c:ext xmlns:c16="http://schemas.microsoft.com/office/drawing/2014/chart" uri="{C3380CC4-5D6E-409C-BE32-E72D297353CC}">
              <c16:uniqueId val="{00000002-8260-4E0D-A86C-C598715B0EF8}"/>
            </c:ext>
          </c:extLst>
        </c:ser>
        <c:ser>
          <c:idx val="3"/>
          <c:order val="3"/>
          <c:tx>
            <c:strRef>
              <c:f>Sheet1!$E$1</c:f>
              <c:strCache>
                <c:ptCount val="1"/>
                <c:pt idx="0">
                  <c:v>+Q-Class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Sheet1!$E$2</c:f>
              <c:numCache>
                <c:formatCode>General</c:formatCode>
                <c:ptCount val="1"/>
              </c:numCache>
            </c:numRef>
          </c:val>
          <c:extLst>
            <c:ext xmlns:c16="http://schemas.microsoft.com/office/drawing/2014/chart" uri="{C3380CC4-5D6E-409C-BE32-E72D297353CC}">
              <c16:uniqueId val="{00000003-8260-4E0D-A86C-C598715B0EF8}"/>
            </c:ext>
          </c:extLst>
        </c:ser>
        <c:ser>
          <c:idx val="4"/>
          <c:order val="4"/>
          <c:tx>
            <c:strRef>
              <c:f>Sheet1!$F$1</c:f>
              <c:strCache>
                <c:ptCount val="1"/>
                <c:pt idx="0">
                  <c:v>+All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Sheet1!$F$2</c:f>
              <c:numCache>
                <c:formatCode>General</c:formatCode>
                <c:ptCount val="1"/>
              </c:numCache>
            </c:numRef>
          </c:val>
          <c:extLst>
            <c:ext xmlns:c16="http://schemas.microsoft.com/office/drawing/2014/chart" uri="{C3380CC4-5D6E-409C-BE32-E72D297353CC}">
              <c16:uniqueId val="{00000004-8260-4E0D-A86C-C598715B0EF8}"/>
            </c:ext>
          </c:extLst>
        </c:ser>
        <c:dLbls>
          <c:dLblPos val="outEnd"/>
          <c:showLegendKey val="0"/>
          <c:showVal val="1"/>
          <c:showCatName val="0"/>
          <c:showSerName val="0"/>
          <c:showPercent val="0"/>
          <c:showBubbleSize val="0"/>
        </c:dLbls>
        <c:gapWidth val="219"/>
        <c:overlap val="-27"/>
        <c:axId val="499727480"/>
        <c:axId val="499723952"/>
      </c:barChart>
      <c:catAx>
        <c:axId val="499727480"/>
        <c:scaling>
          <c:orientation val="minMax"/>
        </c:scaling>
        <c:delete val="1"/>
        <c:axPos val="b"/>
        <c:numFmt formatCode="General" sourceLinked="1"/>
        <c:majorTickMark val="none"/>
        <c:minorTickMark val="none"/>
        <c:tickLblPos val="nextTo"/>
        <c:crossAx val="499723952"/>
        <c:crosses val="autoZero"/>
        <c:auto val="1"/>
        <c:lblAlgn val="ctr"/>
        <c:lblOffset val="100"/>
        <c:noMultiLvlLbl val="0"/>
      </c:catAx>
      <c:valAx>
        <c:axId val="499723952"/>
        <c:scaling>
          <c:orientation val="minMax"/>
          <c:max val="33"/>
          <c:min val="2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smtClean="0"/>
                  <a:t>Question-level F1 score</a:t>
                </a:r>
                <a:endParaRPr lang="en-US" sz="2400" dirty="0"/>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97274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CNN-Cnt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Sheet1!$B$2</c:f>
              <c:numCache>
                <c:formatCode>General</c:formatCode>
                <c:ptCount val="1"/>
                <c:pt idx="0">
                  <c:v>30.61</c:v>
                </c:pt>
              </c:numCache>
            </c:numRef>
          </c:val>
          <c:extLst>
            <c:ext xmlns:c16="http://schemas.microsoft.com/office/drawing/2014/chart" uri="{C3380CC4-5D6E-409C-BE32-E72D297353CC}">
              <c16:uniqueId val="{00000000-A4BF-42D1-8D0A-52C0041EB16A}"/>
            </c:ext>
          </c:extLst>
        </c:ser>
        <c:ser>
          <c:idx val="1"/>
          <c:order val="1"/>
          <c:tx>
            <c:strRef>
              <c:f>Sheet1!$C$1</c:f>
              <c:strCache>
                <c:ptCount val="1"/>
                <c:pt idx="0">
                  <c:v>+Q-Length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Sheet1!$C$2</c:f>
              <c:numCache>
                <c:formatCode>General</c:formatCode>
                <c:ptCount val="1"/>
                <c:pt idx="0">
                  <c:v>32.17</c:v>
                </c:pt>
              </c:numCache>
            </c:numRef>
          </c:val>
          <c:extLst>
            <c:ext xmlns:c16="http://schemas.microsoft.com/office/drawing/2014/chart" uri="{C3380CC4-5D6E-409C-BE32-E72D297353CC}">
              <c16:uniqueId val="{00000001-A4BF-42D1-8D0A-52C0041EB16A}"/>
            </c:ext>
          </c:extLst>
        </c:ser>
        <c:ser>
          <c:idx val="2"/>
          <c:order val="2"/>
          <c:tx>
            <c:strRef>
              <c:f>Sheet1!$D$1</c:f>
              <c:strCache>
                <c:ptCount val="1"/>
                <c:pt idx="0">
                  <c:v>+S-Length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Sheet1!$D$2</c:f>
              <c:numCache>
                <c:formatCode>General</c:formatCode>
                <c:ptCount val="1"/>
              </c:numCache>
            </c:numRef>
          </c:val>
          <c:extLst>
            <c:ext xmlns:c16="http://schemas.microsoft.com/office/drawing/2014/chart" uri="{C3380CC4-5D6E-409C-BE32-E72D297353CC}">
              <c16:uniqueId val="{00000002-A4BF-42D1-8D0A-52C0041EB16A}"/>
            </c:ext>
          </c:extLst>
        </c:ser>
        <c:ser>
          <c:idx val="3"/>
          <c:order val="3"/>
          <c:tx>
            <c:strRef>
              <c:f>Sheet1!$E$1</c:f>
              <c:strCache>
                <c:ptCount val="1"/>
                <c:pt idx="0">
                  <c:v>+Q-Class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Sheet1!$E$2</c:f>
              <c:numCache>
                <c:formatCode>General</c:formatCode>
                <c:ptCount val="1"/>
              </c:numCache>
            </c:numRef>
          </c:val>
          <c:extLst>
            <c:ext xmlns:c16="http://schemas.microsoft.com/office/drawing/2014/chart" uri="{C3380CC4-5D6E-409C-BE32-E72D297353CC}">
              <c16:uniqueId val="{00000003-A4BF-42D1-8D0A-52C0041EB16A}"/>
            </c:ext>
          </c:extLst>
        </c:ser>
        <c:ser>
          <c:idx val="4"/>
          <c:order val="4"/>
          <c:tx>
            <c:strRef>
              <c:f>Sheet1!$F$1</c:f>
              <c:strCache>
                <c:ptCount val="1"/>
                <c:pt idx="0">
                  <c:v>+All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Sheet1!$F$2</c:f>
              <c:numCache>
                <c:formatCode>General</c:formatCode>
                <c:ptCount val="1"/>
              </c:numCache>
            </c:numRef>
          </c:val>
          <c:extLst>
            <c:ext xmlns:c16="http://schemas.microsoft.com/office/drawing/2014/chart" uri="{C3380CC4-5D6E-409C-BE32-E72D297353CC}">
              <c16:uniqueId val="{00000004-A4BF-42D1-8D0A-52C0041EB16A}"/>
            </c:ext>
          </c:extLst>
        </c:ser>
        <c:dLbls>
          <c:dLblPos val="outEnd"/>
          <c:showLegendKey val="0"/>
          <c:showVal val="1"/>
          <c:showCatName val="0"/>
          <c:showSerName val="0"/>
          <c:showPercent val="0"/>
          <c:showBubbleSize val="0"/>
        </c:dLbls>
        <c:gapWidth val="219"/>
        <c:overlap val="-27"/>
        <c:axId val="497524008"/>
        <c:axId val="497522440"/>
      </c:barChart>
      <c:catAx>
        <c:axId val="497524008"/>
        <c:scaling>
          <c:orientation val="minMax"/>
        </c:scaling>
        <c:delete val="1"/>
        <c:axPos val="b"/>
        <c:numFmt formatCode="General" sourceLinked="1"/>
        <c:majorTickMark val="none"/>
        <c:minorTickMark val="none"/>
        <c:tickLblPos val="nextTo"/>
        <c:crossAx val="497522440"/>
        <c:crosses val="autoZero"/>
        <c:auto val="1"/>
        <c:lblAlgn val="ctr"/>
        <c:lblOffset val="100"/>
        <c:noMultiLvlLbl val="0"/>
      </c:catAx>
      <c:valAx>
        <c:axId val="497522440"/>
        <c:scaling>
          <c:orientation val="minMax"/>
          <c:max val="33"/>
          <c:min val="2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smtClean="0"/>
                  <a:t>Question-level F1 score</a:t>
                </a:r>
                <a:endParaRPr lang="en-US" sz="2400" dirty="0"/>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75240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CNN-Cnt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Sheet1!$B$2</c:f>
              <c:numCache>
                <c:formatCode>General</c:formatCode>
                <c:ptCount val="1"/>
                <c:pt idx="0">
                  <c:v>30.61</c:v>
                </c:pt>
              </c:numCache>
            </c:numRef>
          </c:val>
          <c:extLst>
            <c:ext xmlns:c16="http://schemas.microsoft.com/office/drawing/2014/chart" uri="{C3380CC4-5D6E-409C-BE32-E72D297353CC}">
              <c16:uniqueId val="{00000000-E979-443E-A710-0071D197DC07}"/>
            </c:ext>
          </c:extLst>
        </c:ser>
        <c:ser>
          <c:idx val="1"/>
          <c:order val="1"/>
          <c:tx>
            <c:strRef>
              <c:f>Sheet1!$C$1</c:f>
              <c:strCache>
                <c:ptCount val="1"/>
                <c:pt idx="0">
                  <c:v>+Q-Length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Sheet1!$C$2</c:f>
              <c:numCache>
                <c:formatCode>General</c:formatCode>
                <c:ptCount val="1"/>
                <c:pt idx="0">
                  <c:v>32.17</c:v>
                </c:pt>
              </c:numCache>
            </c:numRef>
          </c:val>
          <c:extLst>
            <c:ext xmlns:c16="http://schemas.microsoft.com/office/drawing/2014/chart" uri="{C3380CC4-5D6E-409C-BE32-E72D297353CC}">
              <c16:uniqueId val="{00000001-E979-443E-A710-0071D197DC07}"/>
            </c:ext>
          </c:extLst>
        </c:ser>
        <c:ser>
          <c:idx val="2"/>
          <c:order val="2"/>
          <c:tx>
            <c:strRef>
              <c:f>Sheet1!$D$1</c:f>
              <c:strCache>
                <c:ptCount val="1"/>
                <c:pt idx="0">
                  <c:v>+S-Length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Sheet1!$D$2</c:f>
              <c:numCache>
                <c:formatCode>General</c:formatCode>
                <c:ptCount val="1"/>
                <c:pt idx="0">
                  <c:v>30.92</c:v>
                </c:pt>
              </c:numCache>
            </c:numRef>
          </c:val>
          <c:extLst>
            <c:ext xmlns:c16="http://schemas.microsoft.com/office/drawing/2014/chart" uri="{C3380CC4-5D6E-409C-BE32-E72D297353CC}">
              <c16:uniqueId val="{00000002-E979-443E-A710-0071D197DC07}"/>
            </c:ext>
          </c:extLst>
        </c:ser>
        <c:ser>
          <c:idx val="3"/>
          <c:order val="3"/>
          <c:tx>
            <c:strRef>
              <c:f>Sheet1!$E$1</c:f>
              <c:strCache>
                <c:ptCount val="1"/>
                <c:pt idx="0">
                  <c:v>+Q-Class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Sheet1!$E$2</c:f>
              <c:numCache>
                <c:formatCode>General</c:formatCode>
                <c:ptCount val="1"/>
                <c:pt idx="0">
                  <c:v>30.34</c:v>
                </c:pt>
              </c:numCache>
            </c:numRef>
          </c:val>
          <c:extLst>
            <c:ext xmlns:c16="http://schemas.microsoft.com/office/drawing/2014/chart" uri="{C3380CC4-5D6E-409C-BE32-E72D297353CC}">
              <c16:uniqueId val="{00000003-E979-443E-A710-0071D197DC07}"/>
            </c:ext>
          </c:extLst>
        </c:ser>
        <c:ser>
          <c:idx val="4"/>
          <c:order val="4"/>
          <c:tx>
            <c:strRef>
              <c:f>Sheet1!$F$1</c:f>
              <c:strCache>
                <c:ptCount val="1"/>
                <c:pt idx="0">
                  <c:v>+All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WikiQA</c:v>
                </c:pt>
              </c:strCache>
            </c:strRef>
          </c:cat>
          <c:val>
            <c:numRef>
              <c:f>Sheet1!$F$2</c:f>
              <c:numCache>
                <c:formatCode>General</c:formatCode>
                <c:ptCount val="1"/>
                <c:pt idx="0">
                  <c:v>31.64</c:v>
                </c:pt>
              </c:numCache>
            </c:numRef>
          </c:val>
          <c:extLst>
            <c:ext xmlns:c16="http://schemas.microsoft.com/office/drawing/2014/chart" uri="{C3380CC4-5D6E-409C-BE32-E72D297353CC}">
              <c16:uniqueId val="{00000004-E979-443E-A710-0071D197DC07}"/>
            </c:ext>
          </c:extLst>
        </c:ser>
        <c:dLbls>
          <c:dLblPos val="outEnd"/>
          <c:showLegendKey val="0"/>
          <c:showVal val="1"/>
          <c:showCatName val="0"/>
          <c:showSerName val="0"/>
          <c:showPercent val="0"/>
          <c:showBubbleSize val="0"/>
        </c:dLbls>
        <c:gapWidth val="219"/>
        <c:overlap val="-27"/>
        <c:axId val="494664864"/>
        <c:axId val="494790864"/>
      </c:barChart>
      <c:catAx>
        <c:axId val="494664864"/>
        <c:scaling>
          <c:orientation val="minMax"/>
        </c:scaling>
        <c:delete val="1"/>
        <c:axPos val="b"/>
        <c:numFmt formatCode="General" sourceLinked="1"/>
        <c:majorTickMark val="none"/>
        <c:minorTickMark val="none"/>
        <c:tickLblPos val="nextTo"/>
        <c:crossAx val="494790864"/>
        <c:crosses val="autoZero"/>
        <c:auto val="1"/>
        <c:lblAlgn val="ctr"/>
        <c:lblOffset val="100"/>
        <c:noMultiLvlLbl val="0"/>
      </c:catAx>
      <c:valAx>
        <c:axId val="494790864"/>
        <c:scaling>
          <c:orientation val="minMax"/>
          <c:max val="33"/>
          <c:min val="2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smtClean="0"/>
                  <a:t>Question-level F1 score</a:t>
                </a:r>
                <a:endParaRPr lang="en-US" sz="2400" dirty="0"/>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46648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EDDEC-B732-4EB8-B316-F2BB0339FAE4}" type="datetimeFigureOut">
              <a:rPr lang="en-US" smtClean="0"/>
              <a:t>3/30/2016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6D291-ECD5-47BF-A239-FBEE80243489}" type="slidenum">
              <a:rPr lang="en-US" smtClean="0"/>
              <a:t>‹#›</a:t>
            </a:fld>
            <a:endParaRPr lang="en-US"/>
          </a:p>
        </p:txBody>
      </p:sp>
    </p:spTree>
    <p:extLst>
      <p:ext uri="{BB962C8B-B14F-4D97-AF65-F5344CB8AC3E}">
        <p14:creationId xmlns:p14="http://schemas.microsoft.com/office/powerpoint/2010/main" val="414648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3/30/2016 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3050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11</a:t>
            </a:fld>
            <a:endParaRPr lang="en-US"/>
          </a:p>
        </p:txBody>
      </p:sp>
    </p:spTree>
    <p:extLst>
      <p:ext uri="{BB962C8B-B14F-4D97-AF65-F5344CB8AC3E}">
        <p14:creationId xmlns:p14="http://schemas.microsoft.com/office/powerpoint/2010/main" val="3081133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12</a:t>
            </a:fld>
            <a:endParaRPr lang="en-US"/>
          </a:p>
        </p:txBody>
      </p:sp>
    </p:spTree>
    <p:extLst>
      <p:ext uri="{BB962C8B-B14F-4D97-AF65-F5344CB8AC3E}">
        <p14:creationId xmlns:p14="http://schemas.microsoft.com/office/powerpoint/2010/main" val="171487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14</a:t>
            </a:fld>
            <a:endParaRPr lang="en-US"/>
          </a:p>
        </p:txBody>
      </p:sp>
    </p:spTree>
    <p:extLst>
      <p:ext uri="{BB962C8B-B14F-4D97-AF65-F5344CB8AC3E}">
        <p14:creationId xmlns:p14="http://schemas.microsoft.com/office/powerpoint/2010/main" val="3309851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17</a:t>
            </a:fld>
            <a:endParaRPr lang="en-US"/>
          </a:p>
        </p:txBody>
      </p:sp>
    </p:spTree>
    <p:extLst>
      <p:ext uri="{BB962C8B-B14F-4D97-AF65-F5344CB8AC3E}">
        <p14:creationId xmlns:p14="http://schemas.microsoft.com/office/powerpoint/2010/main" val="72107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18</a:t>
            </a:fld>
            <a:endParaRPr lang="en-US"/>
          </a:p>
        </p:txBody>
      </p:sp>
    </p:spTree>
    <p:extLst>
      <p:ext uri="{BB962C8B-B14F-4D97-AF65-F5344CB8AC3E}">
        <p14:creationId xmlns:p14="http://schemas.microsoft.com/office/powerpoint/2010/main" val="2279557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19</a:t>
            </a:fld>
            <a:endParaRPr lang="en-US"/>
          </a:p>
        </p:txBody>
      </p:sp>
    </p:spTree>
    <p:extLst>
      <p:ext uri="{BB962C8B-B14F-4D97-AF65-F5344CB8AC3E}">
        <p14:creationId xmlns:p14="http://schemas.microsoft.com/office/powerpoint/2010/main" val="2914222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20</a:t>
            </a:fld>
            <a:endParaRPr lang="en-US"/>
          </a:p>
        </p:txBody>
      </p:sp>
    </p:spTree>
    <p:extLst>
      <p:ext uri="{BB962C8B-B14F-4D97-AF65-F5344CB8AC3E}">
        <p14:creationId xmlns:p14="http://schemas.microsoft.com/office/powerpoint/2010/main" val="1967379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21</a:t>
            </a:fld>
            <a:endParaRPr lang="en-US"/>
          </a:p>
        </p:txBody>
      </p:sp>
    </p:spTree>
    <p:extLst>
      <p:ext uri="{BB962C8B-B14F-4D97-AF65-F5344CB8AC3E}">
        <p14:creationId xmlns:p14="http://schemas.microsoft.com/office/powerpoint/2010/main" val="3902916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22</a:t>
            </a:fld>
            <a:endParaRPr lang="en-US"/>
          </a:p>
        </p:txBody>
      </p:sp>
    </p:spTree>
    <p:extLst>
      <p:ext uri="{BB962C8B-B14F-4D97-AF65-F5344CB8AC3E}">
        <p14:creationId xmlns:p14="http://schemas.microsoft.com/office/powerpoint/2010/main" val="2701717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23</a:t>
            </a:fld>
            <a:endParaRPr lang="en-US"/>
          </a:p>
        </p:txBody>
      </p:sp>
    </p:spTree>
    <p:extLst>
      <p:ext uri="{BB962C8B-B14F-4D97-AF65-F5344CB8AC3E}">
        <p14:creationId xmlns:p14="http://schemas.microsoft.com/office/powerpoint/2010/main" val="1893351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2</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pPr marL="0" indent="0">
              <a:buNone/>
            </a:pPr>
            <a:endParaRPr lang="en-US" dirty="0"/>
          </a:p>
        </p:txBody>
      </p:sp>
      <p:sp>
        <p:nvSpPr>
          <p:cNvPr id="16" name="Date Placeholder 15"/>
          <p:cNvSpPr>
            <a:spLocks noGrp="1"/>
          </p:cNvSpPr>
          <p:nvPr>
            <p:ph type="dt" idx="13"/>
          </p:nvPr>
        </p:nvSpPr>
        <p:spPr/>
        <p:txBody>
          <a:bodyPr/>
          <a:lstStyle/>
          <a:p>
            <a:fld id="{E976D732-92A1-4639-A0E1-31571E261172}" type="datetime8">
              <a:rPr lang="en-US" smtClean="0"/>
              <a:t>3/30/2016 2:40 PM</a:t>
            </a:fld>
            <a:endParaRPr lang="en-US" dirty="0"/>
          </a:p>
        </p:txBody>
      </p:sp>
      <p:sp>
        <p:nvSpPr>
          <p:cNvPr id="17" name="Footer Placeholder 1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8" name="Header Placeholder 17"/>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89483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3/30/2016 2:40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11161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3</a:t>
            </a:fld>
            <a:endParaRPr lang="en-US"/>
          </a:p>
        </p:txBody>
      </p:sp>
    </p:spTree>
    <p:extLst>
      <p:ext uri="{BB962C8B-B14F-4D97-AF65-F5344CB8AC3E}">
        <p14:creationId xmlns:p14="http://schemas.microsoft.com/office/powerpoint/2010/main" val="15058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4</a:t>
            </a:fld>
            <a:endParaRPr lang="en-US"/>
          </a:p>
        </p:txBody>
      </p:sp>
    </p:spTree>
    <p:extLst>
      <p:ext uri="{BB962C8B-B14F-4D97-AF65-F5344CB8AC3E}">
        <p14:creationId xmlns:p14="http://schemas.microsoft.com/office/powerpoint/2010/main" val="227631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5</a:t>
            </a:fld>
            <a:endParaRPr lang="en-US"/>
          </a:p>
        </p:txBody>
      </p:sp>
    </p:spTree>
    <p:extLst>
      <p:ext uri="{BB962C8B-B14F-4D97-AF65-F5344CB8AC3E}">
        <p14:creationId xmlns:p14="http://schemas.microsoft.com/office/powerpoint/2010/main" val="222604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6</a:t>
            </a:fld>
            <a:endParaRPr lang="en-US"/>
          </a:p>
        </p:txBody>
      </p:sp>
    </p:spTree>
    <p:extLst>
      <p:ext uri="{BB962C8B-B14F-4D97-AF65-F5344CB8AC3E}">
        <p14:creationId xmlns:p14="http://schemas.microsoft.com/office/powerpoint/2010/main" val="323088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8</a:t>
            </a:fld>
            <a:endParaRPr lang="en-US"/>
          </a:p>
        </p:txBody>
      </p:sp>
    </p:spTree>
    <p:extLst>
      <p:ext uri="{BB962C8B-B14F-4D97-AF65-F5344CB8AC3E}">
        <p14:creationId xmlns:p14="http://schemas.microsoft.com/office/powerpoint/2010/main" val="690535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9</a:t>
            </a:fld>
            <a:endParaRPr lang="en-US"/>
          </a:p>
        </p:txBody>
      </p:sp>
    </p:spTree>
    <p:extLst>
      <p:ext uri="{BB962C8B-B14F-4D97-AF65-F5344CB8AC3E}">
        <p14:creationId xmlns:p14="http://schemas.microsoft.com/office/powerpoint/2010/main" val="364668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6D291-ECD5-47BF-A239-FBEE80243489}" type="slidenum">
              <a:rPr lang="en-US" smtClean="0"/>
              <a:t>10</a:t>
            </a:fld>
            <a:endParaRPr lang="en-US"/>
          </a:p>
        </p:txBody>
      </p:sp>
    </p:spTree>
    <p:extLst>
      <p:ext uri="{BB962C8B-B14F-4D97-AF65-F5344CB8AC3E}">
        <p14:creationId xmlns:p14="http://schemas.microsoft.com/office/powerpoint/2010/main" val="2962286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8.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1"/>
          </a:xfrm>
          <a:prstGeom prst="rect">
            <a:avLst/>
          </a:prstGeom>
          <a:noFill/>
          <a:ln>
            <a:noFill/>
          </a:ln>
        </p:spPr>
      </p:pic>
      <p:pic>
        <p:nvPicPr>
          <p:cNvPr id="15" name="Picture 14"/>
          <p:cNvPicPr>
            <a:picLocks noChangeAspect="1"/>
          </p:cNvPicPr>
          <p:nvPr/>
        </p:nvPicPr>
        <p:blipFill>
          <a:blip r:embed="rId3"/>
          <a:stretch>
            <a:fillRect/>
          </a:stretch>
        </p:blipFill>
        <p:spPr>
          <a:xfrm>
            <a:off x="485564" y="2440234"/>
            <a:ext cx="5470310" cy="5404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white">
          <a:xfrm>
            <a:off x="10129913" y="6042777"/>
            <a:ext cx="1611036" cy="345156"/>
          </a:xfrm>
          <a:prstGeom prst="rect">
            <a:avLst/>
          </a:prstGeom>
        </p:spPr>
      </p:pic>
    </p:spTree>
    <p:extLst>
      <p:ext uri="{BB962C8B-B14F-4D97-AF65-F5344CB8AC3E}">
        <p14:creationId xmlns:p14="http://schemas.microsoft.com/office/powerpoint/2010/main" val="33396471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286767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917677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423213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789363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1190734"/>
            <a:ext cx="11653523" cy="2196879"/>
          </a:xfrm>
        </p:spPr>
        <p:txBody>
          <a:bodyPr/>
          <a:lstStyle>
            <a:lvl1pPr>
              <a:defRPr sz="3529"/>
            </a:lvl1pPr>
            <a:lvl2pPr>
              <a:defRPr sz="2745"/>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2958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450366"/>
          </a:xfrm>
        </p:spPr>
        <p:txBody>
          <a:bodyPr>
            <a:spAutoFit/>
          </a:bodyPr>
          <a:lstStyle>
            <a:lvl1pPr>
              <a:defRPr sz="3529">
                <a:gradFill>
                  <a:gsLst>
                    <a:gs pos="1250">
                      <a:schemeClr val="tx2"/>
                    </a:gs>
                    <a:gs pos="99000">
                      <a:schemeClr val="tx2"/>
                    </a:gs>
                  </a:gsLst>
                  <a:lin ang="5400000" scaled="0"/>
                </a:gradFill>
              </a:defRPr>
            </a:lvl1pPr>
            <a:lvl2pPr>
              <a:defRPr sz="2745"/>
            </a:lvl2pPr>
            <a:lvl3pPr>
              <a:defRPr sz="2745"/>
            </a:lvl3pPr>
            <a:lvl4pPr>
              <a:defRPr sz="2353"/>
            </a:lvl4pPr>
            <a:lvl5pPr>
              <a:defRPr sz="2353"/>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964384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6431326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8944382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884913"/>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745"/>
            </a:lvl2pPr>
            <a:lvl3pPr marL="685803" indent="-165101">
              <a:tabLst/>
              <a:defRPr sz="2745"/>
            </a:lvl3pPr>
            <a:lvl4pPr marL="863603" indent="-177801">
              <a:defRPr sz="2353"/>
            </a:lvl4pPr>
            <a:lvl5pPr marL="1028704" indent="-165101">
              <a:tabLst/>
              <a:defRPr sz="2353"/>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884913"/>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745"/>
            </a:lvl2pPr>
            <a:lvl3pPr marL="685803" indent="-165101">
              <a:tabLst/>
              <a:defRPr sz="2745"/>
            </a:lvl3pPr>
            <a:lvl4pPr marL="863603" indent="-177801">
              <a:defRPr sz="2353"/>
            </a:lvl4pPr>
            <a:lvl5pPr marL="1028704" indent="-165101">
              <a:tabLst/>
              <a:defRPr sz="2353"/>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25458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78728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309635" y="459898"/>
            <a:ext cx="1434153" cy="307259"/>
          </a:xfrm>
          <a:prstGeom prst="rect">
            <a:avLst/>
          </a:prstGeom>
        </p:spPr>
      </p:pic>
      <p:sp>
        <p:nvSpPr>
          <p:cNvPr id="16" name="Freeform 5"/>
          <p:cNvSpPr>
            <a:spLocks noEditPoints="1"/>
          </p:cNvSpPr>
          <p:nvPr/>
        </p:nvSpPr>
        <p:spPr bwMode="auto">
          <a:xfrm>
            <a:off x="4751364" y="2570936"/>
            <a:ext cx="6495838" cy="638172"/>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7890" y="0"/>
            <a:ext cx="6444056" cy="7935467"/>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15699949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6"/>
          <p:cNvSpPr txBox="1"/>
          <p:nvPr/>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4982972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7386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1721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4746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2125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74720318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556246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1"/>
          </a:xfrm>
          <a:prstGeom prst="rect">
            <a:avLst/>
          </a:prstGeom>
          <a:noFill/>
          <a:ln>
            <a:noFill/>
          </a:ln>
        </p:spPr>
      </p:pic>
      <p:pic>
        <p:nvPicPr>
          <p:cNvPr id="3" name="Picture 2"/>
          <p:cNvPicPr>
            <a:picLocks noChangeAspect="1"/>
          </p:cNvPicPr>
          <p:nvPr userDrawn="1"/>
        </p:nvPicPr>
        <p:blipFill>
          <a:blip r:embed="rId3"/>
          <a:stretch>
            <a:fillRect/>
          </a:stretch>
        </p:blipFill>
        <p:spPr>
          <a:xfrm>
            <a:off x="485564" y="2440234"/>
            <a:ext cx="5470310" cy="540490"/>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white">
          <a:xfrm>
            <a:off x="10129913" y="6042777"/>
            <a:ext cx="1611036" cy="345156"/>
          </a:xfrm>
          <a:prstGeom prst="rect">
            <a:avLst/>
          </a:prstGeom>
        </p:spPr>
      </p:pic>
    </p:spTree>
    <p:extLst>
      <p:ext uri="{BB962C8B-B14F-4D97-AF65-F5344CB8AC3E}">
        <p14:creationId xmlns:p14="http://schemas.microsoft.com/office/powerpoint/2010/main" val="13921865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09635" y="459898"/>
            <a:ext cx="1434153" cy="307259"/>
          </a:xfrm>
          <a:prstGeom prst="rect">
            <a:avLst/>
          </a:prstGeom>
        </p:spPr>
      </p:pic>
      <p:sp>
        <p:nvSpPr>
          <p:cNvPr id="8" name="Freeform 5"/>
          <p:cNvSpPr>
            <a:spLocks noEditPoints="1"/>
          </p:cNvSpPr>
          <p:nvPr userDrawn="1"/>
        </p:nvSpPr>
        <p:spPr bwMode="auto">
          <a:xfrm>
            <a:off x="4751364" y="2570936"/>
            <a:ext cx="6495838" cy="638172"/>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467890" y="1"/>
            <a:ext cx="6444056" cy="6858000"/>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125517087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410784" y="-340176"/>
            <a:ext cx="35862" cy="1220190"/>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noAutofit/>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rot="20396706" flipH="1" flipV="1">
            <a:off x="2040453" y="-1103253"/>
            <a:ext cx="5209118" cy="6925621"/>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rot="3585093" flipH="1">
            <a:off x="6058302" y="3099719"/>
            <a:ext cx="4755677" cy="7184450"/>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69239" y="2082621"/>
            <a:ext cx="7171399" cy="3587759"/>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86" fontAlgn="base">
              <a:spcBef>
                <a:spcPct val="0"/>
              </a:spcBef>
              <a:spcAft>
                <a:spcPct val="0"/>
              </a:spcAft>
            </a:pPr>
            <a:endParaRPr lang="en-US" sz="147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69239" y="3877271"/>
            <a:ext cx="7171399" cy="1794661"/>
          </a:xfrm>
          <a:noFill/>
        </p:spPr>
        <p:txBody>
          <a:bodyPr lIns="182880" tIns="146304" rIns="182880" bIns="146304">
            <a:noAutofit/>
          </a:bodyPr>
          <a:lstStyle>
            <a:lvl1pPr marL="0" indent="0">
              <a:spcBef>
                <a:spcPts val="0"/>
              </a:spcBef>
              <a:buNone/>
              <a:defRPr sz="3137"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69239" y="2084186"/>
            <a:ext cx="7171399" cy="1793104"/>
          </a:xfrm>
          <a:noFill/>
        </p:spPr>
        <p:txBody>
          <a:bodyPr lIns="146304" tIns="91440" rIns="146304" bIns="91440" anchor="t" anchorCtr="0"/>
          <a:lstStyle>
            <a:lvl1pPr>
              <a:defRPr sz="5294" spc="-74"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69240" y="288354"/>
            <a:ext cx="1798278" cy="1798533"/>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invGray">
          <a:xfrm>
            <a:off x="10309635" y="459898"/>
            <a:ext cx="1434153" cy="307259"/>
          </a:xfrm>
          <a:prstGeom prst="rect">
            <a:avLst/>
          </a:prstGeom>
        </p:spPr>
      </p:pic>
    </p:spTree>
    <p:extLst>
      <p:ext uri="{BB962C8B-B14F-4D97-AF65-F5344CB8AC3E}">
        <p14:creationId xmlns:p14="http://schemas.microsoft.com/office/powerpoint/2010/main" val="364403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rot="9927899" flipH="1" flipV="1">
            <a:off x="6386975" y="3987033"/>
            <a:ext cx="3740529" cy="3394742"/>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p:nvSpPr>
        <p:spPr bwMode="auto">
          <a:xfrm rot="17875525">
            <a:off x="5410784" y="-340176"/>
            <a:ext cx="35862" cy="1220190"/>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noAutofit/>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20396706" flipH="1" flipV="1">
            <a:off x="2040453" y="-1103253"/>
            <a:ext cx="5209118" cy="6925621"/>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p:nvSpPr>
        <p:spPr bwMode="auto">
          <a:xfrm>
            <a:off x="269239" y="2082621"/>
            <a:ext cx="8067823" cy="3587759"/>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86" fontAlgn="base">
              <a:spcBef>
                <a:spcPct val="0"/>
              </a:spcBef>
              <a:spcAft>
                <a:spcPct val="0"/>
              </a:spcAft>
            </a:pPr>
            <a:endParaRPr lang="en-US" sz="1470" dirty="0">
              <a:gradFill>
                <a:gsLst>
                  <a:gs pos="5833">
                    <a:schemeClr val="bg1"/>
                  </a:gs>
                  <a:gs pos="100000">
                    <a:schemeClr val="bg1"/>
                  </a:gs>
                </a:gsLst>
                <a:lin ang="5400000" scaled="0"/>
              </a:gradFill>
            </a:endParaRPr>
          </a:p>
        </p:txBody>
      </p:sp>
      <p:sp>
        <p:nvSpPr>
          <p:cNvPr id="23" name="Text Placeholder 4"/>
          <p:cNvSpPr>
            <a:spLocks noGrp="1"/>
          </p:cNvSpPr>
          <p:nvPr>
            <p:ph type="body" sz="quarter" idx="12" hasCustomPrompt="1"/>
          </p:nvPr>
        </p:nvSpPr>
        <p:spPr bwMode="white">
          <a:xfrm>
            <a:off x="269239" y="3877271"/>
            <a:ext cx="8067823" cy="1794661"/>
          </a:xfrm>
          <a:noFill/>
        </p:spPr>
        <p:txBody>
          <a:bodyPr lIns="182880" tIns="146304" rIns="182880" bIns="146304">
            <a:noAutofit/>
          </a:bodyPr>
          <a:lstStyle>
            <a:lvl1pPr marL="0" indent="0">
              <a:spcBef>
                <a:spcPts val="0"/>
              </a:spcBef>
              <a:buNone/>
              <a:defRPr sz="3137"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p:ph type="title" hasCustomPrompt="1"/>
          </p:nvPr>
        </p:nvSpPr>
        <p:spPr bwMode="white">
          <a:xfrm>
            <a:off x="269239" y="2084186"/>
            <a:ext cx="8067823" cy="1793104"/>
          </a:xfrm>
          <a:noFill/>
        </p:spPr>
        <p:txBody>
          <a:bodyPr lIns="146304" tIns="91440" rIns="146304" bIns="91440" anchor="t" anchorCtr="0"/>
          <a:lstStyle>
            <a:lvl1pPr>
              <a:defRPr sz="5294" spc="-74"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p:nvPicPr>
        <p:blipFill>
          <a:blip r:embed="rId4"/>
          <a:stretch>
            <a:fillRect/>
          </a:stretch>
        </p:blipFill>
        <p:spPr>
          <a:xfrm>
            <a:off x="269240" y="288354"/>
            <a:ext cx="1798278" cy="1798533"/>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invGray">
          <a:xfrm>
            <a:off x="10309635" y="459898"/>
            <a:ext cx="1434153" cy="307259"/>
          </a:xfrm>
          <a:prstGeom prst="rect">
            <a:avLst/>
          </a:prstGeom>
        </p:spPr>
      </p:pic>
    </p:spTree>
    <p:extLst>
      <p:ext uri="{BB962C8B-B14F-4D97-AF65-F5344CB8AC3E}">
        <p14:creationId xmlns:p14="http://schemas.microsoft.com/office/powerpoint/2010/main" val="21255810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rot="9927899" flipH="1" flipV="1">
            <a:off x="6386975" y="3987033"/>
            <a:ext cx="3740529" cy="3394742"/>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410784" y="-340176"/>
            <a:ext cx="35862" cy="1220190"/>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noAutofit/>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rot="20396706" flipH="1" flipV="1">
            <a:off x="2040453" y="-1103253"/>
            <a:ext cx="5209118" cy="6925621"/>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69239" y="2082621"/>
            <a:ext cx="8067823" cy="3587759"/>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86" fontAlgn="base">
              <a:spcBef>
                <a:spcPct val="0"/>
              </a:spcBef>
              <a:spcAft>
                <a:spcPct val="0"/>
              </a:spcAft>
            </a:pPr>
            <a:endParaRPr lang="en-US" sz="147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69239" y="3877271"/>
            <a:ext cx="8067823" cy="1794661"/>
          </a:xfrm>
          <a:noFill/>
        </p:spPr>
        <p:txBody>
          <a:bodyPr lIns="182880" tIns="146304" rIns="182880" bIns="146304">
            <a:noAutofit/>
          </a:bodyPr>
          <a:lstStyle>
            <a:lvl1pPr marL="0" indent="0">
              <a:spcBef>
                <a:spcPts val="0"/>
              </a:spcBef>
              <a:buNone/>
              <a:defRPr sz="3137"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69239" y="2084186"/>
            <a:ext cx="8067823" cy="1793104"/>
          </a:xfrm>
          <a:noFill/>
        </p:spPr>
        <p:txBody>
          <a:bodyPr lIns="146304" tIns="91440" rIns="146304" bIns="91440" anchor="t" anchorCtr="0"/>
          <a:lstStyle>
            <a:lvl1pPr>
              <a:defRPr sz="5294" spc="-74"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69240" y="288354"/>
            <a:ext cx="1798278" cy="1798533"/>
          </a:xfrm>
          <a:prstGeom prst="rect">
            <a:avLst/>
          </a:prstGeom>
        </p:spPr>
      </p:pic>
      <p:pic>
        <p:nvPicPr>
          <p:cNvPr id="25" name="Picture 2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invGray">
          <a:xfrm>
            <a:off x="10309635" y="459898"/>
            <a:ext cx="1434153" cy="307259"/>
          </a:xfrm>
          <a:prstGeom prst="rect">
            <a:avLst/>
          </a:prstGeom>
        </p:spPr>
      </p:pic>
    </p:spTree>
    <p:extLst>
      <p:ext uri="{BB962C8B-B14F-4D97-AF65-F5344CB8AC3E}">
        <p14:creationId xmlns:p14="http://schemas.microsoft.com/office/powerpoint/2010/main" val="19033657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flipH="1" flipV="1">
            <a:off x="2667001" y="-2667000"/>
            <a:ext cx="6857999" cy="12192000"/>
          </a:xfrm>
          <a:prstGeom prst="rect">
            <a:avLst/>
          </a:prstGeom>
        </p:spPr>
      </p:pic>
      <p:sp>
        <p:nvSpPr>
          <p:cNvPr id="14" name="Rectangle 13"/>
          <p:cNvSpPr/>
          <p:nvPr userDrawn="1"/>
        </p:nvSpPr>
        <p:spPr bwMode="auto">
          <a:xfrm>
            <a:off x="269239" y="2084172"/>
            <a:ext cx="8964248" cy="448276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1104" y="4428282"/>
            <a:ext cx="8962384" cy="2138650"/>
          </a:xfrm>
          <a:noFill/>
        </p:spPr>
        <p:txBody>
          <a:bodyPr lIns="182880" tIns="146304" rIns="182880" bIns="146304">
            <a:noAutofit/>
          </a:bodyPr>
          <a:lstStyle>
            <a:lvl1pPr marL="0" indent="0">
              <a:spcBef>
                <a:spcPts val="0"/>
              </a:spcBef>
              <a:buNone/>
              <a:defRPr sz="3529"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69304" y="2084173"/>
            <a:ext cx="8964184" cy="2344110"/>
          </a:xfrm>
          <a:noFill/>
        </p:spPr>
        <p:txBody>
          <a:bodyPr lIns="146304" tIns="91440" rIns="146304" bIns="91440" anchor="t" anchorCtr="0"/>
          <a:lstStyle>
            <a:lvl1pPr>
              <a:defRPr sz="5882" spc="-98"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white">
          <a:xfrm>
            <a:off x="10129913" y="470068"/>
            <a:ext cx="1611036" cy="345156"/>
          </a:xfrm>
          <a:prstGeom prst="rect">
            <a:avLst/>
          </a:prstGeom>
        </p:spPr>
      </p:pic>
      <p:pic>
        <p:nvPicPr>
          <p:cNvPr id="8" name="Picture 7"/>
          <p:cNvPicPr>
            <a:picLocks noChangeAspect="1"/>
          </p:cNvPicPr>
          <p:nvPr userDrawn="1"/>
        </p:nvPicPr>
        <p:blipFill>
          <a:blip r:embed="rId4"/>
          <a:stretch>
            <a:fillRect/>
          </a:stretch>
        </p:blipFill>
        <p:spPr>
          <a:xfrm>
            <a:off x="269240" y="288354"/>
            <a:ext cx="1798278" cy="1798533"/>
          </a:xfrm>
          <a:prstGeom prst="rect">
            <a:avLst/>
          </a:prstGeom>
        </p:spPr>
      </p:pic>
    </p:spTree>
    <p:extLst>
      <p:ext uri="{BB962C8B-B14F-4D97-AF65-F5344CB8AC3E}">
        <p14:creationId xmlns:p14="http://schemas.microsoft.com/office/powerpoint/2010/main" val="20618873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490713" y="-2224007"/>
            <a:ext cx="10278366" cy="15532045"/>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rot="7200000" flipH="1">
            <a:off x="8911466" y="4799548"/>
            <a:ext cx="2642129" cy="3658028"/>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69239" y="2084172"/>
            <a:ext cx="9860673" cy="3586208"/>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1104" y="4186225"/>
            <a:ext cx="9858808" cy="1484156"/>
          </a:xfrm>
          <a:noFill/>
        </p:spPr>
        <p:txBody>
          <a:bodyPr lIns="182880" tIns="146304" rIns="182880" bIns="146304">
            <a:noAutofit/>
          </a:bodyPr>
          <a:lstStyle>
            <a:lvl1pPr marL="0" indent="0">
              <a:spcBef>
                <a:spcPts val="0"/>
              </a:spcBef>
              <a:buNone/>
              <a:defRPr sz="3529"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69304" y="2098542"/>
            <a:ext cx="9860609" cy="2076029"/>
          </a:xfrm>
          <a:noFill/>
        </p:spPr>
        <p:txBody>
          <a:bodyPr lIns="146304" tIns="91440" rIns="146304" bIns="91440" anchor="t" anchorCtr="0"/>
          <a:lstStyle>
            <a:lvl1pPr>
              <a:defRPr sz="5882" spc="-98"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10129913" y="470068"/>
            <a:ext cx="1611036" cy="345156"/>
          </a:xfrm>
          <a:prstGeom prst="rect">
            <a:avLst/>
          </a:prstGeom>
        </p:spPr>
      </p:pic>
      <p:pic>
        <p:nvPicPr>
          <p:cNvPr id="29" name="Picture 28"/>
          <p:cNvPicPr>
            <a:picLocks noChangeAspect="1"/>
          </p:cNvPicPr>
          <p:nvPr userDrawn="1"/>
        </p:nvPicPr>
        <p:blipFill>
          <a:blip r:embed="rId5"/>
          <a:stretch>
            <a:fillRect/>
          </a:stretch>
        </p:blipFill>
        <p:spPr>
          <a:xfrm>
            <a:off x="269240" y="288354"/>
            <a:ext cx="1798278" cy="1798533"/>
          </a:xfrm>
          <a:prstGeom prst="rect">
            <a:avLst/>
          </a:prstGeom>
        </p:spPr>
      </p:pic>
    </p:spTree>
    <p:extLst>
      <p:ext uri="{BB962C8B-B14F-4D97-AF65-F5344CB8AC3E}">
        <p14:creationId xmlns:p14="http://schemas.microsoft.com/office/powerpoint/2010/main" val="1500386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683439" y="2282065"/>
            <a:ext cx="7354726" cy="11114019"/>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rot="19800000" flipH="1" flipV="1">
            <a:off x="537829" y="-1346381"/>
            <a:ext cx="5161485" cy="5874339"/>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69239" y="1187621"/>
            <a:ext cx="7171399" cy="3586208"/>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86" fontAlgn="base">
              <a:spcBef>
                <a:spcPct val="0"/>
              </a:spcBef>
              <a:spcAft>
                <a:spcPct val="0"/>
              </a:spcAft>
            </a:pPr>
            <a:endParaRPr lang="en-US" sz="147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69239" y="1187645"/>
            <a:ext cx="7171399" cy="2264518"/>
          </a:xfrm>
          <a:noFill/>
        </p:spPr>
        <p:txBody>
          <a:bodyPr tIns="91440" bIns="91440" anchor="t" anchorCtr="0"/>
          <a:lstStyle>
            <a:lvl1pPr>
              <a:defRPr sz="5293" spc="-74"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69239" y="3452163"/>
            <a:ext cx="7171399" cy="1321666"/>
          </a:xfrm>
          <a:noFill/>
        </p:spPr>
        <p:txBody>
          <a:bodyPr lIns="182880" tIns="146304" rIns="182880" bIns="146304">
            <a:noAutofit/>
          </a:bodyPr>
          <a:lstStyle>
            <a:lvl1pPr marL="0" indent="0">
              <a:spcBef>
                <a:spcPts val="0"/>
              </a:spcBef>
              <a:buNone/>
              <a:defRPr sz="3137"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449460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rot="10800000" flipH="1" flipV="1">
            <a:off x="6843021" y="-1"/>
            <a:ext cx="5348978" cy="6858001"/>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69239" y="1186356"/>
            <a:ext cx="7171399" cy="269798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69240" y="1186356"/>
            <a:ext cx="7171398" cy="2697988"/>
          </a:xfrm>
          <a:noFill/>
        </p:spPr>
        <p:txBody>
          <a:bodyPr tIns="91440" bIns="91440" anchor="t" anchorCtr="0"/>
          <a:lstStyle>
            <a:lvl1pPr>
              <a:defRPr sz="7058" spc="-98"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60946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33992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6350893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209422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98675638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13426792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3">
    <p:bg>
      <p:bgPr>
        <a:solidFill>
          <a:schemeClr val="tx1"/>
        </a:solidFill>
        <a:effectLst/>
      </p:bgPr>
    </p:bg>
    <p:spTree>
      <p:nvGrpSpPr>
        <p:cNvPr id="1" name=""/>
        <p:cNvGrpSpPr/>
        <p:nvPr/>
      </p:nvGrpSpPr>
      <p:grpSpPr>
        <a:xfrm>
          <a:off x="0" y="0"/>
          <a:ext cx="0" cy="0"/>
          <a:chOff x="0" y="0"/>
          <a:chExt cx="0" cy="0"/>
        </a:xfrm>
      </p:grpSpPr>
      <p:sp>
        <p:nvSpPr>
          <p:cNvPr id="10" name="Freeform 9"/>
          <p:cNvSpPr/>
          <p:nvPr/>
        </p:nvSpPr>
        <p:spPr bwMode="auto">
          <a:xfrm rot="17875525">
            <a:off x="5410784" y="-340176"/>
            <a:ext cx="35862" cy="1220190"/>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noAutofit/>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rot="20396706" flipH="1" flipV="1">
            <a:off x="2040453" y="-1103253"/>
            <a:ext cx="5209118" cy="6925621"/>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85093" flipH="1">
            <a:off x="6058302" y="3099719"/>
            <a:ext cx="4755677" cy="7184450"/>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4" name="Rectangle 13"/>
          <p:cNvSpPr/>
          <p:nvPr/>
        </p:nvSpPr>
        <p:spPr bwMode="auto">
          <a:xfrm>
            <a:off x="269239" y="2082621"/>
            <a:ext cx="7171399" cy="3587759"/>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86" fontAlgn="base">
              <a:spcBef>
                <a:spcPct val="0"/>
              </a:spcBef>
              <a:spcAft>
                <a:spcPct val="0"/>
              </a:spcAft>
            </a:pPr>
            <a:endParaRPr lang="en-US" sz="1470" dirty="0">
              <a:gradFill>
                <a:gsLst>
                  <a:gs pos="5833">
                    <a:schemeClr val="bg1"/>
                  </a:gs>
                  <a:gs pos="100000">
                    <a:schemeClr val="bg1"/>
                  </a:gs>
                </a:gsLst>
                <a:lin ang="5400000" scaled="0"/>
              </a:gradFill>
            </a:endParaRPr>
          </a:p>
        </p:txBody>
      </p:sp>
      <p:sp>
        <p:nvSpPr>
          <p:cNvPr id="16" name="Text Placeholder 4"/>
          <p:cNvSpPr>
            <a:spLocks noGrp="1"/>
          </p:cNvSpPr>
          <p:nvPr>
            <p:ph type="body" sz="quarter" idx="12" hasCustomPrompt="1"/>
          </p:nvPr>
        </p:nvSpPr>
        <p:spPr bwMode="white">
          <a:xfrm>
            <a:off x="269239" y="3877271"/>
            <a:ext cx="7171399" cy="1794661"/>
          </a:xfrm>
          <a:noFill/>
        </p:spPr>
        <p:txBody>
          <a:bodyPr lIns="182880" tIns="146304" rIns="182880" bIns="146304">
            <a:noAutofit/>
          </a:bodyPr>
          <a:lstStyle>
            <a:lvl1pPr marL="0" indent="0">
              <a:spcBef>
                <a:spcPts val="0"/>
              </a:spcBef>
              <a:buNone/>
              <a:defRPr sz="3137"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69239" y="2084186"/>
            <a:ext cx="7171399" cy="1793104"/>
          </a:xfrm>
          <a:noFill/>
        </p:spPr>
        <p:txBody>
          <a:bodyPr lIns="146304" tIns="91440" rIns="146304" bIns="91440" anchor="t" anchorCtr="0"/>
          <a:lstStyle>
            <a:lvl1pPr>
              <a:defRPr sz="5294" spc="-74"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9" name="Picture 18"/>
          <p:cNvPicPr>
            <a:picLocks noChangeAspect="1"/>
          </p:cNvPicPr>
          <p:nvPr/>
        </p:nvPicPr>
        <p:blipFill>
          <a:blip r:embed="rId4"/>
          <a:stretch>
            <a:fillRect/>
          </a:stretch>
        </p:blipFill>
        <p:spPr>
          <a:xfrm>
            <a:off x="269240" y="288354"/>
            <a:ext cx="1798278" cy="1798533"/>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invGray">
          <a:xfrm>
            <a:off x="10309635" y="459898"/>
            <a:ext cx="1434153" cy="307259"/>
          </a:xfrm>
          <a:prstGeom prst="rect">
            <a:avLst/>
          </a:prstGeom>
        </p:spPr>
      </p:pic>
    </p:spTree>
    <p:extLst>
      <p:ext uri="{BB962C8B-B14F-4D97-AF65-F5344CB8AC3E}">
        <p14:creationId xmlns:p14="http://schemas.microsoft.com/office/powerpoint/2010/main" val="2448303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1190734"/>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125649244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971"/>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04760472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2703877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7830958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60429392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268463958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tx1"/>
                    </a:gs>
                    <a:gs pos="30000">
                      <a:schemeClr val="tx1"/>
                    </a:gs>
                  </a:gsLst>
                  <a:lin ang="5400000" scaled="0"/>
                </a:gradFill>
              </a:rPr>
              <a:t>Microsoft Confidential</a:t>
            </a:r>
          </a:p>
        </p:txBody>
      </p:sp>
    </p:spTree>
    <p:extLst>
      <p:ext uri="{BB962C8B-B14F-4D97-AF65-F5344CB8AC3E}">
        <p14:creationId xmlns:p14="http://schemas.microsoft.com/office/powerpoint/2010/main" val="377299655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68720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198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1254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Slide 3">
    <p:bg>
      <p:bgPr>
        <a:solidFill>
          <a:srgbClr val="006EB9"/>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18900000" flipH="1">
            <a:off x="1490713" y="-2224007"/>
            <a:ext cx="10278366" cy="15532045"/>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rot="7200000" flipH="1">
            <a:off x="8911466" y="4799548"/>
            <a:ext cx="2642129" cy="3658028"/>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6" name="Rectangle 5"/>
          <p:cNvSpPr/>
          <p:nvPr/>
        </p:nvSpPr>
        <p:spPr bwMode="auto">
          <a:xfrm>
            <a:off x="269239" y="2084172"/>
            <a:ext cx="9860673" cy="3586208"/>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1104" y="4155893"/>
            <a:ext cx="9858808" cy="1526143"/>
          </a:xfrm>
          <a:noFill/>
        </p:spPr>
        <p:txBody>
          <a:bodyPr lIns="182880" tIns="146304" rIns="182880" bIns="146304">
            <a:noAutofit/>
          </a:bodyPr>
          <a:lstStyle>
            <a:lvl1pPr marL="0" indent="0">
              <a:spcBef>
                <a:spcPts val="0"/>
              </a:spcBef>
              <a:buNone/>
              <a:defRPr sz="3529"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69304" y="2098542"/>
            <a:ext cx="9860609" cy="2057350"/>
          </a:xfrm>
          <a:noFill/>
        </p:spPr>
        <p:txBody>
          <a:bodyPr lIns="146304" tIns="91440" rIns="146304" bIns="91440" anchor="t" anchorCtr="0"/>
          <a:lstStyle>
            <a:lvl1pPr>
              <a:defRPr sz="5882" spc="-98"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invGray">
          <a:xfrm>
            <a:off x="10129913" y="470068"/>
            <a:ext cx="1611036" cy="345156"/>
          </a:xfrm>
          <a:prstGeom prst="rect">
            <a:avLst/>
          </a:prstGeom>
        </p:spPr>
      </p:pic>
      <p:pic>
        <p:nvPicPr>
          <p:cNvPr id="11" name="Picture 10"/>
          <p:cNvPicPr>
            <a:picLocks noChangeAspect="1"/>
          </p:cNvPicPr>
          <p:nvPr/>
        </p:nvPicPr>
        <p:blipFill>
          <a:blip r:embed="rId5"/>
          <a:stretch>
            <a:fillRect/>
          </a:stretch>
        </p:blipFill>
        <p:spPr>
          <a:xfrm>
            <a:off x="269240" y="288354"/>
            <a:ext cx="1798278" cy="1798533"/>
          </a:xfrm>
          <a:prstGeom prst="rect">
            <a:avLst/>
          </a:prstGeom>
        </p:spPr>
      </p:pic>
    </p:spTree>
    <p:extLst>
      <p:ext uri="{BB962C8B-B14F-4D97-AF65-F5344CB8AC3E}">
        <p14:creationId xmlns:p14="http://schemas.microsoft.com/office/powerpoint/2010/main" val="2720212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9102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6"/>
          <p:cNvSpPr txBox="1"/>
          <p:nvPr userDrawn="1"/>
        </p:nvSpPr>
        <p:spPr>
          <a:xfrm>
            <a:off x="5199575" y="6405347"/>
            <a:ext cx="1792850" cy="452654"/>
          </a:xfrm>
          <a:prstGeom prst="rect">
            <a:avLst/>
          </a:prstGeom>
          <a:noFill/>
        </p:spPr>
        <p:txBody>
          <a:bodyPr wrap="square" lIns="179285" tIns="143428" rIns="179285" bIns="14342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078" dirty="0" smtClean="0">
                <a:gradFill>
                  <a:gsLst>
                    <a:gs pos="2917">
                      <a:schemeClr val="bg2">
                        <a:lumMod val="75000"/>
                      </a:schemeClr>
                    </a:gs>
                    <a:gs pos="100000">
                      <a:schemeClr val="bg2">
                        <a:lumMod val="75000"/>
                      </a:schemeClr>
                    </a:gs>
                  </a:gsLst>
                  <a:lin ang="5400000" scaled="0"/>
                </a:gradFill>
              </a:rPr>
              <a:t>Microsoft Confidential</a:t>
            </a:r>
          </a:p>
        </p:txBody>
      </p:sp>
    </p:spTree>
    <p:extLst>
      <p:ext uri="{BB962C8B-B14F-4D97-AF65-F5344CB8AC3E}">
        <p14:creationId xmlns:p14="http://schemas.microsoft.com/office/powerpoint/2010/main" val="2708908285"/>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3695035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rot="16200000" flipH="1" flipV="1">
            <a:off x="2667001" y="-2667000"/>
            <a:ext cx="6857999" cy="12192000"/>
          </a:xfrm>
          <a:prstGeom prst="rect">
            <a:avLst/>
          </a:prstGeom>
        </p:spPr>
      </p:pic>
      <p:sp>
        <p:nvSpPr>
          <p:cNvPr id="6" name="Rectangle 5"/>
          <p:cNvSpPr/>
          <p:nvPr/>
        </p:nvSpPr>
        <p:spPr bwMode="auto">
          <a:xfrm>
            <a:off x="269239" y="2086886"/>
            <a:ext cx="8964248" cy="4480046"/>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1104" y="4458017"/>
            <a:ext cx="8962384" cy="2108915"/>
          </a:xfrm>
          <a:noFill/>
        </p:spPr>
        <p:txBody>
          <a:bodyPr lIns="182880" tIns="146304" rIns="182880" bIns="146304">
            <a:noAutofit/>
          </a:bodyPr>
          <a:lstStyle>
            <a:lvl1pPr marL="0" indent="0">
              <a:spcBef>
                <a:spcPts val="0"/>
              </a:spcBef>
              <a:buNone/>
              <a:defRPr sz="3529"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69304" y="2098542"/>
            <a:ext cx="8964184" cy="2344110"/>
          </a:xfrm>
          <a:noFill/>
        </p:spPr>
        <p:txBody>
          <a:bodyPr lIns="146304" tIns="91440" rIns="146304" bIns="91440" anchor="t" anchorCtr="0"/>
          <a:lstStyle>
            <a:lvl1pPr>
              <a:defRPr sz="5882" spc="-98"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white">
          <a:xfrm>
            <a:off x="10129913" y="470068"/>
            <a:ext cx="1611036" cy="345156"/>
          </a:xfrm>
          <a:prstGeom prst="rect">
            <a:avLst/>
          </a:prstGeom>
        </p:spPr>
      </p:pic>
      <p:pic>
        <p:nvPicPr>
          <p:cNvPr id="11" name="Picture 10"/>
          <p:cNvPicPr>
            <a:picLocks noChangeAspect="1"/>
          </p:cNvPicPr>
          <p:nvPr/>
        </p:nvPicPr>
        <p:blipFill>
          <a:blip r:embed="rId4"/>
          <a:stretch>
            <a:fillRect/>
          </a:stretch>
        </p:blipFill>
        <p:spPr>
          <a:xfrm>
            <a:off x="269240" y="288354"/>
            <a:ext cx="1798278" cy="1798533"/>
          </a:xfrm>
          <a:prstGeom prst="rect">
            <a:avLst/>
          </a:prstGeom>
        </p:spPr>
      </p:pic>
    </p:spTree>
    <p:extLst>
      <p:ext uri="{BB962C8B-B14F-4D97-AF65-F5344CB8AC3E}">
        <p14:creationId xmlns:p14="http://schemas.microsoft.com/office/powerpoint/2010/main" val="9516440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2">
    <p:bg>
      <p:bgPr>
        <a:solidFill>
          <a:schemeClr val="tx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12600000" flipH="1" flipV="1">
            <a:off x="4683439" y="2282065"/>
            <a:ext cx="7354726" cy="11114019"/>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19800000" flipH="1" flipV="1">
            <a:off x="537829" y="-1346381"/>
            <a:ext cx="5161485" cy="5874339"/>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7" name="Rectangle 6"/>
          <p:cNvSpPr/>
          <p:nvPr/>
        </p:nvSpPr>
        <p:spPr bwMode="auto">
          <a:xfrm>
            <a:off x="269239" y="1187621"/>
            <a:ext cx="7171399" cy="3586208"/>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7" rIns="0" bIns="34287" numCol="1" rtlCol="0" anchor="ctr" anchorCtr="0" compatLnSpc="1">
            <a:prstTxWarp prst="textNoShape">
              <a:avLst/>
            </a:prstTxWarp>
          </a:bodyPr>
          <a:lstStyle/>
          <a:p>
            <a:pPr algn="ctr" defTabSz="685486" fontAlgn="base">
              <a:spcBef>
                <a:spcPct val="0"/>
              </a:spcBef>
              <a:spcAft>
                <a:spcPct val="0"/>
              </a:spcAft>
            </a:pPr>
            <a:endParaRPr lang="en-US" sz="1470" dirty="0">
              <a:gradFill>
                <a:gsLst>
                  <a:gs pos="5833">
                    <a:schemeClr val="tx1">
                      <a:lumMod val="50000"/>
                    </a:schemeClr>
                  </a:gs>
                  <a:gs pos="100000">
                    <a:schemeClr val="tx1">
                      <a:lumMod val="50000"/>
                    </a:schemeClr>
                  </a:gs>
                </a:gsLst>
                <a:lin ang="5400000" scaled="0"/>
              </a:gradFill>
            </a:endParaRPr>
          </a:p>
        </p:txBody>
      </p:sp>
      <p:sp>
        <p:nvSpPr>
          <p:cNvPr id="8" name="Title 1"/>
          <p:cNvSpPr>
            <a:spLocks noGrp="1"/>
          </p:cNvSpPr>
          <p:nvPr>
            <p:ph type="title" hasCustomPrompt="1"/>
          </p:nvPr>
        </p:nvSpPr>
        <p:spPr>
          <a:xfrm>
            <a:off x="269239" y="1187645"/>
            <a:ext cx="7171399" cy="2264518"/>
          </a:xfrm>
          <a:noFill/>
        </p:spPr>
        <p:txBody>
          <a:bodyPr tIns="91440" bIns="91440" anchor="t" anchorCtr="0"/>
          <a:lstStyle>
            <a:lvl1pPr>
              <a:defRPr sz="5293" spc="-74"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9" name="Text Placeholder 4"/>
          <p:cNvSpPr>
            <a:spLocks noGrp="1"/>
          </p:cNvSpPr>
          <p:nvPr>
            <p:ph type="body" sz="quarter" idx="12" hasCustomPrompt="1"/>
          </p:nvPr>
        </p:nvSpPr>
        <p:spPr>
          <a:xfrm>
            <a:off x="269239" y="3452163"/>
            <a:ext cx="7171399" cy="1321666"/>
          </a:xfrm>
          <a:noFill/>
        </p:spPr>
        <p:txBody>
          <a:bodyPr lIns="182880" tIns="146304" rIns="182880" bIns="146304">
            <a:noAutofit/>
          </a:bodyPr>
          <a:lstStyle>
            <a:lvl1pPr marL="0" indent="0">
              <a:spcBef>
                <a:spcPts val="0"/>
              </a:spcBef>
              <a:buNone/>
              <a:defRPr sz="3137"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914637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2">
    <p:bg>
      <p:bgPr>
        <a:solidFill>
          <a:srgbClr val="006EB9"/>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rot="10800000" flipH="1" flipV="1">
            <a:off x="6843021" y="-1"/>
            <a:ext cx="5348978" cy="6858001"/>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5" name="Rectangle 4"/>
          <p:cNvSpPr/>
          <p:nvPr/>
        </p:nvSpPr>
        <p:spPr bwMode="auto">
          <a:xfrm>
            <a:off x="269239" y="1186356"/>
            <a:ext cx="7171399" cy="269798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69240" y="1186356"/>
            <a:ext cx="7171398" cy="2697988"/>
          </a:xfrm>
          <a:noFill/>
        </p:spPr>
        <p:txBody>
          <a:bodyPr tIns="91440" bIns="91440" anchor="t" anchorCtr="0"/>
          <a:lstStyle>
            <a:lvl1pPr>
              <a:defRPr sz="7058" spc="-98"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298314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305119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8926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0398304"/>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aka.ms/WikiQA"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04" y="2175029"/>
            <a:ext cx="9860609" cy="1449914"/>
          </a:xfrm>
        </p:spPr>
        <p:txBody>
          <a:bodyPr/>
          <a:lstStyle/>
          <a:p>
            <a:r>
              <a:rPr lang="en-US" sz="4500" i="1" dirty="0" err="1" smtClean="0"/>
              <a:t>WikiQA</a:t>
            </a:r>
            <a:r>
              <a:rPr lang="en-US" sz="4500" i="1" dirty="0" smtClean="0"/>
              <a:t>: </a:t>
            </a:r>
            <a:r>
              <a:rPr lang="en-US" sz="4500" dirty="0" smtClean="0"/>
              <a:t>A </a:t>
            </a:r>
            <a:r>
              <a:rPr lang="en-US" sz="4500" dirty="0"/>
              <a:t>Challenge Dataset for </a:t>
            </a:r>
            <a:r>
              <a:rPr lang="en-US" sz="4500" dirty="0" smtClean="0"/>
              <a:t/>
            </a:r>
            <a:br>
              <a:rPr lang="en-US" sz="4500" dirty="0" smtClean="0"/>
            </a:br>
            <a:r>
              <a:rPr lang="en-US" sz="4500" dirty="0" smtClean="0"/>
              <a:t>Open-Domain </a:t>
            </a:r>
            <a:r>
              <a:rPr lang="en-US" sz="4500" dirty="0"/>
              <a:t>Question </a:t>
            </a:r>
            <a:r>
              <a:rPr lang="en-US" sz="4500" dirty="0" smtClean="0"/>
              <a:t>Answering</a:t>
            </a:r>
            <a:endParaRPr lang="en-US" sz="4500" dirty="0"/>
          </a:p>
        </p:txBody>
      </p:sp>
      <p:sp>
        <p:nvSpPr>
          <p:cNvPr id="3" name="Text Placeholder 2"/>
          <p:cNvSpPr>
            <a:spLocks noGrp="1"/>
          </p:cNvSpPr>
          <p:nvPr>
            <p:ph type="body" sz="quarter" idx="12"/>
          </p:nvPr>
        </p:nvSpPr>
        <p:spPr>
          <a:xfrm>
            <a:off x="271104" y="3881718"/>
            <a:ext cx="9858808" cy="1800625"/>
          </a:xfrm>
        </p:spPr>
        <p:txBody>
          <a:bodyPr/>
          <a:lstStyle/>
          <a:p>
            <a:r>
              <a:rPr lang="en-US" dirty="0"/>
              <a:t>Yi </a:t>
            </a:r>
            <a:r>
              <a:rPr lang="en-US" dirty="0" smtClean="0"/>
              <a:t>Yang</a:t>
            </a:r>
            <a:r>
              <a:rPr lang="en-US" baseline="30000" dirty="0" smtClean="0"/>
              <a:t>*</a:t>
            </a:r>
            <a:r>
              <a:rPr lang="en-US" dirty="0" smtClean="0"/>
              <a:t>, </a:t>
            </a:r>
            <a:r>
              <a:rPr lang="en-US" b="1" dirty="0" smtClean="0">
                <a:solidFill>
                  <a:schemeClr val="accent4">
                    <a:lumMod val="60000"/>
                    <a:lumOff val="40000"/>
                  </a:schemeClr>
                </a:solidFill>
              </a:rPr>
              <a:t>Scott Wen-tau </a:t>
            </a:r>
            <a:r>
              <a:rPr lang="en-US" b="1" dirty="0" err="1" smtClean="0">
                <a:solidFill>
                  <a:schemeClr val="accent4">
                    <a:lumMod val="60000"/>
                    <a:lumOff val="40000"/>
                  </a:schemeClr>
                </a:solidFill>
              </a:rPr>
              <a:t>Yih</a:t>
            </a:r>
            <a:r>
              <a:rPr lang="en-US" b="1" baseline="30000" dirty="0" smtClean="0">
                <a:solidFill>
                  <a:schemeClr val="accent4">
                    <a:lumMod val="60000"/>
                    <a:lumOff val="40000"/>
                  </a:schemeClr>
                </a:solidFill>
              </a:rPr>
              <a:t>#</a:t>
            </a:r>
            <a:r>
              <a:rPr lang="en-US" b="1" dirty="0" smtClean="0">
                <a:solidFill>
                  <a:schemeClr val="accent4">
                    <a:lumMod val="60000"/>
                    <a:lumOff val="40000"/>
                  </a:schemeClr>
                </a:solidFill>
              </a:rPr>
              <a:t>,</a:t>
            </a:r>
            <a:r>
              <a:rPr lang="en-US" dirty="0" smtClean="0"/>
              <a:t> Christopher Meek</a:t>
            </a:r>
            <a:r>
              <a:rPr lang="en-US" baseline="30000" dirty="0" smtClean="0"/>
              <a:t>#</a:t>
            </a:r>
          </a:p>
          <a:p>
            <a:endParaRPr lang="en-US" baseline="30000" dirty="0"/>
          </a:p>
          <a:p>
            <a:pPr algn="ctr"/>
            <a:r>
              <a:rPr lang="en-US" altLang="zh-CN" sz="2400" baseline="30000" dirty="0" smtClean="0"/>
              <a:t>*</a:t>
            </a:r>
            <a:r>
              <a:rPr lang="en-US" altLang="zh-CN" sz="2400" dirty="0" smtClean="0"/>
              <a:t>Georgia Institute of Technology, Atlanta</a:t>
            </a:r>
            <a:endParaRPr lang="en-US" altLang="zh-CN" sz="2400" dirty="0"/>
          </a:p>
          <a:p>
            <a:pPr algn="ctr"/>
            <a:r>
              <a:rPr lang="en-US" altLang="zh-CN" sz="2400" baseline="30000" dirty="0"/>
              <a:t>#</a:t>
            </a:r>
            <a:r>
              <a:rPr lang="en-US" altLang="zh-CN" sz="2400" dirty="0"/>
              <a:t>Microsoft Research, Redmond</a:t>
            </a:r>
            <a:endParaRPr lang="en-US" sz="2400" baseline="30000" dirty="0"/>
          </a:p>
        </p:txBody>
      </p:sp>
    </p:spTree>
    <p:extLst>
      <p:ext uri="{BB962C8B-B14F-4D97-AF65-F5344CB8AC3E}">
        <p14:creationId xmlns:p14="http://schemas.microsoft.com/office/powerpoint/2010/main" val="288351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1381424"/>
            <a:ext cx="11653523" cy="627864"/>
          </a:xfrm>
        </p:spPr>
        <p:txBody>
          <a:bodyPr/>
          <a:lstStyle/>
          <a:p>
            <a:r>
              <a:rPr lang="en-US" sz="3200" i="1" dirty="0" smtClean="0">
                <a:solidFill>
                  <a:schemeClr val="tx1"/>
                </a:solidFill>
              </a:rPr>
              <a:t>Step 1: Does the short paragraph answer the question?</a:t>
            </a:r>
            <a:endParaRPr lang="en-US" sz="3200" dirty="0">
              <a:solidFill>
                <a:schemeClr val="tx1"/>
              </a:solidFill>
            </a:endParaRPr>
          </a:p>
        </p:txBody>
      </p:sp>
      <p:sp>
        <p:nvSpPr>
          <p:cNvPr id="3" name="Title 2"/>
          <p:cNvSpPr>
            <a:spLocks noGrp="1"/>
          </p:cNvSpPr>
          <p:nvPr>
            <p:ph type="title"/>
          </p:nvPr>
        </p:nvSpPr>
        <p:spPr/>
        <p:txBody>
          <a:bodyPr/>
          <a:lstStyle/>
          <a:p>
            <a:r>
              <a:rPr lang="en-US" sz="5400" dirty="0"/>
              <a:t>Sentence Annotation by Crowdsourcing</a:t>
            </a:r>
          </a:p>
        </p:txBody>
      </p:sp>
      <p:sp>
        <p:nvSpPr>
          <p:cNvPr id="5" name="TextBox 4"/>
          <p:cNvSpPr txBox="1"/>
          <p:nvPr/>
        </p:nvSpPr>
        <p:spPr>
          <a:xfrm>
            <a:off x="664883" y="3002281"/>
            <a:ext cx="10826532" cy="2511457"/>
          </a:xfrm>
          <a:prstGeom prst="rect">
            <a:avLst/>
          </a:prstGeom>
          <a:noFill/>
          <a:ln>
            <a:solidFill>
              <a:srgbClr val="7030A0"/>
            </a:solidFill>
          </a:ln>
        </p:spPr>
        <p:txBody>
          <a:bodyPr wrap="square" lIns="182880" tIns="146304" rIns="182880" bIns="146304" rtlCol="0">
            <a:spAutoFit/>
          </a:bodyPr>
          <a:lstStyle/>
          <a:p>
            <a:pPr indent="-168787"/>
            <a:r>
              <a:rPr lang="en-US" sz="2400" dirty="0" smtClean="0">
                <a:solidFill>
                  <a:srgbClr val="0070C0"/>
                </a:solidFill>
                <a:latin typeface="Times New Roman" panose="02020603050405020304" pitchFamily="18" charset="0"/>
                <a:cs typeface="Times New Roman" panose="02020603050405020304" pitchFamily="18" charset="0"/>
              </a:rPr>
              <a:t>Question: Who wrote second Corinthians?</a:t>
            </a:r>
          </a:p>
          <a:p>
            <a:pPr indent="-168787"/>
            <a:r>
              <a:rPr lang="en-US" sz="2400" u="sng" dirty="0" smtClean="0">
                <a:latin typeface="Times New Roman" panose="02020603050405020304" pitchFamily="18" charset="0"/>
                <a:cs typeface="Times New Roman" panose="02020603050405020304" pitchFamily="18" charset="0"/>
              </a:rPr>
              <a:t>Second </a:t>
            </a:r>
            <a:r>
              <a:rPr lang="en-US" sz="2400" u="sng" dirty="0">
                <a:latin typeface="Times New Roman" panose="02020603050405020304" pitchFamily="18" charset="0"/>
                <a:cs typeface="Times New Roman" panose="02020603050405020304" pitchFamily="18" charset="0"/>
              </a:rPr>
              <a:t>Epistle to the Corinthians</a:t>
            </a:r>
            <a:r>
              <a:rPr lang="en-US" sz="2400" dirty="0">
                <a:latin typeface="Times New Roman" panose="02020603050405020304" pitchFamily="18" charset="0"/>
                <a:cs typeface="Times New Roman" panose="02020603050405020304" pitchFamily="18" charset="0"/>
              </a:rPr>
              <a:t> The Second Epistle to the Corinthians</a:t>
            </a:r>
            <a:r>
              <a:rPr lang="en-US" sz="2400" dirty="0" smtClean="0">
                <a:latin typeface="Times New Roman" panose="02020603050405020304" pitchFamily="18" charset="0"/>
                <a:cs typeface="Times New Roman" panose="02020603050405020304" pitchFamily="18" charset="0"/>
              </a:rPr>
              <a:t>, often </a:t>
            </a:r>
            <a:r>
              <a:rPr lang="en-US" sz="2400" dirty="0">
                <a:latin typeface="Times New Roman" panose="02020603050405020304" pitchFamily="18" charset="0"/>
                <a:cs typeface="Times New Roman" panose="02020603050405020304" pitchFamily="18" charset="0"/>
              </a:rPr>
              <a:t>referred to as Second Corinthians (and written as 2 Corinthians</a:t>
            </a:r>
            <a:r>
              <a:rPr lang="en-US" sz="2400" dirty="0" smtClean="0">
                <a:latin typeface="Times New Roman" panose="02020603050405020304" pitchFamily="18" charset="0"/>
                <a:cs typeface="Times New Roman" panose="02020603050405020304" pitchFamily="18" charset="0"/>
              </a:rPr>
              <a:t>), is </a:t>
            </a:r>
            <a:r>
              <a:rPr lang="en-US" sz="2400" dirty="0">
                <a:latin typeface="Times New Roman" panose="02020603050405020304" pitchFamily="18" charset="0"/>
                <a:cs typeface="Times New Roman" panose="02020603050405020304" pitchFamily="18" charset="0"/>
              </a:rPr>
              <a:t>the eighth book of the New Testament of the Bible. Paul </a:t>
            </a:r>
            <a:r>
              <a:rPr lang="en-US" sz="2400" dirty="0" smtClean="0">
                <a:latin typeface="Times New Roman" panose="02020603050405020304" pitchFamily="18" charset="0"/>
                <a:cs typeface="Times New Roman" panose="02020603050405020304" pitchFamily="18" charset="0"/>
              </a:rPr>
              <a:t>the Apostle </a:t>
            </a:r>
            <a:r>
              <a:rPr lang="en-US" sz="2400" dirty="0">
                <a:latin typeface="Times New Roman" panose="02020603050405020304" pitchFamily="18" charset="0"/>
                <a:cs typeface="Times New Roman" panose="02020603050405020304" pitchFamily="18" charset="0"/>
              </a:rPr>
              <a:t>and “Timothy our brother” wrote this epistle to “the church </a:t>
            </a:r>
            <a:r>
              <a:rPr lang="en-US" sz="2400" dirty="0" smtClean="0">
                <a:latin typeface="Times New Roman" panose="02020603050405020304" pitchFamily="18" charset="0"/>
                <a:cs typeface="Times New Roman" panose="02020603050405020304" pitchFamily="18" charset="0"/>
              </a:rPr>
              <a:t>of God </a:t>
            </a:r>
            <a:r>
              <a:rPr lang="en-US" sz="2400" dirty="0">
                <a:latin typeface="Times New Roman" panose="02020603050405020304" pitchFamily="18" charset="0"/>
                <a:cs typeface="Times New Roman" panose="02020603050405020304" pitchFamily="18" charset="0"/>
              </a:rPr>
              <a:t>which is at Corinth, with all the saints which are in all Achaia</a:t>
            </a:r>
            <a:r>
              <a:rPr lang="en-US" sz="24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96369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1381424"/>
            <a:ext cx="11653523" cy="1514261"/>
          </a:xfrm>
        </p:spPr>
        <p:txBody>
          <a:bodyPr/>
          <a:lstStyle/>
          <a:p>
            <a:r>
              <a:rPr lang="en-US" sz="3200" i="1" dirty="0" smtClean="0">
                <a:solidFill>
                  <a:schemeClr val="tx1"/>
                </a:solidFill>
              </a:rPr>
              <a:t>Step 2: Check all the sentences that can answer the question </a:t>
            </a:r>
            <a:r>
              <a:rPr lang="en-US" sz="3200" b="1" i="1" dirty="0" smtClean="0">
                <a:solidFill>
                  <a:schemeClr val="tx1"/>
                </a:solidFill>
              </a:rPr>
              <a:t>in isolation</a:t>
            </a:r>
            <a:r>
              <a:rPr lang="en-US" sz="3200" i="1" dirty="0" smtClean="0">
                <a:solidFill>
                  <a:schemeClr val="tx1"/>
                </a:solidFill>
              </a:rPr>
              <a:t> (assuming </a:t>
            </a:r>
            <a:r>
              <a:rPr lang="en-US" sz="3200" i="1" dirty="0" err="1" smtClean="0">
                <a:solidFill>
                  <a:schemeClr val="tx1"/>
                </a:solidFill>
              </a:rPr>
              <a:t>coreferences</a:t>
            </a:r>
            <a:r>
              <a:rPr lang="en-US" sz="3200" i="1" dirty="0" smtClean="0">
                <a:solidFill>
                  <a:schemeClr val="tx1"/>
                </a:solidFill>
              </a:rPr>
              <a:t> and pronouns have been resolved correctly)</a:t>
            </a:r>
            <a:endParaRPr lang="en-US" sz="3200" dirty="0">
              <a:solidFill>
                <a:schemeClr val="tx1"/>
              </a:solidFill>
            </a:endParaRPr>
          </a:p>
        </p:txBody>
      </p:sp>
      <p:sp>
        <p:nvSpPr>
          <p:cNvPr id="3" name="Title 2"/>
          <p:cNvSpPr>
            <a:spLocks noGrp="1"/>
          </p:cNvSpPr>
          <p:nvPr>
            <p:ph type="title"/>
          </p:nvPr>
        </p:nvSpPr>
        <p:spPr/>
        <p:txBody>
          <a:bodyPr/>
          <a:lstStyle/>
          <a:p>
            <a:r>
              <a:rPr lang="en-US" sz="5400" dirty="0" smtClean="0"/>
              <a:t>Sentence Annotation by Crowdsourcing</a:t>
            </a:r>
            <a:endParaRPr lang="en-US" sz="5400" dirty="0"/>
          </a:p>
        </p:txBody>
      </p:sp>
      <p:sp>
        <p:nvSpPr>
          <p:cNvPr id="5" name="TextBox 4"/>
          <p:cNvSpPr txBox="1"/>
          <p:nvPr/>
        </p:nvSpPr>
        <p:spPr>
          <a:xfrm>
            <a:off x="664884" y="3507254"/>
            <a:ext cx="10785588" cy="2880789"/>
          </a:xfrm>
          <a:prstGeom prst="rect">
            <a:avLst/>
          </a:prstGeom>
          <a:noFill/>
          <a:ln>
            <a:solidFill>
              <a:srgbClr val="7030A0"/>
            </a:solidFill>
          </a:ln>
        </p:spPr>
        <p:txBody>
          <a:bodyPr wrap="square" lIns="182880" tIns="146304" rIns="182880" bIns="146304" rtlCol="0">
            <a:spAutoFit/>
          </a:bodyPr>
          <a:lstStyle/>
          <a:p>
            <a:pPr indent="-168787"/>
            <a:r>
              <a:rPr lang="en-US" sz="2400" dirty="0" smtClean="0">
                <a:solidFill>
                  <a:srgbClr val="0070C0"/>
                </a:solidFill>
                <a:latin typeface="Times New Roman" panose="02020603050405020304" pitchFamily="18" charset="0"/>
                <a:cs typeface="Times New Roman" panose="02020603050405020304" pitchFamily="18" charset="0"/>
              </a:rPr>
              <a:t>Question: Who wrote second Corinthians?</a:t>
            </a:r>
          </a:p>
          <a:p>
            <a:pPr indent="-168787"/>
            <a:r>
              <a:rPr lang="en-US" sz="2400" u="sng" dirty="0" smtClean="0">
                <a:latin typeface="Times New Roman" panose="02020603050405020304" pitchFamily="18" charset="0"/>
                <a:cs typeface="Times New Roman" panose="02020603050405020304" pitchFamily="18" charset="0"/>
              </a:rPr>
              <a:t>Second </a:t>
            </a:r>
            <a:r>
              <a:rPr lang="en-US" sz="2400" u="sng" dirty="0">
                <a:latin typeface="Times New Roman" panose="02020603050405020304" pitchFamily="18" charset="0"/>
                <a:cs typeface="Times New Roman" panose="02020603050405020304" pitchFamily="18" charset="0"/>
              </a:rPr>
              <a:t>Epistle to the </a:t>
            </a:r>
            <a:r>
              <a:rPr lang="en-US" sz="2400" u="sng" dirty="0" smtClean="0">
                <a:latin typeface="Times New Roman" panose="02020603050405020304" pitchFamily="18" charset="0"/>
                <a:cs typeface="Times New Roman" panose="02020603050405020304" pitchFamily="18" charset="0"/>
              </a:rPr>
              <a:t>Corinthians</a:t>
            </a:r>
          </a:p>
          <a:p>
            <a:pPr marL="457200" indent="-4572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Second Epistle to the Corinthians</a:t>
            </a:r>
            <a:r>
              <a:rPr lang="en-US" sz="2400" dirty="0" smtClean="0">
                <a:latin typeface="Times New Roman" panose="02020603050405020304" pitchFamily="18" charset="0"/>
                <a:cs typeface="Times New Roman" panose="02020603050405020304" pitchFamily="18" charset="0"/>
              </a:rPr>
              <a:t>, often </a:t>
            </a:r>
            <a:r>
              <a:rPr lang="en-US" sz="2400" dirty="0">
                <a:latin typeface="Times New Roman" panose="02020603050405020304" pitchFamily="18" charset="0"/>
                <a:cs typeface="Times New Roman" panose="02020603050405020304" pitchFamily="18" charset="0"/>
              </a:rPr>
              <a:t>referred to as Second </a:t>
            </a:r>
            <a:r>
              <a:rPr lang="en-US" sz="2400" dirty="0" smtClean="0">
                <a:latin typeface="Times New Roman" panose="02020603050405020304" pitchFamily="18" charset="0"/>
                <a:cs typeface="Times New Roman" panose="02020603050405020304" pitchFamily="18" charset="0"/>
              </a:rPr>
              <a:t>Corinthians </a:t>
            </a:r>
            <a:r>
              <a:rPr lang="en-US" sz="2400" dirty="0">
                <a:latin typeface="Times New Roman" panose="02020603050405020304" pitchFamily="18" charset="0"/>
                <a:cs typeface="Times New Roman" panose="02020603050405020304" pitchFamily="18" charset="0"/>
              </a:rPr>
              <a:t>(and written as 2 Corinthians</a:t>
            </a:r>
            <a:r>
              <a:rPr lang="en-US" sz="2400" dirty="0" smtClean="0">
                <a:latin typeface="Times New Roman" panose="02020603050405020304" pitchFamily="18" charset="0"/>
                <a:cs typeface="Times New Roman" panose="02020603050405020304" pitchFamily="18" charset="0"/>
              </a:rPr>
              <a:t>), is </a:t>
            </a:r>
            <a:r>
              <a:rPr lang="en-US" sz="2400" dirty="0">
                <a:latin typeface="Times New Roman" panose="02020603050405020304" pitchFamily="18" charset="0"/>
                <a:cs typeface="Times New Roman" panose="02020603050405020304" pitchFamily="18" charset="0"/>
              </a:rPr>
              <a:t>the eighth book of the New Testament of the Bible</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Paul the Apostle </a:t>
            </a:r>
            <a:r>
              <a:rPr lang="en-US" sz="2400" dirty="0">
                <a:latin typeface="Times New Roman" panose="02020603050405020304" pitchFamily="18" charset="0"/>
                <a:cs typeface="Times New Roman" panose="02020603050405020304" pitchFamily="18" charset="0"/>
              </a:rPr>
              <a:t>and “Timothy our brother” wrote this epistle to “the church </a:t>
            </a:r>
            <a:r>
              <a:rPr lang="en-US" sz="2400" dirty="0" smtClean="0">
                <a:latin typeface="Times New Roman" panose="02020603050405020304" pitchFamily="18" charset="0"/>
                <a:cs typeface="Times New Roman" panose="02020603050405020304" pitchFamily="18" charset="0"/>
              </a:rPr>
              <a:t>of God </a:t>
            </a:r>
            <a:r>
              <a:rPr lang="en-US" sz="2400" dirty="0">
                <a:latin typeface="Times New Roman" panose="02020603050405020304" pitchFamily="18" charset="0"/>
                <a:cs typeface="Times New Roman" panose="02020603050405020304" pitchFamily="18" charset="0"/>
              </a:rPr>
              <a:t>which is at Corinth, with all the saints which are in all Achaia</a:t>
            </a:r>
            <a:r>
              <a:rPr lang="en-US" sz="24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66969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Data Statistics: # Questions</a:t>
            </a:r>
            <a:endParaRPr lang="en-US" sz="4800" dirty="0"/>
          </a:p>
        </p:txBody>
      </p:sp>
      <p:graphicFrame>
        <p:nvGraphicFramePr>
          <p:cNvPr id="28" name="Content Placeholder 5"/>
          <p:cNvGraphicFramePr>
            <a:graphicFrameLocks/>
          </p:cNvGraphicFramePr>
          <p:nvPr>
            <p:extLst>
              <p:ext uri="{D42A27DB-BD31-4B8C-83A1-F6EECF244321}">
                <p14:modId xmlns:p14="http://schemas.microsoft.com/office/powerpoint/2010/main" val="3748129839"/>
              </p:ext>
            </p:extLst>
          </p:nvPr>
        </p:nvGraphicFramePr>
        <p:xfrm>
          <a:off x="805218" y="1453160"/>
          <a:ext cx="10583260" cy="5201721"/>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p:cNvGrpSpPr/>
          <p:nvPr/>
        </p:nvGrpSpPr>
        <p:grpSpPr>
          <a:xfrm>
            <a:off x="4225844" y="1927274"/>
            <a:ext cx="2343768" cy="2377441"/>
            <a:chOff x="4225844" y="1927274"/>
            <a:chExt cx="2343768" cy="2377441"/>
          </a:xfrm>
        </p:grpSpPr>
        <p:cxnSp>
          <p:nvCxnSpPr>
            <p:cNvPr id="4" name="Straight Connector 3"/>
            <p:cNvCxnSpPr/>
            <p:nvPr/>
          </p:nvCxnSpPr>
          <p:spPr>
            <a:xfrm flipV="1">
              <a:off x="5008099" y="1927274"/>
              <a:ext cx="1561513" cy="2377441"/>
            </a:xfrm>
            <a:prstGeom prst="line">
              <a:avLst/>
            </a:prstGeom>
            <a:ln w="635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25844" y="2489982"/>
              <a:ext cx="1871004" cy="849463"/>
            </a:xfrm>
            <a:prstGeom prst="rect">
              <a:avLst/>
            </a:prstGeom>
            <a:noFill/>
          </p:spPr>
          <p:txBody>
            <a:bodyPr wrap="square" lIns="182880" tIns="146304" rIns="182880" bIns="146304" rtlCol="0">
              <a:spAutoFit/>
            </a:bodyPr>
            <a:lstStyle/>
            <a:p>
              <a:pPr>
                <a:lnSpc>
                  <a:spcPct val="90000"/>
                </a:lnSpc>
                <a:spcAft>
                  <a:spcPts val="600"/>
                </a:spcAft>
              </a:pPr>
              <a:r>
                <a:rPr lang="en-US" sz="4000" dirty="0" smtClean="0">
                  <a:solidFill>
                    <a:srgbClr val="C00000"/>
                  </a:solidFill>
                </a:rPr>
                <a:t>13.4x</a:t>
              </a:r>
            </a:p>
          </p:txBody>
        </p:sp>
      </p:grpSp>
    </p:spTree>
    <p:extLst>
      <p:ext uri="{BB962C8B-B14F-4D97-AF65-F5344CB8AC3E}">
        <p14:creationId xmlns:p14="http://schemas.microsoft.com/office/powerpoint/2010/main" val="1641073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Data Statistics: # Questions &amp; Sentences</a:t>
            </a:r>
            <a:endParaRPr lang="en-US" sz="4800" dirty="0"/>
          </a:p>
        </p:txBody>
      </p:sp>
      <p:graphicFrame>
        <p:nvGraphicFramePr>
          <p:cNvPr id="28" name="Content Placeholder 5"/>
          <p:cNvGraphicFramePr>
            <a:graphicFrameLocks/>
          </p:cNvGraphicFramePr>
          <p:nvPr>
            <p:extLst>
              <p:ext uri="{D42A27DB-BD31-4B8C-83A1-F6EECF244321}">
                <p14:modId xmlns:p14="http://schemas.microsoft.com/office/powerpoint/2010/main" val="3335323702"/>
              </p:ext>
            </p:extLst>
          </p:nvPr>
        </p:nvGraphicFramePr>
        <p:xfrm>
          <a:off x="696036" y="1453160"/>
          <a:ext cx="10801624" cy="5201721"/>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p:cNvGrpSpPr/>
          <p:nvPr/>
        </p:nvGrpSpPr>
        <p:grpSpPr>
          <a:xfrm>
            <a:off x="7219665" y="1951631"/>
            <a:ext cx="1624084" cy="1787856"/>
            <a:chOff x="7219665" y="1951631"/>
            <a:chExt cx="1624084" cy="1787856"/>
          </a:xfrm>
        </p:grpSpPr>
        <p:cxnSp>
          <p:nvCxnSpPr>
            <p:cNvPr id="5" name="Straight Connector 4"/>
            <p:cNvCxnSpPr/>
            <p:nvPr/>
          </p:nvCxnSpPr>
          <p:spPr>
            <a:xfrm flipV="1">
              <a:off x="8147713" y="1951631"/>
              <a:ext cx="696036" cy="1787856"/>
            </a:xfrm>
            <a:prstGeom prst="line">
              <a:avLst/>
            </a:prstGeom>
            <a:ln w="635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219665" y="2321174"/>
              <a:ext cx="1624083" cy="849463"/>
            </a:xfrm>
            <a:prstGeom prst="rect">
              <a:avLst/>
            </a:prstGeom>
            <a:noFill/>
          </p:spPr>
          <p:txBody>
            <a:bodyPr wrap="square" lIns="182880" tIns="146304" rIns="182880" bIns="146304" rtlCol="0">
              <a:spAutoFit/>
            </a:bodyPr>
            <a:lstStyle/>
            <a:p>
              <a:pPr>
                <a:lnSpc>
                  <a:spcPct val="90000"/>
                </a:lnSpc>
                <a:spcAft>
                  <a:spcPts val="600"/>
                </a:spcAft>
              </a:pPr>
              <a:r>
                <a:rPr lang="en-US" sz="4000" dirty="0" smtClean="0">
                  <a:solidFill>
                    <a:srgbClr val="C00000"/>
                  </a:solidFill>
                </a:rPr>
                <a:t>3.5x</a:t>
              </a:r>
            </a:p>
          </p:txBody>
        </p:sp>
      </p:grpSp>
    </p:spTree>
    <p:extLst>
      <p:ext uri="{BB962C8B-B14F-4D97-AF65-F5344CB8AC3E}">
        <p14:creationId xmlns:p14="http://schemas.microsoft.com/office/powerpoint/2010/main" val="2410988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t>Question Classes </a:t>
            </a:r>
            <a:r>
              <a:rPr lang="en-US" sz="4000" dirty="0" smtClean="0"/>
              <a:t>(</a:t>
            </a:r>
            <a:r>
              <a:rPr lang="en-US" sz="4000" dirty="0">
                <a:gradFill>
                  <a:gsLst>
                    <a:gs pos="2917">
                      <a:schemeClr val="tx1"/>
                    </a:gs>
                    <a:gs pos="30000">
                      <a:schemeClr val="tx1"/>
                    </a:gs>
                  </a:gsLst>
                  <a:lin ang="5400000" scaled="0"/>
                </a:gradFill>
              </a:rPr>
              <a:t>UIUC Question Taxonomy</a:t>
            </a:r>
            <a:r>
              <a:rPr lang="en-US" sz="4000" dirty="0" smtClean="0"/>
              <a:t>)</a:t>
            </a:r>
            <a:endParaRPr lang="en-US" sz="4000" dirty="0"/>
          </a:p>
        </p:txBody>
      </p:sp>
      <p:graphicFrame>
        <p:nvGraphicFramePr>
          <p:cNvPr id="5" name="Content Placeholder 5"/>
          <p:cNvGraphicFramePr>
            <a:graphicFrameLocks/>
          </p:cNvGraphicFramePr>
          <p:nvPr>
            <p:extLst>
              <p:ext uri="{D42A27DB-BD31-4B8C-83A1-F6EECF244321}">
                <p14:modId xmlns:p14="http://schemas.microsoft.com/office/powerpoint/2010/main" val="900059877"/>
              </p:ext>
            </p:extLst>
          </p:nvPr>
        </p:nvGraphicFramePr>
        <p:xfrm>
          <a:off x="864842" y="960771"/>
          <a:ext cx="5071935" cy="52017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ontent Placeholder 5"/>
          <p:cNvGraphicFramePr>
            <a:graphicFrameLocks/>
          </p:cNvGraphicFramePr>
          <p:nvPr>
            <p:extLst>
              <p:ext uri="{D42A27DB-BD31-4B8C-83A1-F6EECF244321}">
                <p14:modId xmlns:p14="http://schemas.microsoft.com/office/powerpoint/2010/main" val="1368440319"/>
              </p:ext>
            </p:extLst>
          </p:nvPr>
        </p:nvGraphicFramePr>
        <p:xfrm>
          <a:off x="6558233" y="960771"/>
          <a:ext cx="5071935" cy="5201721"/>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0" y="6032310"/>
            <a:ext cx="12192000" cy="724814"/>
          </a:xfrm>
          <a:prstGeom prst="rect">
            <a:avLst/>
          </a:prstGeom>
          <a:noFill/>
        </p:spPr>
        <p:txBody>
          <a:bodyPr wrap="square" lIns="182880" tIns="146304" rIns="182880" bIns="146304" rtlCol="0">
            <a:spAutoFit/>
          </a:bodyPr>
          <a:lstStyle/>
          <a:p>
            <a:pPr marL="342900" indent="-342900" algn="ctr">
              <a:lnSpc>
                <a:spcPct val="90000"/>
              </a:lnSpc>
              <a:spcAft>
                <a:spcPts val="600"/>
              </a:spcAft>
              <a:buFont typeface="Arial" panose="020B0604020202020204" pitchFamily="34" charset="0"/>
              <a:buChar char="•"/>
            </a:pPr>
            <a:r>
              <a:rPr lang="en-US" sz="3100" dirty="0" smtClean="0">
                <a:gradFill>
                  <a:gsLst>
                    <a:gs pos="2917">
                      <a:schemeClr val="tx1"/>
                    </a:gs>
                    <a:gs pos="30000">
                      <a:schemeClr val="tx1"/>
                    </a:gs>
                  </a:gsLst>
                  <a:lin ang="5400000" scaled="0"/>
                </a:gradFill>
              </a:rPr>
              <a:t>Category “Description/Definition” has the most questions</a:t>
            </a:r>
          </a:p>
        </p:txBody>
      </p:sp>
    </p:spTree>
    <p:extLst>
      <p:ext uri="{BB962C8B-B14F-4D97-AF65-F5344CB8AC3E}">
        <p14:creationId xmlns:p14="http://schemas.microsoft.com/office/powerpoint/2010/main" val="222425699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Outline</a:t>
            </a:r>
            <a:endParaRPr lang="en-US" sz="5400" dirty="0"/>
          </a:p>
        </p:txBody>
      </p:sp>
      <p:sp>
        <p:nvSpPr>
          <p:cNvPr id="3" name="Content Placeholder 2"/>
          <p:cNvSpPr>
            <a:spLocks noGrp="1"/>
          </p:cNvSpPr>
          <p:nvPr>
            <p:ph sz="quarter" idx="10"/>
          </p:nvPr>
        </p:nvSpPr>
        <p:spPr>
          <a:xfrm>
            <a:off x="269239" y="1191051"/>
            <a:ext cx="11653523" cy="4074192"/>
          </a:xfrm>
        </p:spPr>
        <p:txBody>
          <a:bodyPr/>
          <a:lstStyle/>
          <a:p>
            <a:r>
              <a:rPr lang="en-US" sz="3600" dirty="0" smtClean="0">
                <a:solidFill>
                  <a:schemeClr val="bg2"/>
                </a:solidFill>
              </a:rPr>
              <a:t>Introduction</a:t>
            </a:r>
          </a:p>
          <a:p>
            <a:r>
              <a:rPr lang="en-US" sz="3600" dirty="0" err="1">
                <a:solidFill>
                  <a:schemeClr val="bg2"/>
                </a:solidFill>
              </a:rPr>
              <a:t>WikiQA</a:t>
            </a:r>
            <a:r>
              <a:rPr lang="en-US" sz="3600" dirty="0">
                <a:solidFill>
                  <a:schemeClr val="bg2"/>
                </a:solidFill>
              </a:rPr>
              <a:t> Dataset</a:t>
            </a:r>
          </a:p>
          <a:p>
            <a:r>
              <a:rPr lang="en-US" sz="3600" dirty="0" smtClean="0">
                <a:solidFill>
                  <a:srgbClr val="0070C0"/>
                </a:solidFill>
              </a:rPr>
              <a:t>Experiments</a:t>
            </a:r>
          </a:p>
          <a:p>
            <a:pPr lvl="1"/>
            <a:r>
              <a:rPr lang="en-US" sz="2800" dirty="0" smtClean="0">
                <a:solidFill>
                  <a:srgbClr val="0070C0"/>
                </a:solidFill>
              </a:rPr>
              <a:t>Baseline systems</a:t>
            </a:r>
          </a:p>
          <a:p>
            <a:pPr lvl="1"/>
            <a:r>
              <a:rPr lang="en-US" sz="2800" dirty="0" smtClean="0">
                <a:solidFill>
                  <a:srgbClr val="0070C0"/>
                </a:solidFill>
              </a:rPr>
              <a:t>Evaluation on answer sentence selection</a:t>
            </a:r>
          </a:p>
          <a:p>
            <a:pPr lvl="1"/>
            <a:r>
              <a:rPr lang="en-US" sz="2800" dirty="0" smtClean="0">
                <a:solidFill>
                  <a:srgbClr val="0070C0"/>
                </a:solidFill>
              </a:rPr>
              <a:t>Evaluation metric &amp; results on answer triggering</a:t>
            </a:r>
          </a:p>
          <a:p>
            <a:r>
              <a:rPr lang="en-US" sz="3600" dirty="0" smtClean="0"/>
              <a:t>Conclusion</a:t>
            </a:r>
            <a:endParaRPr lang="en-US" sz="3600" dirty="0"/>
          </a:p>
        </p:txBody>
      </p:sp>
    </p:spTree>
    <p:extLst>
      <p:ext uri="{BB962C8B-B14F-4D97-AF65-F5344CB8AC3E}">
        <p14:creationId xmlns:p14="http://schemas.microsoft.com/office/powerpoint/2010/main" val="41212839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1380242"/>
            <a:ext cx="11653523" cy="5016758"/>
          </a:xfrm>
        </p:spPr>
        <p:txBody>
          <a:bodyPr/>
          <a:lstStyle/>
          <a:p>
            <a:r>
              <a:rPr lang="en-US" sz="3600" dirty="0" smtClean="0">
                <a:solidFill>
                  <a:schemeClr val="tx1"/>
                </a:solidFill>
              </a:rPr>
              <a:t>Word matching count (</a:t>
            </a:r>
            <a:r>
              <a:rPr lang="en-US" sz="3600" dirty="0" err="1" smtClean="0">
                <a:solidFill>
                  <a:schemeClr val="tx1"/>
                </a:solidFill>
              </a:rPr>
              <a:t>Wd-Cnt</a:t>
            </a:r>
            <a:r>
              <a:rPr lang="en-US" sz="3600" dirty="0" smtClean="0">
                <a:solidFill>
                  <a:schemeClr val="tx1"/>
                </a:solidFill>
              </a:rPr>
              <a:t>)</a:t>
            </a:r>
          </a:p>
          <a:p>
            <a:pPr lvl="1"/>
            <a:r>
              <a:rPr lang="en-US" sz="2800" dirty="0" smtClean="0">
                <a:solidFill>
                  <a:schemeClr val="tx1"/>
                </a:solidFill>
              </a:rPr>
              <a:t># non-</a:t>
            </a:r>
            <a:r>
              <a:rPr lang="en-US" sz="2800" dirty="0" err="1" smtClean="0">
                <a:solidFill>
                  <a:schemeClr val="tx1"/>
                </a:solidFill>
              </a:rPr>
              <a:t>stopwords</a:t>
            </a:r>
            <a:r>
              <a:rPr lang="en-US" sz="2800" dirty="0" smtClean="0">
                <a:solidFill>
                  <a:schemeClr val="tx1"/>
                </a:solidFill>
              </a:rPr>
              <a:t> in Q that also occur in S</a:t>
            </a:r>
          </a:p>
          <a:p>
            <a:r>
              <a:rPr lang="en-US" sz="3600" dirty="0" smtClean="0">
                <a:solidFill>
                  <a:schemeClr val="tx1"/>
                </a:solidFill>
              </a:rPr>
              <a:t>Latent word alignment (</a:t>
            </a:r>
            <a:r>
              <a:rPr lang="en-US" sz="3600" dirty="0" err="1" smtClean="0">
                <a:solidFill>
                  <a:schemeClr val="tx1"/>
                </a:solidFill>
              </a:rPr>
              <a:t>Wd-Algn</a:t>
            </a:r>
            <a:r>
              <a:rPr lang="en-US" sz="3600" dirty="0" smtClean="0">
                <a:solidFill>
                  <a:schemeClr val="tx1"/>
                </a:solidFill>
              </a:rPr>
              <a:t>) </a:t>
            </a:r>
            <a:r>
              <a:rPr lang="en-US" sz="2800" dirty="0" smtClean="0">
                <a:solidFill>
                  <a:schemeClr val="tx1"/>
                </a:solidFill>
              </a:rPr>
              <a:t>[Yih+ ACL-13]</a:t>
            </a:r>
            <a:endParaRPr lang="en-US" sz="3600" dirty="0" smtClean="0">
              <a:solidFill>
                <a:schemeClr val="tx1"/>
              </a:solidFill>
            </a:endParaRPr>
          </a:p>
          <a:p>
            <a:pPr lvl="1"/>
            <a:endParaRPr lang="en-US" sz="2800" dirty="0" smtClean="0">
              <a:solidFill>
                <a:schemeClr val="tx1"/>
              </a:solidFill>
            </a:endParaRPr>
          </a:p>
          <a:p>
            <a:pPr lvl="1"/>
            <a:endParaRPr lang="en-US" sz="2800" dirty="0">
              <a:solidFill>
                <a:schemeClr val="tx1"/>
              </a:solidFill>
            </a:endParaRPr>
          </a:p>
          <a:p>
            <a:pPr lvl="1"/>
            <a:endParaRPr lang="en-US" sz="2800" dirty="0" smtClean="0">
              <a:solidFill>
                <a:schemeClr val="tx1"/>
              </a:solidFill>
            </a:endParaRPr>
          </a:p>
          <a:p>
            <a:pPr lvl="1"/>
            <a:endParaRPr lang="en-US" sz="2800" dirty="0">
              <a:solidFill>
                <a:schemeClr val="tx1"/>
              </a:solidFill>
            </a:endParaRPr>
          </a:p>
          <a:p>
            <a:endParaRPr lang="en-US" sz="800" dirty="0" smtClean="0">
              <a:solidFill>
                <a:schemeClr val="tx1"/>
              </a:solidFill>
            </a:endParaRPr>
          </a:p>
          <a:p>
            <a:r>
              <a:rPr lang="en-US" sz="3600" dirty="0" smtClean="0">
                <a:solidFill>
                  <a:schemeClr val="tx1"/>
                </a:solidFill>
              </a:rPr>
              <a:t>Convolutional NN (CNN</a:t>
            </a:r>
            <a:r>
              <a:rPr lang="en-US" sz="3600" dirty="0">
                <a:solidFill>
                  <a:schemeClr val="tx1"/>
                </a:solidFill>
              </a:rPr>
              <a:t>) </a:t>
            </a:r>
            <a:r>
              <a:rPr lang="en-US" sz="2800" dirty="0">
                <a:solidFill>
                  <a:schemeClr val="tx1"/>
                </a:solidFill>
              </a:rPr>
              <a:t>[Yu+ DLWorkshop-14]</a:t>
            </a:r>
            <a:endParaRPr lang="en-US" sz="3600" dirty="0" smtClean="0">
              <a:solidFill>
                <a:schemeClr val="tx1"/>
              </a:solidFill>
            </a:endParaRPr>
          </a:p>
          <a:p>
            <a:r>
              <a:rPr lang="en-US" sz="3600" dirty="0">
                <a:solidFill>
                  <a:schemeClr val="tx1"/>
                </a:solidFill>
              </a:rPr>
              <a:t>Convolutional </a:t>
            </a:r>
            <a:r>
              <a:rPr lang="en-US" sz="3600" dirty="0" smtClean="0">
                <a:solidFill>
                  <a:schemeClr val="tx1"/>
                </a:solidFill>
              </a:rPr>
              <a:t>NN &amp; </a:t>
            </a:r>
            <a:r>
              <a:rPr lang="en-US" sz="3600" dirty="0" err="1" smtClean="0">
                <a:solidFill>
                  <a:schemeClr val="tx1"/>
                </a:solidFill>
              </a:rPr>
              <a:t>Wd-Cnt</a:t>
            </a:r>
            <a:r>
              <a:rPr lang="en-US" sz="3600" dirty="0" smtClean="0">
                <a:solidFill>
                  <a:schemeClr val="tx1"/>
                </a:solidFill>
              </a:rPr>
              <a:t> (CNN-</a:t>
            </a:r>
            <a:r>
              <a:rPr lang="en-US" sz="3600" dirty="0" err="1" smtClean="0">
                <a:solidFill>
                  <a:schemeClr val="tx1"/>
                </a:solidFill>
              </a:rPr>
              <a:t>Cnt</a:t>
            </a:r>
            <a:r>
              <a:rPr lang="en-US" sz="3600" dirty="0" smtClean="0">
                <a:solidFill>
                  <a:schemeClr val="tx1"/>
                </a:solidFill>
              </a:rPr>
              <a:t>)</a:t>
            </a:r>
            <a:endParaRPr lang="en-US" sz="3600" dirty="0">
              <a:solidFill>
                <a:schemeClr val="tx1"/>
              </a:solidFill>
            </a:endParaRPr>
          </a:p>
        </p:txBody>
      </p:sp>
      <p:sp>
        <p:nvSpPr>
          <p:cNvPr id="3" name="Title 2"/>
          <p:cNvSpPr>
            <a:spLocks noGrp="1"/>
          </p:cNvSpPr>
          <p:nvPr>
            <p:ph type="title"/>
          </p:nvPr>
        </p:nvSpPr>
        <p:spPr/>
        <p:txBody>
          <a:bodyPr/>
          <a:lstStyle/>
          <a:p>
            <a:r>
              <a:rPr lang="en-US" dirty="0" smtClean="0"/>
              <a:t>Baseline Systems</a:t>
            </a:r>
            <a:endParaRPr lang="en-US" dirty="0"/>
          </a:p>
        </p:txBody>
      </p:sp>
      <p:grpSp>
        <p:nvGrpSpPr>
          <p:cNvPr id="16" name="Group 15"/>
          <p:cNvGrpSpPr/>
          <p:nvPr/>
        </p:nvGrpSpPr>
        <p:grpSpPr>
          <a:xfrm>
            <a:off x="713720" y="3151448"/>
            <a:ext cx="10763937" cy="1711333"/>
            <a:chOff x="750627" y="4107590"/>
            <a:chExt cx="10763937" cy="1711333"/>
          </a:xfrm>
        </p:grpSpPr>
        <p:grpSp>
          <p:nvGrpSpPr>
            <p:cNvPr id="17" name="Group 16"/>
            <p:cNvGrpSpPr/>
            <p:nvPr/>
          </p:nvGrpSpPr>
          <p:grpSpPr>
            <a:xfrm>
              <a:off x="750627" y="4107590"/>
              <a:ext cx="10686197" cy="1711333"/>
              <a:chOff x="459836" y="2187427"/>
              <a:chExt cx="10686197" cy="1711333"/>
            </a:xfrm>
          </p:grpSpPr>
          <mc:AlternateContent xmlns:mc="http://schemas.openxmlformats.org/markup-compatibility/2006" xmlns:a14="http://schemas.microsoft.com/office/drawing/2010/main">
            <mc:Choice Requires="a14">
              <p:sp>
                <p:nvSpPr>
                  <p:cNvPr id="19" name="Rectangle 18"/>
                  <p:cNvSpPr/>
                  <p:nvPr/>
                </p:nvSpPr>
                <p:spPr>
                  <a:xfrm>
                    <a:off x="2455038" y="2192299"/>
                    <a:ext cx="4659994" cy="513282"/>
                  </a:xfrm>
                  <a:prstGeom prst="rect">
                    <a:avLst/>
                  </a:prstGeom>
                </p:spPr>
                <p:txBody>
                  <a:bodyPr wrap="none">
                    <a:spAutoFit/>
                  </a:bodyPr>
                  <a:lstStyle/>
                  <a:p>
                    <a:pPr algn="ctr"/>
                    <a14:m>
                      <m:oMath xmlns:m="http://schemas.openxmlformats.org/officeDocument/2006/math">
                        <m:r>
                          <a:rPr lang="en-US" sz="2800" i="1" dirty="0" smtClean="0">
                            <a:solidFill>
                              <a:srgbClr val="FF0000"/>
                            </a:solidFill>
                            <a:latin typeface="Cambria Math" panose="02040503050406030204" pitchFamily="18" charset="0"/>
                          </a:rPr>
                          <m:t>𝑞</m:t>
                        </m:r>
                      </m:oMath>
                    </a14:m>
                    <a:r>
                      <a:rPr lang="en-US" sz="2000" dirty="0" smtClean="0">
                        <a:latin typeface="Tahoma" panose="020B0604030504040204" pitchFamily="34" charset="0"/>
                      </a:rPr>
                      <a:t>: What is the fastest car in the world?</a:t>
                    </a:r>
                    <a:endParaRPr lang="en-US" sz="2000" dirty="0">
                      <a:latin typeface="Tahoma" panose="020B0604030504040204" pitchFamily="34" charset="0"/>
                    </a:endParaRPr>
                  </a:p>
                </p:txBody>
              </p:sp>
            </mc:Choice>
            <mc:Fallback xmlns="">
              <p:sp>
                <p:nvSpPr>
                  <p:cNvPr id="19" name="Rectangle 18"/>
                  <p:cNvSpPr>
                    <a:spLocks noRot="1" noChangeAspect="1" noMove="1" noResize="1" noEditPoints="1" noAdjustHandles="1" noChangeArrowheads="1" noChangeShapeType="1" noTextEdit="1"/>
                  </p:cNvSpPr>
                  <p:nvPr/>
                </p:nvSpPr>
                <p:spPr>
                  <a:xfrm>
                    <a:off x="2455038" y="2192299"/>
                    <a:ext cx="4659994" cy="513282"/>
                  </a:xfrm>
                  <a:prstGeom prst="rect">
                    <a:avLst/>
                  </a:prstGeom>
                  <a:blipFill rotWithShape="0">
                    <a:blip r:embed="rId2"/>
                    <a:stretch>
                      <a:fillRect r="-915" b="-154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59836" y="3377670"/>
                    <a:ext cx="9763871" cy="513282"/>
                  </a:xfrm>
                  <a:prstGeom prst="rect">
                    <a:avLst/>
                  </a:prstGeom>
                </p:spPr>
                <p:txBody>
                  <a:bodyPr wrap="square">
                    <a:spAutoFit/>
                  </a:bodyPr>
                  <a:lstStyle/>
                  <a:p>
                    <a:pPr algn="ctr"/>
                    <a14:m>
                      <m:oMath xmlns:m="http://schemas.openxmlformats.org/officeDocument/2006/math">
                        <m:r>
                          <a:rPr lang="en-US" sz="2800" i="1" dirty="0" smtClean="0">
                            <a:solidFill>
                              <a:srgbClr val="7030A0"/>
                            </a:solidFill>
                            <a:latin typeface="Cambria Math" panose="02040503050406030204" pitchFamily="18" charset="0"/>
                          </a:rPr>
                          <m:t>𝑠</m:t>
                        </m:r>
                      </m:oMath>
                    </a14:m>
                    <a:r>
                      <a:rPr lang="en-US" sz="2000" dirty="0" smtClean="0">
                        <a:latin typeface="Tahoma" panose="020B0604030504040204" pitchFamily="34" charset="0"/>
                      </a:rPr>
                      <a:t>: The </a:t>
                    </a:r>
                    <a:r>
                      <a:rPr lang="en-US" sz="2000" dirty="0">
                        <a:latin typeface="Tahoma" panose="020B0604030504040204" pitchFamily="34" charset="0"/>
                      </a:rPr>
                      <a:t>Jaguar XJ220 is the dearest, fastest and most sought after car on the planet.</a:t>
                    </a:r>
                    <a:endParaRPr lang="en-US" sz="2000" dirty="0"/>
                  </a:p>
                </p:txBody>
              </p:sp>
            </mc:Choice>
            <mc:Fallback xmlns="">
              <p:sp>
                <p:nvSpPr>
                  <p:cNvPr id="20" name="Rectangle 19"/>
                  <p:cNvSpPr>
                    <a:spLocks noRot="1" noChangeAspect="1" noMove="1" noResize="1" noEditPoints="1" noAdjustHandles="1" noChangeArrowheads="1" noChangeShapeType="1" noTextEdit="1"/>
                  </p:cNvSpPr>
                  <p:nvPr/>
                </p:nvSpPr>
                <p:spPr>
                  <a:xfrm>
                    <a:off x="459836" y="3377670"/>
                    <a:ext cx="9763871" cy="513282"/>
                  </a:xfrm>
                  <a:prstGeom prst="rect">
                    <a:avLst/>
                  </a:prstGeom>
                  <a:blipFill rotWithShape="0">
                    <a:blip r:embed="rId3"/>
                    <a:stretch>
                      <a:fillRect r="-125" b="-15476"/>
                    </a:stretch>
                  </a:blipFill>
                </p:spPr>
                <p:txBody>
                  <a:bodyPr/>
                  <a:lstStyle/>
                  <a:p>
                    <a:r>
                      <a:rPr lang="en-US">
                        <a:noFill/>
                      </a:rPr>
                      <a:t> </a:t>
                    </a:r>
                  </a:p>
                </p:txBody>
              </p:sp>
            </mc:Fallback>
          </mc:AlternateContent>
          <p:cxnSp>
            <p:nvCxnSpPr>
              <p:cNvPr id="21" name="Straight Connector 20"/>
              <p:cNvCxnSpPr/>
              <p:nvPr/>
            </p:nvCxnSpPr>
            <p:spPr>
              <a:xfrm flipH="1">
                <a:off x="4775502" y="2676044"/>
                <a:ext cx="1" cy="74457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894592" y="2735282"/>
                <a:ext cx="3231718" cy="75558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43201" y="2716595"/>
                <a:ext cx="2521990" cy="72270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535144" y="2716595"/>
                <a:ext cx="2906831" cy="77427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831086" y="2716595"/>
                <a:ext cx="343044" cy="72270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04050" y="2735282"/>
                <a:ext cx="3006510" cy="72588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103226" y="2758834"/>
                    <a:ext cx="331341"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1" i="1" dirty="0" smtClean="0">
                              <a:solidFill>
                                <a:srgbClr val="0070C0"/>
                              </a:solidFill>
                              <a:latin typeface="Cambria Math" panose="02040503050406030204" pitchFamily="18" charset="0"/>
                            </a:rPr>
                            <m:t>𝒉</m:t>
                          </m:r>
                        </m:oMath>
                      </m:oMathPara>
                    </a14:m>
                    <a:endParaRPr lang="en-US" sz="2200" b="1" dirty="0">
                      <a:solidFill>
                        <a:srgbClr val="0070C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2103226" y="2758834"/>
                    <a:ext cx="331341" cy="430887"/>
                  </a:xfrm>
                  <a:prstGeom prst="rect">
                    <a:avLst/>
                  </a:prstGeom>
                  <a:blipFill rotWithShape="0">
                    <a:blip r:embed="rId4"/>
                    <a:stretch>
                      <a:fillRect l="-3704" r="-12963"/>
                    </a:stretch>
                  </a:blipFill>
                </p:spPr>
                <p:txBody>
                  <a:bodyPr/>
                  <a:lstStyle/>
                  <a:p>
                    <a:r>
                      <a:rPr lang="en-US">
                        <a:noFill/>
                      </a:rPr>
                      <a:t> </a:t>
                    </a:r>
                  </a:p>
                </p:txBody>
              </p:sp>
            </mc:Fallback>
          </mc:AlternateContent>
          <p:sp>
            <p:nvSpPr>
              <p:cNvPr id="28" name="Rectangle 27"/>
              <p:cNvSpPr/>
              <p:nvPr/>
            </p:nvSpPr>
            <p:spPr>
              <a:xfrm>
                <a:off x="459836" y="2187427"/>
                <a:ext cx="10686197" cy="1711333"/>
              </a:xfrm>
              <a:prstGeom prst="rect">
                <a:avLst/>
              </a:prstGeom>
              <a:noFill/>
              <a:ln w="127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mc:AlternateContent xmlns:mc="http://schemas.openxmlformats.org/markup-compatibility/2006" xmlns:a14="http://schemas.microsoft.com/office/drawing/2010/main">
          <mc:Choice Requires="a14">
            <p:sp>
              <p:nvSpPr>
                <p:cNvPr id="18" name="TextBox 17"/>
                <p:cNvSpPr txBox="1"/>
                <p:nvPr/>
              </p:nvSpPr>
              <p:spPr>
                <a:xfrm>
                  <a:off x="8111722" y="4235576"/>
                  <a:ext cx="3402842" cy="7602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2800" b="0" i="1" smtClean="0">
                            <a:gradFill>
                              <a:gsLst>
                                <a:gs pos="2917">
                                  <a:schemeClr val="tx1"/>
                                </a:gs>
                                <a:gs pos="30000">
                                  <a:schemeClr val="tx1"/>
                                </a:gs>
                              </a:gsLst>
                              <a:lin ang="5400000" scaled="0"/>
                            </a:gradFill>
                            <a:latin typeface="Cambria Math" panose="02040503050406030204" pitchFamily="18" charset="0"/>
                          </a:rPr>
                          <m:t>𝑓</m:t>
                        </m:r>
                        <m:d>
                          <m:dPr>
                            <m:ctrlPr>
                              <a:rPr lang="en-US" sz="2800" b="0" i="1" smtClean="0">
                                <a:gradFill>
                                  <a:gsLst>
                                    <a:gs pos="2917">
                                      <a:schemeClr val="tx1"/>
                                    </a:gs>
                                    <a:gs pos="30000">
                                      <a:schemeClr val="tx1"/>
                                    </a:gs>
                                  </a:gsLst>
                                  <a:lin ang="5400000" scaled="0"/>
                                </a:gradFill>
                                <a:latin typeface="Cambria Math" panose="02040503050406030204" pitchFamily="18" charset="0"/>
                              </a:rPr>
                            </m:ctrlPr>
                          </m:dPr>
                          <m:e>
                            <m:r>
                              <a:rPr lang="en-US" sz="2800" b="0" i="1" smtClean="0">
                                <a:solidFill>
                                  <a:srgbClr val="FF0000"/>
                                </a:solidFill>
                                <a:latin typeface="Cambria Math" panose="02040503050406030204" pitchFamily="18" charset="0"/>
                              </a:rPr>
                              <m:t>𝑞</m:t>
                            </m:r>
                            <m:r>
                              <a:rPr lang="en-US" sz="2800" b="0" i="1" smtClean="0">
                                <a:gradFill>
                                  <a:gsLst>
                                    <a:gs pos="2917">
                                      <a:schemeClr val="tx1"/>
                                    </a:gs>
                                    <a:gs pos="30000">
                                      <a:schemeClr val="tx1"/>
                                    </a:gs>
                                  </a:gsLst>
                                  <a:lin ang="5400000" scaled="0"/>
                                </a:gradFill>
                                <a:latin typeface="Cambria Math" panose="02040503050406030204" pitchFamily="18" charset="0"/>
                              </a:rPr>
                              <m:t>,</m:t>
                            </m:r>
                            <m:r>
                              <a:rPr lang="en-US" sz="2800" b="0" i="1" smtClean="0">
                                <a:solidFill>
                                  <a:srgbClr val="7030A0"/>
                                </a:solidFill>
                                <a:latin typeface="Cambria Math" panose="02040503050406030204" pitchFamily="18" charset="0"/>
                              </a:rPr>
                              <m:t>𝑠</m:t>
                            </m:r>
                          </m:e>
                        </m:d>
                        <m:r>
                          <a:rPr lang="en-US" sz="2800" b="0" i="1" smtClean="0">
                            <a:gradFill>
                              <a:gsLst>
                                <a:gs pos="2917">
                                  <a:schemeClr val="tx1"/>
                                </a:gs>
                                <a:gs pos="30000">
                                  <a:schemeClr val="tx1"/>
                                </a:gs>
                              </a:gsLst>
                              <a:lin ang="5400000" scaled="0"/>
                            </a:gradFill>
                            <a:latin typeface="Cambria Math" panose="02040503050406030204" pitchFamily="18" charset="0"/>
                          </a:rPr>
                          <m:t>=</m:t>
                        </m:r>
                        <m:sSup>
                          <m:sSupPr>
                            <m:ctrlPr>
                              <a:rPr lang="en-US" sz="2800" b="0" i="1" smtClean="0">
                                <a:gradFill>
                                  <a:gsLst>
                                    <a:gs pos="2917">
                                      <a:schemeClr val="tx1"/>
                                    </a:gs>
                                    <a:gs pos="30000">
                                      <a:schemeClr val="tx1"/>
                                    </a:gs>
                                  </a:gsLst>
                                  <a:lin ang="5400000" scaled="0"/>
                                </a:gradFill>
                                <a:latin typeface="Cambria Math" panose="02040503050406030204" pitchFamily="18" charset="0"/>
                              </a:rPr>
                            </m:ctrlPr>
                          </m:sSupPr>
                          <m:e>
                            <m:r>
                              <a:rPr lang="en-US" sz="2800" b="0" i="1" smtClean="0">
                                <a:gradFill>
                                  <a:gsLst>
                                    <a:gs pos="2917">
                                      <a:schemeClr val="tx1"/>
                                    </a:gs>
                                    <a:gs pos="30000">
                                      <a:schemeClr val="tx1"/>
                                    </a:gs>
                                  </a:gsLst>
                                  <a:lin ang="5400000" scaled="0"/>
                                </a:gradFill>
                                <a:latin typeface="Cambria Math" panose="02040503050406030204" pitchFamily="18" charset="0"/>
                              </a:rPr>
                              <m:t>𝜃</m:t>
                            </m:r>
                          </m:e>
                          <m:sup>
                            <m:r>
                              <a:rPr lang="en-US" sz="2800" b="0" i="1" smtClean="0">
                                <a:gradFill>
                                  <a:gsLst>
                                    <a:gs pos="2917">
                                      <a:schemeClr val="tx1"/>
                                    </a:gs>
                                    <a:gs pos="30000">
                                      <a:schemeClr val="tx1"/>
                                    </a:gs>
                                  </a:gsLst>
                                  <a:lin ang="5400000" scaled="0"/>
                                </a:gradFill>
                                <a:latin typeface="Cambria Math" panose="02040503050406030204" pitchFamily="18" charset="0"/>
                              </a:rPr>
                              <m:t>𝑇</m:t>
                            </m:r>
                          </m:sup>
                        </m:sSup>
                        <m:r>
                          <m:rPr>
                            <m:sty m:val="p"/>
                          </m:rPr>
                          <a:rPr lang="en-US" sz="2800" b="0" i="0" smtClean="0">
                            <a:gradFill>
                              <a:gsLst>
                                <a:gs pos="2917">
                                  <a:schemeClr val="tx1"/>
                                </a:gs>
                                <a:gs pos="30000">
                                  <a:schemeClr val="tx1"/>
                                </a:gs>
                              </a:gsLst>
                              <a:lin ang="5400000" scaled="0"/>
                            </a:gradFill>
                            <a:latin typeface="Cambria Math" panose="02040503050406030204" pitchFamily="18" charset="0"/>
                          </a:rPr>
                          <m:t>Φ</m:t>
                        </m:r>
                        <m:r>
                          <a:rPr lang="en-US" sz="2800" b="0" i="1" smtClean="0">
                            <a:gradFill>
                              <a:gsLst>
                                <a:gs pos="2917">
                                  <a:schemeClr val="tx1"/>
                                </a:gs>
                                <a:gs pos="30000">
                                  <a:schemeClr val="tx1"/>
                                </a:gs>
                              </a:gsLst>
                              <a:lin ang="5400000" scaled="0"/>
                            </a:gradFill>
                            <a:latin typeface="Cambria Math" panose="02040503050406030204" pitchFamily="18" charset="0"/>
                          </a:rPr>
                          <m:t>(</m:t>
                        </m:r>
                        <m:r>
                          <a:rPr lang="en-US" sz="2800" b="0" i="1" smtClean="0">
                            <a:solidFill>
                              <a:srgbClr val="0070C0"/>
                            </a:solidFill>
                            <a:latin typeface="Cambria Math" panose="02040503050406030204" pitchFamily="18" charset="0"/>
                          </a:rPr>
                          <m:t>h</m:t>
                        </m:r>
                        <m:r>
                          <a:rPr lang="en-US" sz="2800" b="0" i="1" smtClean="0">
                            <a:gradFill>
                              <a:gsLst>
                                <a:gs pos="2917">
                                  <a:schemeClr val="tx1"/>
                                </a:gs>
                                <a:gs pos="30000">
                                  <a:schemeClr val="tx1"/>
                                </a:gs>
                              </a:gsLst>
                              <a:lin ang="5400000" scaled="0"/>
                            </a:gradFill>
                            <a:latin typeface="Cambria Math" panose="02040503050406030204" pitchFamily="18" charset="0"/>
                          </a:rPr>
                          <m:t>)</m:t>
                        </m:r>
                      </m:oMath>
                    </m:oMathPara>
                  </a14:m>
                  <a:endParaRPr lang="en-US" sz="2400" dirty="0" err="1" smtClean="0">
                    <a:gradFill>
                      <a:gsLst>
                        <a:gs pos="2917">
                          <a:schemeClr val="tx1"/>
                        </a:gs>
                        <a:gs pos="30000">
                          <a:schemeClr val="tx1"/>
                        </a:gs>
                      </a:gsLst>
                      <a:lin ang="5400000" scaled="0"/>
                    </a:gra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111722" y="4235576"/>
                  <a:ext cx="3402842" cy="760208"/>
                </a:xfrm>
                <a:prstGeom prst="rect">
                  <a:avLst/>
                </a:prstGeom>
                <a:blipFill rotWithShape="0">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6114307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p:cNvGraphicFramePr>
          <p:nvPr>
            <p:extLst>
              <p:ext uri="{D42A27DB-BD31-4B8C-83A1-F6EECF244321}">
                <p14:modId xmlns:p14="http://schemas.microsoft.com/office/powerpoint/2010/main" val="2283551747"/>
              </p:ext>
            </p:extLst>
          </p:nvPr>
        </p:nvGraphicFramePr>
        <p:xfrm>
          <a:off x="484881" y="1327867"/>
          <a:ext cx="11466714" cy="4881864"/>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a:xfrm>
            <a:off x="268928" y="291102"/>
            <a:ext cx="11655840" cy="899665"/>
          </a:xfrm>
        </p:spPr>
        <p:txBody>
          <a:bodyPr/>
          <a:lstStyle/>
          <a:p>
            <a:r>
              <a:rPr lang="en-US" sz="5400" dirty="0" smtClean="0"/>
              <a:t>Evaluation on Answer Sentence Selection</a:t>
            </a:r>
            <a:endParaRPr lang="en-US" sz="5400" dirty="0"/>
          </a:p>
        </p:txBody>
      </p:sp>
    </p:spTree>
    <p:extLst>
      <p:ext uri="{BB962C8B-B14F-4D97-AF65-F5344CB8AC3E}">
        <p14:creationId xmlns:p14="http://schemas.microsoft.com/office/powerpoint/2010/main" val="313315504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p:cNvGraphicFramePr>
          <p:nvPr>
            <p:extLst>
              <p:ext uri="{D42A27DB-BD31-4B8C-83A1-F6EECF244321}">
                <p14:modId xmlns:p14="http://schemas.microsoft.com/office/powerpoint/2010/main" val="3340091787"/>
              </p:ext>
            </p:extLst>
          </p:nvPr>
        </p:nvGraphicFramePr>
        <p:xfrm>
          <a:off x="484881" y="1327868"/>
          <a:ext cx="11466714" cy="4868216"/>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a:xfrm>
            <a:off x="268928" y="291102"/>
            <a:ext cx="11655840" cy="899665"/>
          </a:xfrm>
        </p:spPr>
        <p:txBody>
          <a:bodyPr/>
          <a:lstStyle/>
          <a:p>
            <a:r>
              <a:rPr lang="en-US" sz="5400" dirty="0" smtClean="0"/>
              <a:t>Evaluation on Answer Sentence Selection</a:t>
            </a:r>
            <a:endParaRPr lang="en-US" sz="5400" dirty="0"/>
          </a:p>
        </p:txBody>
      </p:sp>
      <p:sp>
        <p:nvSpPr>
          <p:cNvPr id="2" name="TextBox 1"/>
          <p:cNvSpPr txBox="1"/>
          <p:nvPr/>
        </p:nvSpPr>
        <p:spPr>
          <a:xfrm>
            <a:off x="509333" y="6175544"/>
            <a:ext cx="11442261"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gradFill>
                  <a:gsLst>
                    <a:gs pos="2917">
                      <a:schemeClr val="tx1"/>
                    </a:gs>
                    <a:gs pos="30000">
                      <a:schemeClr val="tx1"/>
                    </a:gs>
                  </a:gsLst>
                  <a:lin ang="5400000" scaled="0"/>
                </a:gradFill>
              </a:rPr>
              <a:t>* 1,242 (40.8%) questions that have correct answer sentences in the candidate set</a:t>
            </a:r>
          </a:p>
        </p:txBody>
      </p:sp>
    </p:spTree>
    <p:extLst>
      <p:ext uri="{BB962C8B-B14F-4D97-AF65-F5344CB8AC3E}">
        <p14:creationId xmlns:p14="http://schemas.microsoft.com/office/powerpoint/2010/main" val="290407403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Answer Triggering</a:t>
            </a:r>
            <a:endParaRPr lang="en-US" dirty="0"/>
          </a:p>
        </p:txBody>
      </p:sp>
      <p:sp>
        <p:nvSpPr>
          <p:cNvPr id="4" name="Text Placeholder 1"/>
          <p:cNvSpPr txBox="1">
            <a:spLocks/>
          </p:cNvSpPr>
          <p:nvPr/>
        </p:nvSpPr>
        <p:spPr>
          <a:xfrm>
            <a:off x="270086" y="1615804"/>
            <a:ext cx="11653523" cy="4542782"/>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74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a:gradFill>
                  <a:gsLst>
                    <a:gs pos="1250">
                      <a:schemeClr val="tx1"/>
                    </a:gs>
                    <a:gs pos="100000">
                      <a:schemeClr val="tx1"/>
                    </a:gs>
                  </a:gsLst>
                  <a:lin ang="5400000" scaled="0"/>
                </a:gradFill>
              </a:rPr>
              <a:t>Given a question and a candidate answer sentence set</a:t>
            </a:r>
          </a:p>
          <a:p>
            <a:pPr lvl="1"/>
            <a:r>
              <a:rPr lang="en-US" sz="3200" dirty="0" smtClean="0"/>
              <a:t>Detect whether there exist correct answers in the sentences</a:t>
            </a:r>
          </a:p>
          <a:p>
            <a:pPr lvl="1"/>
            <a:r>
              <a:rPr lang="en-US" sz="3200" dirty="0" smtClean="0"/>
              <a:t>Return a correct answer if there exists one</a:t>
            </a:r>
          </a:p>
          <a:p>
            <a:pPr lvl="1"/>
            <a:endParaRPr lang="en-US" sz="2800" dirty="0"/>
          </a:p>
          <a:p>
            <a:r>
              <a:rPr lang="en-US" sz="3600" dirty="0">
                <a:gradFill>
                  <a:gsLst>
                    <a:gs pos="1250">
                      <a:schemeClr val="tx1"/>
                    </a:gs>
                    <a:gs pos="100000">
                      <a:schemeClr val="tx1"/>
                    </a:gs>
                  </a:gsLst>
                  <a:lin ang="5400000" scaled="0"/>
                </a:gradFill>
              </a:rPr>
              <a:t>Evaluation metric</a:t>
            </a:r>
          </a:p>
          <a:p>
            <a:pPr lvl="1"/>
            <a:r>
              <a:rPr lang="en-US" sz="3200" dirty="0"/>
              <a:t>Q</a:t>
            </a:r>
            <a:r>
              <a:rPr lang="en-US" sz="3200" dirty="0" smtClean="0"/>
              <a:t>uestion-level precision, recall and F1 score</a:t>
            </a:r>
          </a:p>
          <a:p>
            <a:pPr lvl="1"/>
            <a:endParaRPr lang="en-US" sz="2800" dirty="0"/>
          </a:p>
          <a:p>
            <a:r>
              <a:rPr lang="en-US" sz="3600" dirty="0" smtClean="0">
                <a:solidFill>
                  <a:schemeClr val="tx1"/>
                </a:solidFill>
              </a:rPr>
              <a:t>Data – </a:t>
            </a:r>
            <a:r>
              <a:rPr lang="en-US" sz="3600" dirty="0">
                <a:solidFill>
                  <a:schemeClr val="tx1"/>
                </a:solidFill>
              </a:rPr>
              <a:t>All questions </a:t>
            </a:r>
            <a:r>
              <a:rPr lang="en-US" sz="3600" dirty="0" smtClean="0">
                <a:solidFill>
                  <a:schemeClr val="tx1"/>
                </a:solidFill>
              </a:rPr>
              <a:t>in </a:t>
            </a:r>
            <a:r>
              <a:rPr lang="en-US" sz="3600" dirty="0" err="1" smtClean="0">
                <a:solidFill>
                  <a:schemeClr val="tx1"/>
                </a:solidFill>
              </a:rPr>
              <a:t>WikiQA</a:t>
            </a:r>
            <a:r>
              <a:rPr lang="en-US" sz="3600" dirty="0" smtClean="0">
                <a:solidFill>
                  <a:schemeClr val="tx1"/>
                </a:solidFill>
              </a:rPr>
              <a:t> are </a:t>
            </a:r>
            <a:r>
              <a:rPr lang="en-US" sz="3600" dirty="0">
                <a:solidFill>
                  <a:schemeClr val="tx1"/>
                </a:solidFill>
              </a:rPr>
              <a:t>included in this </a:t>
            </a:r>
            <a:r>
              <a:rPr lang="en-US" sz="3600" dirty="0" smtClean="0">
                <a:solidFill>
                  <a:schemeClr val="tx1"/>
                </a:solidFill>
              </a:rPr>
              <a:t>task</a:t>
            </a:r>
          </a:p>
        </p:txBody>
      </p:sp>
    </p:spTree>
    <p:extLst>
      <p:ext uri="{BB962C8B-B14F-4D97-AF65-F5344CB8AC3E}">
        <p14:creationId xmlns:p14="http://schemas.microsoft.com/office/powerpoint/2010/main" val="358656133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1245" y="2433128"/>
            <a:ext cx="11653523" cy="3179268"/>
          </a:xfrm>
          <a:solidFill>
            <a:schemeClr val="bg1"/>
          </a:solidFill>
        </p:spPr>
        <p:txBody>
          <a:bodyPr/>
          <a:lstStyle/>
          <a:p>
            <a:r>
              <a:rPr lang="en-US" sz="3600" dirty="0">
                <a:gradFill>
                  <a:gsLst>
                    <a:gs pos="1250">
                      <a:schemeClr val="tx1"/>
                    </a:gs>
                    <a:gs pos="100000">
                      <a:schemeClr val="tx1"/>
                    </a:gs>
                  </a:gsLst>
                  <a:lin ang="5400000" scaled="0"/>
                </a:gradFill>
              </a:rPr>
              <a:t>Question Answering with Knowledge Base</a:t>
            </a:r>
          </a:p>
          <a:p>
            <a:pPr lvl="1"/>
            <a:r>
              <a:rPr lang="en-US" sz="2800" dirty="0" smtClean="0"/>
              <a:t>Large-scale knowledge bases (e.g., Freebase)</a:t>
            </a:r>
          </a:p>
          <a:p>
            <a:pPr lvl="1"/>
            <a:r>
              <a:rPr lang="en-US" sz="2800" dirty="0" smtClean="0"/>
              <a:t>KB-specific semantic parsing (e.g., </a:t>
            </a:r>
            <a:r>
              <a:rPr lang="en-US" sz="2400" dirty="0" smtClean="0"/>
              <a:t>[Berant+ 13], [Yih+ 15]</a:t>
            </a:r>
            <a:r>
              <a:rPr lang="en-US" sz="2800" dirty="0" smtClean="0"/>
              <a:t>)</a:t>
            </a:r>
          </a:p>
          <a:p>
            <a:pPr marL="336145" lvl="1" indent="0">
              <a:buNone/>
            </a:pPr>
            <a:endParaRPr lang="en-US" dirty="0" smtClean="0"/>
          </a:p>
          <a:p>
            <a:r>
              <a:rPr lang="en-US" sz="3600" dirty="0">
                <a:gradFill>
                  <a:gsLst>
                    <a:gs pos="1250">
                      <a:schemeClr val="tx1"/>
                    </a:gs>
                    <a:gs pos="100000">
                      <a:schemeClr val="tx1"/>
                    </a:gs>
                  </a:gsLst>
                  <a:lin ang="5400000" scaled="0"/>
                </a:gradFill>
              </a:rPr>
              <a:t>Question Answering with Free Text</a:t>
            </a:r>
          </a:p>
          <a:p>
            <a:pPr lvl="1"/>
            <a:r>
              <a:rPr lang="en-US" sz="2800" dirty="0" smtClean="0"/>
              <a:t>High-quality, </a:t>
            </a:r>
            <a:r>
              <a:rPr lang="en-US" sz="2800" dirty="0"/>
              <a:t>reliable </a:t>
            </a:r>
            <a:r>
              <a:rPr lang="en-US" sz="2800" dirty="0" smtClean="0"/>
              <a:t>text (e.g., Wikipedia, news articles)</a:t>
            </a:r>
          </a:p>
        </p:txBody>
      </p:sp>
      <p:sp>
        <p:nvSpPr>
          <p:cNvPr id="2" name="Title 1"/>
          <p:cNvSpPr>
            <a:spLocks noGrp="1"/>
          </p:cNvSpPr>
          <p:nvPr>
            <p:ph type="title"/>
          </p:nvPr>
        </p:nvSpPr>
        <p:spPr/>
        <p:txBody>
          <a:bodyPr/>
          <a:lstStyle/>
          <a:p>
            <a:r>
              <a:rPr lang="en-US" sz="5400" dirty="0" smtClean="0"/>
              <a:t>Open-domain Question Answering</a:t>
            </a:r>
            <a:endParaRPr lang="en-US" sz="5400" dirty="0">
              <a:gradFill>
                <a:gsLst>
                  <a:gs pos="1250">
                    <a:schemeClr val="tx2"/>
                  </a:gs>
                  <a:gs pos="99000">
                    <a:schemeClr val="tx2"/>
                  </a:gs>
                </a:gsLst>
                <a:lin ang="5400000" scaled="0"/>
              </a:gradFill>
            </a:endParaRPr>
          </a:p>
        </p:txBody>
      </p:sp>
      <p:sp>
        <p:nvSpPr>
          <p:cNvPr id="4" name="TextBox 3"/>
          <p:cNvSpPr txBox="1"/>
          <p:nvPr/>
        </p:nvSpPr>
        <p:spPr>
          <a:xfrm>
            <a:off x="1937503" y="1371598"/>
            <a:ext cx="8318690" cy="787908"/>
          </a:xfrm>
          <a:prstGeom prst="rect">
            <a:avLst/>
          </a:prstGeom>
          <a:noFill/>
        </p:spPr>
        <p:txBody>
          <a:bodyPr wrap="square" lIns="182880" tIns="146304" rIns="182880" bIns="146304" rtlCol="0">
            <a:spAutoFit/>
          </a:bodyPr>
          <a:lstStyle/>
          <a:p>
            <a:pPr indent="-168787" algn="ctr"/>
            <a:r>
              <a:rPr lang="en-US" sz="3200" dirty="0">
                <a:solidFill>
                  <a:srgbClr val="FF0000"/>
                </a:solidFill>
                <a:latin typeface="Times New Roman" panose="02020603050405020304" pitchFamily="18" charset="0"/>
                <a:cs typeface="Times New Roman" panose="02020603050405020304" pitchFamily="18" charset="0"/>
              </a:rPr>
              <a:t>“</a:t>
            </a:r>
            <a:r>
              <a:rPr lang="en-US" sz="3200" i="1" dirty="0">
                <a:solidFill>
                  <a:srgbClr val="FF0000"/>
                </a:solidFill>
                <a:latin typeface="Times New Roman" panose="02020603050405020304" pitchFamily="18" charset="0"/>
                <a:cs typeface="Times New Roman" panose="02020603050405020304" pitchFamily="18" charset="0"/>
              </a:rPr>
              <a:t>What are the names of Obama’s daughters?</a:t>
            </a:r>
            <a:r>
              <a:rPr lang="en-US" sz="3200" dirty="0">
                <a:solidFill>
                  <a:srgbClr val="FF0000"/>
                </a:solidFill>
                <a:latin typeface="Times New Roman" panose="02020603050405020304" pitchFamily="18" charset="0"/>
                <a:cs typeface="Times New Roman" panose="02020603050405020304" pitchFamily="18" charset="0"/>
              </a:rPr>
              <a:t>”</a:t>
            </a:r>
          </a:p>
        </p:txBody>
      </p:sp>
      <p:grpSp>
        <p:nvGrpSpPr>
          <p:cNvPr id="13" name="Group 12"/>
          <p:cNvGrpSpPr/>
          <p:nvPr/>
        </p:nvGrpSpPr>
        <p:grpSpPr>
          <a:xfrm>
            <a:off x="9585217" y="2613070"/>
            <a:ext cx="2406083" cy="1468276"/>
            <a:chOff x="9585217" y="2613070"/>
            <a:chExt cx="2406083" cy="146827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5217" y="2613070"/>
              <a:ext cx="2339551" cy="42769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0190" y="3040768"/>
              <a:ext cx="2151110" cy="1040578"/>
            </a:xfrm>
            <a:prstGeom prst="rect">
              <a:avLst/>
            </a:prstGeom>
          </p:spPr>
        </p:pic>
      </p:grpSp>
      <p:grpSp>
        <p:nvGrpSpPr>
          <p:cNvPr id="14" name="Group 13"/>
          <p:cNvGrpSpPr/>
          <p:nvPr/>
        </p:nvGrpSpPr>
        <p:grpSpPr>
          <a:xfrm>
            <a:off x="9330354" y="4178736"/>
            <a:ext cx="2594414" cy="1995558"/>
            <a:chOff x="9330354" y="4178736"/>
            <a:chExt cx="2594414" cy="1995558"/>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30354" y="5792338"/>
              <a:ext cx="2594414" cy="38195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56193" y="4178736"/>
              <a:ext cx="1319104" cy="1516212"/>
            </a:xfrm>
            <a:prstGeom prst="rect">
              <a:avLst/>
            </a:prstGeom>
          </p:spPr>
        </p:pic>
      </p:grpSp>
      <p:sp>
        <p:nvSpPr>
          <p:cNvPr id="5" name="Rectangle 4"/>
          <p:cNvSpPr/>
          <p:nvPr/>
        </p:nvSpPr>
        <p:spPr bwMode="auto">
          <a:xfrm>
            <a:off x="200700" y="2350576"/>
            <a:ext cx="11991300" cy="1648218"/>
          </a:xfrm>
          <a:prstGeom prst="rect">
            <a:avLst/>
          </a:prstGeom>
          <a:solidFill>
            <a:schemeClr val="bg1">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3971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p:cNvGraphicFramePr>
          <p:nvPr>
            <p:extLst>
              <p:ext uri="{D42A27DB-BD31-4B8C-83A1-F6EECF244321}">
                <p14:modId xmlns:p14="http://schemas.microsoft.com/office/powerpoint/2010/main" val="3059297507"/>
              </p:ext>
            </p:extLst>
          </p:nvPr>
        </p:nvGraphicFramePr>
        <p:xfrm>
          <a:off x="484881" y="1327868"/>
          <a:ext cx="11466714" cy="5201721"/>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a:xfrm>
            <a:off x="268928" y="291102"/>
            <a:ext cx="11655840" cy="899665"/>
          </a:xfrm>
        </p:spPr>
        <p:txBody>
          <a:bodyPr/>
          <a:lstStyle/>
          <a:p>
            <a:r>
              <a:rPr lang="en-US" sz="5400" dirty="0" smtClean="0"/>
              <a:t>Evaluation on Answer Triggering</a:t>
            </a:r>
            <a:endParaRPr lang="en-US" sz="5400" dirty="0"/>
          </a:p>
        </p:txBody>
      </p:sp>
    </p:spTree>
    <p:extLst>
      <p:ext uri="{BB962C8B-B14F-4D97-AF65-F5344CB8AC3E}">
        <p14:creationId xmlns:p14="http://schemas.microsoft.com/office/powerpoint/2010/main" val="248959588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p:cNvGraphicFramePr>
          <p:nvPr>
            <p:extLst>
              <p:ext uri="{D42A27DB-BD31-4B8C-83A1-F6EECF244321}">
                <p14:modId xmlns:p14="http://schemas.microsoft.com/office/powerpoint/2010/main" val="3605358687"/>
              </p:ext>
            </p:extLst>
          </p:nvPr>
        </p:nvGraphicFramePr>
        <p:xfrm>
          <a:off x="484881" y="1327868"/>
          <a:ext cx="11466714" cy="5201721"/>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a:xfrm>
            <a:off x="268928" y="291102"/>
            <a:ext cx="11655840" cy="899665"/>
          </a:xfrm>
        </p:spPr>
        <p:txBody>
          <a:bodyPr/>
          <a:lstStyle/>
          <a:p>
            <a:r>
              <a:rPr lang="en-US" sz="5400" dirty="0" smtClean="0"/>
              <a:t>Evaluation on Answer Triggering</a:t>
            </a:r>
            <a:endParaRPr lang="en-US" sz="5400" dirty="0"/>
          </a:p>
        </p:txBody>
      </p:sp>
    </p:spTree>
    <p:extLst>
      <p:ext uri="{BB962C8B-B14F-4D97-AF65-F5344CB8AC3E}">
        <p14:creationId xmlns:p14="http://schemas.microsoft.com/office/powerpoint/2010/main" val="36330262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p:cNvGraphicFramePr>
          <p:nvPr>
            <p:extLst>
              <p:ext uri="{D42A27DB-BD31-4B8C-83A1-F6EECF244321}">
                <p14:modId xmlns:p14="http://schemas.microsoft.com/office/powerpoint/2010/main" val="1401874470"/>
              </p:ext>
            </p:extLst>
          </p:nvPr>
        </p:nvGraphicFramePr>
        <p:xfrm>
          <a:off x="484881" y="1327868"/>
          <a:ext cx="11466714" cy="5201721"/>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a:xfrm>
            <a:off x="268928" y="291102"/>
            <a:ext cx="11655840" cy="899665"/>
          </a:xfrm>
        </p:spPr>
        <p:txBody>
          <a:bodyPr/>
          <a:lstStyle/>
          <a:p>
            <a:r>
              <a:rPr lang="en-US" sz="5400" dirty="0" smtClean="0"/>
              <a:t>Evaluation on Answer Triggering</a:t>
            </a:r>
            <a:endParaRPr lang="en-US" sz="5400" dirty="0"/>
          </a:p>
        </p:txBody>
      </p:sp>
    </p:spTree>
    <p:extLst>
      <p:ext uri="{BB962C8B-B14F-4D97-AF65-F5344CB8AC3E}">
        <p14:creationId xmlns:p14="http://schemas.microsoft.com/office/powerpoint/2010/main" val="5457887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8" y="1654791"/>
            <a:ext cx="11653523" cy="4610493"/>
          </a:xfrm>
        </p:spPr>
        <p:txBody>
          <a:bodyPr/>
          <a:lstStyle/>
          <a:p>
            <a:r>
              <a:rPr lang="en-US" sz="3600" dirty="0" err="1" smtClean="0">
                <a:gradFill>
                  <a:gsLst>
                    <a:gs pos="1250">
                      <a:schemeClr val="tx1"/>
                    </a:gs>
                    <a:gs pos="100000">
                      <a:schemeClr val="tx1"/>
                    </a:gs>
                  </a:gsLst>
                  <a:lin ang="5400000" scaled="0"/>
                </a:gradFill>
              </a:rPr>
              <a:t>WikiQA</a:t>
            </a:r>
            <a:r>
              <a:rPr lang="en-US" sz="3600" dirty="0">
                <a:gradFill>
                  <a:gsLst>
                    <a:gs pos="1250">
                      <a:schemeClr val="tx1"/>
                    </a:gs>
                    <a:gs pos="100000">
                      <a:schemeClr val="tx1"/>
                    </a:gs>
                  </a:gsLst>
                  <a:lin ang="5400000" scaled="0"/>
                </a:gradFill>
              </a:rPr>
              <a:t>: A new dataset for open-domain </a:t>
            </a:r>
            <a:r>
              <a:rPr lang="en-US" sz="3600" dirty="0" smtClean="0">
                <a:gradFill>
                  <a:gsLst>
                    <a:gs pos="1250">
                      <a:schemeClr val="tx1"/>
                    </a:gs>
                    <a:gs pos="100000">
                      <a:schemeClr val="tx1"/>
                    </a:gs>
                  </a:gsLst>
                  <a:lin ang="5400000" scaled="0"/>
                </a:gradFill>
              </a:rPr>
              <a:t>QA</a:t>
            </a:r>
          </a:p>
          <a:p>
            <a:pPr lvl="1"/>
            <a:r>
              <a:rPr lang="en-US" sz="2800" dirty="0" smtClean="0"/>
              <a:t>Question distribution: questions sampled from Bing query logs</a:t>
            </a:r>
          </a:p>
          <a:p>
            <a:pPr lvl="1"/>
            <a:r>
              <a:rPr lang="en-US" sz="2800" dirty="0" smtClean="0"/>
              <a:t>C</a:t>
            </a:r>
            <a:r>
              <a:rPr lang="en-US" sz="2800" dirty="0" smtClean="0">
                <a:gradFill>
                  <a:gsLst>
                    <a:gs pos="1250">
                      <a:schemeClr val="tx1"/>
                    </a:gs>
                    <a:gs pos="100000">
                      <a:schemeClr val="tx1"/>
                    </a:gs>
                  </a:gsLst>
                  <a:lin ang="5400000" scaled="0"/>
                </a:gradFill>
              </a:rPr>
              <a:t>andidate selection: sentences from Wikipedia summary paragraphs</a:t>
            </a:r>
          </a:p>
          <a:p>
            <a:pPr lvl="1"/>
            <a:r>
              <a:rPr lang="en-US" sz="2800" dirty="0" smtClean="0"/>
              <a:t>Enable “Answer Triggering” by including questions w/o answers</a:t>
            </a:r>
          </a:p>
          <a:p>
            <a:pPr lvl="1"/>
            <a:endParaRPr lang="en-US" sz="2800" dirty="0" smtClean="0">
              <a:gradFill>
                <a:gsLst>
                  <a:gs pos="1250">
                    <a:schemeClr val="tx1"/>
                  </a:gs>
                  <a:gs pos="100000">
                    <a:schemeClr val="tx1"/>
                  </a:gs>
                </a:gsLst>
                <a:lin ang="5400000" scaled="0"/>
              </a:gradFill>
            </a:endParaRPr>
          </a:p>
          <a:p>
            <a:r>
              <a:rPr lang="en-US" sz="3600" dirty="0" smtClean="0">
                <a:gradFill>
                  <a:gsLst>
                    <a:gs pos="1250">
                      <a:schemeClr val="tx1"/>
                    </a:gs>
                    <a:gs pos="100000">
                      <a:schemeClr val="tx1"/>
                    </a:gs>
                  </a:gsLst>
                  <a:lin ang="5400000" scaled="0"/>
                </a:gradFill>
              </a:rPr>
              <a:t>Experiments</a:t>
            </a:r>
          </a:p>
          <a:p>
            <a:pPr lvl="1"/>
            <a:r>
              <a:rPr lang="en-US" sz="2800" dirty="0"/>
              <a:t>D</a:t>
            </a:r>
            <a:r>
              <a:rPr lang="en-US" sz="2800" dirty="0" smtClean="0"/>
              <a:t>ifferent model behaviors on </a:t>
            </a:r>
            <a:r>
              <a:rPr lang="en-US" sz="2800" dirty="0" err="1" smtClean="0"/>
              <a:t>WikiQA</a:t>
            </a:r>
            <a:r>
              <a:rPr lang="en-US" sz="2800" dirty="0" smtClean="0"/>
              <a:t> and </a:t>
            </a:r>
            <a:r>
              <a:rPr lang="en-US" sz="2800" dirty="0" err="1" smtClean="0"/>
              <a:t>QASent</a:t>
            </a:r>
            <a:r>
              <a:rPr lang="en-US" sz="2800" dirty="0" smtClean="0"/>
              <a:t> datasets</a:t>
            </a:r>
          </a:p>
          <a:p>
            <a:pPr lvl="2"/>
            <a:r>
              <a:rPr lang="en-US" sz="2800" dirty="0" smtClean="0"/>
              <a:t>Simple word-matching baseline is no longer strong</a:t>
            </a:r>
          </a:p>
          <a:p>
            <a:pPr lvl="1"/>
            <a:r>
              <a:rPr lang="en-US" sz="2800" dirty="0" smtClean="0"/>
              <a:t>Answer </a:t>
            </a:r>
            <a:r>
              <a:rPr lang="en-US" sz="2800" dirty="0"/>
              <a:t>triggering </a:t>
            </a:r>
            <a:r>
              <a:rPr lang="en-US" sz="2800" dirty="0" smtClean="0"/>
              <a:t>remains a challenging task</a:t>
            </a:r>
            <a:endParaRPr lang="en-US" sz="2800" dirty="0">
              <a:gradFill>
                <a:gsLst>
                  <a:gs pos="1250">
                    <a:schemeClr val="tx1"/>
                  </a:gs>
                  <a:gs pos="100000">
                    <a:schemeClr val="tx1"/>
                  </a:gs>
                </a:gsLst>
                <a:lin ang="5400000" scaled="0"/>
              </a:gradFill>
            </a:endParaRPr>
          </a:p>
        </p:txBody>
      </p:sp>
      <p:sp>
        <p:nvSpPr>
          <p:cNvPr id="3" name="Title 2"/>
          <p:cNvSpPr>
            <a:spLocks noGrp="1"/>
          </p:cNvSpPr>
          <p:nvPr>
            <p:ph type="title"/>
          </p:nvPr>
        </p:nvSpPr>
        <p:spPr/>
        <p:txBody>
          <a:bodyPr/>
          <a:lstStyle/>
          <a:p>
            <a:r>
              <a:rPr lang="en-US" sz="5400" dirty="0" smtClean="0"/>
              <a:t>Conclusion (1/2)</a:t>
            </a:r>
            <a:endParaRPr lang="en-US" sz="5400" dirty="0"/>
          </a:p>
        </p:txBody>
      </p:sp>
    </p:spTree>
    <p:extLst>
      <p:ext uri="{BB962C8B-B14F-4D97-AF65-F5344CB8AC3E}">
        <p14:creationId xmlns:p14="http://schemas.microsoft.com/office/powerpoint/2010/main" val="403581574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Conclusions </a:t>
            </a:r>
            <a:r>
              <a:rPr lang="en-US" sz="5400" dirty="0" smtClean="0"/>
              <a:t>(2/2</a:t>
            </a:r>
            <a:r>
              <a:rPr lang="en-US" sz="5400" dirty="0"/>
              <a:t>)</a:t>
            </a:r>
          </a:p>
        </p:txBody>
      </p:sp>
      <p:sp>
        <p:nvSpPr>
          <p:cNvPr id="3" name="Content Placeholder 2"/>
          <p:cNvSpPr>
            <a:spLocks noGrp="1"/>
          </p:cNvSpPr>
          <p:nvPr>
            <p:ph sz="quarter" idx="10"/>
          </p:nvPr>
        </p:nvSpPr>
        <p:spPr>
          <a:xfrm>
            <a:off x="269239" y="1546651"/>
            <a:ext cx="11653523" cy="4302716"/>
          </a:xfrm>
        </p:spPr>
        <p:txBody>
          <a:bodyPr/>
          <a:lstStyle/>
          <a:p>
            <a:r>
              <a:rPr lang="en-US" sz="3600" dirty="0" smtClean="0"/>
              <a:t>Future Work</a:t>
            </a:r>
          </a:p>
          <a:p>
            <a:pPr lvl="1"/>
            <a:r>
              <a:rPr lang="en-US" sz="3200" dirty="0" smtClean="0"/>
              <a:t>Investigate advanced semantic matching methods</a:t>
            </a:r>
          </a:p>
          <a:p>
            <a:pPr lvl="2"/>
            <a:r>
              <a:rPr lang="en-US" sz="2800" dirty="0" smtClean="0"/>
              <a:t>Encoder-decoder semantic matching (e.g., </a:t>
            </a:r>
            <a:r>
              <a:rPr lang="en-US" sz="2400" dirty="0" smtClean="0"/>
              <a:t>[</a:t>
            </a:r>
            <a:r>
              <a:rPr lang="en-US" sz="2400" dirty="0" err="1" smtClean="0"/>
              <a:t>Sutskever</a:t>
            </a:r>
            <a:r>
              <a:rPr lang="en-US" sz="2400" dirty="0" smtClean="0"/>
              <a:t>+ NIPS-14]</a:t>
            </a:r>
            <a:r>
              <a:rPr lang="en-US" sz="2800" dirty="0" smtClean="0"/>
              <a:t>)</a:t>
            </a:r>
          </a:p>
          <a:p>
            <a:pPr lvl="2"/>
            <a:r>
              <a:rPr lang="en-US" sz="2800" dirty="0" smtClean="0"/>
              <a:t>Structured text semantic matching (e.g., </a:t>
            </a:r>
            <a:r>
              <a:rPr lang="en-US" sz="2400" dirty="0" smtClean="0"/>
              <a:t>[Hu+ NIPS-14]</a:t>
            </a:r>
            <a:r>
              <a:rPr lang="en-US" sz="2800" dirty="0" smtClean="0"/>
              <a:t>)</a:t>
            </a:r>
          </a:p>
          <a:p>
            <a:pPr lvl="1"/>
            <a:r>
              <a:rPr lang="en-US" sz="3200" dirty="0" smtClean="0"/>
              <a:t>Improve the performance of answer triggering</a:t>
            </a:r>
          </a:p>
          <a:p>
            <a:pPr lvl="8"/>
            <a:endParaRPr lang="en-US" sz="2000" dirty="0"/>
          </a:p>
          <a:p>
            <a:r>
              <a:rPr lang="en-US" sz="3600" dirty="0" smtClean="0"/>
              <a:t>Data &amp; Evaluation Script: </a:t>
            </a:r>
            <a:r>
              <a:rPr lang="en-US" sz="3600" dirty="0" smtClean="0">
                <a:solidFill>
                  <a:srgbClr val="306CB2"/>
                </a:solidFill>
                <a:hlinkClick r:id="rId3"/>
              </a:rPr>
              <a:t>http</a:t>
            </a:r>
            <a:r>
              <a:rPr lang="en-US" sz="3600" dirty="0">
                <a:solidFill>
                  <a:srgbClr val="306CB2"/>
                </a:solidFill>
                <a:hlinkClick r:id="rId3"/>
              </a:rPr>
              <a:t>://</a:t>
            </a:r>
            <a:r>
              <a:rPr lang="en-US" sz="3600" dirty="0" smtClean="0">
                <a:solidFill>
                  <a:srgbClr val="306CB2"/>
                </a:solidFill>
                <a:hlinkClick r:id="rId3"/>
              </a:rPr>
              <a:t>aka.ms/WikiQA</a:t>
            </a:r>
            <a:endParaRPr lang="en-US" sz="3600" dirty="0" smtClean="0">
              <a:solidFill>
                <a:srgbClr val="306CB2"/>
              </a:solidFill>
            </a:endParaRPr>
          </a:p>
          <a:p>
            <a:pPr lvl="1"/>
            <a:r>
              <a:rPr lang="en-US" sz="2816" dirty="0" smtClean="0">
                <a:solidFill>
                  <a:srgbClr val="306CB2"/>
                </a:solidFill>
              </a:rPr>
              <a:t>Includes “answer phrases” labeled by authors </a:t>
            </a:r>
          </a:p>
        </p:txBody>
      </p:sp>
      <p:pic>
        <p:nvPicPr>
          <p:cNvPr id="4" name="Picture 3"/>
          <p:cNvPicPr>
            <a:picLocks noChangeAspect="1"/>
          </p:cNvPicPr>
          <p:nvPr/>
        </p:nvPicPr>
        <p:blipFill>
          <a:blip r:embed="rId4"/>
          <a:stretch>
            <a:fillRect/>
          </a:stretch>
        </p:blipFill>
        <p:spPr>
          <a:xfrm>
            <a:off x="10008359" y="4687688"/>
            <a:ext cx="1810602" cy="1816332"/>
          </a:xfrm>
          <a:prstGeom prst="rect">
            <a:avLst/>
          </a:prstGeom>
        </p:spPr>
      </p:pic>
    </p:spTree>
    <p:extLst>
      <p:ext uri="{BB962C8B-B14F-4D97-AF65-F5344CB8AC3E}">
        <p14:creationId xmlns:p14="http://schemas.microsoft.com/office/powerpoint/2010/main" val="397918127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t>Answer Sentence Selection</a:t>
            </a:r>
            <a:endParaRPr lang="en-US" sz="5400" dirty="0"/>
          </a:p>
        </p:txBody>
      </p:sp>
      <p:sp>
        <p:nvSpPr>
          <p:cNvPr id="4" name="Text Placeholder 1"/>
          <p:cNvSpPr txBox="1">
            <a:spLocks/>
          </p:cNvSpPr>
          <p:nvPr/>
        </p:nvSpPr>
        <p:spPr>
          <a:xfrm>
            <a:off x="310014" y="1695317"/>
            <a:ext cx="11653523" cy="212981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74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a:gradFill>
                  <a:gsLst>
                    <a:gs pos="1250">
                      <a:schemeClr val="tx1"/>
                    </a:gs>
                    <a:gs pos="100000">
                      <a:schemeClr val="tx1"/>
                    </a:gs>
                  </a:gsLst>
                  <a:lin ang="5400000" scaled="0"/>
                </a:gradFill>
              </a:rPr>
              <a:t>Given a factoid question, find the sentence </a:t>
            </a:r>
            <a:r>
              <a:rPr lang="en-US" sz="3600" dirty="0" smtClean="0">
                <a:gradFill>
                  <a:gsLst>
                    <a:gs pos="1250">
                      <a:schemeClr val="tx1"/>
                    </a:gs>
                    <a:gs pos="100000">
                      <a:schemeClr val="tx1"/>
                    </a:gs>
                  </a:gsLst>
                  <a:lin ang="5400000" scaled="0"/>
                </a:gradFill>
              </a:rPr>
              <a:t>in the candidate set that</a:t>
            </a:r>
            <a:endParaRPr lang="en-US" sz="3600" dirty="0">
              <a:gradFill>
                <a:gsLst>
                  <a:gs pos="1250">
                    <a:schemeClr val="tx1"/>
                  </a:gs>
                  <a:gs pos="100000">
                    <a:schemeClr val="tx1"/>
                  </a:gs>
                </a:gsLst>
                <a:lin ang="5400000" scaled="0"/>
              </a:gradFill>
            </a:endParaRPr>
          </a:p>
          <a:p>
            <a:pPr lvl="1"/>
            <a:r>
              <a:rPr lang="en-US" sz="2800" dirty="0" smtClean="0"/>
              <a:t>Contains the answer</a:t>
            </a:r>
          </a:p>
          <a:p>
            <a:pPr lvl="1"/>
            <a:r>
              <a:rPr lang="en-US" sz="2800" dirty="0" smtClean="0"/>
              <a:t>Can sufficiently support the answer</a:t>
            </a:r>
            <a:endParaRPr lang="en-US" dirty="0" smtClean="0"/>
          </a:p>
        </p:txBody>
      </p:sp>
      <p:sp>
        <p:nvSpPr>
          <p:cNvPr id="5" name="Text Placeholder 4"/>
          <p:cNvSpPr>
            <a:spLocks noGrp="1"/>
          </p:cNvSpPr>
          <p:nvPr>
            <p:ph type="body" sz="quarter" idx="10"/>
          </p:nvPr>
        </p:nvSpPr>
        <p:spPr>
          <a:xfrm>
            <a:off x="554380" y="4167449"/>
            <a:ext cx="11164789" cy="1877437"/>
          </a:xfrm>
          <a:ln>
            <a:solidFill>
              <a:schemeClr val="accent1"/>
            </a:solidFill>
          </a:ln>
        </p:spPr>
        <p:txBody>
          <a:bodyPr/>
          <a:lstStyle/>
          <a:p>
            <a:pPr marL="520700" lvl="0" indent="-520700" defTabSz="914400">
              <a:lnSpc>
                <a:spcPct val="100000"/>
              </a:lnSpc>
              <a:spcBef>
                <a:spcPts val="0"/>
              </a:spcBef>
              <a:buSzTx/>
              <a:buNone/>
            </a:pPr>
            <a:r>
              <a:rPr lang="en-US" sz="2800" dirty="0">
                <a:solidFill>
                  <a:srgbClr val="FF0000"/>
                </a:solidFill>
                <a:latin typeface="Times New Roman" panose="02020603050405020304" pitchFamily="18" charset="0"/>
                <a:cs typeface="Times New Roman" panose="02020603050405020304" pitchFamily="18" charset="0"/>
              </a:rPr>
              <a:t>Q</a:t>
            </a:r>
            <a:r>
              <a:rPr lang="en-US" sz="2800" dirty="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Who won the best actor Oscar in 1973?</a:t>
            </a:r>
          </a:p>
          <a:p>
            <a:pPr marL="520700" lvl="0" indent="-520700" defTabSz="914400">
              <a:lnSpc>
                <a:spcPct val="100000"/>
              </a:lnSpc>
              <a:spcBef>
                <a:spcPts val="0"/>
              </a:spcBef>
              <a:buSzTx/>
              <a:buNone/>
            </a:pPr>
            <a:r>
              <a:rPr lang="en-US" sz="2800" dirty="0">
                <a:solidFill>
                  <a:srgbClr val="0070C0"/>
                </a:solidFill>
                <a:latin typeface="Times New Roman" panose="02020603050405020304" pitchFamily="18" charset="0"/>
                <a:cs typeface="Times New Roman" panose="02020603050405020304" pitchFamily="18" charset="0"/>
              </a:rPr>
              <a:t>S</a:t>
            </a:r>
            <a:r>
              <a:rPr lang="en-US" sz="2800" baseline="-25000" dirty="0">
                <a:solidFill>
                  <a:srgbClr val="0070C0"/>
                </a:solidFill>
                <a:latin typeface="Times New Roman" panose="02020603050405020304" pitchFamily="18" charset="0"/>
                <a:cs typeface="Times New Roman" panose="02020603050405020304" pitchFamily="18" charset="0"/>
              </a:rPr>
              <a:t>1</a:t>
            </a:r>
            <a:r>
              <a:rPr lang="en-US" sz="2800" dirty="0">
                <a:solidFill>
                  <a:schemeClr val="tx1"/>
                </a:solidFill>
                <a:latin typeface="Times New Roman" panose="02020603050405020304" pitchFamily="18" charset="0"/>
                <a:cs typeface="Times New Roman" panose="02020603050405020304" pitchFamily="18" charset="0"/>
              </a:rPr>
              <a:t>:	</a:t>
            </a:r>
            <a:r>
              <a:rPr lang="en-US" sz="2600" u="sng" dirty="0">
                <a:solidFill>
                  <a:schemeClr val="tx1"/>
                </a:solidFill>
                <a:latin typeface="Times New Roman" panose="02020603050405020304" pitchFamily="18" charset="0"/>
                <a:cs typeface="Times New Roman" panose="02020603050405020304" pitchFamily="18" charset="0"/>
              </a:rPr>
              <a:t>Jack Lemmon</a:t>
            </a:r>
            <a:r>
              <a:rPr lang="en-US" sz="2600" dirty="0">
                <a:solidFill>
                  <a:schemeClr val="tx1"/>
                </a:solidFill>
                <a:latin typeface="Times New Roman" panose="02020603050405020304" pitchFamily="18" charset="0"/>
                <a:cs typeface="Times New Roman" panose="02020603050405020304" pitchFamily="18" charset="0"/>
              </a:rPr>
              <a:t> was awarded the Best Actor Oscar for Save the Tiger (1973).</a:t>
            </a:r>
          </a:p>
          <a:p>
            <a:pPr marL="520700" lvl="0" indent="-520700" defTabSz="914400">
              <a:lnSpc>
                <a:spcPct val="100000"/>
              </a:lnSpc>
              <a:spcBef>
                <a:spcPts val="0"/>
              </a:spcBef>
              <a:buSzTx/>
              <a:buNone/>
            </a:pPr>
            <a:r>
              <a:rPr lang="en-US" sz="2800" dirty="0">
                <a:solidFill>
                  <a:srgbClr val="0070C0"/>
                </a:solidFill>
                <a:latin typeface="Times New Roman" panose="02020603050405020304" pitchFamily="18" charset="0"/>
                <a:cs typeface="Times New Roman" panose="02020603050405020304" pitchFamily="18" charset="0"/>
              </a:rPr>
              <a:t>S</a:t>
            </a:r>
            <a:r>
              <a:rPr lang="en-US" sz="2800" baseline="-25000" dirty="0">
                <a:solidFill>
                  <a:srgbClr val="0070C0"/>
                </a:solidFill>
                <a:latin typeface="Times New Roman" panose="02020603050405020304" pitchFamily="18" charset="0"/>
                <a:cs typeface="Times New Roman" panose="02020603050405020304" pitchFamily="18" charset="0"/>
              </a:rPr>
              <a:t>2</a:t>
            </a:r>
            <a:r>
              <a:rPr lang="en-US" sz="2800" dirty="0">
                <a:solidFill>
                  <a:schemeClr val="tx1"/>
                </a:solidFill>
                <a:latin typeface="Times New Roman" panose="02020603050405020304" pitchFamily="18" charset="0"/>
                <a:cs typeface="Times New Roman" panose="02020603050405020304" pitchFamily="18" charset="0"/>
              </a:rPr>
              <a:t>:</a:t>
            </a:r>
            <a:r>
              <a:rPr lang="en-US" sz="2800" dirty="0">
                <a:solidFill>
                  <a:schemeClr val="tx2"/>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Academy award winner Kevin Spacey said that </a:t>
            </a:r>
            <a:r>
              <a:rPr lang="en-US" sz="2600" u="sng" dirty="0">
                <a:solidFill>
                  <a:schemeClr val="tx1"/>
                </a:solidFill>
                <a:latin typeface="Times New Roman" panose="02020603050405020304" pitchFamily="18" charset="0"/>
                <a:cs typeface="Times New Roman" panose="02020603050405020304" pitchFamily="18" charset="0"/>
              </a:rPr>
              <a:t>Jack Lemmon</a:t>
            </a:r>
            <a:r>
              <a:rPr lang="en-US" sz="2600" dirty="0">
                <a:solidFill>
                  <a:schemeClr val="tx1"/>
                </a:solidFill>
                <a:latin typeface="Times New Roman" panose="02020603050405020304" pitchFamily="18" charset="0"/>
                <a:cs typeface="Times New Roman" panose="02020603050405020304" pitchFamily="18" charset="0"/>
              </a:rPr>
              <a:t> is remembered as always making time for others. </a:t>
            </a:r>
            <a:endParaRPr lang="en-US" sz="2600" dirty="0">
              <a:solidFill>
                <a:schemeClr val="tx1"/>
              </a:solidFill>
              <a:latin typeface="Segoe" pitchFamily="34" charset="0"/>
            </a:endParaRPr>
          </a:p>
        </p:txBody>
      </p:sp>
    </p:spTree>
    <p:extLst>
      <p:ext uri="{BB962C8B-B14F-4D97-AF65-F5344CB8AC3E}">
        <p14:creationId xmlns:p14="http://schemas.microsoft.com/office/powerpoint/2010/main" val="18784934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1245" y="1844703"/>
            <a:ext cx="11653523" cy="3797963"/>
          </a:xfrm>
        </p:spPr>
        <p:txBody>
          <a:bodyPr/>
          <a:lstStyle/>
          <a:p>
            <a:r>
              <a:rPr lang="en-US" sz="3600" dirty="0" smtClean="0">
                <a:gradFill>
                  <a:gsLst>
                    <a:gs pos="1250">
                      <a:schemeClr val="tx1"/>
                    </a:gs>
                    <a:gs pos="100000">
                      <a:schemeClr val="tx1"/>
                    </a:gs>
                  </a:gsLst>
                  <a:lin ang="5400000" scaled="0"/>
                </a:gradFill>
              </a:rPr>
              <a:t>Based on the TREC-QA data</a:t>
            </a:r>
          </a:p>
          <a:p>
            <a:endParaRPr lang="en-US" sz="3600" dirty="0" smtClean="0">
              <a:gradFill>
                <a:gsLst>
                  <a:gs pos="1250">
                    <a:schemeClr val="tx1"/>
                  </a:gs>
                  <a:gs pos="100000">
                    <a:schemeClr val="tx1"/>
                  </a:gs>
                </a:gsLst>
                <a:lin ang="5400000" scaled="0"/>
              </a:gradFill>
            </a:endParaRPr>
          </a:p>
          <a:p>
            <a:r>
              <a:rPr lang="en-US" sz="3600" dirty="0" smtClean="0">
                <a:gradFill>
                  <a:gsLst>
                    <a:gs pos="1250">
                      <a:schemeClr val="tx1"/>
                    </a:gs>
                    <a:gs pos="100000">
                      <a:schemeClr val="tx1"/>
                    </a:gs>
                  </a:gsLst>
                  <a:lin ang="5400000" scaled="0"/>
                </a:gradFill>
              </a:rPr>
              <a:t>Standard </a:t>
            </a:r>
            <a:r>
              <a:rPr lang="en-US" sz="3600" dirty="0">
                <a:gradFill>
                  <a:gsLst>
                    <a:gs pos="1250">
                      <a:schemeClr val="tx1"/>
                    </a:gs>
                    <a:gs pos="100000">
                      <a:schemeClr val="tx1"/>
                    </a:gs>
                  </a:gsLst>
                  <a:lin ang="5400000" scaled="0"/>
                </a:gradFill>
              </a:rPr>
              <a:t>benchmark for answer sentence selection</a:t>
            </a:r>
          </a:p>
          <a:p>
            <a:pPr lvl="1"/>
            <a:r>
              <a:rPr lang="en-US" sz="2800" dirty="0" smtClean="0"/>
              <a:t>Dependency tree matching (e.g., </a:t>
            </a:r>
            <a:r>
              <a:rPr lang="en-US" sz="2400" dirty="0" smtClean="0"/>
              <a:t>[Wang+ 07], [Wang+ 10], [Yao+ 13]</a:t>
            </a:r>
            <a:r>
              <a:rPr lang="en-US" sz="2800" dirty="0" smtClean="0"/>
              <a:t>)</a:t>
            </a:r>
          </a:p>
          <a:p>
            <a:pPr lvl="1"/>
            <a:r>
              <a:rPr lang="en-US" sz="2800" dirty="0" smtClean="0"/>
              <a:t>Tree kernel SVMs (e.g., </a:t>
            </a:r>
            <a:r>
              <a:rPr lang="en-US" sz="2400" dirty="0" smtClean="0"/>
              <a:t>[Severyn &amp; Moschitti 13]</a:t>
            </a:r>
            <a:r>
              <a:rPr lang="en-US" sz="2800" dirty="0" smtClean="0"/>
              <a:t>)</a:t>
            </a:r>
          </a:p>
          <a:p>
            <a:pPr lvl="1"/>
            <a:r>
              <a:rPr lang="en-US" sz="2800" dirty="0" smtClean="0"/>
              <a:t>Latent word alignment with lexical semantic matching (e.g., </a:t>
            </a:r>
            <a:r>
              <a:rPr lang="en-US" sz="2400" dirty="0" smtClean="0"/>
              <a:t>[Yih+ 13]</a:t>
            </a:r>
            <a:r>
              <a:rPr lang="en-US" sz="2800" dirty="0" smtClean="0"/>
              <a:t>)</a:t>
            </a:r>
            <a:endParaRPr lang="en-US" sz="2800" dirty="0"/>
          </a:p>
          <a:p>
            <a:pPr lvl="1"/>
            <a:r>
              <a:rPr lang="en-US" sz="2800" dirty="0" smtClean="0"/>
              <a:t>Deep neural network models (e.g., </a:t>
            </a:r>
            <a:r>
              <a:rPr lang="en-US" sz="2400" dirty="0" smtClean="0"/>
              <a:t>[Yu+ 14], [Wang+ 15]</a:t>
            </a:r>
            <a:r>
              <a:rPr lang="en-US" sz="2800" dirty="0" smtClean="0"/>
              <a:t>)</a:t>
            </a:r>
          </a:p>
        </p:txBody>
      </p:sp>
      <p:sp>
        <p:nvSpPr>
          <p:cNvPr id="3" name="Title 2"/>
          <p:cNvSpPr>
            <a:spLocks noGrp="1"/>
          </p:cNvSpPr>
          <p:nvPr>
            <p:ph type="title"/>
          </p:nvPr>
        </p:nvSpPr>
        <p:spPr/>
        <p:txBody>
          <a:bodyPr/>
          <a:lstStyle/>
          <a:p>
            <a:r>
              <a:rPr lang="en-US" sz="5400" dirty="0" err="1" smtClean="0"/>
              <a:t>QASent</a:t>
            </a:r>
            <a:r>
              <a:rPr lang="en-US" sz="5400" dirty="0" smtClean="0"/>
              <a:t> Dataset </a:t>
            </a:r>
            <a:r>
              <a:rPr lang="en-US" sz="4000" dirty="0" smtClean="0"/>
              <a:t>[Wang+ 07]</a:t>
            </a:r>
            <a:endParaRPr lang="en-US" sz="4000" dirty="0"/>
          </a:p>
        </p:txBody>
      </p:sp>
    </p:spTree>
    <p:extLst>
      <p:ext uri="{BB962C8B-B14F-4D97-AF65-F5344CB8AC3E}">
        <p14:creationId xmlns:p14="http://schemas.microsoft.com/office/powerpoint/2010/main" val="18781504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1245" y="1367625"/>
            <a:ext cx="11653523" cy="5004447"/>
          </a:xfrm>
        </p:spPr>
        <p:txBody>
          <a:bodyPr/>
          <a:lstStyle/>
          <a:p>
            <a:r>
              <a:rPr lang="en-US" sz="3600" dirty="0" smtClean="0">
                <a:solidFill>
                  <a:srgbClr val="0070C0"/>
                </a:solidFill>
              </a:rPr>
              <a:t>Question distribution</a:t>
            </a:r>
          </a:p>
          <a:p>
            <a:pPr lvl="1"/>
            <a:r>
              <a:rPr lang="en-US" sz="2800" dirty="0" smtClean="0">
                <a:gradFill>
                  <a:gsLst>
                    <a:gs pos="1250">
                      <a:schemeClr val="tx1"/>
                    </a:gs>
                    <a:gs pos="100000">
                      <a:schemeClr val="tx1"/>
                    </a:gs>
                  </a:gsLst>
                  <a:lin ang="5400000" scaled="0"/>
                </a:gradFill>
              </a:rPr>
              <a:t>Contain questions from human editors</a:t>
            </a:r>
          </a:p>
          <a:p>
            <a:pPr lvl="8"/>
            <a:endParaRPr lang="en-US" sz="1600" dirty="0" smtClean="0">
              <a:gradFill>
                <a:gsLst>
                  <a:gs pos="1250">
                    <a:schemeClr val="tx1"/>
                  </a:gs>
                  <a:gs pos="100000">
                    <a:schemeClr val="tx1"/>
                  </a:gs>
                </a:gsLst>
                <a:lin ang="5400000" scaled="0"/>
              </a:gradFill>
            </a:endParaRPr>
          </a:p>
          <a:p>
            <a:r>
              <a:rPr lang="en-US" sz="3600" dirty="0" smtClean="0">
                <a:solidFill>
                  <a:srgbClr val="0070C0"/>
                </a:solidFill>
              </a:rPr>
              <a:t>Candidate selection bias</a:t>
            </a:r>
          </a:p>
          <a:p>
            <a:pPr lvl="1"/>
            <a:r>
              <a:rPr lang="en-US" sz="2800" dirty="0" smtClean="0"/>
              <a:t>Output from the systems </a:t>
            </a:r>
            <a:r>
              <a:rPr lang="en-US" sz="2800" dirty="0"/>
              <a:t>participating in TREC-QA</a:t>
            </a:r>
            <a:endParaRPr lang="en-US" sz="2800" dirty="0" smtClean="0"/>
          </a:p>
          <a:p>
            <a:pPr lvl="1"/>
            <a:r>
              <a:rPr lang="en-US" sz="2800" dirty="0" smtClean="0">
                <a:gradFill>
                  <a:gsLst>
                    <a:gs pos="1250">
                      <a:schemeClr val="tx1"/>
                    </a:gs>
                    <a:gs pos="100000">
                      <a:schemeClr val="tx1"/>
                    </a:gs>
                  </a:gsLst>
                  <a:lin ang="5400000" scaled="0"/>
                </a:gradFill>
              </a:rPr>
              <a:t>Sentences need to share non-</a:t>
            </a:r>
            <a:r>
              <a:rPr lang="en-US" sz="2800" dirty="0" err="1" smtClean="0">
                <a:gradFill>
                  <a:gsLst>
                    <a:gs pos="1250">
                      <a:schemeClr val="tx1"/>
                    </a:gs>
                    <a:gs pos="100000">
                      <a:schemeClr val="tx1"/>
                    </a:gs>
                  </a:gsLst>
                  <a:lin ang="5400000" scaled="0"/>
                </a:gradFill>
              </a:rPr>
              <a:t>stopwords</a:t>
            </a:r>
            <a:r>
              <a:rPr lang="en-US" sz="2800" dirty="0" smtClean="0">
                <a:gradFill>
                  <a:gsLst>
                    <a:gs pos="1250">
                      <a:schemeClr val="tx1"/>
                    </a:gs>
                    <a:gs pos="100000">
                      <a:schemeClr val="tx1"/>
                    </a:gs>
                  </a:gsLst>
                  <a:lin ang="5400000" scaled="0"/>
                </a:gradFill>
              </a:rPr>
              <a:t> from the questions</a:t>
            </a:r>
          </a:p>
          <a:p>
            <a:pPr lvl="1"/>
            <a:endParaRPr lang="en-US" sz="2800" dirty="0"/>
          </a:p>
          <a:p>
            <a:pPr lvl="1"/>
            <a:endParaRPr lang="en-US" sz="2800" dirty="0" smtClean="0"/>
          </a:p>
          <a:p>
            <a:pPr marL="336145" lvl="1" indent="0">
              <a:buNone/>
            </a:pPr>
            <a:endParaRPr lang="en-US" sz="2800" dirty="0" smtClean="0"/>
          </a:p>
          <a:p>
            <a:r>
              <a:rPr lang="en-US" sz="3600" dirty="0" smtClean="0">
                <a:solidFill>
                  <a:srgbClr val="0070C0"/>
                </a:solidFill>
              </a:rPr>
              <a:t>Excluding questions that have no correct answers</a:t>
            </a:r>
          </a:p>
        </p:txBody>
      </p:sp>
      <p:sp>
        <p:nvSpPr>
          <p:cNvPr id="3" name="Title 2"/>
          <p:cNvSpPr>
            <a:spLocks noGrp="1"/>
          </p:cNvSpPr>
          <p:nvPr>
            <p:ph type="title"/>
          </p:nvPr>
        </p:nvSpPr>
        <p:spPr/>
        <p:txBody>
          <a:bodyPr/>
          <a:lstStyle/>
          <a:p>
            <a:r>
              <a:rPr lang="en-US" sz="5400" dirty="0" smtClean="0"/>
              <a:t>Issues with </a:t>
            </a:r>
            <a:r>
              <a:rPr lang="en-US" sz="5400" dirty="0" err="1" smtClean="0"/>
              <a:t>QASent</a:t>
            </a:r>
            <a:r>
              <a:rPr lang="en-US" sz="5400" dirty="0" smtClean="0"/>
              <a:t> Dataset</a:t>
            </a:r>
            <a:endParaRPr lang="en-US" sz="4000" dirty="0"/>
          </a:p>
        </p:txBody>
      </p:sp>
      <p:grpSp>
        <p:nvGrpSpPr>
          <p:cNvPr id="6" name="Group 5"/>
          <p:cNvGrpSpPr/>
          <p:nvPr/>
        </p:nvGrpSpPr>
        <p:grpSpPr>
          <a:xfrm>
            <a:off x="7775945" y="1218106"/>
            <a:ext cx="3728080" cy="1416252"/>
            <a:chOff x="7775945" y="1218106"/>
            <a:chExt cx="3728080" cy="1416252"/>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5945" y="1347561"/>
              <a:ext cx="1157534" cy="11672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158" y="1337642"/>
              <a:ext cx="1250867" cy="117718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3479" y="1218106"/>
              <a:ext cx="1416252" cy="1416252"/>
            </a:xfrm>
            <a:prstGeom prst="rect">
              <a:avLst/>
            </a:prstGeom>
          </p:spPr>
        </p:pic>
      </p:grpSp>
      <p:sp>
        <p:nvSpPr>
          <p:cNvPr id="8" name="Text Placeholder 4"/>
          <p:cNvSpPr txBox="1">
            <a:spLocks/>
          </p:cNvSpPr>
          <p:nvPr/>
        </p:nvSpPr>
        <p:spPr>
          <a:xfrm>
            <a:off x="689671" y="4364154"/>
            <a:ext cx="10814354" cy="1046440"/>
          </a:xfrm>
          <a:prstGeom prst="rect">
            <a:avLst/>
          </a:prstGeom>
          <a:ln>
            <a:solidFill>
              <a:schemeClr val="accent1"/>
            </a:solidFill>
          </a:ln>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74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20700" indent="-520700" defTabSz="914400">
              <a:lnSpc>
                <a:spcPct val="100000"/>
              </a:lnSpc>
              <a:spcBef>
                <a:spcPts val="0"/>
              </a:spcBef>
              <a:buSzTx/>
              <a:buFont typeface="Arial" pitchFamily="34" charset="0"/>
              <a:buNone/>
            </a:pPr>
            <a:r>
              <a:rPr lang="en-US" sz="2800" dirty="0" smtClean="0">
                <a:solidFill>
                  <a:srgbClr val="FF0000"/>
                </a:solidFill>
                <a:latin typeface="Times New Roman" panose="02020603050405020304" pitchFamily="18" charset="0"/>
                <a:cs typeface="Times New Roman" panose="02020603050405020304" pitchFamily="18" charset="0"/>
              </a:rPr>
              <a:t>Q</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How did Seminole war end?</a:t>
            </a:r>
          </a:p>
          <a:p>
            <a:pPr marL="520700" indent="-520700" defTabSz="914400">
              <a:lnSpc>
                <a:spcPct val="100000"/>
              </a:lnSpc>
              <a:spcBef>
                <a:spcPts val="0"/>
              </a:spcBef>
              <a:buSzTx/>
              <a:buFont typeface="Arial" pitchFamily="34" charset="0"/>
              <a:buNone/>
            </a:pPr>
            <a:r>
              <a:rPr lang="en-US" sz="2800" dirty="0">
                <a:solidFill>
                  <a:srgbClr val="0070C0"/>
                </a:solidFill>
                <a:latin typeface="Times New Roman" panose="02020603050405020304" pitchFamily="18" charset="0"/>
                <a:cs typeface="Times New Roman" panose="02020603050405020304" pitchFamily="18" charset="0"/>
              </a:rPr>
              <a:t>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Ultimately, the Spanish Crown ceded the colony to United States rule.</a:t>
            </a:r>
            <a:endParaRPr lang="en-US" sz="2600" dirty="0">
              <a:solidFill>
                <a:schemeClr val="tx1"/>
              </a:solidFill>
              <a:latin typeface="Segoe" pitchFamily="34" charset="0"/>
            </a:endParaRPr>
          </a:p>
        </p:txBody>
      </p:sp>
    </p:spTree>
    <p:extLst>
      <p:ext uri="{BB962C8B-B14F-4D97-AF65-F5344CB8AC3E}">
        <p14:creationId xmlns:p14="http://schemas.microsoft.com/office/powerpoint/2010/main" val="837048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1245" y="1367625"/>
            <a:ext cx="11653523" cy="5004447"/>
          </a:xfrm>
        </p:spPr>
        <p:txBody>
          <a:bodyPr/>
          <a:lstStyle/>
          <a:p>
            <a:r>
              <a:rPr lang="en-US" sz="3600" dirty="0" smtClean="0">
                <a:solidFill>
                  <a:srgbClr val="0070C0"/>
                </a:solidFill>
              </a:rPr>
              <a:t>Question distribution</a:t>
            </a:r>
          </a:p>
          <a:p>
            <a:pPr lvl="1"/>
            <a:r>
              <a:rPr lang="en-US" sz="3200" dirty="0"/>
              <a:t>Questions </a:t>
            </a:r>
            <a:r>
              <a:rPr lang="en-US" sz="3200" dirty="0" smtClean="0"/>
              <a:t>sampled from </a:t>
            </a:r>
            <a:r>
              <a:rPr lang="en-US" sz="3200" dirty="0"/>
              <a:t>Bing query logs</a:t>
            </a:r>
            <a:endParaRPr lang="en-US" sz="3200" dirty="0" smtClean="0">
              <a:gradFill>
                <a:gsLst>
                  <a:gs pos="1250">
                    <a:schemeClr val="tx1"/>
                  </a:gs>
                  <a:gs pos="100000">
                    <a:schemeClr val="tx1"/>
                  </a:gs>
                </a:gsLst>
                <a:lin ang="5400000" scaled="0"/>
              </a:gradFill>
            </a:endParaRPr>
          </a:p>
          <a:p>
            <a:pPr lvl="8"/>
            <a:endParaRPr lang="en-US" sz="1600" dirty="0" smtClean="0">
              <a:gradFill>
                <a:gsLst>
                  <a:gs pos="1250">
                    <a:schemeClr val="tx1"/>
                  </a:gs>
                  <a:gs pos="100000">
                    <a:schemeClr val="tx1"/>
                  </a:gs>
                </a:gsLst>
                <a:lin ang="5400000" scaled="0"/>
              </a:gradFill>
            </a:endParaRPr>
          </a:p>
          <a:p>
            <a:r>
              <a:rPr lang="en-US" sz="3600" dirty="0" smtClean="0">
                <a:solidFill>
                  <a:srgbClr val="0070C0"/>
                </a:solidFill>
              </a:rPr>
              <a:t>Candidate selection</a:t>
            </a:r>
          </a:p>
          <a:p>
            <a:pPr lvl="1"/>
            <a:r>
              <a:rPr lang="en-US" sz="3200" dirty="0"/>
              <a:t>Candidate sentences </a:t>
            </a:r>
            <a:r>
              <a:rPr lang="en-US" sz="3200" dirty="0" smtClean="0"/>
              <a:t>are from </a:t>
            </a:r>
            <a:r>
              <a:rPr lang="en-US" sz="3200" dirty="0"/>
              <a:t>summary paragraphs of Wikipedia </a:t>
            </a:r>
            <a:r>
              <a:rPr lang="en-US" sz="3200" dirty="0" smtClean="0"/>
              <a:t>pages</a:t>
            </a:r>
            <a:endParaRPr lang="en-US" sz="3200" dirty="0" smtClean="0">
              <a:gradFill>
                <a:gsLst>
                  <a:gs pos="1250">
                    <a:schemeClr val="tx1"/>
                  </a:gs>
                  <a:gs pos="100000">
                    <a:schemeClr val="tx1"/>
                  </a:gs>
                </a:gsLst>
                <a:lin ang="5400000" scaled="0"/>
              </a:gradFill>
            </a:endParaRPr>
          </a:p>
          <a:p>
            <a:pPr lvl="8"/>
            <a:endParaRPr lang="en-US" sz="1600" dirty="0"/>
          </a:p>
          <a:p>
            <a:r>
              <a:rPr lang="en-US" sz="3600" b="1" dirty="0" smtClean="0">
                <a:solidFill>
                  <a:srgbClr val="0070C0"/>
                </a:solidFill>
              </a:rPr>
              <a:t>Including</a:t>
            </a:r>
            <a:r>
              <a:rPr lang="en-US" sz="3600" dirty="0" smtClean="0">
                <a:solidFill>
                  <a:srgbClr val="0070C0"/>
                </a:solidFill>
              </a:rPr>
              <a:t> questions that have no correct answers</a:t>
            </a:r>
          </a:p>
          <a:p>
            <a:pPr lvl="1"/>
            <a:r>
              <a:rPr lang="en-US" sz="3200" i="1" dirty="0" smtClean="0"/>
              <a:t>Answer Triggering</a:t>
            </a:r>
            <a:r>
              <a:rPr lang="en-US" sz="3200" dirty="0" smtClean="0"/>
              <a:t>: detecting </a:t>
            </a:r>
            <a:r>
              <a:rPr lang="en-US" sz="3200" dirty="0"/>
              <a:t>whether </a:t>
            </a:r>
            <a:r>
              <a:rPr lang="en-US" sz="3200" dirty="0" smtClean="0"/>
              <a:t>a </a:t>
            </a:r>
            <a:r>
              <a:rPr lang="en-US" sz="3200" dirty="0"/>
              <a:t>correct </a:t>
            </a:r>
            <a:r>
              <a:rPr lang="en-US" sz="3200" dirty="0" smtClean="0"/>
              <a:t>answer exists in candidate sentences</a:t>
            </a:r>
            <a:endParaRPr lang="en-US" sz="2816" dirty="0" smtClean="0">
              <a:solidFill>
                <a:srgbClr val="0070C0"/>
              </a:solidFill>
            </a:endParaRPr>
          </a:p>
        </p:txBody>
      </p:sp>
      <p:sp>
        <p:nvSpPr>
          <p:cNvPr id="3" name="Title 2"/>
          <p:cNvSpPr>
            <a:spLocks noGrp="1"/>
          </p:cNvSpPr>
          <p:nvPr>
            <p:ph type="title"/>
          </p:nvPr>
        </p:nvSpPr>
        <p:spPr/>
        <p:txBody>
          <a:bodyPr/>
          <a:lstStyle/>
          <a:p>
            <a:r>
              <a:rPr lang="en-US" sz="5400" dirty="0" err="1"/>
              <a:t>WikiQA</a:t>
            </a:r>
            <a:r>
              <a:rPr lang="en-US" sz="5400" dirty="0"/>
              <a:t> Dataset</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4860" y="1367625"/>
            <a:ext cx="1250867" cy="1177181"/>
          </a:xfrm>
          <a:prstGeom prst="rect">
            <a:avLst/>
          </a:prstGeom>
        </p:spPr>
      </p:pic>
    </p:spTree>
    <p:extLst>
      <p:ext uri="{BB962C8B-B14F-4D97-AF65-F5344CB8AC3E}">
        <p14:creationId xmlns:p14="http://schemas.microsoft.com/office/powerpoint/2010/main" val="26450610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Outline</a:t>
            </a:r>
            <a:endParaRPr lang="en-US" sz="5400" dirty="0"/>
          </a:p>
        </p:txBody>
      </p:sp>
      <p:sp>
        <p:nvSpPr>
          <p:cNvPr id="3" name="Content Placeholder 2"/>
          <p:cNvSpPr>
            <a:spLocks noGrp="1"/>
          </p:cNvSpPr>
          <p:nvPr>
            <p:ph sz="quarter" idx="10"/>
          </p:nvPr>
        </p:nvSpPr>
        <p:spPr>
          <a:xfrm>
            <a:off x="271245" y="1477654"/>
            <a:ext cx="11653523" cy="3459409"/>
          </a:xfrm>
        </p:spPr>
        <p:txBody>
          <a:bodyPr/>
          <a:lstStyle/>
          <a:p>
            <a:r>
              <a:rPr lang="en-US" sz="3600" dirty="0" smtClean="0">
                <a:solidFill>
                  <a:schemeClr val="bg2"/>
                </a:solidFill>
              </a:rPr>
              <a:t>Introduction</a:t>
            </a:r>
          </a:p>
          <a:p>
            <a:r>
              <a:rPr lang="en-US" sz="3600" dirty="0" err="1" smtClean="0">
                <a:solidFill>
                  <a:srgbClr val="0070C0"/>
                </a:solidFill>
              </a:rPr>
              <a:t>WikiQA</a:t>
            </a:r>
            <a:r>
              <a:rPr lang="en-US" sz="3600" dirty="0" smtClean="0">
                <a:solidFill>
                  <a:srgbClr val="0070C0"/>
                </a:solidFill>
              </a:rPr>
              <a:t> Dataset</a:t>
            </a:r>
          </a:p>
          <a:p>
            <a:pPr lvl="1"/>
            <a:r>
              <a:rPr lang="en-US" sz="2800" dirty="0" smtClean="0">
                <a:solidFill>
                  <a:srgbClr val="0070C0"/>
                </a:solidFill>
              </a:rPr>
              <a:t>Data construction and annotation</a:t>
            </a:r>
          </a:p>
          <a:p>
            <a:pPr lvl="1"/>
            <a:r>
              <a:rPr lang="en-US" sz="2800" dirty="0" smtClean="0">
                <a:solidFill>
                  <a:srgbClr val="0070C0"/>
                </a:solidFill>
              </a:rPr>
              <a:t>Data statistics</a:t>
            </a:r>
          </a:p>
          <a:p>
            <a:r>
              <a:rPr lang="en-US" sz="3600" dirty="0" smtClean="0"/>
              <a:t>Experiments</a:t>
            </a:r>
          </a:p>
          <a:p>
            <a:r>
              <a:rPr lang="en-US" sz="3600" dirty="0" smtClean="0"/>
              <a:t>Conclusion</a:t>
            </a:r>
            <a:endParaRPr lang="en-US" sz="3600" dirty="0"/>
          </a:p>
        </p:txBody>
      </p:sp>
    </p:spTree>
    <p:extLst>
      <p:ext uri="{BB962C8B-B14F-4D97-AF65-F5344CB8AC3E}">
        <p14:creationId xmlns:p14="http://schemas.microsoft.com/office/powerpoint/2010/main" val="370432876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9" y="1291214"/>
            <a:ext cx="11655840" cy="2105192"/>
          </a:xfrm>
        </p:spPr>
        <p:txBody>
          <a:bodyPr/>
          <a:lstStyle/>
          <a:p>
            <a:r>
              <a:rPr lang="en-US" sz="3600" dirty="0" smtClean="0">
                <a:gradFill>
                  <a:gsLst>
                    <a:gs pos="1250">
                      <a:schemeClr val="tx1"/>
                    </a:gs>
                    <a:gs pos="100000">
                      <a:schemeClr val="tx1"/>
                    </a:gs>
                  </a:gsLst>
                  <a:lin ang="5400000" scaled="0"/>
                </a:gradFill>
              </a:rPr>
              <a:t>Questions sampled from </a:t>
            </a:r>
            <a:r>
              <a:rPr lang="en-US" sz="3600" dirty="0">
                <a:gradFill>
                  <a:gsLst>
                    <a:gs pos="1250">
                      <a:schemeClr val="tx1"/>
                    </a:gs>
                    <a:gs pos="100000">
                      <a:schemeClr val="tx1"/>
                    </a:gs>
                  </a:gsLst>
                  <a:lin ang="5400000" scaled="0"/>
                </a:gradFill>
              </a:rPr>
              <a:t>Bing query </a:t>
            </a:r>
            <a:r>
              <a:rPr lang="en-US" sz="3600" dirty="0" smtClean="0">
                <a:gradFill>
                  <a:gsLst>
                    <a:gs pos="1250">
                      <a:schemeClr val="tx1"/>
                    </a:gs>
                    <a:gs pos="100000">
                      <a:schemeClr val="tx1"/>
                    </a:gs>
                  </a:gsLst>
                  <a:lin ang="5400000" scaled="0"/>
                </a:gradFill>
              </a:rPr>
              <a:t>logs</a:t>
            </a:r>
            <a:endParaRPr lang="en-US" sz="3600" dirty="0">
              <a:gradFill>
                <a:gsLst>
                  <a:gs pos="1250">
                    <a:schemeClr val="tx1"/>
                  </a:gs>
                  <a:gs pos="100000">
                    <a:schemeClr val="tx1"/>
                  </a:gs>
                </a:gsLst>
                <a:lin ang="5400000" scaled="0"/>
              </a:gradFill>
            </a:endParaRPr>
          </a:p>
          <a:p>
            <a:pPr lvl="1"/>
            <a:r>
              <a:rPr lang="en-US" sz="2800" dirty="0" smtClean="0"/>
              <a:t>Search queries starting with a WH-word</a:t>
            </a:r>
          </a:p>
          <a:p>
            <a:pPr lvl="1"/>
            <a:r>
              <a:rPr lang="en-US" sz="2800" dirty="0" smtClean="0"/>
              <a:t>Filter out entity queries (e.g., “how I met your mother”)</a:t>
            </a:r>
          </a:p>
          <a:p>
            <a:pPr lvl="1"/>
            <a:r>
              <a:rPr lang="en-US" sz="2800" dirty="0" smtClean="0"/>
              <a:t>Select queries issued by at least 5 users and have clicks to Wikipedia</a:t>
            </a:r>
            <a:endParaRPr lang="en-US" sz="2800" dirty="0"/>
          </a:p>
        </p:txBody>
      </p:sp>
      <p:sp>
        <p:nvSpPr>
          <p:cNvPr id="3" name="Title 2"/>
          <p:cNvSpPr>
            <a:spLocks noGrp="1"/>
          </p:cNvSpPr>
          <p:nvPr>
            <p:ph type="title"/>
          </p:nvPr>
        </p:nvSpPr>
        <p:spPr/>
        <p:txBody>
          <a:bodyPr/>
          <a:lstStyle/>
          <a:p>
            <a:r>
              <a:rPr lang="en-US" sz="5400" dirty="0" smtClean="0"/>
              <a:t>Data Construction – Questions</a:t>
            </a:r>
            <a:endParaRPr lang="en-US" sz="5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7876" y="1250925"/>
            <a:ext cx="2076892" cy="1164727"/>
          </a:xfrm>
          <a:prstGeom prst="rect">
            <a:avLst/>
          </a:prstGeom>
        </p:spPr>
      </p:pic>
      <p:pic>
        <p:nvPicPr>
          <p:cNvPr id="6" name="Picture 5"/>
          <p:cNvPicPr>
            <a:picLocks noChangeAspect="1"/>
          </p:cNvPicPr>
          <p:nvPr/>
        </p:nvPicPr>
        <p:blipFill>
          <a:blip r:embed="rId4"/>
          <a:stretch>
            <a:fillRect/>
          </a:stretch>
        </p:blipFill>
        <p:spPr>
          <a:xfrm>
            <a:off x="2046901" y="3714464"/>
            <a:ext cx="7800975" cy="3048000"/>
          </a:xfrm>
          <a:prstGeom prst="rect">
            <a:avLst/>
          </a:prstGeom>
        </p:spPr>
      </p:pic>
    </p:spTree>
    <p:extLst>
      <p:ext uri="{BB962C8B-B14F-4D97-AF65-F5344CB8AC3E}">
        <p14:creationId xmlns:p14="http://schemas.microsoft.com/office/powerpoint/2010/main" val="4568101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929" y="1359454"/>
            <a:ext cx="9598402" cy="1545038"/>
          </a:xfrm>
        </p:spPr>
        <p:txBody>
          <a:bodyPr/>
          <a:lstStyle/>
          <a:p>
            <a:r>
              <a:rPr lang="en-US" sz="3600" dirty="0" smtClean="0">
                <a:gradFill>
                  <a:gsLst>
                    <a:gs pos="1250">
                      <a:schemeClr val="tx1"/>
                    </a:gs>
                    <a:gs pos="100000">
                      <a:schemeClr val="tx1"/>
                    </a:gs>
                  </a:gsLst>
                  <a:lin ang="5400000" scaled="0"/>
                </a:gradFill>
              </a:rPr>
              <a:t>Candidate sentences</a:t>
            </a:r>
            <a:endParaRPr lang="en-US" sz="3600" dirty="0">
              <a:gradFill>
                <a:gsLst>
                  <a:gs pos="1250">
                    <a:schemeClr val="tx1"/>
                  </a:gs>
                  <a:gs pos="100000">
                    <a:schemeClr val="tx1"/>
                  </a:gs>
                </a:gsLst>
                <a:lin ang="5400000" scaled="0"/>
              </a:gradFill>
            </a:endParaRPr>
          </a:p>
          <a:p>
            <a:pPr lvl="1"/>
            <a:r>
              <a:rPr lang="en-US" sz="2800" dirty="0" smtClean="0"/>
              <a:t>Use all sentences from the summary paragraph of the Wikipedia page</a:t>
            </a:r>
            <a:endParaRPr lang="en-US" sz="2800" dirty="0"/>
          </a:p>
        </p:txBody>
      </p:sp>
      <p:sp>
        <p:nvSpPr>
          <p:cNvPr id="3" name="Title 2"/>
          <p:cNvSpPr>
            <a:spLocks noGrp="1"/>
          </p:cNvSpPr>
          <p:nvPr>
            <p:ph type="title"/>
          </p:nvPr>
        </p:nvSpPr>
        <p:spPr/>
        <p:txBody>
          <a:bodyPr/>
          <a:lstStyle/>
          <a:p>
            <a:r>
              <a:rPr lang="en-US" sz="5400" dirty="0" smtClean="0"/>
              <a:t>Data Construction – Sentences</a:t>
            </a:r>
            <a:endParaRPr lang="en-US" sz="5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613" y="1408972"/>
            <a:ext cx="1743325" cy="1591056"/>
          </a:xfrm>
          <a:prstGeom prst="rect">
            <a:avLst/>
          </a:prstGeom>
        </p:spPr>
      </p:pic>
      <p:sp>
        <p:nvSpPr>
          <p:cNvPr id="6" name="TextBox 5"/>
          <p:cNvSpPr txBox="1"/>
          <p:nvPr/>
        </p:nvSpPr>
        <p:spPr>
          <a:xfrm>
            <a:off x="2316089" y="3032298"/>
            <a:ext cx="7452336" cy="849463"/>
          </a:xfrm>
          <a:prstGeom prst="rect">
            <a:avLst/>
          </a:prstGeom>
          <a:noFill/>
        </p:spPr>
        <p:txBody>
          <a:bodyPr wrap="square" lIns="182880" tIns="146304" rIns="182880" bIns="146304" rtlCol="0">
            <a:spAutoFit/>
          </a:bodyPr>
          <a:lstStyle/>
          <a:p>
            <a:pPr indent="-168787" algn="ctr"/>
            <a:r>
              <a:rPr lang="en-US" sz="3600" dirty="0" smtClean="0">
                <a:solidFill>
                  <a:srgbClr val="FF0000"/>
                </a:solidFill>
                <a:latin typeface="Times New Roman" panose="02020603050405020304" pitchFamily="18" charset="0"/>
                <a:cs typeface="Times New Roman" panose="02020603050405020304" pitchFamily="18" charset="0"/>
              </a:rPr>
              <a:t>“</a:t>
            </a:r>
            <a:r>
              <a:rPr lang="en-US" sz="3600" i="1" dirty="0" smtClean="0">
                <a:solidFill>
                  <a:srgbClr val="FF0000"/>
                </a:solidFill>
                <a:latin typeface="Times New Roman" panose="02020603050405020304" pitchFamily="18" charset="0"/>
                <a:cs typeface="Times New Roman" panose="02020603050405020304" pitchFamily="18" charset="0"/>
              </a:rPr>
              <a:t>Who wrote second Corinthians?</a:t>
            </a:r>
            <a:r>
              <a:rPr lang="en-US" sz="3600" dirty="0" smtClean="0">
                <a:solidFill>
                  <a:srgbClr val="FF0000"/>
                </a:solidFill>
                <a:latin typeface="Times New Roman" panose="02020603050405020304" pitchFamily="18" charset="0"/>
                <a:cs typeface="Times New Roman" panose="02020603050405020304" pitchFamily="18" charset="0"/>
              </a:rPr>
              <a:t>”</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41" y="3804846"/>
            <a:ext cx="10836632" cy="2970790"/>
          </a:xfrm>
          <a:prstGeom prst="rect">
            <a:avLst/>
          </a:prstGeom>
          <a:ln>
            <a:solidFill>
              <a:schemeClr val="accent1"/>
            </a:solidFill>
          </a:ln>
        </p:spPr>
      </p:pic>
    </p:spTree>
    <p:extLst>
      <p:ext uri="{BB962C8B-B14F-4D97-AF65-F5344CB8AC3E}">
        <p14:creationId xmlns:p14="http://schemas.microsoft.com/office/powerpoint/2010/main" val="423173785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67_MSR White Template 16x9">
  <a:themeElements>
    <a:clrScheme name="Custom 1">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ACL-15-STAGG_deck</Template>
  <TotalTime>6718</TotalTime>
  <Words>1286</Words>
  <Application>Microsoft Office PowerPoint</Application>
  <PresentationFormat>Widescreen</PresentationFormat>
  <Paragraphs>181</Paragraphs>
  <Slides>24</Slides>
  <Notes>20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Segoe</vt:lpstr>
      <vt:lpstr>Arial</vt:lpstr>
      <vt:lpstr>Calibri</vt:lpstr>
      <vt:lpstr>Cambria Math</vt:lpstr>
      <vt:lpstr>Consolas</vt:lpstr>
      <vt:lpstr>Segoe UI</vt:lpstr>
      <vt:lpstr>Segoe UI Light</vt:lpstr>
      <vt:lpstr>Tahoma</vt:lpstr>
      <vt:lpstr>Times New Roman</vt:lpstr>
      <vt:lpstr>Wingdings</vt:lpstr>
      <vt:lpstr>3-30367_MSR White Template 16x9</vt:lpstr>
      <vt:lpstr>3-30367_MSR Dark Blue Template 16x9</vt:lpstr>
      <vt:lpstr>WikiQA: A Challenge Dataset for  Open-Domain Question Answering</vt:lpstr>
      <vt:lpstr>Open-domain Question Answering</vt:lpstr>
      <vt:lpstr>Answer Sentence Selection</vt:lpstr>
      <vt:lpstr>QASent Dataset [Wang+ 07]</vt:lpstr>
      <vt:lpstr>Issues with QASent Dataset</vt:lpstr>
      <vt:lpstr>WikiQA Dataset</vt:lpstr>
      <vt:lpstr>Outline</vt:lpstr>
      <vt:lpstr>Data Construction – Questions</vt:lpstr>
      <vt:lpstr>Data Construction – Sentences</vt:lpstr>
      <vt:lpstr>Sentence Annotation by Crowdsourcing</vt:lpstr>
      <vt:lpstr>Sentence Annotation by Crowdsourcing</vt:lpstr>
      <vt:lpstr>Data Statistics: # Questions</vt:lpstr>
      <vt:lpstr>Data Statistics: # Questions &amp; Sentences</vt:lpstr>
      <vt:lpstr>Question Classes (UIUC Question Taxonomy)</vt:lpstr>
      <vt:lpstr>Outline</vt:lpstr>
      <vt:lpstr>Baseline Systems</vt:lpstr>
      <vt:lpstr>Evaluation on Answer Sentence Selection</vt:lpstr>
      <vt:lpstr>Evaluation on Answer Sentence Selection</vt:lpstr>
      <vt:lpstr>Answer Triggering</vt:lpstr>
      <vt:lpstr>Evaluation on Answer Triggering</vt:lpstr>
      <vt:lpstr>Evaluation on Answer Triggering</vt:lpstr>
      <vt:lpstr>Evaluation on Answer Triggering</vt:lpstr>
      <vt:lpstr>Conclusion (1/2)</vt:lpstr>
      <vt:lpstr>Conclusions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WikiQA: A Challenge Dataset for Open-Domain Question Answering</dc:title>
  <dc:creator>Yi Yang;scottyih@microsoft.com</dc:creator>
  <cp:lastModifiedBy>Scott Yih</cp:lastModifiedBy>
  <cp:revision>239</cp:revision>
  <dcterms:created xsi:type="dcterms:W3CDTF">2015-09-12T19:22:44Z</dcterms:created>
  <dcterms:modified xsi:type="dcterms:W3CDTF">2016-03-30T21:43:31Z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