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29"/>
  </p:notesMasterIdLst>
  <p:handoutMasterIdLst>
    <p:handoutMasterId r:id="rId30"/>
  </p:handoutMasterIdLst>
  <p:sldIdLst>
    <p:sldId id="1323" r:id="rId6"/>
    <p:sldId id="1338" r:id="rId7"/>
    <p:sldId id="1339" r:id="rId8"/>
    <p:sldId id="1327" r:id="rId9"/>
    <p:sldId id="1328" r:id="rId10"/>
    <p:sldId id="1329" r:id="rId11"/>
    <p:sldId id="1330" r:id="rId12"/>
    <p:sldId id="1331" r:id="rId13"/>
    <p:sldId id="1332" r:id="rId14"/>
    <p:sldId id="1341" r:id="rId15"/>
    <p:sldId id="1342" r:id="rId16"/>
    <p:sldId id="1343" r:id="rId17"/>
    <p:sldId id="1348" r:id="rId18"/>
    <p:sldId id="1349" r:id="rId19"/>
    <p:sldId id="1359" r:id="rId20"/>
    <p:sldId id="1344" r:id="rId21"/>
    <p:sldId id="1345" r:id="rId22"/>
    <p:sldId id="1346" r:id="rId23"/>
    <p:sldId id="1347" r:id="rId24"/>
    <p:sldId id="1335" r:id="rId25"/>
    <p:sldId id="1336" r:id="rId26"/>
    <p:sldId id="1337" r:id="rId27"/>
    <p:sldId id="1350"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ynSP" id="{9540A8F8-B30B-413E-8A4C-AF0C80E822B3}">
          <p14:sldIdLst>
            <p14:sldId id="1323"/>
            <p14:sldId id="1338"/>
            <p14:sldId id="1339"/>
            <p14:sldId id="1327"/>
            <p14:sldId id="1328"/>
            <p14:sldId id="1329"/>
            <p14:sldId id="1330"/>
            <p14:sldId id="1331"/>
            <p14:sldId id="1332"/>
            <p14:sldId id="1341"/>
            <p14:sldId id="1342"/>
            <p14:sldId id="1343"/>
            <p14:sldId id="1348"/>
            <p14:sldId id="1349"/>
            <p14:sldId id="1359"/>
            <p14:sldId id="1344"/>
            <p14:sldId id="1345"/>
            <p14:sldId id="1346"/>
            <p14:sldId id="1347"/>
            <p14:sldId id="1335"/>
            <p14:sldId id="1336"/>
            <p14:sldId id="1337"/>
            <p14:sldId id="135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C0C0C0"/>
    <a:srgbClr val="EAEAEA"/>
    <a:srgbClr val="777777"/>
    <a:srgbClr val="00188F"/>
    <a:srgbClr val="FF9F9F"/>
    <a:srgbClr val="FF8181"/>
    <a:srgbClr val="B6CEEC"/>
    <a:srgbClr val="125AAA"/>
    <a:srgbClr val="306C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AB8AF8-7530-5A40-B8C4-C508D4BFBF8F}" v="9" dt="2018-08-17T01:35:52.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83410" autoAdjust="0"/>
  </p:normalViewPr>
  <p:slideViewPr>
    <p:cSldViewPr snapToGrid="0">
      <p:cViewPr varScale="1">
        <p:scale>
          <a:sx n="90" d="100"/>
          <a:sy n="90" d="100"/>
        </p:scale>
        <p:origin x="1400" y="2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0" d="100"/>
          <a:sy n="80"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All</c:v>
                </c:pt>
                <c:pt idx="1">
                  <c:v>Sequence</c:v>
                </c:pt>
              </c:strCache>
            </c:strRef>
          </c:cat>
          <c:val>
            <c:numRef>
              <c:f>Sheet1!$B$2:$B$3</c:f>
              <c:numCache>
                <c:formatCode>General</c:formatCode>
                <c:ptCount val="2"/>
                <c:pt idx="0">
                  <c:v>33.200000000000003</c:v>
                </c:pt>
                <c:pt idx="1">
                  <c:v>7.7</c:v>
                </c:pt>
              </c:numCache>
            </c:numRef>
          </c:val>
          <c:extLst>
            <c:ext xmlns:c16="http://schemas.microsoft.com/office/drawing/2014/chart" uri="{C3380CC4-5D6E-409C-BE32-E72D297353CC}">
              <c16:uniqueId val="{00000000-FC39-4B34-8131-5DA4E2ACAA5B}"/>
            </c:ext>
          </c:extLst>
        </c:ser>
        <c:ser>
          <c:idx val="1"/>
          <c:order val="1"/>
          <c:tx>
            <c:strRef>
              <c:f>Sheet1!$C$1</c:f>
              <c:strCache>
                <c:ptCount val="1"/>
                <c:pt idx="0">
                  <c:v>NP</c:v>
                </c:pt>
              </c:strCache>
            </c:strRef>
          </c:tx>
          <c:spPr>
            <a:solidFill>
              <a:schemeClr val="accent3"/>
            </a:solidFill>
            <a:ln>
              <a:noFill/>
            </a:ln>
            <a:effectLst/>
          </c:spPr>
          <c:invertIfNegative val="0"/>
          <c:dLbls>
            <c:dLbl>
              <c:idx val="4"/>
              <c:numFmt formatCode="#,##0.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FC39-4B34-8131-5DA4E2ACAA5B}"/>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All</c:v>
                </c:pt>
                <c:pt idx="1">
                  <c:v>Sequence</c:v>
                </c:pt>
              </c:strCache>
            </c:strRef>
          </c:cat>
          <c:val>
            <c:numRef>
              <c:f>Sheet1!$C$2:$C$3</c:f>
              <c:numCache>
                <c:formatCode>General</c:formatCode>
                <c:ptCount val="2"/>
                <c:pt idx="0">
                  <c:v>40.200000000000003</c:v>
                </c:pt>
                <c:pt idx="1">
                  <c:v>11.8</c:v>
                </c:pt>
              </c:numCache>
            </c:numRef>
          </c:val>
          <c:extLst>
            <c:ext xmlns:c16="http://schemas.microsoft.com/office/drawing/2014/chart" uri="{C3380CC4-5D6E-409C-BE32-E72D297353CC}">
              <c16:uniqueId val="{00000001-FC39-4B34-8131-5DA4E2ACAA5B}"/>
            </c:ext>
          </c:extLst>
        </c:ser>
        <c:ser>
          <c:idx val="2"/>
          <c:order val="2"/>
          <c:tx>
            <c:strRef>
              <c:f>Sheet1!$D$1</c:f>
              <c:strCache>
                <c:ptCount val="1"/>
                <c:pt idx="0">
                  <c:v>DynSP</c:v>
                </c:pt>
              </c:strCache>
            </c:strRef>
          </c:tx>
          <c:spPr>
            <a:solidFill>
              <a:schemeClr val="accent5"/>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FC39-4B34-8131-5DA4E2ACAA5B}"/>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FC39-4B34-8131-5DA4E2ACAA5B}"/>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FC39-4B34-8131-5DA4E2ACAA5B}"/>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FC39-4B34-8131-5DA4E2ACAA5B}"/>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All</c:v>
                </c:pt>
                <c:pt idx="1">
                  <c:v>Sequence</c:v>
                </c:pt>
              </c:strCache>
            </c:strRef>
          </c:cat>
          <c:val>
            <c:numRef>
              <c:f>Sheet1!$D$2:$D$3</c:f>
              <c:numCache>
                <c:formatCode>General</c:formatCode>
                <c:ptCount val="2"/>
                <c:pt idx="0">
                  <c:v>44.7</c:v>
                </c:pt>
                <c:pt idx="1">
                  <c:v>12.8</c:v>
                </c:pt>
              </c:numCache>
            </c:numRef>
          </c:val>
          <c:extLst>
            <c:ext xmlns:c16="http://schemas.microsoft.com/office/drawing/2014/chart" uri="{C3380CC4-5D6E-409C-BE32-E72D297353CC}">
              <c16:uniqueId val="{00000002-FC39-4B34-8131-5DA4E2ACAA5B}"/>
            </c:ext>
          </c:extLst>
        </c:ser>
        <c:dLbls>
          <c:showLegendKey val="0"/>
          <c:showVal val="1"/>
          <c:showCatName val="0"/>
          <c:showSerName val="0"/>
          <c:showPercent val="0"/>
          <c:showBubbleSize val="0"/>
        </c:dLbls>
        <c:gapWidth val="75"/>
        <c:axId val="1641026480"/>
        <c:axId val="1670269120"/>
      </c:barChart>
      <c:catAx>
        <c:axId val="1641026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670269120"/>
        <c:crosses val="autoZero"/>
        <c:auto val="1"/>
        <c:lblAlgn val="ctr"/>
        <c:lblOffset val="100"/>
        <c:noMultiLvlLbl val="0"/>
      </c:catAx>
      <c:valAx>
        <c:axId val="1670269120"/>
        <c:scaling>
          <c:orientation val="minMax"/>
          <c:max val="50"/>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41026480"/>
        <c:crosses val="autoZero"/>
        <c:crossBetween val="between"/>
      </c:valAx>
      <c:spPr>
        <a:noFill/>
        <a:ln>
          <a:noFill/>
        </a:ln>
        <a:effectLst/>
      </c:spPr>
    </c:plotArea>
    <c:legend>
      <c:legendPos val="b"/>
      <c:layout>
        <c:manualLayout>
          <c:xMode val="edge"/>
          <c:yMode val="edge"/>
          <c:x val="0.32438814539964039"/>
          <c:y val="0.89213045419141979"/>
          <c:w val="0.35122361555834364"/>
          <c:h val="0.10786954580858024"/>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Position 1</c:v>
                </c:pt>
                <c:pt idx="1">
                  <c:v>Position 2</c:v>
                </c:pt>
                <c:pt idx="2">
                  <c:v>Position 3</c:v>
                </c:pt>
              </c:strCache>
            </c:strRef>
          </c:cat>
          <c:val>
            <c:numRef>
              <c:f>Sheet1!$B$2:$B$4</c:f>
              <c:numCache>
                <c:formatCode>General</c:formatCode>
                <c:ptCount val="3"/>
                <c:pt idx="0">
                  <c:v>51.4</c:v>
                </c:pt>
                <c:pt idx="1">
                  <c:v>22.2</c:v>
                </c:pt>
                <c:pt idx="2">
                  <c:v>22.3</c:v>
                </c:pt>
              </c:numCache>
            </c:numRef>
          </c:val>
          <c:extLst>
            <c:ext xmlns:c16="http://schemas.microsoft.com/office/drawing/2014/chart" uri="{C3380CC4-5D6E-409C-BE32-E72D297353CC}">
              <c16:uniqueId val="{00000000-FC39-4B34-8131-5DA4E2ACAA5B}"/>
            </c:ext>
          </c:extLst>
        </c:ser>
        <c:ser>
          <c:idx val="1"/>
          <c:order val="1"/>
          <c:tx>
            <c:strRef>
              <c:f>Sheet1!$C$1</c:f>
              <c:strCache>
                <c:ptCount val="1"/>
                <c:pt idx="0">
                  <c:v>NP</c:v>
                </c:pt>
              </c:strCache>
            </c:strRef>
          </c:tx>
          <c:spPr>
            <a:solidFill>
              <a:schemeClr val="accent3"/>
            </a:solidFill>
            <a:ln>
              <a:noFill/>
            </a:ln>
            <a:effectLst/>
          </c:spPr>
          <c:invertIfNegative val="0"/>
          <c:dLbls>
            <c:dLbl>
              <c:idx val="2"/>
              <c:numFmt formatCode="#,##0.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845C-49EF-A8AE-81EC31ED1D9B}"/>
                </c:ext>
              </c:extLst>
            </c:dLbl>
            <c:dLbl>
              <c:idx val="4"/>
              <c:numFmt formatCode="#,##0.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FC39-4B34-8131-5DA4E2ACAA5B}"/>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Position 1</c:v>
                </c:pt>
                <c:pt idx="1">
                  <c:v>Position 2</c:v>
                </c:pt>
                <c:pt idx="2">
                  <c:v>Position 3</c:v>
                </c:pt>
              </c:strCache>
            </c:strRef>
          </c:cat>
          <c:val>
            <c:numRef>
              <c:f>Sheet1!$C$2:$C$4</c:f>
              <c:numCache>
                <c:formatCode>General</c:formatCode>
                <c:ptCount val="3"/>
                <c:pt idx="0">
                  <c:v>60</c:v>
                </c:pt>
                <c:pt idx="1">
                  <c:v>35.9</c:v>
                </c:pt>
                <c:pt idx="2">
                  <c:v>25.5</c:v>
                </c:pt>
              </c:numCache>
            </c:numRef>
          </c:val>
          <c:extLst>
            <c:ext xmlns:c16="http://schemas.microsoft.com/office/drawing/2014/chart" uri="{C3380CC4-5D6E-409C-BE32-E72D297353CC}">
              <c16:uniqueId val="{00000001-FC39-4B34-8131-5DA4E2ACAA5B}"/>
            </c:ext>
          </c:extLst>
        </c:ser>
        <c:ser>
          <c:idx val="2"/>
          <c:order val="2"/>
          <c:tx>
            <c:strRef>
              <c:f>Sheet1!$D$1</c:f>
              <c:strCache>
                <c:ptCount val="1"/>
                <c:pt idx="0">
                  <c:v>DynSP</c:v>
                </c:pt>
              </c:strCache>
            </c:strRef>
          </c:tx>
          <c:spPr>
            <a:solidFill>
              <a:schemeClr val="accent5"/>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FC39-4B34-8131-5DA4E2ACAA5B}"/>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FC39-4B34-8131-5DA4E2ACAA5B}"/>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FC39-4B34-8131-5DA4E2ACAA5B}"/>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Position 1</c:v>
                </c:pt>
                <c:pt idx="1">
                  <c:v>Position 2</c:v>
                </c:pt>
                <c:pt idx="2">
                  <c:v>Position 3</c:v>
                </c:pt>
              </c:strCache>
            </c:strRef>
          </c:cat>
          <c:val>
            <c:numRef>
              <c:f>Sheet1!$D$2:$D$4</c:f>
              <c:numCache>
                <c:formatCode>General</c:formatCode>
                <c:ptCount val="3"/>
                <c:pt idx="0">
                  <c:v>70.400000000000006</c:v>
                </c:pt>
                <c:pt idx="1">
                  <c:v>41.1</c:v>
                </c:pt>
                <c:pt idx="2">
                  <c:v>23.6</c:v>
                </c:pt>
              </c:numCache>
            </c:numRef>
          </c:val>
          <c:extLst>
            <c:ext xmlns:c16="http://schemas.microsoft.com/office/drawing/2014/chart" uri="{C3380CC4-5D6E-409C-BE32-E72D297353CC}">
              <c16:uniqueId val="{00000002-FC39-4B34-8131-5DA4E2ACAA5B}"/>
            </c:ext>
          </c:extLst>
        </c:ser>
        <c:dLbls>
          <c:showLegendKey val="0"/>
          <c:showVal val="1"/>
          <c:showCatName val="0"/>
          <c:showSerName val="0"/>
          <c:showPercent val="0"/>
          <c:showBubbleSize val="0"/>
        </c:dLbls>
        <c:gapWidth val="75"/>
        <c:axId val="1641026480"/>
        <c:axId val="1670269120"/>
      </c:barChart>
      <c:catAx>
        <c:axId val="1641026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670269120"/>
        <c:crosses val="autoZero"/>
        <c:auto val="1"/>
        <c:lblAlgn val="ctr"/>
        <c:lblOffset val="100"/>
        <c:noMultiLvlLbl val="0"/>
      </c:catAx>
      <c:valAx>
        <c:axId val="1670269120"/>
        <c:scaling>
          <c:orientation val="minMax"/>
          <c:max val="75"/>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41026480"/>
        <c:crosses val="autoZero"/>
        <c:crossBetween val="between"/>
      </c:valAx>
      <c:spPr>
        <a:noFill/>
        <a:ln>
          <a:noFill/>
        </a:ln>
        <a:effectLst/>
      </c:spPr>
    </c:plotArea>
    <c:legend>
      <c:legendPos val="b"/>
      <c:layout>
        <c:manualLayout>
          <c:xMode val="edge"/>
          <c:yMode val="edge"/>
          <c:x val="0.32438814539964039"/>
          <c:y val="0.89213045419141979"/>
          <c:w val="0.35122361555834364"/>
          <c:h val="0.10786954580858024"/>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8/16/18 6:32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8/16/18 6:32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219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94107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5790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8025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77417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0149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1122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866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8708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4905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14613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8/16/18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10273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2240613"/>
          </a:xfrm>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388346"/>
          </a:xfrm>
        </p:spPr>
        <p:txBody>
          <a:bodyPr>
            <a:spAutoFit/>
          </a:bodyPr>
          <a:lstStyle>
            <a:lvl1pPr>
              <a:defRPr sz="3200">
                <a:solidFill>
                  <a:srgbClr val="306CB2"/>
                </a:solidFill>
              </a:defRPr>
            </a:lvl1pPr>
            <a:lvl2pPr>
              <a:defRPr sz="2800"/>
            </a:lvl2pPr>
            <a:lvl3pPr>
              <a:defRPr sz="28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942344"/>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800"/>
            </a:lvl2pPr>
            <a:lvl3pPr marL="699585" indent="-168419">
              <a:tabLst/>
              <a:defRPr sz="2800"/>
            </a:lvl3pPr>
            <a:lvl4pPr marL="880958" indent="-181374">
              <a:defRPr sz="2400"/>
            </a:lvl4pPr>
            <a:lvl5pPr marL="1049377" indent="-168419">
              <a:tabLs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942344"/>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800"/>
            </a:lvl2pPr>
            <a:lvl3pPr marL="699585" indent="-168419">
              <a:tabLst/>
              <a:defRPr sz="2800"/>
            </a:lvl3pPr>
            <a:lvl4pPr marL="880958" indent="-181374">
              <a:defRPr sz="2400"/>
            </a:lvl4pPr>
            <a:lvl5pPr marL="1049377" indent="-168419">
              <a:tabLs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sp>
        <p:nvSpPr>
          <p:cNvPr id="10" name="Freeform 9"/>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4" name="Rectangle 13"/>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6"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9" name="Picture 18"/>
          <p:cNvPicPr>
            <a:picLocks noChangeAspect="1"/>
          </p:cNvPicPr>
          <p:nvPr userDrawn="1"/>
        </p:nvPicPr>
        <p:blipFill>
          <a:blip r:embed="rId4"/>
          <a:stretch>
            <a:fillRect/>
          </a:stretch>
        </p:blipFill>
        <p:spPr>
          <a:xfrm>
            <a:off x="274638" y="294094"/>
            <a:ext cx="1834337" cy="1834337"/>
          </a:xfrm>
          <a:prstGeom prst="rect">
            <a:avLst/>
          </a:prstGeom>
        </p:spPr>
      </p:pic>
      <p:pic>
        <p:nvPicPr>
          <p:cNvPr id="20" name="Picture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6" name="Rectangle 5"/>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238625"/>
            <a:ext cx="10056498" cy="15565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10058335" cy="209830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11" name="Picture 10"/>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a:gradFill>
                  <a:gsLst>
                    <a:gs pos="2917">
                      <a:schemeClr val="bg2">
                        <a:lumMod val="75000"/>
                      </a:schemeClr>
                    </a:gs>
                    <a:gs pos="100000">
                      <a:schemeClr val="bg2">
                        <a:lumMod val="75000"/>
                      </a:schemeClr>
                    </a:gs>
                  </a:gsLst>
                  <a:lin ang="5400000" scaled="0"/>
                </a:gradFill>
              </a:rPr>
              <a:t>Microsoft Confidential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7" name="Rectangle 6"/>
          <p:cNvSpPr/>
          <p:nvPr userDrawn="1"/>
        </p:nvSpPr>
        <p:spPr bwMode="auto">
          <a:xfrm>
            <a:off x="274638" y="1211263"/>
            <a:ext cx="8186357"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9"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0.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11.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7.png"/><Relationship Id="rId3" Type="http://schemas.openxmlformats.org/officeDocument/2006/relationships/image" Target="../media/image71.png"/><Relationship Id="rId7" Type="http://schemas.openxmlformats.org/officeDocument/2006/relationships/image" Target="../media/image60.png"/><Relationship Id="rId12"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72.png"/><Relationship Id="rId11" Type="http://schemas.openxmlformats.org/officeDocument/2006/relationships/image" Target="../media/image13.png"/><Relationship Id="rId5" Type="http://schemas.openxmlformats.org/officeDocument/2006/relationships/image" Target="../media/image610.png"/><Relationship Id="rId10" Type="http://schemas.openxmlformats.org/officeDocument/2006/relationships/image" Target="../media/image75.png"/><Relationship Id="rId4" Type="http://schemas.openxmlformats.org/officeDocument/2006/relationships/image" Target="../media/image590.png"/><Relationship Id="rId9" Type="http://schemas.openxmlformats.org/officeDocument/2006/relationships/image" Target="../media/image74.png"/><Relationship Id="rId14" Type="http://schemas.openxmlformats.org/officeDocument/2006/relationships/image" Target="../media/image7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7.png"/><Relationship Id="rId3" Type="http://schemas.openxmlformats.org/officeDocument/2006/relationships/image" Target="../media/image53.png"/><Relationship Id="rId7" Type="http://schemas.openxmlformats.org/officeDocument/2006/relationships/image" Target="../media/image610.png"/><Relationship Id="rId12"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0.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4.png"/><Relationship Id="rId9" Type="http://schemas.openxmlformats.org/officeDocument/2006/relationships/image" Target="../media/image63.png"/><Relationship Id="rId14" Type="http://schemas.openxmlformats.org/officeDocument/2006/relationships/image" Target="../media/image68.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9.png"/><Relationship Id="rId7" Type="http://schemas.openxmlformats.org/officeDocument/2006/relationships/image" Target="../media/image58.png"/><Relationship Id="rId12"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610.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54.png"/><Relationship Id="rId10" Type="http://schemas.openxmlformats.org/officeDocument/2006/relationships/image" Target="../media/image65.png"/><Relationship Id="rId4" Type="http://schemas.openxmlformats.org/officeDocument/2006/relationships/image" Target="../media/image590.png"/><Relationship Id="rId9" Type="http://schemas.openxmlformats.org/officeDocument/2006/relationships/image" Target="../media/image64.png"/><Relationship Id="rId14" Type="http://schemas.openxmlformats.org/officeDocument/2006/relationships/image" Target="../media/image6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download/details.aspx?id=54253"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4.tmp"/></Relationships>
</file>

<file path=ppt/slides/_rels/slide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84" y="2075646"/>
            <a:ext cx="11889564" cy="1397433"/>
          </a:xfrm>
        </p:spPr>
        <p:txBody>
          <a:bodyPr/>
          <a:lstStyle/>
          <a:p>
            <a:r>
              <a:rPr lang="en-US" sz="4200" i="1" dirty="0"/>
              <a:t>Search-based Neural Structured Learning for</a:t>
            </a:r>
            <a:br>
              <a:rPr lang="en-US" sz="4200" i="1" dirty="0"/>
            </a:br>
            <a:r>
              <a:rPr lang="en-US" sz="4200" i="1" dirty="0"/>
              <a:t>Sequential Question Answering</a:t>
            </a:r>
          </a:p>
        </p:txBody>
      </p:sp>
      <p:sp>
        <p:nvSpPr>
          <p:cNvPr id="3" name="Text Placeholder 2"/>
          <p:cNvSpPr>
            <a:spLocks noGrp="1"/>
          </p:cNvSpPr>
          <p:nvPr>
            <p:ph sz="quarter" idx="10"/>
          </p:nvPr>
        </p:nvSpPr>
        <p:spPr>
          <a:xfrm>
            <a:off x="172571" y="3705882"/>
            <a:ext cx="12176354" cy="683264"/>
          </a:xfrm>
        </p:spPr>
        <p:txBody>
          <a:bodyPr/>
          <a:lstStyle/>
          <a:p>
            <a:pPr marL="0" indent="0" algn="ctr">
              <a:buNone/>
            </a:pPr>
            <a:r>
              <a:rPr lang="en-US" dirty="0"/>
              <a:t>Mohit Iyyer, Wen-tau Yih, Ming-Wei Chang. ACL-2017</a:t>
            </a:r>
          </a:p>
        </p:txBody>
      </p:sp>
    </p:spTree>
    <p:extLst>
      <p:ext uri="{BB962C8B-B14F-4D97-AF65-F5344CB8AC3E}">
        <p14:creationId xmlns:p14="http://schemas.microsoft.com/office/powerpoint/2010/main" val="332185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190732"/>
            <a:ext cx="11887200" cy="2055947"/>
          </a:xfrm>
        </p:spPr>
        <p:txBody>
          <a:bodyPr/>
          <a:lstStyle/>
          <a:p>
            <a:pPr>
              <a:buFont typeface="Wingdings" panose="05000000000000000000" pitchFamily="2" charset="2"/>
              <a:buChar char="Ø"/>
            </a:pPr>
            <a:r>
              <a:rPr lang="en-US" sz="3200" i="1" dirty="0">
                <a:solidFill>
                  <a:srgbClr val="C00000"/>
                </a:solidFill>
                <a:latin typeface="Times New Roman" panose="02020603050405020304" pitchFamily="18" charset="0"/>
                <a:cs typeface="Times New Roman" panose="02020603050405020304" pitchFamily="18" charset="0"/>
              </a:rPr>
              <a:t>Which super heroes came from Earth?</a:t>
            </a:r>
          </a:p>
          <a:p>
            <a:pPr marL="0" indent="0">
              <a:buNone/>
            </a:pPr>
            <a:r>
              <a:rPr lang="en-US" sz="3200" dirty="0">
                <a:solidFill>
                  <a:srgbClr val="0070C0"/>
                </a:solidFill>
                <a:latin typeface="Courier New" panose="02070309020205020404" pitchFamily="49" charset="0"/>
                <a:cs typeface="Courier New" panose="02070309020205020404" pitchFamily="49" charset="0"/>
              </a:rPr>
              <a:t>	(1)select-column	</a:t>
            </a:r>
            <a:r>
              <a:rPr lang="en-US" sz="3200" dirty="0">
                <a:solidFill>
                  <a:schemeClr val="accent2">
                    <a:lumMod val="75000"/>
                  </a:schemeClr>
                </a:solidFill>
                <a:latin typeface="Courier New" panose="02070309020205020404" pitchFamily="49" charset="0"/>
                <a:cs typeface="Courier New" panose="02070309020205020404" pitchFamily="49" charset="0"/>
              </a:rPr>
              <a:t>Character</a:t>
            </a:r>
            <a:br>
              <a:rPr lang="en-US" sz="3200" dirty="0">
                <a:solidFill>
                  <a:srgbClr val="0070C0"/>
                </a:solidFill>
                <a:latin typeface="Courier New" panose="02070309020205020404" pitchFamily="49" charset="0"/>
                <a:cs typeface="Courier New" panose="02070309020205020404" pitchFamily="49" charset="0"/>
              </a:rPr>
            </a:br>
            <a:r>
              <a:rPr lang="en-US" sz="3200" dirty="0">
                <a:solidFill>
                  <a:srgbClr val="0070C0"/>
                </a:solidFill>
                <a:latin typeface="Courier New" panose="02070309020205020404" pitchFamily="49" charset="0"/>
                <a:cs typeface="Courier New" panose="02070309020205020404" pitchFamily="49" charset="0"/>
              </a:rPr>
              <a:t>	(2)</a:t>
            </a:r>
            <a:r>
              <a:rPr lang="en-US" sz="3200" dirty="0" err="1">
                <a:solidFill>
                  <a:srgbClr val="0070C0"/>
                </a:solidFill>
                <a:latin typeface="Courier New" panose="02070309020205020404" pitchFamily="49" charset="0"/>
                <a:cs typeface="Courier New" panose="02070309020205020404" pitchFamily="49" charset="0"/>
              </a:rPr>
              <a:t>cond</a:t>
            </a:r>
            <a:r>
              <a:rPr lang="en-US" sz="3200" dirty="0">
                <a:solidFill>
                  <a:srgbClr val="0070C0"/>
                </a:solidFill>
                <a:latin typeface="Courier New" panose="02070309020205020404" pitchFamily="49" charset="0"/>
                <a:cs typeface="Courier New" panose="02070309020205020404" pitchFamily="49" charset="0"/>
              </a:rPr>
              <a:t>-column		</a:t>
            </a:r>
            <a:r>
              <a:rPr lang="en-US" sz="3200" dirty="0">
                <a:solidFill>
                  <a:schemeClr val="accent2">
                    <a:lumMod val="75000"/>
                  </a:schemeClr>
                </a:solidFill>
                <a:latin typeface="Courier New" panose="02070309020205020404" pitchFamily="49" charset="0"/>
                <a:cs typeface="Courier New" panose="02070309020205020404" pitchFamily="49" charset="0"/>
              </a:rPr>
              <a:t>Home World</a:t>
            </a:r>
            <a:br>
              <a:rPr lang="en-US" sz="3200" dirty="0">
                <a:solidFill>
                  <a:schemeClr val="accent2">
                    <a:lumMod val="75000"/>
                  </a:schemeClr>
                </a:solidFill>
                <a:latin typeface="Courier New" panose="02070309020205020404" pitchFamily="49" charset="0"/>
                <a:cs typeface="Courier New" panose="02070309020205020404" pitchFamily="49" charset="0"/>
              </a:rPr>
            </a:br>
            <a:r>
              <a:rPr lang="en-US" sz="3200" dirty="0">
                <a:solidFill>
                  <a:schemeClr val="accent2">
                    <a:lumMod val="75000"/>
                  </a:schemeClr>
                </a:solidFill>
                <a:latin typeface="Courier New" panose="02070309020205020404" pitchFamily="49" charset="0"/>
                <a:cs typeface="Courier New" panose="02070309020205020404" pitchFamily="49" charset="0"/>
              </a:rPr>
              <a:t>	</a:t>
            </a:r>
            <a:r>
              <a:rPr lang="en-US" sz="3200" dirty="0">
                <a:solidFill>
                  <a:srgbClr val="0070C0"/>
                </a:solidFill>
                <a:latin typeface="Courier New" panose="02070309020205020404" pitchFamily="49" charset="0"/>
                <a:cs typeface="Courier New" panose="02070309020205020404" pitchFamily="49" charset="0"/>
              </a:rPr>
              <a:t>(3)op-equal			</a:t>
            </a:r>
            <a:r>
              <a:rPr lang="en-US" sz="3200" i="1" dirty="0">
                <a:solidFill>
                  <a:srgbClr val="C00000"/>
                </a:solidFill>
                <a:latin typeface="Times New Roman" panose="02020603050405020304" pitchFamily="18" charset="0"/>
                <a:cs typeface="Times New Roman" panose="02020603050405020304" pitchFamily="18" charset="0"/>
              </a:rPr>
              <a:t>Earth</a:t>
            </a:r>
            <a:endParaRPr lang="en-US" sz="1400" i="1" dirty="0">
              <a:latin typeface="Cambria Math" panose="02040503050406030204" pitchFamily="18" charset="0"/>
            </a:endParaRPr>
          </a:p>
        </p:txBody>
      </p:sp>
      <p:sp>
        <p:nvSpPr>
          <p:cNvPr id="3" name="Title 2"/>
          <p:cNvSpPr>
            <a:spLocks noGrp="1"/>
          </p:cNvSpPr>
          <p:nvPr>
            <p:ph type="title"/>
          </p:nvPr>
        </p:nvSpPr>
        <p:spPr/>
        <p:txBody>
          <a:bodyPr/>
          <a:lstStyle/>
          <a:p>
            <a:r>
              <a:rPr lang="en-US" dirty="0"/>
              <a:t>Search</a:t>
            </a:r>
          </a:p>
        </p:txBody>
      </p:sp>
      <p:grpSp>
        <p:nvGrpSpPr>
          <p:cNvPr id="6" name="Group 5"/>
          <p:cNvGrpSpPr/>
          <p:nvPr/>
        </p:nvGrpSpPr>
        <p:grpSpPr>
          <a:xfrm>
            <a:off x="1514475" y="3969074"/>
            <a:ext cx="733426" cy="704808"/>
            <a:chOff x="1157287" y="4371995"/>
            <a:chExt cx="733426" cy="704808"/>
          </a:xfrm>
        </p:grpSpPr>
        <p:sp>
          <p:nvSpPr>
            <p:cNvPr id="4" name="Flowchart: Connector 3"/>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5" name="TextBox 4"/>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0</m:t>
                            </m:r>
                          </m:sub>
                        </m:sSub>
                      </m:oMath>
                    </m:oMathPara>
                  </a14:m>
                  <a:endParaRPr lang="en-US" sz="2400" dirty="0" err="1">
                    <a:solidFill>
                      <a:srgbClr val="7030A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3"/>
                  <a:stretch>
                    <a:fillRect/>
                  </a:stretch>
                </a:blipFill>
              </p:spPr>
              <p:txBody>
                <a:bodyPr/>
                <a:lstStyle/>
                <a:p>
                  <a:r>
                    <a:rPr lang="en-US">
                      <a:noFill/>
                    </a:rPr>
                    <a:t> </a:t>
                  </a:r>
                </a:p>
              </p:txBody>
            </p:sp>
          </mc:Fallback>
        </mc:AlternateContent>
      </p:grpSp>
      <p:grpSp>
        <p:nvGrpSpPr>
          <p:cNvPr id="7" name="Group 6"/>
          <p:cNvGrpSpPr/>
          <p:nvPr/>
        </p:nvGrpSpPr>
        <p:grpSpPr>
          <a:xfrm>
            <a:off x="4310062" y="3492836"/>
            <a:ext cx="733426" cy="704808"/>
            <a:chOff x="1157287" y="4371995"/>
            <a:chExt cx="733426" cy="704808"/>
          </a:xfrm>
        </p:grpSpPr>
        <p:sp>
          <p:nvSpPr>
            <p:cNvPr id="8" name="Flowchart: Connector 7"/>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9" name="TextBox 8"/>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Sub>
                      </m:oMath>
                    </m:oMathPara>
                  </a14:m>
                  <a:endParaRPr lang="en-US" sz="2400" dirty="0" err="1">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4"/>
                  <a:stretch>
                    <a:fillRect/>
                  </a:stretch>
                </a:blipFill>
              </p:spPr>
              <p:txBody>
                <a:bodyPr/>
                <a:lstStyle/>
                <a:p>
                  <a:r>
                    <a:rPr lang="en-US">
                      <a:noFill/>
                    </a:rPr>
                    <a:t> </a:t>
                  </a:r>
                </a:p>
              </p:txBody>
            </p:sp>
          </mc:Fallback>
        </mc:AlternateContent>
      </p:grpSp>
      <p:grpSp>
        <p:nvGrpSpPr>
          <p:cNvPr id="10" name="Group 9"/>
          <p:cNvGrpSpPr/>
          <p:nvPr/>
        </p:nvGrpSpPr>
        <p:grpSpPr>
          <a:xfrm>
            <a:off x="7196137" y="3492836"/>
            <a:ext cx="733426" cy="704808"/>
            <a:chOff x="1157287" y="4371995"/>
            <a:chExt cx="733426" cy="704808"/>
          </a:xfrm>
        </p:grpSpPr>
        <p:sp>
          <p:nvSpPr>
            <p:cNvPr id="11" name="Flowchart: Connector 10"/>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12" name="TextBox 11"/>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Sub>
                      </m:oMath>
                    </m:oMathPara>
                  </a14:m>
                  <a:endParaRPr lang="en-US" sz="2400" dirty="0" err="1">
                    <a:solidFill>
                      <a:srgbClr val="7030A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5"/>
                  <a:stretch>
                    <a:fillRect/>
                  </a:stretch>
                </a:blipFill>
              </p:spPr>
              <p:txBody>
                <a:bodyPr/>
                <a:lstStyle/>
                <a:p>
                  <a:r>
                    <a:rPr lang="en-US">
                      <a:noFill/>
                    </a:rPr>
                    <a:t> </a:t>
                  </a:r>
                </a:p>
              </p:txBody>
            </p:sp>
          </mc:Fallback>
        </mc:AlternateContent>
      </p:grpSp>
      <p:grpSp>
        <p:nvGrpSpPr>
          <p:cNvPr id="13" name="Group 12"/>
          <p:cNvGrpSpPr/>
          <p:nvPr/>
        </p:nvGrpSpPr>
        <p:grpSpPr>
          <a:xfrm>
            <a:off x="9805987" y="3969074"/>
            <a:ext cx="733426" cy="704808"/>
            <a:chOff x="1157287" y="4371995"/>
            <a:chExt cx="733426" cy="704808"/>
          </a:xfrm>
        </p:grpSpPr>
        <p:sp>
          <p:nvSpPr>
            <p:cNvPr id="14" name="Flowchart: Connector 13"/>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15" name="TextBox 14"/>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3</m:t>
                            </m:r>
                          </m:sub>
                        </m:sSub>
                      </m:oMath>
                    </m:oMathPara>
                  </a14:m>
                  <a:endParaRPr lang="en-US" sz="2400" dirty="0" err="1">
                    <a:solidFill>
                      <a:srgbClr val="7030A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6"/>
                  <a:stretch>
                    <a:fillRect/>
                  </a:stretch>
                </a:blipFill>
              </p:spPr>
              <p:txBody>
                <a:bodyPr/>
                <a:lstStyle/>
                <a:p>
                  <a:r>
                    <a:rPr lang="en-US">
                      <a:noFill/>
                    </a:rPr>
                    <a:t> </a:t>
                  </a:r>
                </a:p>
              </p:txBody>
            </p:sp>
          </mc:Fallback>
        </mc:AlternateContent>
      </p:grpSp>
      <p:grpSp>
        <p:nvGrpSpPr>
          <p:cNvPr id="66" name="Group 65"/>
          <p:cNvGrpSpPr/>
          <p:nvPr/>
        </p:nvGrpSpPr>
        <p:grpSpPr>
          <a:xfrm>
            <a:off x="2071688" y="3644649"/>
            <a:ext cx="2557287" cy="676829"/>
            <a:chOff x="2071688" y="3644649"/>
            <a:chExt cx="2557287" cy="676829"/>
          </a:xfrm>
        </p:grpSpPr>
        <p:sp>
          <p:nvSpPr>
            <p:cNvPr id="21" name="TextBox 20"/>
            <p:cNvSpPr txBox="1"/>
            <p:nvPr/>
          </p:nvSpPr>
          <p:spPr>
            <a:xfrm rot="21011802">
              <a:off x="2214387" y="3644649"/>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Select</a:t>
              </a:r>
              <a:r>
                <a:rPr lang="en-US" dirty="0">
                  <a:gradFill>
                    <a:gsLst>
                      <a:gs pos="2917">
                        <a:schemeClr val="tx1"/>
                      </a:gs>
                      <a:gs pos="30000">
                        <a:schemeClr val="tx1"/>
                      </a:gs>
                    </a:gsLst>
                    <a:lin ang="5400000" scaled="0"/>
                  </a:gradFill>
                </a:rPr>
                <a:t> “</a:t>
              </a:r>
              <a:r>
                <a:rPr lang="en-US" dirty="0">
                  <a:solidFill>
                    <a:schemeClr val="accent2">
                      <a:lumMod val="75000"/>
                    </a:schemeClr>
                  </a:solidFill>
                </a:rPr>
                <a:t>Character</a:t>
              </a:r>
              <a:r>
                <a:rPr lang="en-US" dirty="0">
                  <a:gradFill>
                    <a:gsLst>
                      <a:gs pos="2917">
                        <a:schemeClr val="tx1"/>
                      </a:gs>
                      <a:gs pos="30000">
                        <a:schemeClr val="tx1"/>
                      </a:gs>
                    </a:gsLst>
                    <a:lin ang="5400000" scaled="0"/>
                  </a:gradFill>
                </a:rPr>
                <a:t>”</a:t>
              </a:r>
            </a:p>
          </p:txBody>
        </p:sp>
        <p:cxnSp>
          <p:nvCxnSpPr>
            <p:cNvPr id="23" name="Straight Arrow Connector 22"/>
            <p:cNvCxnSpPr/>
            <p:nvPr/>
          </p:nvCxnSpPr>
          <p:spPr>
            <a:xfrm flipV="1">
              <a:off x="2071688" y="3884471"/>
              <a:ext cx="2414587" cy="4370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4751782" y="3439566"/>
            <a:ext cx="2793210" cy="544765"/>
            <a:chOff x="4751782" y="3439566"/>
            <a:chExt cx="2793210" cy="544765"/>
          </a:xfrm>
        </p:grpSpPr>
        <p:sp>
          <p:nvSpPr>
            <p:cNvPr id="28" name="TextBox 27"/>
            <p:cNvSpPr txBox="1"/>
            <p:nvPr/>
          </p:nvSpPr>
          <p:spPr>
            <a:xfrm>
              <a:off x="4751782" y="3439566"/>
              <a:ext cx="2793210"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Cond on</a:t>
              </a:r>
              <a:r>
                <a:rPr lang="en-US" dirty="0">
                  <a:gradFill>
                    <a:gsLst>
                      <a:gs pos="2917">
                        <a:schemeClr val="tx1"/>
                      </a:gs>
                      <a:gs pos="30000">
                        <a:schemeClr val="tx1"/>
                      </a:gs>
                    </a:gsLst>
                    <a:lin ang="5400000" scaled="0"/>
                  </a:gradFill>
                </a:rPr>
                <a:t> “</a:t>
              </a:r>
              <a:r>
                <a:rPr lang="en-US" dirty="0">
                  <a:solidFill>
                    <a:schemeClr val="accent2">
                      <a:lumMod val="75000"/>
                    </a:schemeClr>
                  </a:solidFill>
                </a:rPr>
                <a:t>Home World</a:t>
              </a:r>
              <a:r>
                <a:rPr lang="en-US" dirty="0">
                  <a:gradFill>
                    <a:gsLst>
                      <a:gs pos="2917">
                        <a:schemeClr val="tx1"/>
                      </a:gs>
                      <a:gs pos="30000">
                        <a:schemeClr val="tx1"/>
                      </a:gs>
                    </a:gsLst>
                    <a:lin ang="5400000" scaled="0"/>
                  </a:gradFill>
                </a:rPr>
                <a:t>”</a:t>
              </a:r>
            </a:p>
          </p:txBody>
        </p:sp>
        <p:cxnSp>
          <p:nvCxnSpPr>
            <p:cNvPr id="25" name="Straight Arrow Connector 24"/>
            <p:cNvCxnSpPr/>
            <p:nvPr/>
          </p:nvCxnSpPr>
          <p:spPr>
            <a:xfrm>
              <a:off x="4867275" y="3845240"/>
              <a:ext cx="24800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7753350" y="3715480"/>
            <a:ext cx="2595072" cy="605998"/>
            <a:chOff x="7753350" y="3715480"/>
            <a:chExt cx="2595072" cy="605998"/>
          </a:xfrm>
        </p:grpSpPr>
        <p:cxnSp>
          <p:nvCxnSpPr>
            <p:cNvPr id="30" name="Straight Arrow Connector 29"/>
            <p:cNvCxnSpPr/>
            <p:nvPr/>
          </p:nvCxnSpPr>
          <p:spPr>
            <a:xfrm>
              <a:off x="7753350" y="3884471"/>
              <a:ext cx="2240757" cy="4370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619876">
              <a:off x="7933834" y="3715480"/>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Value =</a:t>
              </a:r>
              <a:r>
                <a:rPr lang="en-US" dirty="0">
                  <a:gradFill>
                    <a:gsLst>
                      <a:gs pos="2917">
                        <a:schemeClr val="tx1"/>
                      </a:gs>
                      <a:gs pos="30000">
                        <a:schemeClr val="tx1"/>
                      </a:gs>
                    </a:gsLst>
                    <a:lin ang="5400000" scaled="0"/>
                  </a:gradFill>
                </a:rPr>
                <a:t> “</a:t>
              </a:r>
              <a:r>
                <a:rPr lang="en-US" dirty="0">
                  <a:solidFill>
                    <a:srgbClr val="C00000"/>
                  </a:solidFill>
                </a:rPr>
                <a:t>Earth</a:t>
              </a:r>
              <a:r>
                <a:rPr lang="en-US" dirty="0">
                  <a:gradFill>
                    <a:gsLst>
                      <a:gs pos="2917">
                        <a:schemeClr val="tx1"/>
                      </a:gs>
                      <a:gs pos="30000">
                        <a:schemeClr val="tx1"/>
                      </a:gs>
                    </a:gsLst>
                    <a:lin ang="5400000" scaled="0"/>
                  </a:gradFill>
                </a:rPr>
                <a:t>”</a:t>
              </a:r>
            </a:p>
          </p:txBody>
        </p:sp>
      </p:grpSp>
      <p:grpSp>
        <p:nvGrpSpPr>
          <p:cNvPr id="71" name="Group 70"/>
          <p:cNvGrpSpPr/>
          <p:nvPr/>
        </p:nvGrpSpPr>
        <p:grpSpPr>
          <a:xfrm>
            <a:off x="2071688" y="3839461"/>
            <a:ext cx="5840017" cy="1615998"/>
            <a:chOff x="2071688" y="3839461"/>
            <a:chExt cx="5840017" cy="1615998"/>
          </a:xfrm>
        </p:grpSpPr>
        <mc:AlternateContent xmlns:mc="http://schemas.openxmlformats.org/markup-compatibility/2006" xmlns:a14="http://schemas.microsoft.com/office/drawing/2010/main">
          <mc:Choice Requires="a14">
            <p:sp>
              <p:nvSpPr>
                <p:cNvPr id="50" name="TextBox 49"/>
                <p:cNvSpPr txBox="1"/>
                <p:nvPr/>
              </p:nvSpPr>
              <p:spPr>
                <a:xfrm>
                  <a:off x="3613538" y="3839461"/>
                  <a:ext cx="778675" cy="685800"/>
                </a:xfrm>
                <a:prstGeom prst="rect">
                  <a:avLst/>
                </a:prstGeom>
                <a:noFill/>
              </p:spPr>
              <p:txBody>
                <a:bodyPr vert="eaVert"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a:gradFill>
                      <a:gsLst>
                        <a:gs pos="2917">
                          <a:schemeClr val="tx1"/>
                        </a:gs>
                        <a:gs pos="30000">
                          <a:schemeClr val="tx1"/>
                        </a:gs>
                      </a:gsLst>
                      <a:lin ang="5400000" scaled="0"/>
                    </a:gra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613538" y="3839461"/>
                  <a:ext cx="778675" cy="685800"/>
                </a:xfrm>
                <a:prstGeom prst="rect">
                  <a:avLst/>
                </a:prstGeom>
                <a:blipFill>
                  <a:blip r:embed="rId7"/>
                  <a:stretch>
                    <a:fillRect/>
                  </a:stretch>
                </a:blipFill>
              </p:spPr>
              <p:txBody>
                <a:bodyPr/>
                <a:lstStyle/>
                <a:p>
                  <a:r>
                    <a:rPr lang="en-US">
                      <a:noFill/>
                    </a:rPr>
                    <a:t> </a:t>
                  </a:r>
                </a:p>
              </p:txBody>
            </p:sp>
          </mc:Fallback>
        </mc:AlternateContent>
        <p:grpSp>
          <p:nvGrpSpPr>
            <p:cNvPr id="70" name="Group 69"/>
            <p:cNvGrpSpPr/>
            <p:nvPr/>
          </p:nvGrpSpPr>
          <p:grpSpPr>
            <a:xfrm>
              <a:off x="2071688" y="4073840"/>
              <a:ext cx="5840017" cy="1381619"/>
              <a:chOff x="2071688" y="4073840"/>
              <a:chExt cx="5840017" cy="1381619"/>
            </a:xfrm>
          </p:grpSpPr>
          <p:sp>
            <p:nvSpPr>
              <p:cNvPr id="64" name="TextBox 63"/>
              <p:cNvSpPr txBox="1"/>
              <p:nvPr/>
            </p:nvSpPr>
            <p:spPr>
              <a:xfrm rot="906181">
                <a:off x="2226964" y="4622554"/>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Select</a:t>
                </a:r>
                <a:r>
                  <a:rPr lang="en-US" dirty="0">
                    <a:gradFill>
                      <a:gsLst>
                        <a:gs pos="2917">
                          <a:schemeClr val="tx1"/>
                        </a:gs>
                        <a:gs pos="30000">
                          <a:schemeClr val="tx1"/>
                        </a:gs>
                      </a:gsLst>
                      <a:lin ang="5400000" scaled="0"/>
                    </a:gradFill>
                  </a:rPr>
                  <a:t> “</a:t>
                </a:r>
                <a:r>
                  <a:rPr lang="en-US" dirty="0">
                    <a:solidFill>
                      <a:schemeClr val="accent2">
                        <a:lumMod val="75000"/>
                      </a:schemeClr>
                    </a:solidFill>
                  </a:rPr>
                  <a:t>Powers</a:t>
                </a:r>
                <a:r>
                  <a:rPr lang="en-US" dirty="0">
                    <a:gradFill>
                      <a:gsLst>
                        <a:gs pos="2917">
                          <a:schemeClr val="tx1"/>
                        </a:gs>
                        <a:gs pos="30000">
                          <a:schemeClr val="tx1"/>
                        </a:gs>
                      </a:gsLst>
                      <a:lin ang="5400000" scaled="0"/>
                    </a:gradFill>
                  </a:rPr>
                  <a:t>”</a:t>
                </a:r>
              </a:p>
            </p:txBody>
          </p:sp>
          <p:cxnSp>
            <p:nvCxnSpPr>
              <p:cNvPr id="35" name="Straight Arrow Connector 34"/>
              <p:cNvCxnSpPr/>
              <p:nvPr/>
            </p:nvCxnSpPr>
            <p:spPr>
              <a:xfrm>
                <a:off x="2071688" y="4321478"/>
                <a:ext cx="2408633" cy="6699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71688" y="4321478"/>
                <a:ext cx="2414587" cy="7619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310062" y="4073840"/>
                <a:ext cx="733426" cy="704808"/>
                <a:chOff x="1157287" y="4400570"/>
                <a:chExt cx="733426" cy="704808"/>
              </a:xfrm>
            </p:grpSpPr>
            <p:sp>
              <p:nvSpPr>
                <p:cNvPr id="41" name="Flowchart: Connector 40"/>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42" name="TextBox 41"/>
                    <p:cNvSpPr txBox="1"/>
                    <p:nvPr/>
                  </p:nvSpPr>
                  <p:spPr>
                    <a:xfrm>
                      <a:off x="1157287" y="4400570"/>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1157287" y="4400570"/>
                      <a:ext cx="733426" cy="704808"/>
                    </a:xfrm>
                    <a:prstGeom prst="rect">
                      <a:avLst/>
                    </a:prstGeom>
                    <a:blipFill>
                      <a:blip r:embed="rId8"/>
                      <a:stretch>
                        <a:fillRect/>
                      </a:stretch>
                    </a:blipFill>
                  </p:spPr>
                  <p:txBody>
                    <a:bodyPr/>
                    <a:lstStyle/>
                    <a:p>
                      <a:r>
                        <a:rPr lang="en-US">
                          <a:noFill/>
                        </a:rPr>
                        <a:t> </a:t>
                      </a:r>
                    </a:p>
                  </p:txBody>
                </p:sp>
              </mc:Fallback>
            </mc:AlternateContent>
          </p:grpSp>
          <p:grpSp>
            <p:nvGrpSpPr>
              <p:cNvPr id="44" name="Group 43"/>
              <p:cNvGrpSpPr/>
              <p:nvPr/>
            </p:nvGrpSpPr>
            <p:grpSpPr>
              <a:xfrm>
                <a:off x="4304108" y="4688793"/>
                <a:ext cx="733426" cy="704808"/>
                <a:chOff x="1157287" y="4421752"/>
                <a:chExt cx="733426" cy="704808"/>
              </a:xfrm>
            </p:grpSpPr>
            <p:sp>
              <p:nvSpPr>
                <p:cNvPr id="45" name="Flowchart: Connector 44"/>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46" name="TextBox 45"/>
                    <p:cNvSpPr txBox="1"/>
                    <p:nvPr/>
                  </p:nvSpPr>
                  <p:spPr>
                    <a:xfrm>
                      <a:off x="1157287" y="4421752"/>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1157287" y="4421752"/>
                      <a:ext cx="733426" cy="704808"/>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p:cNvSpPr txBox="1"/>
                  <p:nvPr/>
                </p:nvSpPr>
                <p:spPr>
                  <a:xfrm>
                    <a:off x="3613539" y="4296136"/>
                    <a:ext cx="778675" cy="685800"/>
                  </a:xfrm>
                  <a:prstGeom prst="rect">
                    <a:avLst/>
                  </a:prstGeom>
                  <a:noFill/>
                </p:spPr>
                <p:txBody>
                  <a:bodyPr vert="eaVert"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a:gradFill>
                        <a:gsLst>
                          <a:gs pos="2917">
                            <a:schemeClr val="tx1"/>
                          </a:gs>
                          <a:gs pos="30000">
                            <a:schemeClr val="tx1"/>
                          </a:gs>
                        </a:gsLst>
                        <a:lin ang="5400000" scaled="0"/>
                      </a:gra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613539" y="4296136"/>
                    <a:ext cx="778675" cy="685800"/>
                  </a:xfrm>
                  <a:prstGeom prst="rect">
                    <a:avLst/>
                  </a:prstGeom>
                  <a:blipFill>
                    <a:blip r:embed="rId10"/>
                    <a:stretch>
                      <a:fillRect/>
                    </a:stretch>
                  </a:blipFill>
                </p:spPr>
                <p:txBody>
                  <a:bodyPr/>
                  <a:lstStyle/>
                  <a:p>
                    <a:r>
                      <a:rPr lang="en-US">
                        <a:noFill/>
                      </a:rPr>
                      <a:t> </a:t>
                    </a:r>
                  </a:p>
                </p:txBody>
              </p:sp>
            </mc:Fallback>
          </mc:AlternateContent>
          <p:cxnSp>
            <p:nvCxnSpPr>
              <p:cNvPr id="51" name="Straight Arrow Connector 50"/>
              <p:cNvCxnSpPr/>
              <p:nvPr/>
            </p:nvCxnSpPr>
            <p:spPr>
              <a:xfrm>
                <a:off x="4861321" y="4413504"/>
                <a:ext cx="2511029" cy="1131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178279" y="4221554"/>
                <a:ext cx="733426" cy="704808"/>
                <a:chOff x="1157287" y="4400570"/>
                <a:chExt cx="733426" cy="704808"/>
              </a:xfrm>
            </p:grpSpPr>
            <p:sp>
              <p:nvSpPr>
                <p:cNvPr id="53" name="Flowchart: Connector 52"/>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54" name="TextBox 53"/>
                    <p:cNvSpPr txBox="1"/>
                    <p:nvPr/>
                  </p:nvSpPr>
                  <p:spPr>
                    <a:xfrm>
                      <a:off x="1157287" y="4400570"/>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1157287" y="4400570"/>
                      <a:ext cx="733426" cy="704808"/>
                    </a:xfrm>
                    <a:prstGeom prst="rect">
                      <a:avLst/>
                    </a:prstGeom>
                    <a:blipFill>
                      <a:blip r:embed="rId11"/>
                      <a:stretch>
                        <a:fillRect/>
                      </a:stretch>
                    </a:blipFill>
                  </p:spPr>
                  <p:txBody>
                    <a:bodyPr/>
                    <a:lstStyle/>
                    <a:p>
                      <a:r>
                        <a:rPr lang="en-US">
                          <a:noFill/>
                        </a:rPr>
                        <a:t> </a:t>
                      </a:r>
                    </a:p>
                  </p:txBody>
                </p:sp>
              </mc:Fallback>
            </mc:AlternateContent>
          </p:grpSp>
          <p:grpSp>
            <p:nvGrpSpPr>
              <p:cNvPr id="55" name="Group 54"/>
              <p:cNvGrpSpPr/>
              <p:nvPr/>
            </p:nvGrpSpPr>
            <p:grpSpPr>
              <a:xfrm>
                <a:off x="7172325" y="4750651"/>
                <a:ext cx="733426" cy="704808"/>
                <a:chOff x="1157287" y="4421752"/>
                <a:chExt cx="733426" cy="704808"/>
              </a:xfrm>
            </p:grpSpPr>
            <p:sp>
              <p:nvSpPr>
                <p:cNvPr id="56" name="Flowchart: Connector 55"/>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57" name="TextBox 56"/>
                    <p:cNvSpPr txBox="1"/>
                    <p:nvPr/>
                  </p:nvSpPr>
                  <p:spPr>
                    <a:xfrm>
                      <a:off x="1157287" y="4421752"/>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157287" y="4421752"/>
                      <a:ext cx="733426" cy="704808"/>
                    </a:xfrm>
                    <a:prstGeom prst="rect">
                      <a:avLst/>
                    </a:prstGeom>
                    <a:blipFill>
                      <a:blip r:embed="rId1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TextBox 57"/>
                  <p:cNvSpPr txBox="1"/>
                  <p:nvPr/>
                </p:nvSpPr>
                <p:spPr>
                  <a:xfrm>
                    <a:off x="6416481" y="4378390"/>
                    <a:ext cx="778675" cy="685800"/>
                  </a:xfrm>
                  <a:prstGeom prst="rect">
                    <a:avLst/>
                  </a:prstGeom>
                  <a:noFill/>
                </p:spPr>
                <p:txBody>
                  <a:bodyPr vert="eaVert"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a:gradFill>
                        <a:gsLst>
                          <a:gs pos="2917">
                            <a:schemeClr val="tx1"/>
                          </a:gs>
                          <a:gs pos="30000">
                            <a:schemeClr val="tx1"/>
                          </a:gs>
                        </a:gsLst>
                        <a:lin ang="5400000" scaled="0"/>
                      </a:gra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6416481" y="4378390"/>
                    <a:ext cx="778675" cy="685800"/>
                  </a:xfrm>
                  <a:prstGeom prst="rect">
                    <a:avLst/>
                  </a:prstGeom>
                  <a:blipFill>
                    <a:blip r:embed="rId13"/>
                    <a:stretch>
                      <a:fillRect/>
                    </a:stretch>
                  </a:blipFill>
                </p:spPr>
                <p:txBody>
                  <a:bodyPr/>
                  <a:lstStyle/>
                  <a:p>
                    <a:r>
                      <a:rPr lang="en-US">
                        <a:noFill/>
                      </a:rPr>
                      <a:t> </a:t>
                    </a:r>
                  </a:p>
                </p:txBody>
              </p:sp>
            </mc:Fallback>
          </mc:AlternateContent>
          <p:cxnSp>
            <p:nvCxnSpPr>
              <p:cNvPr id="60" name="Straight Arrow Connector 59"/>
              <p:cNvCxnSpPr/>
              <p:nvPr/>
            </p:nvCxnSpPr>
            <p:spPr>
              <a:xfrm>
                <a:off x="4861326" y="4408276"/>
                <a:ext cx="2511024" cy="6614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65" name="Text Placeholder 1"/>
              <p:cNvSpPr txBox="1">
                <a:spLocks/>
              </p:cNvSpPr>
              <p:nvPr/>
            </p:nvSpPr>
            <p:spPr>
              <a:xfrm>
                <a:off x="274638" y="5595353"/>
                <a:ext cx="12031662" cy="11695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solidFill>
                      <a:srgbClr val="306CB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state is essentially a sequence of actions</a:t>
                </a:r>
              </a:p>
              <a:p>
                <a:r>
                  <a:rPr lang="en-US" dirty="0"/>
                  <a:t>The goodness of a state: </a:t>
                </a:r>
                <a14:m>
                  <m:oMath xmlns:m="http://schemas.openxmlformats.org/officeDocument/2006/math">
                    <m:r>
                      <m:rPr>
                        <m:sty m:val="p"/>
                      </m:rPr>
                      <a:rPr lang="en-US">
                        <a:latin typeface="Cambria Math" panose="02040503050406030204" pitchFamily="18" charset="0"/>
                      </a:rPr>
                      <m:t>V</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𝑡</m:t>
                            </m:r>
                          </m:sub>
                        </m:sSub>
                      </m:e>
                    </m:d>
                    <m:r>
                      <a:rPr lang="en-US" i="1" smtClean="0">
                        <a:latin typeface="Cambria Math" panose="02040503050406030204" pitchFamily="18" charset="0"/>
                      </a:rPr>
                      <m:t>=</m:t>
                    </m:r>
                    <m:r>
                      <a:rPr lang="en-US" i="1" smtClean="0">
                        <a:latin typeface="Cambria Math" panose="02040503050406030204" pitchFamily="18" charset="0"/>
                      </a:rPr>
                      <m:t>𝑉</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𝑡</m:t>
                            </m:r>
                            <m:r>
                              <a:rPr lang="en-US" i="1" smtClean="0">
                                <a:latin typeface="Cambria Math" panose="02040503050406030204" pitchFamily="18" charset="0"/>
                              </a:rPr>
                              <m:t>−1</m:t>
                            </m:r>
                          </m:sub>
                        </m:sSub>
                      </m:e>
                    </m:d>
                    <m:r>
                      <a:rPr lang="en-US" i="1" smtClean="0">
                        <a:latin typeface="Cambria Math" panose="02040503050406030204" pitchFamily="18" charset="0"/>
                      </a:rPr>
                      <m:t>+</m:t>
                    </m:r>
                    <m:r>
                      <a:rPr lang="en-US" i="1" smtClean="0">
                        <a:solidFill>
                          <a:srgbClr val="C00000"/>
                        </a:solidFill>
                        <a:latin typeface="Cambria Math" panose="02040503050406030204" pitchFamily="18" charset="0"/>
                      </a:rPr>
                      <m:t>𝜋</m:t>
                    </m:r>
                    <m:d>
                      <m:dPr>
                        <m:ctrlPr>
                          <a:rPr lang="en-US" i="1" smtClean="0">
                            <a:solidFill>
                              <a:srgbClr val="C00000"/>
                            </a:solidFill>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𝑠</m:t>
                            </m:r>
                          </m:e>
                          <m:sub>
                            <m:r>
                              <a:rPr lang="en-US" i="1" smtClean="0">
                                <a:solidFill>
                                  <a:srgbClr val="C00000"/>
                                </a:solidFill>
                                <a:latin typeface="Cambria Math" panose="02040503050406030204" pitchFamily="18" charset="0"/>
                              </a:rPr>
                              <m:t>𝑡</m:t>
                            </m:r>
                            <m:r>
                              <a:rPr lang="en-US" i="1" smtClean="0">
                                <a:solidFill>
                                  <a:srgbClr val="C00000"/>
                                </a:solidFill>
                                <a:latin typeface="Cambria Math" panose="02040503050406030204" pitchFamily="18" charset="0"/>
                              </a:rPr>
                              <m:t>−1</m:t>
                            </m:r>
                          </m:sub>
                        </m:sSub>
                        <m:r>
                          <a:rPr lang="en-US" i="1" smtClean="0">
                            <a:solidFill>
                              <a:srgbClr val="C00000"/>
                            </a:solidFill>
                            <a:latin typeface="Cambria Math" panose="02040503050406030204" pitchFamily="18" charset="0"/>
                          </a:rPr>
                          <m:t>,</m:t>
                        </m:r>
                        <m:sSub>
                          <m:sSubPr>
                            <m:ctrlPr>
                              <a:rPr lang="en-US"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𝑎</m:t>
                            </m:r>
                          </m:e>
                          <m:sub>
                            <m:r>
                              <a:rPr lang="en-US" i="1" smtClean="0">
                                <a:solidFill>
                                  <a:srgbClr val="C00000"/>
                                </a:solidFill>
                                <a:latin typeface="Cambria Math" panose="02040503050406030204" pitchFamily="18" charset="0"/>
                              </a:rPr>
                              <m:t>𝑡</m:t>
                            </m:r>
                          </m:sub>
                        </m:sSub>
                      </m:e>
                    </m:d>
                    <m:r>
                      <a:rPr lang="en-US" i="1" smtClean="0">
                        <a:latin typeface="Cambria Math" panose="02040503050406030204" pitchFamily="18" charset="0"/>
                      </a:rPr>
                      <m:t>, </m:t>
                    </m:r>
                    <m:r>
                      <a:rPr lang="en-US" i="1" smtClean="0">
                        <a:latin typeface="Cambria Math" panose="02040503050406030204" pitchFamily="18" charset="0"/>
                      </a:rPr>
                      <m:t>𝑉</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0</m:t>
                            </m:r>
                          </m:sub>
                        </m:sSub>
                      </m:e>
                    </m:d>
                    <m:r>
                      <a:rPr lang="en-US" i="1" smtClean="0">
                        <a:latin typeface="Cambria Math" panose="02040503050406030204" pitchFamily="18" charset="0"/>
                      </a:rPr>
                      <m:t>=0</m:t>
                    </m:r>
                  </m:oMath>
                </a14:m>
                <a:endParaRPr lang="en-US" dirty="0"/>
              </a:p>
            </p:txBody>
          </p:sp>
        </mc:Choice>
        <mc:Fallback xmlns="">
          <p:sp>
            <p:nvSpPr>
              <p:cNvPr id="65" name="Text Placeholder 1"/>
              <p:cNvSpPr txBox="1">
                <a:spLocks noRot="1" noChangeAspect="1" noMove="1" noResize="1" noEditPoints="1" noAdjustHandles="1" noChangeArrowheads="1" noChangeShapeType="1" noTextEdit="1"/>
              </p:cNvSpPr>
              <p:nvPr/>
            </p:nvSpPr>
            <p:spPr>
              <a:xfrm>
                <a:off x="274638" y="5595353"/>
                <a:ext cx="12031662" cy="1169551"/>
              </a:xfrm>
              <a:prstGeom prst="rect">
                <a:avLst/>
              </a:prstGeom>
              <a:blipFill>
                <a:blip r:embed="rId14"/>
                <a:stretch>
                  <a:fillRect l="-507" t="-7292" b="-11979"/>
                </a:stretch>
              </a:blipFill>
            </p:spPr>
            <p:txBody>
              <a:bodyPr/>
              <a:lstStyle/>
              <a:p>
                <a:r>
                  <a:rPr lang="en-US">
                    <a:noFill/>
                  </a:rPr>
                  <a:t> </a:t>
                </a:r>
              </a:p>
            </p:txBody>
          </p:sp>
        </mc:Fallback>
      </mc:AlternateContent>
    </p:spTree>
    <p:extLst>
      <p:ext uri="{BB962C8B-B14F-4D97-AF65-F5344CB8AC3E}">
        <p14:creationId xmlns:p14="http://schemas.microsoft.com/office/powerpoint/2010/main" val="1556427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ipe(left)">
                                      <p:cBhvr>
                                        <p:cTn id="10" dur="500"/>
                                        <p:tgtEl>
                                          <p:spTgt spid="6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left)">
                                      <p:cBhvr>
                                        <p:cTn id="18" dur="500"/>
                                        <p:tgtEl>
                                          <p:spTgt spid="6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left)">
                                      <p:cBhvr>
                                        <p:cTn id="26" dur="500"/>
                                        <p:tgtEl>
                                          <p:spTgt spid="68"/>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left)">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74638" y="1212850"/>
                <a:ext cx="11887200" cy="1612749"/>
              </a:xfrm>
            </p:spPr>
            <p:txBody>
              <a:bodyPr/>
              <a:lstStyle/>
              <a:p>
                <a:r>
                  <a:rPr lang="en-US" dirty="0"/>
                  <a:t>Value of </a:t>
                </a:r>
                <a14:m>
                  <m:oMath xmlns:m="http://schemas.openxmlformats.org/officeDocument/2006/math">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𝑎</m:t>
                        </m:r>
                      </m:e>
                    </m:d>
                  </m:oMath>
                </a14:m>
                <a:r>
                  <a:rPr lang="en-US" dirty="0"/>
                  <a:t> is determined by a neural-network model</a:t>
                </a:r>
              </a:p>
              <a:p>
                <a:r>
                  <a:rPr lang="en-US" dirty="0"/>
                  <a:t>Actions of the same type (e.g., </a:t>
                </a:r>
                <a:r>
                  <a:rPr lang="en-US" dirty="0">
                    <a:solidFill>
                      <a:srgbClr val="0070C0"/>
                    </a:solidFill>
                    <a:latin typeface="Courier New" panose="02070309020205020404" pitchFamily="49" charset="0"/>
                    <a:cs typeface="Courier New" panose="02070309020205020404" pitchFamily="49" charset="0"/>
                  </a:rPr>
                  <a:t>select-column</a:t>
                </a:r>
                <a:r>
                  <a:rPr lang="en-US" dirty="0"/>
                  <a:t>) share the same neural-network module</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74638" y="1212850"/>
                <a:ext cx="11887200" cy="1612749"/>
              </a:xfrm>
              <a:blipFill>
                <a:blip r:embed="rId3"/>
                <a:stretch>
                  <a:fillRect l="-513" t="-5283" r="-1436" b="-830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Neural Network Modules (1/2)</a:t>
            </a:r>
          </a:p>
        </p:txBody>
      </p:sp>
      <p:grpSp>
        <p:nvGrpSpPr>
          <p:cNvPr id="99" name="Group 98"/>
          <p:cNvGrpSpPr/>
          <p:nvPr/>
        </p:nvGrpSpPr>
        <p:grpSpPr>
          <a:xfrm>
            <a:off x="673029" y="4587103"/>
            <a:ext cx="11047091" cy="720319"/>
            <a:chOff x="673029" y="4587103"/>
            <a:chExt cx="11047091" cy="720319"/>
          </a:xfrm>
        </p:grpSpPr>
        <p:grpSp>
          <p:nvGrpSpPr>
            <p:cNvPr id="4" name="Group 3"/>
            <p:cNvGrpSpPr/>
            <p:nvPr/>
          </p:nvGrpSpPr>
          <p:grpSpPr>
            <a:xfrm>
              <a:off x="673029" y="4594860"/>
              <a:ext cx="733426" cy="704808"/>
              <a:chOff x="1157287" y="4371995"/>
              <a:chExt cx="733426" cy="704808"/>
            </a:xfrm>
          </p:grpSpPr>
          <p:sp>
            <p:nvSpPr>
              <p:cNvPr id="5" name="Flowchart: Connector 4"/>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6" name="TextBox 5"/>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0</m:t>
                              </m:r>
                            </m:sub>
                          </m:sSub>
                        </m:oMath>
                      </m:oMathPara>
                    </a14:m>
                    <a:endParaRPr lang="en-US" sz="2400" dirty="0" err="1">
                      <a:solidFill>
                        <a:srgbClr val="7030A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4"/>
                    <a:stretch>
                      <a:fillRect/>
                    </a:stretch>
                  </a:blipFill>
                </p:spPr>
                <p:txBody>
                  <a:bodyPr/>
                  <a:lstStyle/>
                  <a:p>
                    <a:r>
                      <a:rPr lang="en-US">
                        <a:noFill/>
                      </a:rPr>
                      <a:t> </a:t>
                    </a:r>
                  </a:p>
                </p:txBody>
              </p:sp>
            </mc:Fallback>
          </mc:AlternateContent>
        </p:grpSp>
        <p:grpSp>
          <p:nvGrpSpPr>
            <p:cNvPr id="10" name="Group 9"/>
            <p:cNvGrpSpPr/>
            <p:nvPr/>
          </p:nvGrpSpPr>
          <p:grpSpPr>
            <a:xfrm>
              <a:off x="7515253" y="4587103"/>
              <a:ext cx="733426" cy="704808"/>
              <a:chOff x="1157287" y="4371995"/>
              <a:chExt cx="733426" cy="704808"/>
            </a:xfrm>
          </p:grpSpPr>
          <p:sp>
            <p:nvSpPr>
              <p:cNvPr id="11" name="Flowchart: Connector 10"/>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12" name="TextBox 11"/>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Sub>
                        </m:oMath>
                      </m:oMathPara>
                    </a14:m>
                    <a:endParaRPr lang="en-US" sz="2400" dirty="0" err="1">
                      <a:solidFill>
                        <a:srgbClr val="7030A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5"/>
                    <a:stretch>
                      <a:fillRect/>
                    </a:stretch>
                  </a:blipFill>
                </p:spPr>
                <p:txBody>
                  <a:bodyPr/>
                  <a:lstStyle/>
                  <a:p>
                    <a:r>
                      <a:rPr lang="en-US">
                        <a:noFill/>
                      </a:rPr>
                      <a:t> </a:t>
                    </a:r>
                  </a:p>
                </p:txBody>
              </p:sp>
            </mc:Fallback>
          </mc:AlternateContent>
        </p:grpSp>
        <p:grpSp>
          <p:nvGrpSpPr>
            <p:cNvPr id="13" name="Group 12"/>
            <p:cNvGrpSpPr/>
            <p:nvPr/>
          </p:nvGrpSpPr>
          <p:grpSpPr>
            <a:xfrm>
              <a:off x="10986694" y="4587106"/>
              <a:ext cx="733426" cy="704808"/>
              <a:chOff x="1157287" y="4371995"/>
              <a:chExt cx="733426" cy="704808"/>
            </a:xfrm>
          </p:grpSpPr>
          <p:sp>
            <p:nvSpPr>
              <p:cNvPr id="14" name="Flowchart: Connector 13"/>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15" name="TextBox 14"/>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3</m:t>
                              </m:r>
                            </m:sub>
                          </m:sSub>
                        </m:oMath>
                      </m:oMathPara>
                    </a14:m>
                    <a:endParaRPr lang="en-US" sz="2400" dirty="0" err="1">
                      <a:solidFill>
                        <a:srgbClr val="7030A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6"/>
                    <a:stretch>
                      <a:fillRect/>
                    </a:stretch>
                  </a:blipFill>
                </p:spPr>
                <p:txBody>
                  <a:bodyPr/>
                  <a:lstStyle/>
                  <a:p>
                    <a:r>
                      <a:rPr lang="en-US">
                        <a:noFill/>
                      </a:rPr>
                      <a:t> </a:t>
                    </a:r>
                  </a:p>
                </p:txBody>
              </p:sp>
            </mc:Fallback>
          </mc:AlternateContent>
        </p:grpSp>
        <p:cxnSp>
          <p:nvCxnSpPr>
            <p:cNvPr id="18" name="Straight Arrow Connector 17"/>
            <p:cNvCxnSpPr>
              <a:stCxn id="6" idx="3"/>
              <a:endCxn id="9" idx="1"/>
            </p:cNvCxnSpPr>
            <p:nvPr/>
          </p:nvCxnSpPr>
          <p:spPr>
            <a:xfrm>
              <a:off x="1406455" y="4947264"/>
              <a:ext cx="2299609" cy="775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2" idx="1"/>
            </p:cNvCxnSpPr>
            <p:nvPr/>
          </p:nvCxnSpPr>
          <p:spPr>
            <a:xfrm flipV="1">
              <a:off x="4439490" y="4939507"/>
              <a:ext cx="3075763" cy="1551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3"/>
              <a:endCxn id="15" idx="1"/>
            </p:cNvCxnSpPr>
            <p:nvPr/>
          </p:nvCxnSpPr>
          <p:spPr>
            <a:xfrm>
              <a:off x="8248679" y="4939507"/>
              <a:ext cx="2738015" cy="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706064" y="4602614"/>
              <a:ext cx="733426" cy="704808"/>
              <a:chOff x="1157287" y="4371995"/>
              <a:chExt cx="733426" cy="704808"/>
            </a:xfrm>
          </p:grpSpPr>
          <p:sp>
            <p:nvSpPr>
              <p:cNvPr id="8" name="Flowchart: Connector 7"/>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9" name="TextBox 8"/>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Sub>
                        </m:oMath>
                      </m:oMathPara>
                    </a14:m>
                    <a:endParaRPr lang="en-US" sz="2400" dirty="0" err="1">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7"/>
                    <a:stretch>
                      <a:fillRect/>
                    </a:stretch>
                  </a:blipFill>
                </p:spPr>
                <p:txBody>
                  <a:bodyPr/>
                  <a:lstStyle/>
                  <a:p>
                    <a:r>
                      <a:rPr lang="en-US">
                        <a:noFill/>
                      </a:rPr>
                      <a:t> </a:t>
                    </a:r>
                  </a:p>
                </p:txBody>
              </p:sp>
            </mc:Fallback>
          </mc:AlternateContent>
        </p:grpSp>
      </p:grpSp>
      <p:grpSp>
        <p:nvGrpSpPr>
          <p:cNvPr id="97" name="Group 96"/>
          <p:cNvGrpSpPr/>
          <p:nvPr/>
        </p:nvGrpSpPr>
        <p:grpSpPr>
          <a:xfrm>
            <a:off x="1458974" y="4132140"/>
            <a:ext cx="9351507" cy="1175282"/>
            <a:chOff x="1458974" y="4132140"/>
            <a:chExt cx="9351507" cy="1175282"/>
          </a:xfrm>
        </p:grpSpPr>
        <p:grpSp>
          <p:nvGrpSpPr>
            <p:cNvPr id="65" name="Group 64"/>
            <p:cNvGrpSpPr/>
            <p:nvPr/>
          </p:nvGrpSpPr>
          <p:grpSpPr>
            <a:xfrm>
              <a:off x="1458993" y="4587106"/>
              <a:ext cx="2414588" cy="712562"/>
              <a:chOff x="1695798" y="3947725"/>
              <a:chExt cx="2414588" cy="712562"/>
            </a:xfrm>
          </p:grpSpPr>
          <p:sp>
            <p:nvSpPr>
              <p:cNvPr id="59" name="Rectangle: Rounded Corners 58"/>
              <p:cNvSpPr/>
              <p:nvPr/>
            </p:nvSpPr>
            <p:spPr bwMode="auto">
              <a:xfrm>
                <a:off x="1769013" y="3947725"/>
                <a:ext cx="2006415" cy="712562"/>
              </a:xfrm>
              <a:prstGeom prst="roundRect">
                <a:avLst/>
              </a:prstGeom>
              <a:solidFill>
                <a:schemeClr val="bg1"/>
              </a:solidFill>
              <a:ln w="25400">
                <a:solidFill>
                  <a:srgbClr val="7030A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TextBox 16"/>
              <p:cNvSpPr txBox="1"/>
              <p:nvPr/>
            </p:nvSpPr>
            <p:spPr>
              <a:xfrm rot="21599766">
                <a:off x="1695798" y="4035501"/>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Select</a:t>
                </a:r>
                <a:r>
                  <a:rPr lang="en-US" dirty="0">
                    <a:gradFill>
                      <a:gsLst>
                        <a:gs pos="2917">
                          <a:schemeClr val="tx1"/>
                        </a:gs>
                        <a:gs pos="30000">
                          <a:schemeClr val="tx1"/>
                        </a:gs>
                      </a:gsLst>
                      <a:lin ang="5400000" scaled="0"/>
                    </a:gradFill>
                  </a:rPr>
                  <a:t> “</a:t>
                </a:r>
                <a:r>
                  <a:rPr lang="en-US" dirty="0">
                    <a:solidFill>
                      <a:schemeClr val="accent2">
                        <a:lumMod val="75000"/>
                      </a:schemeClr>
                    </a:solidFill>
                  </a:rPr>
                  <a:t>Character</a:t>
                </a:r>
                <a:r>
                  <a:rPr lang="en-US" dirty="0">
                    <a:gradFill>
                      <a:gsLst>
                        <a:gs pos="2917">
                          <a:schemeClr val="tx1"/>
                        </a:gs>
                        <a:gs pos="30000">
                          <a:schemeClr val="tx1"/>
                        </a:gs>
                      </a:gsLst>
                      <a:lin ang="5400000" scaled="0"/>
                    </a:gradFill>
                  </a:rPr>
                  <a:t>”</a:t>
                </a:r>
              </a:p>
            </p:txBody>
          </p:sp>
        </p:grpSp>
        <p:grpSp>
          <p:nvGrpSpPr>
            <p:cNvPr id="66" name="Group 65"/>
            <p:cNvGrpSpPr/>
            <p:nvPr/>
          </p:nvGrpSpPr>
          <p:grpSpPr>
            <a:xfrm>
              <a:off x="4540389" y="4587107"/>
              <a:ext cx="2793210" cy="712561"/>
              <a:chOff x="4710652" y="3947726"/>
              <a:chExt cx="2793210" cy="712561"/>
            </a:xfrm>
          </p:grpSpPr>
          <p:sp>
            <p:nvSpPr>
              <p:cNvPr id="60" name="Rectangle 59"/>
              <p:cNvSpPr/>
              <p:nvPr/>
            </p:nvSpPr>
            <p:spPr bwMode="auto">
              <a:xfrm>
                <a:off x="4798939" y="3947726"/>
                <a:ext cx="2566711" cy="712561"/>
              </a:xfrm>
              <a:prstGeom prst="rect">
                <a:avLst/>
              </a:prstGeom>
              <a:solidFill>
                <a:schemeClr val="bg1"/>
              </a:solidFill>
              <a:ln w="25400">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TextBox 19"/>
              <p:cNvSpPr txBox="1"/>
              <p:nvPr/>
            </p:nvSpPr>
            <p:spPr>
              <a:xfrm>
                <a:off x="4710652" y="4027746"/>
                <a:ext cx="2793210"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Cond on</a:t>
                </a:r>
                <a:r>
                  <a:rPr lang="en-US" dirty="0">
                    <a:gradFill>
                      <a:gsLst>
                        <a:gs pos="2917">
                          <a:schemeClr val="tx1"/>
                        </a:gs>
                        <a:gs pos="30000">
                          <a:schemeClr val="tx1"/>
                        </a:gs>
                      </a:gsLst>
                      <a:lin ang="5400000" scaled="0"/>
                    </a:gradFill>
                  </a:rPr>
                  <a:t> “</a:t>
                </a:r>
                <a:r>
                  <a:rPr lang="en-US" dirty="0">
                    <a:solidFill>
                      <a:schemeClr val="accent2">
                        <a:lumMod val="75000"/>
                      </a:schemeClr>
                    </a:solidFill>
                  </a:rPr>
                  <a:t>Home World</a:t>
                </a:r>
                <a:r>
                  <a:rPr lang="en-US" dirty="0">
                    <a:gradFill>
                      <a:gsLst>
                        <a:gs pos="2917">
                          <a:schemeClr val="tx1"/>
                        </a:gs>
                        <a:gs pos="30000">
                          <a:schemeClr val="tx1"/>
                        </a:gs>
                      </a:gsLst>
                      <a:lin ang="5400000" scaled="0"/>
                    </a:gradFill>
                  </a:rPr>
                  <a:t>”</a:t>
                </a:r>
              </a:p>
            </p:txBody>
          </p:sp>
        </p:grpSp>
        <p:grpSp>
          <p:nvGrpSpPr>
            <p:cNvPr id="67" name="Group 66"/>
            <p:cNvGrpSpPr/>
            <p:nvPr/>
          </p:nvGrpSpPr>
          <p:grpSpPr>
            <a:xfrm>
              <a:off x="8545831" y="4594860"/>
              <a:ext cx="2264650" cy="712562"/>
              <a:chOff x="8716094" y="3955479"/>
              <a:chExt cx="2264650" cy="712562"/>
            </a:xfrm>
            <a:solidFill>
              <a:schemeClr val="bg1"/>
            </a:solidFill>
          </p:grpSpPr>
          <p:sp>
            <p:nvSpPr>
              <p:cNvPr id="61" name="Trapezoid 60"/>
              <p:cNvSpPr/>
              <p:nvPr/>
            </p:nvSpPr>
            <p:spPr bwMode="auto">
              <a:xfrm>
                <a:off x="8716094" y="3955479"/>
                <a:ext cx="2264650" cy="712562"/>
              </a:xfrm>
              <a:prstGeom prst="trapezoid">
                <a:avLst/>
              </a:prstGeom>
              <a:grpFill/>
              <a:ln w="254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TextBox 23"/>
              <p:cNvSpPr txBox="1"/>
              <p:nvPr/>
            </p:nvSpPr>
            <p:spPr>
              <a:xfrm>
                <a:off x="8892143" y="4023364"/>
                <a:ext cx="1916690" cy="549146"/>
              </a:xfrm>
              <a:prstGeom prst="rect">
                <a:avLst/>
              </a:prstGeom>
              <a:grpFill/>
            </p:spPr>
            <p:txBody>
              <a:bodyPr wrap="square" lIns="182880" tIns="146304" rIns="182880" bIns="146304" rtlCol="0">
                <a:spAutoFit/>
              </a:bodyPr>
              <a:lstStyle/>
              <a:p>
                <a:pPr algn="ctr">
                  <a:lnSpc>
                    <a:spcPct val="90000"/>
                  </a:lnSpc>
                  <a:spcAft>
                    <a:spcPts val="600"/>
                  </a:spcAft>
                </a:pPr>
                <a:r>
                  <a:rPr lang="en-US" dirty="0">
                    <a:solidFill>
                      <a:srgbClr val="306CB2"/>
                    </a:solidFill>
                  </a:rPr>
                  <a:t>Value =</a:t>
                </a:r>
                <a:r>
                  <a:rPr lang="en-US" dirty="0">
                    <a:gradFill>
                      <a:gsLst>
                        <a:gs pos="2917">
                          <a:schemeClr val="tx1"/>
                        </a:gs>
                        <a:gs pos="30000">
                          <a:schemeClr val="tx1"/>
                        </a:gs>
                      </a:gsLst>
                      <a:lin ang="5400000" scaled="0"/>
                    </a:gradFill>
                  </a:rPr>
                  <a:t> “</a:t>
                </a:r>
                <a:r>
                  <a:rPr lang="en-US" dirty="0">
                    <a:solidFill>
                      <a:srgbClr val="C00000"/>
                    </a:solidFill>
                  </a:rPr>
                  <a:t>Earth</a:t>
                </a:r>
                <a:r>
                  <a:rPr lang="en-US" dirty="0">
                    <a:gradFill>
                      <a:gsLst>
                        <a:gs pos="2917">
                          <a:schemeClr val="tx1"/>
                        </a:gs>
                        <a:gs pos="30000">
                          <a:schemeClr val="tx1"/>
                        </a:gs>
                      </a:gsLst>
                      <a:lin ang="5400000" scaled="0"/>
                    </a:gradFill>
                  </a:rPr>
                  <a:t>”</a:t>
                </a:r>
              </a:p>
            </p:txBody>
          </p:sp>
        </p:grpSp>
        <mc:AlternateContent xmlns:mc="http://schemas.openxmlformats.org/markup-compatibility/2006" xmlns:a14="http://schemas.microsoft.com/office/drawing/2010/main">
          <mc:Choice Requires="a14">
            <p:sp>
              <p:nvSpPr>
                <p:cNvPr id="88" name="Rectangle 87"/>
                <p:cNvSpPr/>
                <p:nvPr/>
              </p:nvSpPr>
              <p:spPr>
                <a:xfrm>
                  <a:off x="1458974" y="4132140"/>
                  <a:ext cx="57663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𝑎</m:t>
                            </m:r>
                          </m:e>
                          <m:sub>
                            <m:r>
                              <a:rPr lang="en-US" sz="2400" b="0" i="1" smtClean="0">
                                <a:solidFill>
                                  <a:schemeClr val="tx1">
                                    <a:lumMod val="50000"/>
                                  </a:schemeClr>
                                </a:solidFill>
                                <a:latin typeface="Cambria Math" panose="02040503050406030204" pitchFamily="18" charset="0"/>
                              </a:rPr>
                              <m:t>1</m:t>
                            </m:r>
                          </m:sub>
                        </m:sSub>
                      </m:oMath>
                    </m:oMathPara>
                  </a14:m>
                  <a:endParaRPr lang="en-US" sz="2400" dirty="0">
                    <a:solidFill>
                      <a:schemeClr val="tx1">
                        <a:lumMod val="50000"/>
                      </a:schemeClr>
                    </a:solidFill>
                  </a:endParaRPr>
                </a:p>
              </p:txBody>
            </p:sp>
          </mc:Choice>
          <mc:Fallback xmlns="">
            <p:sp>
              <p:nvSpPr>
                <p:cNvPr id="88" name="Rectangle 87"/>
                <p:cNvSpPr>
                  <a:spLocks noRot="1" noChangeAspect="1" noMove="1" noResize="1" noEditPoints="1" noAdjustHandles="1" noChangeArrowheads="1" noChangeShapeType="1" noTextEdit="1"/>
                </p:cNvSpPr>
                <p:nvPr/>
              </p:nvSpPr>
              <p:spPr>
                <a:xfrm>
                  <a:off x="1458974" y="4132140"/>
                  <a:ext cx="576632"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4506356" y="4132140"/>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𝑎</m:t>
                            </m:r>
                          </m:e>
                          <m:sub>
                            <m:r>
                              <a:rPr lang="en-US" sz="2400" b="0" i="1" smtClean="0">
                                <a:solidFill>
                                  <a:schemeClr val="tx1">
                                    <a:lumMod val="50000"/>
                                  </a:schemeClr>
                                </a:solidFill>
                                <a:latin typeface="Cambria Math" panose="02040503050406030204" pitchFamily="18" charset="0"/>
                              </a:rPr>
                              <m:t>2</m:t>
                            </m:r>
                          </m:sub>
                        </m:sSub>
                      </m:oMath>
                    </m:oMathPara>
                  </a14:m>
                  <a:endParaRPr lang="en-US" sz="2400" dirty="0">
                    <a:solidFill>
                      <a:schemeClr val="tx1">
                        <a:lumMod val="50000"/>
                      </a:schemeClr>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4506356" y="4132140"/>
                  <a:ext cx="583750" cy="461665"/>
                </a:xfrm>
                <a:prstGeom prst="rect">
                  <a:avLst/>
                </a:prstGeom>
                <a:blipFill>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8590258" y="4132140"/>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𝑎</m:t>
                            </m:r>
                          </m:e>
                          <m:sub>
                            <m:r>
                              <a:rPr lang="en-US" sz="2400" b="0" i="1" smtClean="0">
                                <a:solidFill>
                                  <a:schemeClr val="tx1">
                                    <a:lumMod val="50000"/>
                                  </a:schemeClr>
                                </a:solidFill>
                                <a:latin typeface="Cambria Math" panose="02040503050406030204" pitchFamily="18" charset="0"/>
                              </a:rPr>
                              <m:t>3</m:t>
                            </m:r>
                          </m:sub>
                        </m:sSub>
                      </m:oMath>
                    </m:oMathPara>
                  </a14:m>
                  <a:endParaRPr lang="en-US" sz="2400" dirty="0">
                    <a:solidFill>
                      <a:schemeClr val="tx1">
                        <a:lumMod val="50000"/>
                      </a:schemeClr>
                    </a:solidFill>
                  </a:endParaRPr>
                </a:p>
              </p:txBody>
            </p:sp>
          </mc:Choice>
          <mc:Fallback xmlns="">
            <p:sp>
              <p:nvSpPr>
                <p:cNvPr id="90" name="Rectangle 89"/>
                <p:cNvSpPr>
                  <a:spLocks noRot="1" noChangeAspect="1" noMove="1" noResize="1" noEditPoints="1" noAdjustHandles="1" noChangeArrowheads="1" noChangeShapeType="1" noTextEdit="1"/>
                </p:cNvSpPr>
                <p:nvPr/>
              </p:nvSpPr>
              <p:spPr>
                <a:xfrm>
                  <a:off x="8590258" y="4132140"/>
                  <a:ext cx="583750" cy="461665"/>
                </a:xfrm>
                <a:prstGeom prst="rect">
                  <a:avLst/>
                </a:prstGeom>
                <a:blipFill>
                  <a:blip r:embed="rId10"/>
                  <a:stretch>
                    <a:fillRect b="-2632"/>
                  </a:stretch>
                </a:blipFill>
              </p:spPr>
              <p:txBody>
                <a:bodyPr/>
                <a:lstStyle/>
                <a:p>
                  <a:r>
                    <a:rPr lang="en-US">
                      <a:noFill/>
                    </a:rPr>
                    <a:t> </a:t>
                  </a:r>
                </a:p>
              </p:txBody>
            </p:sp>
          </mc:Fallback>
        </mc:AlternateContent>
      </p:grpSp>
      <p:grpSp>
        <p:nvGrpSpPr>
          <p:cNvPr id="98" name="Group 97"/>
          <p:cNvGrpSpPr/>
          <p:nvPr/>
        </p:nvGrpSpPr>
        <p:grpSpPr>
          <a:xfrm>
            <a:off x="1845695" y="2956324"/>
            <a:ext cx="8507325" cy="3387340"/>
            <a:chOff x="1845695" y="2956324"/>
            <a:chExt cx="8507325" cy="3387340"/>
          </a:xfrm>
        </p:grpSpPr>
        <p:sp>
          <p:nvSpPr>
            <p:cNvPr id="79" name="Arrow: Right 78"/>
            <p:cNvSpPr/>
            <p:nvPr/>
          </p:nvSpPr>
          <p:spPr bwMode="auto">
            <a:xfrm rot="5400000">
              <a:off x="2809087" y="4012553"/>
              <a:ext cx="536333" cy="38100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4" name="Group 83"/>
            <p:cNvGrpSpPr/>
            <p:nvPr/>
          </p:nvGrpSpPr>
          <p:grpSpPr>
            <a:xfrm>
              <a:off x="2552716" y="2956324"/>
              <a:ext cx="7096113" cy="916744"/>
              <a:chOff x="2365757" y="2875608"/>
              <a:chExt cx="7096113" cy="916744"/>
            </a:xfrm>
          </p:grpSpPr>
          <p:sp>
            <p:nvSpPr>
              <p:cNvPr id="77" name="Rectangle 76"/>
              <p:cNvSpPr/>
              <p:nvPr/>
            </p:nvSpPr>
            <p:spPr>
              <a:xfrm>
                <a:off x="2493974" y="2984651"/>
                <a:ext cx="5557892" cy="584775"/>
              </a:xfrm>
              <a:prstGeom prst="rect">
                <a:avLst/>
              </a:prstGeom>
            </p:spPr>
            <p:txBody>
              <a:bodyPr wrap="square">
                <a:spAutoFit/>
              </a:bodyPr>
              <a:lstStyle/>
              <a:p>
                <a:pPr>
                  <a:buFont typeface="Wingdings" panose="05000000000000000000" pitchFamily="2" charset="2"/>
                  <a:buChar char="Ø"/>
                </a:pPr>
                <a:r>
                  <a:rPr lang="en-US" sz="2400" i="1" dirty="0">
                    <a:solidFill>
                      <a:srgbClr val="C00000"/>
                    </a:solidFill>
                    <a:latin typeface="Times New Roman" panose="02020603050405020304" pitchFamily="18" charset="0"/>
                    <a:cs typeface="Times New Roman" panose="02020603050405020304" pitchFamily="18" charset="0"/>
                  </a:rPr>
                  <a:t>Which super heroes came from Earth?   </a:t>
                </a:r>
                <a:r>
                  <a:rPr lang="en-US" sz="3200" i="1" dirty="0">
                    <a:solidFill>
                      <a:schemeClr val="tx1">
                        <a:lumMod val="50000"/>
                      </a:schemeClr>
                    </a:solidFill>
                    <a:latin typeface="Times New Roman" panose="02020603050405020304" pitchFamily="18" charset="0"/>
                    <a:cs typeface="Times New Roman" panose="02020603050405020304" pitchFamily="18" charset="0"/>
                  </a:rPr>
                  <a:t>,</a:t>
                </a:r>
              </a:p>
            </p:txBody>
          </p:sp>
          <p:pic>
            <p:nvPicPr>
              <p:cNvPr id="78" name="Picture 77" descr="pivot &lt;strong&gt;table&lt;/strong&gt; data to size abbott katz confronts &lt;strong&gt;excel&lt;/strong&gt; s pivot &lt;strong&gt;tables&lt;/strong&gt; ..."/>
              <p:cNvPicPr>
                <a:picLocks noChangeAspect="1"/>
              </p:cNvPicPr>
              <p:nvPr/>
            </p:nvPicPr>
            <p:blipFill>
              <a:blip r:embed="rId11"/>
              <a:stretch>
                <a:fillRect/>
              </a:stretch>
            </p:blipFill>
            <p:spPr>
              <a:xfrm>
                <a:off x="7851779" y="2875608"/>
                <a:ext cx="1162174" cy="898868"/>
              </a:xfrm>
              <a:prstGeom prst="rect">
                <a:avLst/>
              </a:prstGeom>
            </p:spPr>
          </p:pic>
          <p:sp>
            <p:nvSpPr>
              <p:cNvPr id="80" name="Double Bracket 79"/>
              <p:cNvSpPr/>
              <p:nvPr/>
            </p:nvSpPr>
            <p:spPr>
              <a:xfrm>
                <a:off x="2365757" y="2893484"/>
                <a:ext cx="7096113" cy="898868"/>
              </a:xfrm>
              <a:prstGeom prst="bracketPair">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1" name="Arrow: Right 80"/>
            <p:cNvSpPr/>
            <p:nvPr/>
          </p:nvSpPr>
          <p:spPr bwMode="auto">
            <a:xfrm rot="5400000">
              <a:off x="5660840" y="4012553"/>
              <a:ext cx="536333" cy="38100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Arrow: Right 82"/>
            <p:cNvSpPr/>
            <p:nvPr/>
          </p:nvSpPr>
          <p:spPr bwMode="auto">
            <a:xfrm rot="5400000">
              <a:off x="8936287" y="4012553"/>
              <a:ext cx="536333" cy="38100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mc:AlternateContent xmlns:mc="http://schemas.openxmlformats.org/markup-compatibility/2006" xmlns:a14="http://schemas.microsoft.com/office/drawing/2010/main">
          <mc:Choice Requires="a14">
            <p:sp>
              <p:nvSpPr>
                <p:cNvPr id="91" name="Rectangle 90"/>
                <p:cNvSpPr/>
                <p:nvPr/>
              </p:nvSpPr>
              <p:spPr>
                <a:xfrm>
                  <a:off x="1845695" y="5879908"/>
                  <a:ext cx="14140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lumMod val="50000"/>
                              </a:schemeClr>
                            </a:solidFill>
                            <a:latin typeface="Cambria Math" panose="02040503050406030204" pitchFamily="18" charset="0"/>
                          </a:rPr>
                          <m:t>𝜋</m:t>
                        </m:r>
                        <m:r>
                          <a:rPr lang="en-US" sz="2400" b="0" i="1" smtClean="0">
                            <a:solidFill>
                              <a:schemeClr val="tx1">
                                <a:lumMod val="50000"/>
                              </a:schemeClr>
                            </a:solidFill>
                            <a:latin typeface="Cambria Math" panose="02040503050406030204" pitchFamily="18" charset="0"/>
                          </a:rPr>
                          <m:t>(</m:t>
                        </m:r>
                        <m:sSub>
                          <m:sSubPr>
                            <m:ctrlPr>
                              <a:rPr lang="en-US" sz="2400" b="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𝑠</m:t>
                            </m:r>
                          </m:e>
                          <m:sub>
                            <m:r>
                              <a:rPr lang="en-US" sz="2400" b="0" i="1" smtClean="0">
                                <a:solidFill>
                                  <a:schemeClr val="tx1">
                                    <a:lumMod val="50000"/>
                                  </a:schemeClr>
                                </a:solidFill>
                                <a:latin typeface="Cambria Math" panose="02040503050406030204" pitchFamily="18" charset="0"/>
                              </a:rPr>
                              <m:t>0</m:t>
                            </m:r>
                          </m:sub>
                        </m:sSub>
                        <m:r>
                          <a:rPr lang="en-US" sz="2400" b="0" i="1" smtClean="0">
                            <a:solidFill>
                              <a:schemeClr val="tx1">
                                <a:lumMod val="50000"/>
                              </a:schemeClr>
                            </a:solidFill>
                            <a:latin typeface="Cambria Math" panose="02040503050406030204" pitchFamily="18" charset="0"/>
                          </a:rPr>
                          <m:t>,</m:t>
                        </m:r>
                        <m:sSub>
                          <m:sSubPr>
                            <m:ctrlPr>
                              <a:rPr lang="en-US" sz="2400" b="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𝑎</m:t>
                            </m:r>
                          </m:e>
                          <m:sub>
                            <m:r>
                              <a:rPr lang="en-US" sz="2400" b="0" i="1" smtClean="0">
                                <a:solidFill>
                                  <a:schemeClr val="tx1">
                                    <a:lumMod val="50000"/>
                                  </a:schemeClr>
                                </a:solidFill>
                                <a:latin typeface="Cambria Math" panose="02040503050406030204" pitchFamily="18" charset="0"/>
                              </a:rPr>
                              <m:t>1</m:t>
                            </m:r>
                          </m:sub>
                        </m:sSub>
                        <m:r>
                          <a:rPr lang="en-US" sz="2400" b="0" i="1" smtClean="0">
                            <a:solidFill>
                              <a:schemeClr val="tx1">
                                <a:lumMod val="50000"/>
                              </a:schemeClr>
                            </a:solidFill>
                            <a:latin typeface="Cambria Math" panose="02040503050406030204" pitchFamily="18" charset="0"/>
                          </a:rPr>
                          <m:t>)</m:t>
                        </m:r>
                      </m:oMath>
                    </m:oMathPara>
                  </a14:m>
                  <a:endParaRPr lang="en-US" sz="2400" dirty="0">
                    <a:solidFill>
                      <a:schemeClr val="tx1">
                        <a:lumMod val="50000"/>
                      </a:schemeClr>
                    </a:solidFill>
                  </a:endParaRPr>
                </a:p>
              </p:txBody>
            </p:sp>
          </mc:Choice>
          <mc:Fallback xmlns="">
            <p:sp>
              <p:nvSpPr>
                <p:cNvPr id="91" name="Rectangle 90"/>
                <p:cNvSpPr>
                  <a:spLocks noRot="1" noChangeAspect="1" noMove="1" noResize="1" noEditPoints="1" noAdjustHandles="1" noChangeArrowheads="1" noChangeShapeType="1" noTextEdit="1"/>
                </p:cNvSpPr>
                <p:nvPr/>
              </p:nvSpPr>
              <p:spPr>
                <a:xfrm>
                  <a:off x="1845695" y="5879908"/>
                  <a:ext cx="1414041" cy="461665"/>
                </a:xfrm>
                <a:prstGeom prst="rect">
                  <a:avLst/>
                </a:prstGeom>
                <a:blipFill>
                  <a:blip r:embed="rId1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5229973" y="5879908"/>
                  <a:ext cx="14140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lumMod val="50000"/>
                              </a:schemeClr>
                            </a:solidFill>
                            <a:latin typeface="Cambria Math" panose="02040503050406030204" pitchFamily="18" charset="0"/>
                          </a:rPr>
                          <m:t>𝜋</m:t>
                        </m:r>
                        <m:r>
                          <a:rPr lang="en-US" sz="2400" b="0" i="1" smtClean="0">
                            <a:solidFill>
                              <a:schemeClr val="tx1">
                                <a:lumMod val="50000"/>
                              </a:schemeClr>
                            </a:solidFill>
                            <a:latin typeface="Cambria Math" panose="02040503050406030204" pitchFamily="18" charset="0"/>
                          </a:rPr>
                          <m:t>(</m:t>
                        </m:r>
                        <m:sSub>
                          <m:sSubPr>
                            <m:ctrlPr>
                              <a:rPr lang="en-US" sz="2400" b="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𝑠</m:t>
                            </m:r>
                          </m:e>
                          <m:sub>
                            <m:r>
                              <a:rPr lang="en-US" sz="2400" b="0" i="1" smtClean="0">
                                <a:solidFill>
                                  <a:schemeClr val="tx1">
                                    <a:lumMod val="50000"/>
                                  </a:schemeClr>
                                </a:solidFill>
                                <a:latin typeface="Cambria Math" panose="02040503050406030204" pitchFamily="18" charset="0"/>
                              </a:rPr>
                              <m:t>1</m:t>
                            </m:r>
                          </m:sub>
                        </m:sSub>
                        <m:r>
                          <a:rPr lang="en-US" sz="2400" b="0" i="1" smtClean="0">
                            <a:solidFill>
                              <a:schemeClr val="tx1">
                                <a:lumMod val="50000"/>
                              </a:schemeClr>
                            </a:solidFill>
                            <a:latin typeface="Cambria Math" panose="02040503050406030204" pitchFamily="18" charset="0"/>
                          </a:rPr>
                          <m:t>,</m:t>
                        </m:r>
                        <m:sSub>
                          <m:sSubPr>
                            <m:ctrlPr>
                              <a:rPr lang="en-US" sz="2400" b="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𝑎</m:t>
                            </m:r>
                          </m:e>
                          <m:sub>
                            <m:r>
                              <a:rPr lang="en-US" sz="2400" b="0" i="1" smtClean="0">
                                <a:solidFill>
                                  <a:schemeClr val="tx1">
                                    <a:lumMod val="50000"/>
                                  </a:schemeClr>
                                </a:solidFill>
                                <a:latin typeface="Cambria Math" panose="02040503050406030204" pitchFamily="18" charset="0"/>
                              </a:rPr>
                              <m:t>2</m:t>
                            </m:r>
                          </m:sub>
                        </m:sSub>
                        <m:r>
                          <a:rPr lang="en-US" sz="2400" b="0" i="1" smtClean="0">
                            <a:solidFill>
                              <a:schemeClr val="tx1">
                                <a:lumMod val="50000"/>
                              </a:schemeClr>
                            </a:solidFill>
                            <a:latin typeface="Cambria Math" panose="02040503050406030204" pitchFamily="18" charset="0"/>
                          </a:rPr>
                          <m:t>)</m:t>
                        </m:r>
                      </m:oMath>
                    </m:oMathPara>
                  </a14:m>
                  <a:endParaRPr lang="en-US" sz="2400" dirty="0">
                    <a:solidFill>
                      <a:schemeClr val="tx1">
                        <a:lumMod val="50000"/>
                      </a:schemeClr>
                    </a:solidFill>
                  </a:endParaRPr>
                </a:p>
              </p:txBody>
            </p:sp>
          </mc:Choice>
          <mc:Fallback xmlns="">
            <p:sp>
              <p:nvSpPr>
                <p:cNvPr id="92" name="Rectangle 91"/>
                <p:cNvSpPr>
                  <a:spLocks noRot="1" noChangeAspect="1" noMove="1" noResize="1" noEditPoints="1" noAdjustHandles="1" noChangeArrowheads="1" noChangeShapeType="1" noTextEdit="1"/>
                </p:cNvSpPr>
                <p:nvPr/>
              </p:nvSpPr>
              <p:spPr>
                <a:xfrm>
                  <a:off x="5229973" y="5879908"/>
                  <a:ext cx="1414041" cy="461665"/>
                </a:xfrm>
                <a:prstGeom prst="rect">
                  <a:avLst/>
                </a:prstGeom>
                <a:blipFill>
                  <a:blip r:embed="rId13"/>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8938979" y="5881999"/>
                  <a:ext cx="14140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lumMod val="50000"/>
                              </a:schemeClr>
                            </a:solidFill>
                            <a:latin typeface="Cambria Math" panose="02040503050406030204" pitchFamily="18" charset="0"/>
                          </a:rPr>
                          <m:t>𝜋</m:t>
                        </m:r>
                        <m:r>
                          <a:rPr lang="en-US" sz="2400" b="0" i="1" smtClean="0">
                            <a:solidFill>
                              <a:schemeClr val="tx1">
                                <a:lumMod val="50000"/>
                              </a:schemeClr>
                            </a:solidFill>
                            <a:latin typeface="Cambria Math" panose="02040503050406030204" pitchFamily="18" charset="0"/>
                          </a:rPr>
                          <m:t>(</m:t>
                        </m:r>
                        <m:sSub>
                          <m:sSubPr>
                            <m:ctrlPr>
                              <a:rPr lang="en-US" sz="2400" b="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𝑠</m:t>
                            </m:r>
                          </m:e>
                          <m:sub>
                            <m:r>
                              <a:rPr lang="en-US" sz="2400" b="0" i="1" smtClean="0">
                                <a:solidFill>
                                  <a:schemeClr val="tx1">
                                    <a:lumMod val="50000"/>
                                  </a:schemeClr>
                                </a:solidFill>
                                <a:latin typeface="Cambria Math" panose="02040503050406030204" pitchFamily="18" charset="0"/>
                              </a:rPr>
                              <m:t>2</m:t>
                            </m:r>
                          </m:sub>
                        </m:sSub>
                        <m:r>
                          <a:rPr lang="en-US" sz="2400" b="0" i="1" smtClean="0">
                            <a:solidFill>
                              <a:schemeClr val="tx1">
                                <a:lumMod val="50000"/>
                              </a:schemeClr>
                            </a:solidFill>
                            <a:latin typeface="Cambria Math" panose="02040503050406030204" pitchFamily="18" charset="0"/>
                          </a:rPr>
                          <m:t>,</m:t>
                        </m:r>
                        <m:sSub>
                          <m:sSubPr>
                            <m:ctrlPr>
                              <a:rPr lang="en-US" sz="2400" b="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𝑎</m:t>
                            </m:r>
                          </m:e>
                          <m:sub>
                            <m:r>
                              <a:rPr lang="en-US" sz="2400" b="0" i="1" smtClean="0">
                                <a:solidFill>
                                  <a:schemeClr val="tx1">
                                    <a:lumMod val="50000"/>
                                  </a:schemeClr>
                                </a:solidFill>
                                <a:latin typeface="Cambria Math" panose="02040503050406030204" pitchFamily="18" charset="0"/>
                              </a:rPr>
                              <m:t>3</m:t>
                            </m:r>
                          </m:sub>
                        </m:sSub>
                        <m:r>
                          <a:rPr lang="en-US" sz="2400" b="0" i="1" smtClean="0">
                            <a:solidFill>
                              <a:schemeClr val="tx1">
                                <a:lumMod val="50000"/>
                              </a:schemeClr>
                            </a:solidFill>
                            <a:latin typeface="Cambria Math" panose="02040503050406030204" pitchFamily="18" charset="0"/>
                          </a:rPr>
                          <m:t>)</m:t>
                        </m:r>
                      </m:oMath>
                    </m:oMathPara>
                  </a14:m>
                  <a:endParaRPr lang="en-US" sz="2400" dirty="0">
                    <a:solidFill>
                      <a:schemeClr val="tx1">
                        <a:lumMod val="50000"/>
                      </a:schemeClr>
                    </a:solidFill>
                  </a:endParaRPr>
                </a:p>
              </p:txBody>
            </p:sp>
          </mc:Choice>
          <mc:Fallback xmlns="">
            <p:sp>
              <p:nvSpPr>
                <p:cNvPr id="93" name="Rectangle 92"/>
                <p:cNvSpPr>
                  <a:spLocks noRot="1" noChangeAspect="1" noMove="1" noResize="1" noEditPoints="1" noAdjustHandles="1" noChangeArrowheads="1" noChangeShapeType="1" noTextEdit="1"/>
                </p:cNvSpPr>
                <p:nvPr/>
              </p:nvSpPr>
              <p:spPr>
                <a:xfrm>
                  <a:off x="8938979" y="5881999"/>
                  <a:ext cx="1414041" cy="461665"/>
                </a:xfrm>
                <a:prstGeom prst="rect">
                  <a:avLst/>
                </a:prstGeom>
                <a:blipFill>
                  <a:blip r:embed="rId14"/>
                  <a:stretch>
                    <a:fillRect r="-862" b="-19737"/>
                  </a:stretch>
                </a:blipFill>
              </p:spPr>
              <p:txBody>
                <a:bodyPr/>
                <a:lstStyle/>
                <a:p>
                  <a:r>
                    <a:rPr lang="en-US">
                      <a:noFill/>
                    </a:rPr>
                    <a:t> </a:t>
                  </a:r>
                </a:p>
              </p:txBody>
            </p:sp>
          </mc:Fallback>
        </mc:AlternateContent>
        <p:sp>
          <p:nvSpPr>
            <p:cNvPr id="94" name="Arrow: Right 93"/>
            <p:cNvSpPr/>
            <p:nvPr/>
          </p:nvSpPr>
          <p:spPr bwMode="auto">
            <a:xfrm rot="5400000">
              <a:off x="2348750" y="5489315"/>
              <a:ext cx="536333" cy="38100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Arrow: Right 94"/>
            <p:cNvSpPr/>
            <p:nvPr/>
          </p:nvSpPr>
          <p:spPr bwMode="auto">
            <a:xfrm rot="5400000">
              <a:off x="5679883" y="5489315"/>
              <a:ext cx="536333" cy="38100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Arrow: Right 95"/>
            <p:cNvSpPr/>
            <p:nvPr/>
          </p:nvSpPr>
          <p:spPr bwMode="auto">
            <a:xfrm rot="5400000">
              <a:off x="9388889" y="5508727"/>
              <a:ext cx="536333" cy="38100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165898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up)">
                                      <p:cBhvr>
                                        <p:cTn id="1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164722"/>
            <a:ext cx="11887200" cy="1643527"/>
          </a:xfrm>
        </p:spPr>
        <p:txBody>
          <a:bodyPr/>
          <a:lstStyle/>
          <a:p>
            <a:r>
              <a:rPr lang="en-US" dirty="0"/>
              <a:t>Modules are selected dynamically as search progresses</a:t>
            </a:r>
          </a:p>
          <a:p>
            <a:pPr lvl="1"/>
            <a:r>
              <a:rPr lang="en-US" dirty="0"/>
              <a:t>Similar to [Andreas et al. 2016], but structures are not pre-determined</a:t>
            </a:r>
          </a:p>
          <a:p>
            <a:r>
              <a:rPr lang="en-US" dirty="0"/>
              <a:t>Network design reflects the semantics of the action</a:t>
            </a:r>
          </a:p>
        </p:txBody>
      </p:sp>
      <p:sp>
        <p:nvSpPr>
          <p:cNvPr id="3" name="Title 2"/>
          <p:cNvSpPr>
            <a:spLocks noGrp="1"/>
          </p:cNvSpPr>
          <p:nvPr>
            <p:ph type="title"/>
          </p:nvPr>
        </p:nvSpPr>
        <p:spPr/>
        <p:txBody>
          <a:bodyPr/>
          <a:lstStyle/>
          <a:p>
            <a:r>
              <a:rPr lang="en-US" dirty="0"/>
              <a:t>Neural Network Modules (2/2)</a:t>
            </a:r>
          </a:p>
        </p:txBody>
      </p:sp>
      <p:grpSp>
        <p:nvGrpSpPr>
          <p:cNvPr id="6" name="Group 5"/>
          <p:cNvGrpSpPr/>
          <p:nvPr/>
        </p:nvGrpSpPr>
        <p:grpSpPr>
          <a:xfrm>
            <a:off x="1829198" y="2808249"/>
            <a:ext cx="7287419" cy="4175569"/>
            <a:chOff x="2070150" y="2705073"/>
            <a:chExt cx="7287419" cy="4175569"/>
          </a:xfrm>
        </p:grpSpPr>
        <p:grpSp>
          <p:nvGrpSpPr>
            <p:cNvPr id="65" name="Group 64"/>
            <p:cNvGrpSpPr/>
            <p:nvPr/>
          </p:nvGrpSpPr>
          <p:grpSpPr>
            <a:xfrm>
              <a:off x="2070150" y="3173269"/>
              <a:ext cx="2414588" cy="712562"/>
              <a:chOff x="2072410" y="4216732"/>
              <a:chExt cx="2414588" cy="712562"/>
            </a:xfrm>
          </p:grpSpPr>
          <p:sp>
            <p:nvSpPr>
              <p:cNvPr id="59" name="Rectangle: Rounded Corners 58"/>
              <p:cNvSpPr/>
              <p:nvPr/>
            </p:nvSpPr>
            <p:spPr bwMode="auto">
              <a:xfrm>
                <a:off x="2140854" y="4216732"/>
                <a:ext cx="2006415" cy="712562"/>
              </a:xfrm>
              <a:prstGeom prst="roundRect">
                <a:avLst/>
              </a:prstGeom>
              <a:solidFill>
                <a:schemeClr val="bg1"/>
              </a:solidFill>
              <a:ln w="25400">
                <a:solidFill>
                  <a:srgbClr val="7030A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TextBox 16"/>
              <p:cNvSpPr txBox="1"/>
              <p:nvPr/>
            </p:nvSpPr>
            <p:spPr>
              <a:xfrm rot="21599766">
                <a:off x="2072410" y="4323948"/>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Select</a:t>
                </a:r>
                <a:r>
                  <a:rPr lang="en-US" dirty="0">
                    <a:gradFill>
                      <a:gsLst>
                        <a:gs pos="2917">
                          <a:schemeClr val="tx1"/>
                        </a:gs>
                        <a:gs pos="30000">
                          <a:schemeClr val="tx1"/>
                        </a:gs>
                      </a:gsLst>
                      <a:lin ang="5400000" scaled="0"/>
                    </a:gradFill>
                  </a:rPr>
                  <a:t> “</a:t>
                </a:r>
                <a:r>
                  <a:rPr lang="en-US" dirty="0">
                    <a:solidFill>
                      <a:schemeClr val="accent2">
                        <a:lumMod val="75000"/>
                      </a:schemeClr>
                    </a:solidFill>
                  </a:rPr>
                  <a:t>Character</a:t>
                </a:r>
                <a:r>
                  <a:rPr lang="en-US" dirty="0">
                    <a:gradFill>
                      <a:gsLst>
                        <a:gs pos="2917">
                          <a:schemeClr val="tx1"/>
                        </a:gs>
                        <a:gs pos="30000">
                          <a:schemeClr val="tx1"/>
                        </a:gs>
                      </a:gsLst>
                      <a:lin ang="5400000" scaled="0"/>
                    </a:gradFill>
                  </a:rPr>
                  <a:t>”</a:t>
                </a:r>
              </a:p>
            </p:txBody>
          </p:sp>
        </p:grpSp>
        <p:grpSp>
          <p:nvGrpSpPr>
            <p:cNvPr id="5" name="Group 4"/>
            <p:cNvGrpSpPr/>
            <p:nvPr/>
          </p:nvGrpSpPr>
          <p:grpSpPr>
            <a:xfrm>
              <a:off x="3822376" y="2705073"/>
              <a:ext cx="5535193" cy="4175569"/>
              <a:chOff x="3775836" y="2625192"/>
              <a:chExt cx="5535193" cy="4175569"/>
            </a:xfrm>
          </p:grpSpPr>
          <p:grpSp>
            <p:nvGrpSpPr>
              <p:cNvPr id="13" name="Group 12"/>
              <p:cNvGrpSpPr/>
              <p:nvPr/>
            </p:nvGrpSpPr>
            <p:grpSpPr>
              <a:xfrm>
                <a:off x="7110266" y="3774203"/>
                <a:ext cx="1119124" cy="259059"/>
                <a:chOff x="1258218" y="692151"/>
                <a:chExt cx="1097280" cy="254002"/>
              </a:xfrm>
            </p:grpSpPr>
            <p:sp>
              <p:nvSpPr>
                <p:cNvPr id="14" name="Oval 13"/>
                <p:cNvSpPr/>
                <p:nvPr/>
              </p:nvSpPr>
              <p:spPr>
                <a:xfrm>
                  <a:off x="1583760" y="710770"/>
                  <a:ext cx="195732" cy="195732"/>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 name="Oval 14"/>
                <p:cNvSpPr/>
                <p:nvPr/>
              </p:nvSpPr>
              <p:spPr>
                <a:xfrm>
                  <a:off x="1315739" y="710770"/>
                  <a:ext cx="195732" cy="195732"/>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6" name="Oval 15"/>
                <p:cNvSpPr/>
                <p:nvPr/>
              </p:nvSpPr>
              <p:spPr>
                <a:xfrm>
                  <a:off x="1845426" y="710768"/>
                  <a:ext cx="195732" cy="195732"/>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 name="Oval 17"/>
                <p:cNvSpPr/>
                <p:nvPr/>
              </p:nvSpPr>
              <p:spPr>
                <a:xfrm>
                  <a:off x="2104644" y="710768"/>
                  <a:ext cx="195732" cy="195732"/>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 name="Rounded Rectangle 34"/>
                <p:cNvSpPr/>
                <p:nvPr/>
              </p:nvSpPr>
              <p:spPr>
                <a:xfrm>
                  <a:off x="1258218" y="692151"/>
                  <a:ext cx="1097280" cy="254002"/>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0" name="Group 19"/>
              <p:cNvGrpSpPr/>
              <p:nvPr/>
            </p:nvGrpSpPr>
            <p:grpSpPr>
              <a:xfrm>
                <a:off x="7370433" y="3162050"/>
                <a:ext cx="606192" cy="259059"/>
                <a:chOff x="1936377" y="946153"/>
                <a:chExt cx="594360" cy="254002"/>
              </a:xfrm>
            </p:grpSpPr>
            <p:sp>
              <p:nvSpPr>
                <p:cNvPr id="21" name="Oval 20"/>
                <p:cNvSpPr/>
                <p:nvPr/>
              </p:nvSpPr>
              <p:spPr>
                <a:xfrm>
                  <a:off x="1995966" y="964404"/>
                  <a:ext cx="195732" cy="195732"/>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 name="Oval 21"/>
                <p:cNvSpPr/>
                <p:nvPr/>
              </p:nvSpPr>
              <p:spPr>
                <a:xfrm>
                  <a:off x="2257632" y="964402"/>
                  <a:ext cx="195732" cy="195732"/>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 name="Rounded Rectangle 39"/>
                <p:cNvSpPr/>
                <p:nvPr/>
              </p:nvSpPr>
              <p:spPr>
                <a:xfrm>
                  <a:off x="1936377" y="946153"/>
                  <a:ext cx="594360" cy="254002"/>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24" name="Oval 23"/>
              <p:cNvSpPr/>
              <p:nvPr/>
            </p:nvSpPr>
            <p:spPr>
              <a:xfrm>
                <a:off x="5101940" y="6145384"/>
                <a:ext cx="199629" cy="19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 name="Oval 24"/>
              <p:cNvSpPr/>
              <p:nvPr/>
            </p:nvSpPr>
            <p:spPr>
              <a:xfrm>
                <a:off x="5249906" y="5516579"/>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 name="Oval 25"/>
              <p:cNvSpPr/>
              <p:nvPr/>
            </p:nvSpPr>
            <p:spPr>
              <a:xfrm>
                <a:off x="4841722" y="5141515"/>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27" name="Straight Connector 26"/>
              <p:cNvCxnSpPr>
                <a:stCxn id="24" idx="0"/>
                <a:endCxn id="26" idx="4"/>
              </p:cNvCxnSpPr>
              <p:nvPr/>
            </p:nvCxnSpPr>
            <p:spPr>
              <a:xfrm flipH="1" flipV="1">
                <a:off x="4941536" y="5341144"/>
                <a:ext cx="260218" cy="804241"/>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0"/>
                <a:endCxn id="25" idx="4"/>
              </p:cNvCxnSpPr>
              <p:nvPr/>
            </p:nvCxnSpPr>
            <p:spPr>
              <a:xfrm flipV="1">
                <a:off x="5201754" y="5716207"/>
                <a:ext cx="147966" cy="429177"/>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876735" y="6145384"/>
                <a:ext cx="199629" cy="19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 name="Oval 29"/>
              <p:cNvSpPr/>
              <p:nvPr/>
            </p:nvSpPr>
            <p:spPr>
              <a:xfrm>
                <a:off x="6024701" y="5516579"/>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 name="Oval 30"/>
              <p:cNvSpPr/>
              <p:nvPr/>
            </p:nvSpPr>
            <p:spPr>
              <a:xfrm>
                <a:off x="5616517" y="5141515"/>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32" name="Straight Connector 31"/>
              <p:cNvCxnSpPr/>
              <p:nvPr/>
            </p:nvCxnSpPr>
            <p:spPr>
              <a:xfrm flipH="1" flipV="1">
                <a:off x="5716331" y="5341144"/>
                <a:ext cx="260218" cy="804241"/>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976549" y="5716207"/>
                <a:ext cx="147966" cy="429177"/>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650612" y="6145384"/>
                <a:ext cx="199629" cy="19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 name="Oval 34"/>
              <p:cNvSpPr/>
              <p:nvPr/>
            </p:nvSpPr>
            <p:spPr>
              <a:xfrm>
                <a:off x="6798578" y="5516579"/>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 name="Oval 35"/>
              <p:cNvSpPr/>
              <p:nvPr/>
            </p:nvSpPr>
            <p:spPr>
              <a:xfrm>
                <a:off x="6390394" y="5141515"/>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37" name="Straight Connector 36"/>
              <p:cNvCxnSpPr/>
              <p:nvPr/>
            </p:nvCxnSpPr>
            <p:spPr>
              <a:xfrm flipH="1" flipV="1">
                <a:off x="6490208" y="5341144"/>
                <a:ext cx="260218" cy="804241"/>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750426" y="5716207"/>
                <a:ext cx="147966" cy="429177"/>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380479" y="6145384"/>
                <a:ext cx="199629" cy="19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 name="Oval 39"/>
              <p:cNvSpPr/>
              <p:nvPr/>
            </p:nvSpPr>
            <p:spPr>
              <a:xfrm>
                <a:off x="7528445" y="5516579"/>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 name="Oval 40"/>
              <p:cNvSpPr/>
              <p:nvPr/>
            </p:nvSpPr>
            <p:spPr>
              <a:xfrm>
                <a:off x="7120261" y="5141515"/>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42" name="Straight Connector 41"/>
              <p:cNvCxnSpPr/>
              <p:nvPr/>
            </p:nvCxnSpPr>
            <p:spPr>
              <a:xfrm flipH="1" flipV="1">
                <a:off x="7220075" y="5341144"/>
                <a:ext cx="260218" cy="804241"/>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480293" y="5716207"/>
                <a:ext cx="147966" cy="429177"/>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123631" y="6145384"/>
                <a:ext cx="199629" cy="19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5" name="Oval 44"/>
              <p:cNvSpPr/>
              <p:nvPr/>
            </p:nvSpPr>
            <p:spPr>
              <a:xfrm>
                <a:off x="8271597" y="5516579"/>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 name="Oval 45"/>
              <p:cNvSpPr/>
              <p:nvPr/>
            </p:nvSpPr>
            <p:spPr>
              <a:xfrm>
                <a:off x="7863412" y="5141515"/>
                <a:ext cx="199629" cy="199629"/>
              </a:xfrm>
              <a:prstGeom prst="ellipse">
                <a:avLst/>
              </a:prstGeom>
              <a:pattFill prst="wdDnDiag">
                <a:fgClr>
                  <a:srgbClr val="0070C0"/>
                </a:fgClr>
                <a:bgClr>
                  <a:schemeClr val="accent1">
                    <a:lumMod val="60000"/>
                    <a:lumOff val="40000"/>
                  </a:schemeClr>
                </a:bgClr>
              </a:patt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47" name="Straight Connector 46"/>
              <p:cNvCxnSpPr/>
              <p:nvPr/>
            </p:nvCxnSpPr>
            <p:spPr>
              <a:xfrm flipH="1" flipV="1">
                <a:off x="7963227" y="5341144"/>
                <a:ext cx="260218" cy="804241"/>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8223445" y="5716207"/>
                <a:ext cx="147966" cy="429177"/>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6" idx="6"/>
                <a:endCxn id="31" idx="2"/>
              </p:cNvCxnSpPr>
              <p:nvPr/>
            </p:nvCxnSpPr>
            <p:spPr>
              <a:xfrm>
                <a:off x="5041350" y="5241329"/>
                <a:ext cx="575167"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1" idx="6"/>
                <a:endCxn id="36" idx="2"/>
              </p:cNvCxnSpPr>
              <p:nvPr/>
            </p:nvCxnSpPr>
            <p:spPr>
              <a:xfrm>
                <a:off x="5816145" y="5241329"/>
                <a:ext cx="574249"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6" idx="6"/>
                <a:endCxn id="41" idx="2"/>
              </p:cNvCxnSpPr>
              <p:nvPr/>
            </p:nvCxnSpPr>
            <p:spPr>
              <a:xfrm>
                <a:off x="6590022" y="5241329"/>
                <a:ext cx="530239"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6"/>
                <a:endCxn id="46" idx="2"/>
              </p:cNvCxnSpPr>
              <p:nvPr/>
            </p:nvCxnSpPr>
            <p:spPr>
              <a:xfrm>
                <a:off x="7319889" y="5241329"/>
                <a:ext cx="543523"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26" idx="2"/>
              </p:cNvCxnSpPr>
              <p:nvPr/>
            </p:nvCxnSpPr>
            <p:spPr>
              <a:xfrm>
                <a:off x="4236740" y="5241329"/>
                <a:ext cx="604982"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390394" y="4309890"/>
                <a:ext cx="606192" cy="259060"/>
                <a:chOff x="4368275" y="3166406"/>
                <a:chExt cx="594360" cy="254003"/>
              </a:xfrm>
            </p:grpSpPr>
            <p:sp>
              <p:nvSpPr>
                <p:cNvPr id="55" name="Oval 54"/>
                <p:cNvSpPr/>
                <p:nvPr/>
              </p:nvSpPr>
              <p:spPr>
                <a:xfrm>
                  <a:off x="4439496" y="3196150"/>
                  <a:ext cx="195732" cy="19573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56" name="Oval 55"/>
                <p:cNvSpPr/>
                <p:nvPr/>
              </p:nvSpPr>
              <p:spPr>
                <a:xfrm>
                  <a:off x="4688347" y="3196150"/>
                  <a:ext cx="195732" cy="19573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7" name="Rounded Rectangle 123"/>
                <p:cNvSpPr/>
                <p:nvPr/>
              </p:nvSpPr>
              <p:spPr>
                <a:xfrm>
                  <a:off x="4368275" y="3166406"/>
                  <a:ext cx="594360" cy="25400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58" name="Straight Connector 57"/>
              <p:cNvCxnSpPr>
                <a:stCxn id="45" idx="2"/>
                <a:endCxn id="40" idx="6"/>
              </p:cNvCxnSpPr>
              <p:nvPr/>
            </p:nvCxnSpPr>
            <p:spPr>
              <a:xfrm flipH="1">
                <a:off x="7728074" y="5616393"/>
                <a:ext cx="543523"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0" idx="2"/>
                <a:endCxn id="35" idx="6"/>
              </p:cNvCxnSpPr>
              <p:nvPr/>
            </p:nvCxnSpPr>
            <p:spPr>
              <a:xfrm flipH="1">
                <a:off x="6998207" y="5616393"/>
                <a:ext cx="530239"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5" idx="2"/>
                <a:endCxn id="30" idx="6"/>
              </p:cNvCxnSpPr>
              <p:nvPr/>
            </p:nvCxnSpPr>
            <p:spPr>
              <a:xfrm flipH="1">
                <a:off x="6224329" y="5616393"/>
                <a:ext cx="574249"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0" idx="2"/>
                <a:endCxn id="25" idx="6"/>
              </p:cNvCxnSpPr>
              <p:nvPr/>
            </p:nvCxnSpPr>
            <p:spPr>
              <a:xfrm flipH="1">
                <a:off x="5449534" y="5616393"/>
                <a:ext cx="575167"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8453121" y="4308138"/>
                <a:ext cx="585045" cy="259059"/>
                <a:chOff x="7469064" y="2766146"/>
                <a:chExt cx="573626" cy="254002"/>
              </a:xfrm>
            </p:grpSpPr>
            <p:sp>
              <p:nvSpPr>
                <p:cNvPr id="64" name="Oval 63"/>
                <p:cNvSpPr/>
                <p:nvPr/>
              </p:nvSpPr>
              <p:spPr>
                <a:xfrm>
                  <a:off x="7518085" y="2794088"/>
                  <a:ext cx="195732" cy="1957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0000"/>
                    </a:solidFill>
                  </a:endParaRPr>
                </a:p>
              </p:txBody>
            </p:sp>
            <p:sp>
              <p:nvSpPr>
                <p:cNvPr id="66" name="Rounded Rectangle 40"/>
                <p:cNvSpPr/>
                <p:nvPr/>
              </p:nvSpPr>
              <p:spPr>
                <a:xfrm>
                  <a:off x="7469064" y="2766146"/>
                  <a:ext cx="573626" cy="254002"/>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7" name="Oval 66"/>
                <p:cNvSpPr/>
                <p:nvPr/>
              </p:nvSpPr>
              <p:spPr>
                <a:xfrm>
                  <a:off x="7779616" y="2794088"/>
                  <a:ext cx="195732" cy="1957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68" name="Straight Connector 67"/>
              <p:cNvCxnSpPr>
                <a:stCxn id="57" idx="0"/>
                <a:endCxn id="15" idx="4"/>
              </p:cNvCxnSpPr>
              <p:nvPr/>
            </p:nvCxnSpPr>
            <p:spPr>
              <a:xfrm flipV="1">
                <a:off x="6693490" y="3992822"/>
                <a:ext cx="575257" cy="317068"/>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0"/>
                <a:endCxn id="15" idx="4"/>
              </p:cNvCxnSpPr>
              <p:nvPr/>
            </p:nvCxnSpPr>
            <p:spPr>
              <a:xfrm flipH="1" flipV="1">
                <a:off x="7268747" y="3992822"/>
                <a:ext cx="1476897" cy="315316"/>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0"/>
                <a:endCxn id="23" idx="2"/>
              </p:cNvCxnSpPr>
              <p:nvPr/>
            </p:nvCxnSpPr>
            <p:spPr>
              <a:xfrm flipV="1">
                <a:off x="7669828" y="3421109"/>
                <a:ext cx="3700" cy="353095"/>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7567972" y="2625192"/>
                <a:ext cx="199629" cy="19962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72" name="Straight Connector 71"/>
              <p:cNvCxnSpPr>
                <a:stCxn id="23" idx="0"/>
                <a:endCxn id="71" idx="4"/>
              </p:cNvCxnSpPr>
              <p:nvPr/>
            </p:nvCxnSpPr>
            <p:spPr>
              <a:xfrm flipH="1" flipV="1">
                <a:off x="7667786" y="2824821"/>
                <a:ext cx="5742" cy="337229"/>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Freeform: Shape 72"/>
              <p:cNvSpPr/>
              <p:nvPr/>
            </p:nvSpPr>
            <p:spPr bwMode="auto">
              <a:xfrm>
                <a:off x="6837011" y="4599286"/>
                <a:ext cx="1486250" cy="642042"/>
              </a:xfrm>
              <a:custGeom>
                <a:avLst/>
                <a:gdLst>
                  <a:gd name="connsiteX0" fmla="*/ 1502875 w 1828781"/>
                  <a:gd name="connsiteY0" fmla="*/ 688063 h 688063"/>
                  <a:gd name="connsiteX1" fmla="*/ 1747319 w 1828781"/>
                  <a:gd name="connsiteY1" fmla="*/ 561314 h 688063"/>
                  <a:gd name="connsiteX2" fmla="*/ 262550 w 1828781"/>
                  <a:gd name="connsiteY2" fmla="*/ 298764 h 688063"/>
                  <a:gd name="connsiteX3" fmla="*/ 0 w 1828781"/>
                  <a:gd name="connsiteY3" fmla="*/ 0 h 688063"/>
                </a:gdLst>
                <a:ahLst/>
                <a:cxnLst>
                  <a:cxn ang="0">
                    <a:pos x="connsiteX0" y="connsiteY0"/>
                  </a:cxn>
                  <a:cxn ang="0">
                    <a:pos x="connsiteX1" y="connsiteY1"/>
                  </a:cxn>
                  <a:cxn ang="0">
                    <a:pos x="connsiteX2" y="connsiteY2"/>
                  </a:cxn>
                  <a:cxn ang="0">
                    <a:pos x="connsiteX3" y="connsiteY3"/>
                  </a:cxn>
                </a:cxnLst>
                <a:rect l="l" t="t" r="r" b="b"/>
                <a:pathLst>
                  <a:path w="1828781" h="688063">
                    <a:moveTo>
                      <a:pt x="1502875" y="688063"/>
                    </a:moveTo>
                    <a:cubicBezTo>
                      <a:pt x="1728457" y="657130"/>
                      <a:pt x="1954040" y="626197"/>
                      <a:pt x="1747319" y="561314"/>
                    </a:cubicBezTo>
                    <a:cubicBezTo>
                      <a:pt x="1540598" y="496431"/>
                      <a:pt x="553770" y="392316"/>
                      <a:pt x="262550" y="298764"/>
                    </a:cubicBezTo>
                    <a:cubicBezTo>
                      <a:pt x="-28670" y="205212"/>
                      <a:pt x="58847" y="146364"/>
                      <a:pt x="0" y="0"/>
                    </a:cubicBezTo>
                  </a:path>
                </a:pathLst>
              </a:custGeom>
              <a:noFill/>
              <a:ln w="2540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p:cNvSpPr/>
              <p:nvPr/>
            </p:nvSpPr>
            <p:spPr bwMode="auto">
              <a:xfrm rot="184533">
                <a:off x="3775836" y="4529713"/>
                <a:ext cx="2861555" cy="1177953"/>
              </a:xfrm>
              <a:custGeom>
                <a:avLst/>
                <a:gdLst>
                  <a:gd name="connsiteX0" fmla="*/ 1558158 w 2980974"/>
                  <a:gd name="connsiteY0" fmla="*/ 990600 h 1095764"/>
                  <a:gd name="connsiteX1" fmla="*/ 272283 w 2980974"/>
                  <a:gd name="connsiteY1" fmla="*/ 1038225 h 1095764"/>
                  <a:gd name="connsiteX2" fmla="*/ 215133 w 2980974"/>
                  <a:gd name="connsiteY2" fmla="*/ 295275 h 1095764"/>
                  <a:gd name="connsiteX3" fmla="*/ 2644008 w 2980974"/>
                  <a:gd name="connsiteY3" fmla="*/ 304800 h 1095764"/>
                  <a:gd name="connsiteX4" fmla="*/ 2901183 w 2980974"/>
                  <a:gd name="connsiteY4" fmla="*/ 0 h 1095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0974" h="1095764">
                    <a:moveTo>
                      <a:pt x="1558158" y="990600"/>
                    </a:moveTo>
                    <a:cubicBezTo>
                      <a:pt x="1027139" y="1072356"/>
                      <a:pt x="496120" y="1154112"/>
                      <a:pt x="272283" y="1038225"/>
                    </a:cubicBezTo>
                    <a:cubicBezTo>
                      <a:pt x="48446" y="922338"/>
                      <a:pt x="-180155" y="417512"/>
                      <a:pt x="215133" y="295275"/>
                    </a:cubicBezTo>
                    <a:cubicBezTo>
                      <a:pt x="610420" y="173037"/>
                      <a:pt x="2196333" y="354012"/>
                      <a:pt x="2644008" y="304800"/>
                    </a:cubicBezTo>
                    <a:cubicBezTo>
                      <a:pt x="3091683" y="255588"/>
                      <a:pt x="2996433" y="127794"/>
                      <a:pt x="2901183" y="0"/>
                    </a:cubicBezTo>
                  </a:path>
                </a:pathLst>
              </a:custGeom>
              <a:noFill/>
              <a:ln w="25400">
                <a:solidFill>
                  <a:srgbClr val="125AAA"/>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673321" y="6431429"/>
                <a:ext cx="4040337" cy="369332"/>
              </a:xfrm>
              <a:prstGeom prst="rect">
                <a:avLst/>
              </a:prstGeom>
            </p:spPr>
            <p:txBody>
              <a:bodyPr wrap="none">
                <a:spAutoFit/>
              </a:bodyPr>
              <a:lstStyle/>
              <a:p>
                <a:r>
                  <a:rPr lang="en-US" i="1" dirty="0">
                    <a:solidFill>
                      <a:srgbClr val="C00000"/>
                    </a:solidFill>
                    <a:latin typeface="Times New Roman" panose="02020603050405020304" pitchFamily="18" charset="0"/>
                    <a:cs typeface="Times New Roman" panose="02020603050405020304" pitchFamily="18" charset="0"/>
                  </a:rPr>
                  <a:t>Q: Which super heroes came from Earth?</a:t>
                </a:r>
                <a:endParaRPr lang="en-US" dirty="0"/>
              </a:p>
            </p:txBody>
          </p:sp>
          <p:sp>
            <p:nvSpPr>
              <p:cNvPr id="76" name="Rectangle 75"/>
              <p:cNvSpPr/>
              <p:nvPr/>
            </p:nvSpPr>
            <p:spPr>
              <a:xfrm>
                <a:off x="8228681" y="4595695"/>
                <a:ext cx="1082348" cy="369332"/>
              </a:xfrm>
              <a:prstGeom prst="rect">
                <a:avLst/>
              </a:prstGeom>
            </p:spPr>
            <p:txBody>
              <a:bodyPr wrap="none">
                <a:spAutoFit/>
              </a:bodyPr>
              <a:lstStyle/>
              <a:p>
                <a:r>
                  <a:rPr lang="en-US" i="1" dirty="0">
                    <a:solidFill>
                      <a:schemeClr val="accent2"/>
                    </a:solidFill>
                    <a:latin typeface="Times New Roman" panose="02020603050405020304" pitchFamily="18" charset="0"/>
                    <a:cs typeface="Times New Roman" panose="02020603050405020304" pitchFamily="18" charset="0"/>
                  </a:rPr>
                  <a:t>character</a:t>
                </a:r>
                <a:endParaRPr lang="en-US" dirty="0">
                  <a:solidFill>
                    <a:schemeClr val="accent2"/>
                  </a:solidFill>
                </a:endParaRPr>
              </a:p>
            </p:txBody>
          </p:sp>
        </p:grpSp>
      </p:grpSp>
      <p:sp>
        <p:nvSpPr>
          <p:cNvPr id="4" name="TextBox 3"/>
          <p:cNvSpPr txBox="1"/>
          <p:nvPr/>
        </p:nvSpPr>
        <p:spPr>
          <a:xfrm>
            <a:off x="2862160" y="4303891"/>
            <a:ext cx="345488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Bi-LSTM Word Embedding</a:t>
            </a:r>
          </a:p>
        </p:txBody>
      </p:sp>
      <p:sp>
        <p:nvSpPr>
          <p:cNvPr id="77" name="TextBox 76"/>
          <p:cNvSpPr txBox="1"/>
          <p:nvPr/>
        </p:nvSpPr>
        <p:spPr>
          <a:xfrm>
            <a:off x="8672371" y="5358946"/>
            <a:ext cx="2730266"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Word Embedding initialized with </a:t>
            </a:r>
            <a:r>
              <a:rPr lang="en-US" sz="2000" dirty="0" err="1">
                <a:gradFill>
                  <a:gsLst>
                    <a:gs pos="2917">
                      <a:schemeClr val="tx1"/>
                    </a:gs>
                    <a:gs pos="30000">
                      <a:schemeClr val="tx1"/>
                    </a:gs>
                  </a:gsLst>
                  <a:lin ang="5400000" scaled="0"/>
                </a:gradFill>
              </a:rPr>
              <a:t>GloVe</a:t>
            </a:r>
            <a:endParaRPr lang="en-US" sz="2000" dirty="0">
              <a:gradFill>
                <a:gsLst>
                  <a:gs pos="2917">
                    <a:schemeClr val="tx1"/>
                  </a:gs>
                  <a:gs pos="30000">
                    <a:schemeClr val="tx1"/>
                  </a:gs>
                </a:gsLst>
                <a:lin ang="5400000" scaled="0"/>
              </a:gradFill>
            </a:endParaRPr>
          </a:p>
        </p:txBody>
      </p:sp>
      <p:sp>
        <p:nvSpPr>
          <p:cNvPr id="8" name="Freeform: Shape 7"/>
          <p:cNvSpPr/>
          <p:nvPr/>
        </p:nvSpPr>
        <p:spPr bwMode="auto">
          <a:xfrm>
            <a:off x="8926758" y="4630484"/>
            <a:ext cx="962025" cy="828675"/>
          </a:xfrm>
          <a:custGeom>
            <a:avLst/>
            <a:gdLst>
              <a:gd name="connsiteX0" fmla="*/ 962025 w 962025"/>
              <a:gd name="connsiteY0" fmla="*/ 828675 h 828675"/>
              <a:gd name="connsiteX1" fmla="*/ 704850 w 962025"/>
              <a:gd name="connsiteY1" fmla="*/ 361950 h 828675"/>
              <a:gd name="connsiteX2" fmla="*/ 0 w 962025"/>
              <a:gd name="connsiteY2" fmla="*/ 0 h 828675"/>
            </a:gdLst>
            <a:ahLst/>
            <a:cxnLst>
              <a:cxn ang="0">
                <a:pos x="connsiteX0" y="connsiteY0"/>
              </a:cxn>
              <a:cxn ang="0">
                <a:pos x="connsiteX1" y="connsiteY1"/>
              </a:cxn>
              <a:cxn ang="0">
                <a:pos x="connsiteX2" y="connsiteY2"/>
              </a:cxn>
            </a:cxnLst>
            <a:rect l="l" t="t" r="r" b="b"/>
            <a:pathLst>
              <a:path w="962025" h="828675">
                <a:moveTo>
                  <a:pt x="962025" y="828675"/>
                </a:moveTo>
                <a:cubicBezTo>
                  <a:pt x="913606" y="664369"/>
                  <a:pt x="865188" y="500063"/>
                  <a:pt x="704850" y="361950"/>
                </a:cubicBezTo>
                <a:cubicBezTo>
                  <a:pt x="544512" y="223837"/>
                  <a:pt x="272256" y="111918"/>
                  <a:pt x="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p:nvSpPr>
        <p:spPr bwMode="auto">
          <a:xfrm>
            <a:off x="8172450" y="6091915"/>
            <a:ext cx="1676400" cy="480574"/>
          </a:xfrm>
          <a:custGeom>
            <a:avLst/>
            <a:gdLst>
              <a:gd name="connsiteX0" fmla="*/ 1076325 w 1076325"/>
              <a:gd name="connsiteY0" fmla="*/ 0 h 239353"/>
              <a:gd name="connsiteX1" fmla="*/ 714375 w 1076325"/>
              <a:gd name="connsiteY1" fmla="*/ 228600 h 239353"/>
              <a:gd name="connsiteX2" fmla="*/ 0 w 1076325"/>
              <a:gd name="connsiteY2" fmla="*/ 180975 h 239353"/>
            </a:gdLst>
            <a:ahLst/>
            <a:cxnLst>
              <a:cxn ang="0">
                <a:pos x="connsiteX0" y="connsiteY0"/>
              </a:cxn>
              <a:cxn ang="0">
                <a:pos x="connsiteX1" y="connsiteY1"/>
              </a:cxn>
              <a:cxn ang="0">
                <a:pos x="connsiteX2" y="connsiteY2"/>
              </a:cxn>
            </a:cxnLst>
            <a:rect l="l" t="t" r="r" b="b"/>
            <a:pathLst>
              <a:path w="1076325" h="239353">
                <a:moveTo>
                  <a:pt x="1076325" y="0"/>
                </a:moveTo>
                <a:cubicBezTo>
                  <a:pt x="985043" y="99219"/>
                  <a:pt x="893762" y="198438"/>
                  <a:pt x="714375" y="228600"/>
                </a:cubicBezTo>
                <a:cubicBezTo>
                  <a:pt x="534987" y="258763"/>
                  <a:pt x="267493" y="219869"/>
                  <a:pt x="0" y="18097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391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7" grpId="0"/>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20964"/>
          </a:xfrm>
        </p:spPr>
        <p:txBody>
          <a:bodyPr/>
          <a:lstStyle/>
          <a:p>
            <a:r>
              <a:rPr lang="en-US" dirty="0"/>
              <a:t>Indirect supervision: only answers are available</a:t>
            </a:r>
          </a:p>
          <a:p>
            <a:endParaRPr lang="en-US" dirty="0"/>
          </a:p>
          <a:p>
            <a:r>
              <a:rPr lang="en-US" dirty="0"/>
              <a:t>Algorithm (for each question):</a:t>
            </a:r>
          </a:p>
          <a:p>
            <a:pPr lvl="1"/>
            <a:r>
              <a:rPr lang="en-US" dirty="0"/>
              <a:t>Find the </a:t>
            </a:r>
            <a:r>
              <a:rPr lang="en-US" i="1" dirty="0">
                <a:solidFill>
                  <a:srgbClr val="C00000"/>
                </a:solidFill>
              </a:rPr>
              <a:t>reference</a:t>
            </a:r>
            <a:r>
              <a:rPr lang="en-US" dirty="0"/>
              <a:t> semantic parse that evaluates to the gold answers</a:t>
            </a:r>
          </a:p>
          <a:p>
            <a:pPr lvl="1"/>
            <a:r>
              <a:rPr lang="en-US" dirty="0"/>
              <a:t>Find the </a:t>
            </a:r>
            <a:r>
              <a:rPr lang="en-US" i="1" dirty="0">
                <a:solidFill>
                  <a:schemeClr val="accent2">
                    <a:lumMod val="75000"/>
                  </a:schemeClr>
                </a:solidFill>
              </a:rPr>
              <a:t>predicted</a:t>
            </a:r>
            <a:r>
              <a:rPr lang="en-US" dirty="0"/>
              <a:t> semantic parse based on the current model</a:t>
            </a:r>
          </a:p>
          <a:p>
            <a:pPr lvl="1"/>
            <a:r>
              <a:rPr lang="en-US" dirty="0"/>
              <a:t>Derive loss by comparing them; update model parameters by stochastic gradient decent</a:t>
            </a:r>
          </a:p>
        </p:txBody>
      </p:sp>
      <p:sp>
        <p:nvSpPr>
          <p:cNvPr id="3" name="Title 2"/>
          <p:cNvSpPr>
            <a:spLocks noGrp="1"/>
          </p:cNvSpPr>
          <p:nvPr>
            <p:ph type="title"/>
          </p:nvPr>
        </p:nvSpPr>
        <p:spPr/>
        <p:txBody>
          <a:bodyPr/>
          <a:lstStyle/>
          <a:p>
            <a:r>
              <a:rPr lang="en-US" dirty="0"/>
              <a:t>Reward-guided Structured Learning</a:t>
            </a:r>
          </a:p>
        </p:txBody>
      </p:sp>
    </p:spTree>
    <p:extLst>
      <p:ext uri="{BB962C8B-B14F-4D97-AF65-F5344CB8AC3E}">
        <p14:creationId xmlns:p14="http://schemas.microsoft.com/office/powerpoint/2010/main" val="32451351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74638" y="1212850"/>
                <a:ext cx="11887200" cy="2125967"/>
              </a:xfrm>
            </p:spPr>
            <p:txBody>
              <a:bodyPr/>
              <a:lstStyle/>
              <a:p>
                <a:r>
                  <a:rPr lang="en-US" dirty="0"/>
                  <a:t>Ideal case: </a:t>
                </a:r>
                <a:r>
                  <a:rPr lang="en-US" i="1" dirty="0">
                    <a:solidFill>
                      <a:srgbClr val="C00000"/>
                    </a:solidFill>
                  </a:rPr>
                  <a:t>reference</a:t>
                </a:r>
                <a:r>
                  <a:rPr lang="en-US" dirty="0"/>
                  <a:t> parse that evaluates to the gold answers</a:t>
                </a:r>
              </a:p>
              <a:p>
                <a:pPr lvl="1"/>
                <a:r>
                  <a:rPr lang="en-US" dirty="0"/>
                  <a:t>True reward: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e>
                    </m:d>
                  </m:oMath>
                </a14:m>
                <a:r>
                  <a:rPr lang="en-US" dirty="0"/>
                  <a:t> (answers = gold answers)</a:t>
                </a:r>
              </a:p>
              <a:p>
                <a:r>
                  <a:rPr lang="en-US" dirty="0"/>
                  <a:t>Beam search: find the parse with highest approximated reward</a:t>
                </a:r>
              </a:p>
              <a:p>
                <a:pPr lvl="1"/>
                <a:r>
                  <a:rPr lang="en-US" dirty="0"/>
                  <a:t>Approximated reward: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rPr>
                      <m:t> / </m:t>
                    </m:r>
                    <m:d>
                      <m:dPr>
                        <m:begChr m:val="|"/>
                        <m:endChr m:val="|"/>
                        <m:ctrlPr>
                          <a:rPr lang="en-US" i="1">
                            <a:latin typeface="Cambria Math" panose="02040503050406030204" pitchFamily="18" charset="0"/>
                          </a:rPr>
                        </m:ctrlPr>
                      </m:dPr>
                      <m:e>
                        <m:r>
                          <a:rPr lang="en-US" i="1">
                            <a:latin typeface="Cambria Math" panose="02040503050406030204" pitchFamily="18" charset="0"/>
                          </a:rPr>
                          <m:t>𝐴</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r>
                              <a:rPr lang="en-US" i="1">
                                <a:latin typeface="Cambria Math" panose="02040503050406030204" pitchFamily="18" charset="0"/>
                                <a:ea typeface="Cambria Math" panose="02040503050406030204" pitchFamily="18" charset="0"/>
                              </a:rPr>
                              <m:t>∗</m:t>
                            </m:r>
                          </m:sup>
                        </m:sSup>
                      </m:e>
                    </m:d>
                  </m:oMath>
                </a14:m>
                <a:r>
                  <a:rPr lang="en-US" dirty="0"/>
                  <a:t> (Jaccard)</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74638" y="1212850"/>
                <a:ext cx="11887200" cy="2125967"/>
              </a:xfrm>
              <a:blipFill>
                <a:blip r:embed="rId3"/>
                <a:stretch>
                  <a:fillRect l="-513" t="-401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Find the Reference Semantic Parse</a:t>
            </a:r>
          </a:p>
        </p:txBody>
      </p:sp>
      <mc:AlternateContent xmlns:mc="http://schemas.openxmlformats.org/markup-compatibility/2006" xmlns:a14="http://schemas.microsoft.com/office/drawing/2010/main">
        <mc:Choice Requires="a14">
          <p:sp>
            <p:nvSpPr>
              <p:cNvPr id="4" name="Rectangle 3"/>
              <p:cNvSpPr/>
              <p:nvPr/>
            </p:nvSpPr>
            <p:spPr>
              <a:xfrm>
                <a:off x="524485" y="3869171"/>
                <a:ext cx="11637353" cy="523220"/>
              </a:xfrm>
              <a:prstGeom prst="rect">
                <a:avLst/>
              </a:prstGeom>
            </p:spPr>
            <p:txBody>
              <a:bodyPr wrap="none">
                <a:spAutoFit/>
              </a:bodyPr>
              <a:lstStyle/>
              <a:p>
                <a14:m>
                  <m:oMath xmlns:m="http://schemas.openxmlformats.org/officeDocument/2006/math">
                    <m:r>
                      <a:rPr lang="en-US" sz="2800" i="1" dirty="0" smtClean="0">
                        <a:solidFill>
                          <a:schemeClr val="tx1"/>
                        </a:solidFill>
                        <a:latin typeface="Cambria Math" panose="02040503050406030204" pitchFamily="18" charset="0"/>
                        <a:cs typeface="Times New Roman" panose="02020603050405020304" pitchFamily="18" charset="0"/>
                      </a:rPr>
                      <m:t>𝑄</m:t>
                    </m:r>
                    <m:r>
                      <a:rPr lang="en-US" sz="2800" i="1" dirty="0" smtClean="0">
                        <a:solidFill>
                          <a:schemeClr val="tx1"/>
                        </a:solidFill>
                        <a:latin typeface="Cambria Math" panose="02040503050406030204" pitchFamily="18" charset="0"/>
                        <a:cs typeface="Times New Roman" panose="02020603050405020304" pitchFamily="18" charset="0"/>
                      </a:rPr>
                      <m:t>=</m:t>
                    </m:r>
                  </m:oMath>
                </a14:m>
                <a:r>
                  <a:rPr lang="en-US" sz="2800" i="1" dirty="0">
                    <a:solidFill>
                      <a:srgbClr val="C00000"/>
                    </a:solidFill>
                    <a:latin typeface="Times New Roman" panose="02020603050405020304" pitchFamily="18" charset="0"/>
                    <a:cs typeface="Times New Roman" panose="02020603050405020304" pitchFamily="18" charset="0"/>
                  </a:rPr>
                  <a:t> “Which super heroes came from Earth?”</a:t>
                </a:r>
                <a:r>
                  <a:rPr lang="en-US" sz="2800" i="1" dirty="0">
                    <a:latin typeface="Times New Roman" panose="02020603050405020304" pitchFamily="18" charset="0"/>
                    <a:cs typeface="Times New Roman" panose="02020603050405020304" pitchFamily="18" charset="0"/>
                  </a:rPr>
                  <a:t>,</a:t>
                </a:r>
                <a:r>
                  <a:rPr lang="en-US" sz="2800" i="1"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rPr>
                          <m:t>𝐴</m:t>
                        </m:r>
                      </m:e>
                      <m:sup>
                        <m:r>
                          <a:rPr lang="en-US" sz="2800" i="1" dirty="0" smtClean="0">
                            <a:latin typeface="Cambria Math" panose="02040503050406030204" pitchFamily="18" charset="0"/>
                          </a:rPr>
                          <m:t>∗</m:t>
                        </m:r>
                      </m:sup>
                    </m:sSup>
                    <m:r>
                      <a:rPr lang="en-US" sz="2800" i="1" dirty="0" smtClean="0">
                        <a:latin typeface="Cambria Math" panose="02040503050406030204" pitchFamily="18" charset="0"/>
                        <a:cs typeface="Times New Roman" panose="02020603050405020304" pitchFamily="18" charset="0"/>
                      </a:rPr>
                      <m:t>=</m:t>
                    </m:r>
                  </m:oMath>
                </a14:m>
                <a:r>
                  <a:rPr lang="en-US" sz="2800" dirty="0">
                    <a:solidFill>
                      <a:schemeClr val="accent2">
                        <a:lumMod val="75000"/>
                      </a:schemeClr>
                    </a:solidFill>
                    <a:latin typeface="Times New Roman" panose="02020603050405020304" pitchFamily="18" charset="0"/>
                    <a:cs typeface="Times New Roman" panose="02020603050405020304" pitchFamily="18" charset="0"/>
                  </a:rPr>
                  <a:t> {</a:t>
                </a:r>
                <a:r>
                  <a:rPr lang="en-US" sz="2800" i="1" dirty="0" err="1">
                    <a:solidFill>
                      <a:schemeClr val="accent2">
                        <a:lumMod val="75000"/>
                      </a:schemeClr>
                    </a:solidFill>
                    <a:latin typeface="Times New Roman" panose="02020603050405020304" pitchFamily="18" charset="0"/>
                    <a:cs typeface="Times New Roman" panose="02020603050405020304" pitchFamily="18" charset="0"/>
                  </a:rPr>
                  <a:t>Dragonwing</a:t>
                </a:r>
                <a:r>
                  <a:rPr lang="en-US" sz="2800" i="1" dirty="0">
                    <a:solidFill>
                      <a:schemeClr val="accent2">
                        <a:lumMod val="75000"/>
                      </a:schemeClr>
                    </a:solidFill>
                    <a:latin typeface="Times New Roman" panose="02020603050405020304" pitchFamily="18" charset="0"/>
                    <a:cs typeface="Times New Roman" panose="02020603050405020304" pitchFamily="18" charset="0"/>
                  </a:rPr>
                  <a:t>, Harmonia</a:t>
                </a:r>
                <a:r>
                  <a:rPr lang="en-US" sz="2800" dirty="0">
                    <a:solidFill>
                      <a:schemeClr val="accent2">
                        <a:lumMod val="75000"/>
                      </a:schemeClr>
                    </a:solidFill>
                    <a:latin typeface="Times New Roman" panose="02020603050405020304" pitchFamily="18" charset="0"/>
                    <a:cs typeface="Times New Roman" panose="02020603050405020304" pitchFamily="18" charset="0"/>
                  </a:rPr>
                  <a:t>}</a:t>
                </a:r>
              </a:p>
            </p:txBody>
          </p:sp>
        </mc:Choice>
        <mc:Fallback xmlns="">
          <p:sp>
            <p:nvSpPr>
              <p:cNvPr id="4" name="Rectangle 3"/>
              <p:cNvSpPr>
                <a:spLocks noRot="1" noChangeAspect="1" noMove="1" noResize="1" noEditPoints="1" noAdjustHandles="1" noChangeArrowheads="1" noChangeShapeType="1" noTextEdit="1"/>
              </p:cNvSpPr>
              <p:nvPr/>
            </p:nvSpPr>
            <p:spPr>
              <a:xfrm>
                <a:off x="524485" y="3869171"/>
                <a:ext cx="11637353" cy="523220"/>
              </a:xfrm>
              <a:prstGeom prst="rect">
                <a:avLst/>
              </a:prstGeom>
              <a:blipFill>
                <a:blip r:embed="rId4"/>
                <a:stretch>
                  <a:fillRect t="-12791" r="-105" b="-31395"/>
                </a:stretch>
              </a:blipFill>
            </p:spPr>
            <p:txBody>
              <a:bodyPr/>
              <a:lstStyle/>
              <a:p>
                <a:r>
                  <a:rPr lang="en-US">
                    <a:noFill/>
                  </a:rPr>
                  <a:t> </a:t>
                </a:r>
              </a:p>
            </p:txBody>
          </p:sp>
        </mc:Fallback>
      </mc:AlternateContent>
      <p:grpSp>
        <p:nvGrpSpPr>
          <p:cNvPr id="5" name="Group 4"/>
          <p:cNvGrpSpPr/>
          <p:nvPr/>
        </p:nvGrpSpPr>
        <p:grpSpPr>
          <a:xfrm>
            <a:off x="1359199" y="5245786"/>
            <a:ext cx="733426" cy="704808"/>
            <a:chOff x="1157287" y="4371995"/>
            <a:chExt cx="733426" cy="704808"/>
          </a:xfrm>
        </p:grpSpPr>
        <p:sp>
          <p:nvSpPr>
            <p:cNvPr id="6" name="Flowchart: Connector 5"/>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7" name="TextBox 6"/>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0</m:t>
                            </m:r>
                          </m:sub>
                        </m:sSub>
                      </m:oMath>
                    </m:oMathPara>
                  </a14:m>
                  <a:endParaRPr lang="en-US" sz="2400" dirty="0" err="1">
                    <a:solidFill>
                      <a:srgbClr val="7030A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5"/>
                  <a:stretch>
                    <a:fillRect/>
                  </a:stretch>
                </a:blipFill>
              </p:spPr>
              <p:txBody>
                <a:bodyPr/>
                <a:lstStyle/>
                <a:p>
                  <a:r>
                    <a:rPr lang="en-US">
                      <a:noFill/>
                    </a:rPr>
                    <a:t> </a:t>
                  </a:r>
                </a:p>
              </p:txBody>
            </p:sp>
          </mc:Fallback>
        </mc:AlternateContent>
      </p:grpSp>
      <p:grpSp>
        <p:nvGrpSpPr>
          <p:cNvPr id="8" name="Group 7"/>
          <p:cNvGrpSpPr/>
          <p:nvPr/>
        </p:nvGrpSpPr>
        <p:grpSpPr>
          <a:xfrm>
            <a:off x="4154786" y="4769548"/>
            <a:ext cx="733426" cy="704808"/>
            <a:chOff x="1157287" y="4371995"/>
            <a:chExt cx="733426" cy="704808"/>
          </a:xfrm>
        </p:grpSpPr>
        <p:sp>
          <p:nvSpPr>
            <p:cNvPr id="9" name="Flowchart: Connector 8"/>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10" name="TextBox 9"/>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Sub>
                      </m:oMath>
                    </m:oMathPara>
                  </a14:m>
                  <a:endParaRPr lang="en-US" sz="2400" dirty="0" err="1">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6"/>
                  <a:stretch>
                    <a:fillRect/>
                  </a:stretch>
                </a:blipFill>
              </p:spPr>
              <p:txBody>
                <a:bodyPr/>
                <a:lstStyle/>
                <a:p>
                  <a:r>
                    <a:rPr lang="en-US">
                      <a:noFill/>
                    </a:rPr>
                    <a:t> </a:t>
                  </a:r>
                </a:p>
              </p:txBody>
            </p:sp>
          </mc:Fallback>
        </mc:AlternateContent>
      </p:grpSp>
      <p:grpSp>
        <p:nvGrpSpPr>
          <p:cNvPr id="11" name="Group 10"/>
          <p:cNvGrpSpPr/>
          <p:nvPr/>
        </p:nvGrpSpPr>
        <p:grpSpPr>
          <a:xfrm>
            <a:off x="7040861" y="4769548"/>
            <a:ext cx="733426" cy="704808"/>
            <a:chOff x="1157287" y="4371995"/>
            <a:chExt cx="733426" cy="704808"/>
          </a:xfrm>
        </p:grpSpPr>
        <p:sp>
          <p:nvSpPr>
            <p:cNvPr id="12" name="Flowchart: Connector 11"/>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13" name="TextBox 12"/>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Sub>
                      </m:oMath>
                    </m:oMathPara>
                  </a14:m>
                  <a:endParaRPr lang="en-US" sz="2400" dirty="0" err="1">
                    <a:solidFill>
                      <a:srgbClr val="7030A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7"/>
                  <a:stretch>
                    <a:fillRect/>
                  </a:stretch>
                </a:blipFill>
              </p:spPr>
              <p:txBody>
                <a:bodyPr/>
                <a:lstStyle/>
                <a:p>
                  <a:r>
                    <a:rPr lang="en-US">
                      <a:noFill/>
                    </a:rPr>
                    <a:t> </a:t>
                  </a:r>
                </a:p>
              </p:txBody>
            </p:sp>
          </mc:Fallback>
        </mc:AlternateContent>
      </p:grpSp>
      <p:grpSp>
        <p:nvGrpSpPr>
          <p:cNvPr id="14" name="Group 13"/>
          <p:cNvGrpSpPr/>
          <p:nvPr/>
        </p:nvGrpSpPr>
        <p:grpSpPr>
          <a:xfrm>
            <a:off x="9650711" y="5245786"/>
            <a:ext cx="733426" cy="704808"/>
            <a:chOff x="1157287" y="4371995"/>
            <a:chExt cx="733426" cy="704808"/>
          </a:xfrm>
        </p:grpSpPr>
        <mc:AlternateContent xmlns:mc="http://schemas.openxmlformats.org/markup-compatibility/2006" xmlns:a14="http://schemas.microsoft.com/office/drawing/2010/main">
          <mc:Choice Requires="a14">
            <p:sp>
              <p:nvSpPr>
                <p:cNvPr id="16" name="TextBox 15"/>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3</m:t>
                            </m:r>
                          </m:sub>
                        </m:sSub>
                      </m:oMath>
                    </m:oMathPara>
                  </a14:m>
                  <a:endParaRPr lang="en-US" sz="2400" dirty="0" err="1">
                    <a:solidFill>
                      <a:srgbClr val="7030A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8"/>
                  <a:stretch>
                    <a:fillRect/>
                  </a:stretch>
                </a:blipFill>
              </p:spPr>
              <p:txBody>
                <a:bodyPr/>
                <a:lstStyle/>
                <a:p>
                  <a:r>
                    <a:rPr lang="en-US">
                      <a:noFill/>
                    </a:rPr>
                    <a:t> </a:t>
                  </a:r>
                </a:p>
              </p:txBody>
            </p:sp>
          </mc:Fallback>
        </mc:AlternateContent>
        <p:sp>
          <p:nvSpPr>
            <p:cNvPr id="15" name="Flowchart: Connector 14"/>
            <p:cNvSpPr/>
            <p:nvPr/>
          </p:nvSpPr>
          <p:spPr bwMode="auto">
            <a:xfrm>
              <a:off x="1333500" y="4524375"/>
              <a:ext cx="381000" cy="400049"/>
            </a:xfrm>
            <a:prstGeom prst="flowChartConnector">
              <a:avLst/>
            </a:prstGeom>
            <a:solidFill>
              <a:schemeClr val="accent1">
                <a:alpha val="25000"/>
              </a:schemeClr>
            </a:solid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p:grpSp>
      <p:grpSp>
        <p:nvGrpSpPr>
          <p:cNvPr id="17" name="Group 16"/>
          <p:cNvGrpSpPr/>
          <p:nvPr/>
        </p:nvGrpSpPr>
        <p:grpSpPr>
          <a:xfrm>
            <a:off x="1916412" y="4921361"/>
            <a:ext cx="2557287" cy="676829"/>
            <a:chOff x="2071688" y="3644649"/>
            <a:chExt cx="2557287" cy="676829"/>
          </a:xfrm>
        </p:grpSpPr>
        <p:sp>
          <p:nvSpPr>
            <p:cNvPr id="18" name="TextBox 17"/>
            <p:cNvSpPr txBox="1"/>
            <p:nvPr/>
          </p:nvSpPr>
          <p:spPr>
            <a:xfrm rot="21011802">
              <a:off x="2214387" y="3644649"/>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Select</a:t>
              </a:r>
              <a:r>
                <a:rPr lang="en-US" dirty="0">
                  <a:gradFill>
                    <a:gsLst>
                      <a:gs pos="2917">
                        <a:schemeClr val="tx1"/>
                      </a:gs>
                      <a:gs pos="30000">
                        <a:schemeClr val="tx1"/>
                      </a:gs>
                    </a:gsLst>
                    <a:lin ang="5400000" scaled="0"/>
                  </a:gradFill>
                </a:rPr>
                <a:t> “</a:t>
              </a:r>
              <a:r>
                <a:rPr lang="en-US" dirty="0">
                  <a:solidFill>
                    <a:schemeClr val="accent2">
                      <a:lumMod val="75000"/>
                    </a:schemeClr>
                  </a:solidFill>
                </a:rPr>
                <a:t>Character</a:t>
              </a:r>
              <a:r>
                <a:rPr lang="en-US" dirty="0">
                  <a:gradFill>
                    <a:gsLst>
                      <a:gs pos="2917">
                        <a:schemeClr val="tx1"/>
                      </a:gs>
                      <a:gs pos="30000">
                        <a:schemeClr val="tx1"/>
                      </a:gs>
                    </a:gsLst>
                    <a:lin ang="5400000" scaled="0"/>
                  </a:gradFill>
                </a:rPr>
                <a:t>”</a:t>
              </a:r>
            </a:p>
          </p:txBody>
        </p:sp>
        <p:cxnSp>
          <p:nvCxnSpPr>
            <p:cNvPr id="19" name="Straight Arrow Connector 18"/>
            <p:cNvCxnSpPr/>
            <p:nvPr/>
          </p:nvCxnSpPr>
          <p:spPr>
            <a:xfrm flipV="1">
              <a:off x="2071688" y="3884471"/>
              <a:ext cx="2414587" cy="4370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596506" y="4716278"/>
            <a:ext cx="2793210" cy="544765"/>
            <a:chOff x="4751782" y="3439566"/>
            <a:chExt cx="2793210" cy="544765"/>
          </a:xfrm>
        </p:grpSpPr>
        <p:sp>
          <p:nvSpPr>
            <p:cNvPr id="21" name="TextBox 20"/>
            <p:cNvSpPr txBox="1"/>
            <p:nvPr/>
          </p:nvSpPr>
          <p:spPr>
            <a:xfrm>
              <a:off x="4751782" y="3439566"/>
              <a:ext cx="2793210"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Cond on</a:t>
              </a:r>
              <a:r>
                <a:rPr lang="en-US" dirty="0">
                  <a:gradFill>
                    <a:gsLst>
                      <a:gs pos="2917">
                        <a:schemeClr val="tx1"/>
                      </a:gs>
                      <a:gs pos="30000">
                        <a:schemeClr val="tx1"/>
                      </a:gs>
                    </a:gsLst>
                    <a:lin ang="5400000" scaled="0"/>
                  </a:gradFill>
                </a:rPr>
                <a:t> “</a:t>
              </a:r>
              <a:r>
                <a:rPr lang="en-US" dirty="0">
                  <a:solidFill>
                    <a:schemeClr val="accent2">
                      <a:lumMod val="75000"/>
                    </a:schemeClr>
                  </a:solidFill>
                </a:rPr>
                <a:t>Home World</a:t>
              </a:r>
              <a:r>
                <a:rPr lang="en-US" dirty="0">
                  <a:gradFill>
                    <a:gsLst>
                      <a:gs pos="2917">
                        <a:schemeClr val="tx1"/>
                      </a:gs>
                      <a:gs pos="30000">
                        <a:schemeClr val="tx1"/>
                      </a:gs>
                    </a:gsLst>
                    <a:lin ang="5400000" scaled="0"/>
                  </a:gradFill>
                </a:rPr>
                <a:t>”</a:t>
              </a:r>
            </a:p>
          </p:txBody>
        </p:sp>
        <p:cxnSp>
          <p:nvCxnSpPr>
            <p:cNvPr id="22" name="Straight Arrow Connector 21"/>
            <p:cNvCxnSpPr/>
            <p:nvPr/>
          </p:nvCxnSpPr>
          <p:spPr>
            <a:xfrm>
              <a:off x="4867275" y="3845240"/>
              <a:ext cx="24800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7598074" y="4992192"/>
            <a:ext cx="2595072" cy="605998"/>
            <a:chOff x="7753350" y="3715480"/>
            <a:chExt cx="2595072" cy="605998"/>
          </a:xfrm>
        </p:grpSpPr>
        <p:cxnSp>
          <p:nvCxnSpPr>
            <p:cNvPr id="24" name="Straight Arrow Connector 23"/>
            <p:cNvCxnSpPr/>
            <p:nvPr/>
          </p:nvCxnSpPr>
          <p:spPr>
            <a:xfrm>
              <a:off x="7753350" y="3884471"/>
              <a:ext cx="2240757" cy="4370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619876">
              <a:off x="7933834" y="3715480"/>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Value =</a:t>
              </a:r>
              <a:r>
                <a:rPr lang="en-US" dirty="0">
                  <a:gradFill>
                    <a:gsLst>
                      <a:gs pos="2917">
                        <a:schemeClr val="tx1"/>
                      </a:gs>
                      <a:gs pos="30000">
                        <a:schemeClr val="tx1"/>
                      </a:gs>
                    </a:gsLst>
                    <a:lin ang="5400000" scaled="0"/>
                  </a:gradFill>
                </a:rPr>
                <a:t> “</a:t>
              </a:r>
              <a:r>
                <a:rPr lang="en-US" dirty="0">
                  <a:solidFill>
                    <a:srgbClr val="C00000"/>
                  </a:solidFill>
                </a:rPr>
                <a:t>Earth</a:t>
              </a:r>
              <a:r>
                <a:rPr lang="en-US" dirty="0">
                  <a:gradFill>
                    <a:gsLst>
                      <a:gs pos="2917">
                        <a:schemeClr val="tx1"/>
                      </a:gs>
                      <a:gs pos="30000">
                        <a:schemeClr val="tx1"/>
                      </a:gs>
                    </a:gsLst>
                    <a:lin ang="5400000" scaled="0"/>
                  </a:gradFill>
                </a:rPr>
                <a:t>”</a:t>
              </a:r>
            </a:p>
          </p:txBody>
        </p:sp>
      </p:grpSp>
      <p:grpSp>
        <p:nvGrpSpPr>
          <p:cNvPr id="26" name="Group 25"/>
          <p:cNvGrpSpPr/>
          <p:nvPr/>
        </p:nvGrpSpPr>
        <p:grpSpPr>
          <a:xfrm>
            <a:off x="1916412" y="5116173"/>
            <a:ext cx="5840017" cy="1615998"/>
            <a:chOff x="2071688" y="3839461"/>
            <a:chExt cx="5840017" cy="1615998"/>
          </a:xfrm>
        </p:grpSpPr>
        <mc:AlternateContent xmlns:mc="http://schemas.openxmlformats.org/markup-compatibility/2006" xmlns:a14="http://schemas.microsoft.com/office/drawing/2010/main">
          <mc:Choice Requires="a14">
            <p:sp>
              <p:nvSpPr>
                <p:cNvPr id="27" name="TextBox 26"/>
                <p:cNvSpPr txBox="1"/>
                <p:nvPr/>
              </p:nvSpPr>
              <p:spPr>
                <a:xfrm>
                  <a:off x="3613538" y="3839461"/>
                  <a:ext cx="778675" cy="685800"/>
                </a:xfrm>
                <a:prstGeom prst="rect">
                  <a:avLst/>
                </a:prstGeom>
                <a:noFill/>
              </p:spPr>
              <p:txBody>
                <a:bodyPr vert="eaVert"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a:gradFill>
                      <a:gsLst>
                        <a:gs pos="2917">
                          <a:schemeClr val="tx1"/>
                        </a:gs>
                        <a:gs pos="30000">
                          <a:schemeClr val="tx1"/>
                        </a:gs>
                      </a:gsLst>
                      <a:lin ang="5400000" scaled="0"/>
                    </a:gra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613538" y="3839461"/>
                  <a:ext cx="778675" cy="685800"/>
                </a:xfrm>
                <a:prstGeom prst="rect">
                  <a:avLst/>
                </a:prstGeom>
                <a:blipFill>
                  <a:blip r:embed="rId9"/>
                  <a:stretch>
                    <a:fillRect/>
                  </a:stretch>
                </a:blipFill>
              </p:spPr>
              <p:txBody>
                <a:bodyPr/>
                <a:lstStyle/>
                <a:p>
                  <a:r>
                    <a:rPr lang="en-US">
                      <a:noFill/>
                    </a:rPr>
                    <a:t> </a:t>
                  </a:r>
                </a:p>
              </p:txBody>
            </p:sp>
          </mc:Fallback>
        </mc:AlternateContent>
        <p:grpSp>
          <p:nvGrpSpPr>
            <p:cNvPr id="28" name="Group 27"/>
            <p:cNvGrpSpPr/>
            <p:nvPr/>
          </p:nvGrpSpPr>
          <p:grpSpPr>
            <a:xfrm>
              <a:off x="2071688" y="4073840"/>
              <a:ext cx="5840017" cy="1381619"/>
              <a:chOff x="2071688" y="4073840"/>
              <a:chExt cx="5840017" cy="1381619"/>
            </a:xfrm>
          </p:grpSpPr>
          <p:sp>
            <p:nvSpPr>
              <p:cNvPr id="29" name="TextBox 28"/>
              <p:cNvSpPr txBox="1"/>
              <p:nvPr/>
            </p:nvSpPr>
            <p:spPr>
              <a:xfrm rot="906181">
                <a:off x="2226964" y="4622554"/>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Select</a:t>
                </a:r>
                <a:r>
                  <a:rPr lang="en-US" dirty="0">
                    <a:gradFill>
                      <a:gsLst>
                        <a:gs pos="2917">
                          <a:schemeClr val="tx1"/>
                        </a:gs>
                        <a:gs pos="30000">
                          <a:schemeClr val="tx1"/>
                        </a:gs>
                      </a:gsLst>
                      <a:lin ang="5400000" scaled="0"/>
                    </a:gradFill>
                  </a:rPr>
                  <a:t> “</a:t>
                </a:r>
                <a:r>
                  <a:rPr lang="en-US" dirty="0">
                    <a:solidFill>
                      <a:schemeClr val="accent2">
                        <a:lumMod val="75000"/>
                      </a:schemeClr>
                    </a:solidFill>
                  </a:rPr>
                  <a:t>Powers</a:t>
                </a:r>
                <a:r>
                  <a:rPr lang="en-US" dirty="0">
                    <a:gradFill>
                      <a:gsLst>
                        <a:gs pos="2917">
                          <a:schemeClr val="tx1"/>
                        </a:gs>
                        <a:gs pos="30000">
                          <a:schemeClr val="tx1"/>
                        </a:gs>
                      </a:gsLst>
                      <a:lin ang="5400000" scaled="0"/>
                    </a:gradFill>
                  </a:rPr>
                  <a:t>”</a:t>
                </a:r>
              </a:p>
            </p:txBody>
          </p:sp>
          <p:cxnSp>
            <p:nvCxnSpPr>
              <p:cNvPr id="30" name="Straight Arrow Connector 29"/>
              <p:cNvCxnSpPr/>
              <p:nvPr/>
            </p:nvCxnSpPr>
            <p:spPr>
              <a:xfrm>
                <a:off x="2071688" y="4321478"/>
                <a:ext cx="2408633" cy="6699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71688" y="4321478"/>
                <a:ext cx="2414587" cy="7619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310062" y="4073840"/>
                <a:ext cx="733426" cy="704808"/>
                <a:chOff x="1157287" y="4400570"/>
                <a:chExt cx="733426" cy="704808"/>
              </a:xfrm>
            </p:grpSpPr>
            <p:sp>
              <p:nvSpPr>
                <p:cNvPr id="46" name="Flowchart: Connector 45"/>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47" name="TextBox 46"/>
                    <p:cNvSpPr txBox="1"/>
                    <p:nvPr/>
                  </p:nvSpPr>
                  <p:spPr>
                    <a:xfrm>
                      <a:off x="1157287" y="4400570"/>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1157287" y="4400570"/>
                      <a:ext cx="733426" cy="704808"/>
                    </a:xfrm>
                    <a:prstGeom prst="rect">
                      <a:avLst/>
                    </a:prstGeom>
                    <a:blipFill>
                      <a:blip r:embed="rId10"/>
                      <a:stretch>
                        <a:fillRect/>
                      </a:stretch>
                    </a:blipFill>
                  </p:spPr>
                  <p:txBody>
                    <a:bodyPr/>
                    <a:lstStyle/>
                    <a:p>
                      <a:r>
                        <a:rPr lang="en-US">
                          <a:noFill/>
                        </a:rPr>
                        <a:t> </a:t>
                      </a:r>
                    </a:p>
                  </p:txBody>
                </p:sp>
              </mc:Fallback>
            </mc:AlternateContent>
          </p:grpSp>
          <p:grpSp>
            <p:nvGrpSpPr>
              <p:cNvPr id="33" name="Group 32"/>
              <p:cNvGrpSpPr/>
              <p:nvPr/>
            </p:nvGrpSpPr>
            <p:grpSpPr>
              <a:xfrm>
                <a:off x="4304108" y="4688793"/>
                <a:ext cx="733426" cy="704808"/>
                <a:chOff x="1157287" y="4421752"/>
                <a:chExt cx="733426" cy="704808"/>
              </a:xfrm>
            </p:grpSpPr>
            <p:sp>
              <p:nvSpPr>
                <p:cNvPr id="44" name="Flowchart: Connector 43"/>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45" name="TextBox 44"/>
                    <p:cNvSpPr txBox="1"/>
                    <p:nvPr/>
                  </p:nvSpPr>
                  <p:spPr>
                    <a:xfrm>
                      <a:off x="1157287" y="4421752"/>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1157287" y="4421752"/>
                      <a:ext cx="733426" cy="704808"/>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4" name="TextBox 33"/>
                  <p:cNvSpPr txBox="1"/>
                  <p:nvPr/>
                </p:nvSpPr>
                <p:spPr>
                  <a:xfrm>
                    <a:off x="3613539" y="4296136"/>
                    <a:ext cx="778675" cy="685800"/>
                  </a:xfrm>
                  <a:prstGeom prst="rect">
                    <a:avLst/>
                  </a:prstGeom>
                  <a:noFill/>
                </p:spPr>
                <p:txBody>
                  <a:bodyPr vert="eaVert"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a:gradFill>
                        <a:gsLst>
                          <a:gs pos="2917">
                            <a:schemeClr val="tx1"/>
                          </a:gs>
                          <a:gs pos="30000">
                            <a:schemeClr val="tx1"/>
                          </a:gs>
                        </a:gsLst>
                        <a:lin ang="5400000" scaled="0"/>
                      </a:gra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613539" y="4296136"/>
                    <a:ext cx="778675" cy="685800"/>
                  </a:xfrm>
                  <a:prstGeom prst="rect">
                    <a:avLst/>
                  </a:prstGeom>
                  <a:blipFill>
                    <a:blip r:embed="rId12"/>
                    <a:stretch>
                      <a:fillRect/>
                    </a:stretch>
                  </a:blipFill>
                </p:spPr>
                <p:txBody>
                  <a:bodyPr/>
                  <a:lstStyle/>
                  <a:p>
                    <a:r>
                      <a:rPr lang="en-US">
                        <a:noFill/>
                      </a:rPr>
                      <a:t> </a:t>
                    </a:r>
                  </a:p>
                </p:txBody>
              </p:sp>
            </mc:Fallback>
          </mc:AlternateContent>
          <p:cxnSp>
            <p:nvCxnSpPr>
              <p:cNvPr id="35" name="Straight Arrow Connector 34"/>
              <p:cNvCxnSpPr/>
              <p:nvPr/>
            </p:nvCxnSpPr>
            <p:spPr>
              <a:xfrm>
                <a:off x="4861321" y="4413504"/>
                <a:ext cx="2511029" cy="1131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7178279" y="4221554"/>
                <a:ext cx="733426" cy="704808"/>
                <a:chOff x="1157287" y="4400570"/>
                <a:chExt cx="733426" cy="704808"/>
              </a:xfrm>
            </p:grpSpPr>
            <p:sp>
              <p:nvSpPr>
                <p:cNvPr id="42" name="Flowchart: Connector 41"/>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43" name="TextBox 42"/>
                    <p:cNvSpPr txBox="1"/>
                    <p:nvPr/>
                  </p:nvSpPr>
                  <p:spPr>
                    <a:xfrm>
                      <a:off x="1157287" y="4400570"/>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1157287" y="4400570"/>
                      <a:ext cx="733426" cy="704808"/>
                    </a:xfrm>
                    <a:prstGeom prst="rect">
                      <a:avLst/>
                    </a:prstGeom>
                    <a:blipFill>
                      <a:blip r:embed="rId13"/>
                      <a:stretch>
                        <a:fillRect/>
                      </a:stretch>
                    </a:blipFill>
                  </p:spPr>
                  <p:txBody>
                    <a:bodyPr/>
                    <a:lstStyle/>
                    <a:p>
                      <a:r>
                        <a:rPr lang="en-US">
                          <a:noFill/>
                        </a:rPr>
                        <a:t> </a:t>
                      </a:r>
                    </a:p>
                  </p:txBody>
                </p:sp>
              </mc:Fallback>
            </mc:AlternateContent>
          </p:grpSp>
          <p:grpSp>
            <p:nvGrpSpPr>
              <p:cNvPr id="37" name="Group 36"/>
              <p:cNvGrpSpPr/>
              <p:nvPr/>
            </p:nvGrpSpPr>
            <p:grpSpPr>
              <a:xfrm>
                <a:off x="7172325" y="4750651"/>
                <a:ext cx="733426" cy="704808"/>
                <a:chOff x="1157287" y="4421752"/>
                <a:chExt cx="733426" cy="704808"/>
              </a:xfrm>
            </p:grpSpPr>
            <p:sp>
              <p:nvSpPr>
                <p:cNvPr id="40" name="Flowchart: Connector 39"/>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41" name="TextBox 40"/>
                    <p:cNvSpPr txBox="1"/>
                    <p:nvPr/>
                  </p:nvSpPr>
                  <p:spPr>
                    <a:xfrm>
                      <a:off x="1157287" y="4421752"/>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157287" y="4421752"/>
                      <a:ext cx="733426" cy="704808"/>
                    </a:xfrm>
                    <a:prstGeom prst="rect">
                      <a:avLst/>
                    </a:prstGeom>
                    <a:blipFill>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8" name="TextBox 37"/>
                  <p:cNvSpPr txBox="1"/>
                  <p:nvPr/>
                </p:nvSpPr>
                <p:spPr>
                  <a:xfrm>
                    <a:off x="6416481" y="4378390"/>
                    <a:ext cx="778675" cy="685800"/>
                  </a:xfrm>
                  <a:prstGeom prst="rect">
                    <a:avLst/>
                  </a:prstGeom>
                  <a:noFill/>
                </p:spPr>
                <p:txBody>
                  <a:bodyPr vert="eaVert"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a:gradFill>
                        <a:gsLst>
                          <a:gs pos="2917">
                            <a:schemeClr val="tx1"/>
                          </a:gs>
                          <a:gs pos="30000">
                            <a:schemeClr val="tx1"/>
                          </a:gs>
                        </a:gsLst>
                        <a:lin ang="5400000" scaled="0"/>
                      </a:gra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6416481" y="4378390"/>
                    <a:ext cx="778675" cy="685800"/>
                  </a:xfrm>
                  <a:prstGeom prst="rect">
                    <a:avLst/>
                  </a:prstGeom>
                  <a:blipFill>
                    <a:blip r:embed="rId15"/>
                    <a:stretch>
                      <a:fillRect/>
                    </a:stretch>
                  </a:blipFill>
                </p:spPr>
                <p:txBody>
                  <a:bodyPr/>
                  <a:lstStyle/>
                  <a:p>
                    <a:r>
                      <a:rPr lang="en-US">
                        <a:noFill/>
                      </a:rPr>
                      <a:t> </a:t>
                    </a:r>
                  </a:p>
                </p:txBody>
              </p:sp>
            </mc:Fallback>
          </mc:AlternateContent>
          <p:cxnSp>
            <p:nvCxnSpPr>
              <p:cNvPr id="39" name="Straight Arrow Connector 38"/>
              <p:cNvCxnSpPr/>
              <p:nvPr/>
            </p:nvCxnSpPr>
            <p:spPr>
              <a:xfrm>
                <a:off x="4861326" y="4408276"/>
                <a:ext cx="2511024" cy="6614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82831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74638" y="1212850"/>
                <a:ext cx="11887200" cy="2117503"/>
              </a:xfrm>
            </p:spPr>
            <p:txBody>
              <a:bodyPr/>
              <a:lstStyle/>
              <a:p>
                <a:r>
                  <a:rPr lang="en-US" dirty="0"/>
                  <a:t>Ideal case: every state </a:t>
                </a:r>
                <a14:m>
                  <m:oMath xmlns:m="http://schemas.openxmlformats.org/officeDocument/2006/math">
                    <m:r>
                      <a:rPr lang="en-US" b="0" i="1" smtClean="0">
                        <a:latin typeface="Cambria Math" panose="02040503050406030204" pitchFamily="18" charset="0"/>
                      </a:rPr>
                      <m:t>𝑠</m:t>
                    </m:r>
                  </m:oMath>
                </a14:m>
                <a:r>
                  <a:rPr lang="en-US" dirty="0"/>
                  <a:t> satisfies the following constraint: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t>
                </a:r>
                <a:r>
                  <a:rPr lang="en-US" dirty="0">
                    <a:solidFill>
                      <a:schemeClr val="accent2">
                        <a:lumMod val="75000"/>
                      </a:schemeClr>
                    </a:solidFill>
                  </a:rPr>
                  <a:t>(</a:t>
                </a:r>
                <a14:m>
                  <m:oMath xmlns:m="http://schemas.openxmlformats.org/officeDocument/2006/math">
                    <m:sSup>
                      <m:sSupPr>
                        <m:ctrlPr>
                          <a:rPr lang="en-US" b="0"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𝑠</m:t>
                        </m:r>
                      </m:e>
                      <m:sup>
                        <m:r>
                          <a:rPr lang="en-US" b="0" i="1" smtClean="0">
                            <a:solidFill>
                              <a:schemeClr val="accent2">
                                <a:lumMod val="75000"/>
                              </a:schemeClr>
                            </a:solidFill>
                            <a:latin typeface="Cambria Math" panose="02040503050406030204" pitchFamily="18" charset="0"/>
                          </a:rPr>
                          <m:t>∗</m:t>
                        </m:r>
                      </m:sup>
                    </m:sSup>
                  </m:oMath>
                </a14:m>
                <a:r>
                  <a:rPr lang="en-US" dirty="0">
                    <a:solidFill>
                      <a:schemeClr val="accent2">
                        <a:lumMod val="75000"/>
                      </a:schemeClr>
                    </a:solidFill>
                  </a:rPr>
                  <a:t>: reference, </a:t>
                </a:r>
                <a14:m>
                  <m:oMath xmlns:m="http://schemas.openxmlformats.org/officeDocument/2006/math">
                    <m:r>
                      <a:rPr lang="en-US" i="1">
                        <a:solidFill>
                          <a:schemeClr val="accent2">
                            <a:lumMod val="75000"/>
                          </a:schemeClr>
                        </a:solidFill>
                        <a:latin typeface="Cambria Math" panose="02040503050406030204" pitchFamily="18" charset="0"/>
                      </a:rPr>
                      <m:t>𝑅</m:t>
                    </m:r>
                    <m:d>
                      <m:dPr>
                        <m:ctrlPr>
                          <a:rPr lang="en-US" i="1">
                            <a:solidFill>
                              <a:schemeClr val="accent2">
                                <a:lumMod val="75000"/>
                              </a:schemeClr>
                            </a:solidFill>
                            <a:latin typeface="Cambria Math" panose="02040503050406030204" pitchFamily="18" charset="0"/>
                          </a:rPr>
                        </m:ctrlPr>
                      </m:dPr>
                      <m:e>
                        <m:sSup>
                          <m:sSupPr>
                            <m:ctrlPr>
                              <a:rPr lang="en-US" i="1">
                                <a:solidFill>
                                  <a:schemeClr val="accent2">
                                    <a:lumMod val="75000"/>
                                  </a:schemeClr>
                                </a:solidFill>
                                <a:latin typeface="Cambria Math" panose="02040503050406030204" pitchFamily="18" charset="0"/>
                              </a:rPr>
                            </m:ctrlPr>
                          </m:sSupPr>
                          <m:e>
                            <m:r>
                              <a:rPr lang="en-US" i="1">
                                <a:solidFill>
                                  <a:schemeClr val="accent2">
                                    <a:lumMod val="75000"/>
                                  </a:schemeClr>
                                </a:solidFill>
                                <a:latin typeface="Cambria Math" panose="02040503050406030204" pitchFamily="18" charset="0"/>
                              </a:rPr>
                              <m:t>𝑠</m:t>
                            </m:r>
                          </m:e>
                          <m:sup>
                            <m:r>
                              <a:rPr lang="en-US" i="1">
                                <a:solidFill>
                                  <a:schemeClr val="accent2">
                                    <a:lumMod val="75000"/>
                                  </a:schemeClr>
                                </a:solidFill>
                                <a:latin typeface="Cambria Math" panose="02040503050406030204" pitchFamily="18" charset="0"/>
                              </a:rPr>
                              <m:t>∗</m:t>
                            </m:r>
                          </m:sup>
                        </m:sSup>
                      </m:e>
                    </m:d>
                    <m:r>
                      <a:rPr lang="en-US" i="1">
                        <a:solidFill>
                          <a:schemeClr val="accent2">
                            <a:lumMod val="75000"/>
                          </a:schemeClr>
                        </a:solidFill>
                        <a:latin typeface="Cambria Math" panose="02040503050406030204" pitchFamily="18" charset="0"/>
                      </a:rPr>
                      <m:t>−</m:t>
                    </m:r>
                    <m:r>
                      <a:rPr lang="en-US" i="1">
                        <a:solidFill>
                          <a:schemeClr val="accent2">
                            <a:lumMod val="75000"/>
                          </a:schemeClr>
                        </a:solidFill>
                        <a:latin typeface="Cambria Math" panose="02040503050406030204" pitchFamily="18" charset="0"/>
                      </a:rPr>
                      <m:t>𝑅</m:t>
                    </m:r>
                    <m:r>
                      <a:rPr lang="en-US" i="1">
                        <a:solidFill>
                          <a:schemeClr val="accent2">
                            <a:lumMod val="75000"/>
                          </a:schemeClr>
                        </a:solidFill>
                        <a:latin typeface="Cambria Math" panose="02040503050406030204" pitchFamily="18" charset="0"/>
                      </a:rPr>
                      <m:t>(</m:t>
                    </m:r>
                    <m:r>
                      <a:rPr lang="en-US" i="1">
                        <a:solidFill>
                          <a:schemeClr val="accent2">
                            <a:lumMod val="75000"/>
                          </a:schemeClr>
                        </a:solidFill>
                        <a:latin typeface="Cambria Math" panose="02040503050406030204" pitchFamily="18" charset="0"/>
                      </a:rPr>
                      <m:t>𝑠</m:t>
                    </m:r>
                    <m:r>
                      <a:rPr lang="en-US" i="1">
                        <a:solidFill>
                          <a:schemeClr val="accent2">
                            <a:lumMod val="75000"/>
                          </a:schemeClr>
                        </a:solidFill>
                        <a:latin typeface="Cambria Math" panose="02040503050406030204" pitchFamily="18" charset="0"/>
                      </a:rPr>
                      <m:t>)</m:t>
                    </m:r>
                  </m:oMath>
                </a14:m>
                <a:r>
                  <a:rPr lang="en-US" dirty="0">
                    <a:solidFill>
                      <a:schemeClr val="accent2">
                        <a:lumMod val="75000"/>
                      </a:schemeClr>
                    </a:solidFill>
                  </a:rPr>
                  <a:t>: margin)</a:t>
                </a:r>
                <a:endParaRPr lang="en-US" dirty="0"/>
              </a:p>
              <a:p>
                <a:r>
                  <a:rPr lang="en-US" dirty="0"/>
                  <a:t>Beam search</a:t>
                </a:r>
                <a:r>
                  <a:rPr lang="en-US" b="0" dirty="0">
                    <a:ea typeface="Cambria Math" panose="02040503050406030204" pitchFamily="18" charset="0"/>
                  </a:rPr>
                  <a:t>: find the </a:t>
                </a:r>
                <a:r>
                  <a:rPr lang="en-US" dirty="0"/>
                  <a:t>most </a:t>
                </a:r>
                <a:r>
                  <a:rPr lang="en-US" i="1" dirty="0">
                    <a:solidFill>
                      <a:srgbClr val="7030A0"/>
                    </a:solidFill>
                  </a:rPr>
                  <a:t>violated</a:t>
                </a:r>
                <a:r>
                  <a:rPr lang="en-US" dirty="0"/>
                  <a:t> semantic parse</a:t>
                </a:r>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𝜃</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74638" y="1212850"/>
                <a:ext cx="11887200" cy="2117503"/>
              </a:xfrm>
              <a:blipFill>
                <a:blip r:embed="rId3"/>
                <a:stretch>
                  <a:fillRect l="-513" t="-4035"/>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Find the Predicted Semantic Parse</a:t>
            </a:r>
          </a:p>
        </p:txBody>
      </p:sp>
      <p:grpSp>
        <p:nvGrpSpPr>
          <p:cNvPr id="48" name="Group 47"/>
          <p:cNvGrpSpPr/>
          <p:nvPr/>
        </p:nvGrpSpPr>
        <p:grpSpPr>
          <a:xfrm>
            <a:off x="1359199" y="5245786"/>
            <a:ext cx="733426" cy="704808"/>
            <a:chOff x="1157287" y="4371995"/>
            <a:chExt cx="733426" cy="704808"/>
          </a:xfrm>
        </p:grpSpPr>
        <p:sp>
          <p:nvSpPr>
            <p:cNvPr id="49" name="Flowchart: Connector 48"/>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50" name="TextBox 49"/>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0</m:t>
                            </m:r>
                          </m:sub>
                        </m:sSub>
                      </m:oMath>
                    </m:oMathPara>
                  </a14:m>
                  <a:endParaRPr lang="en-US" sz="2400" dirty="0" err="1">
                    <a:solidFill>
                      <a:srgbClr val="7030A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4"/>
                  <a:stretch>
                    <a:fillRect/>
                  </a:stretch>
                </a:blipFill>
              </p:spPr>
              <p:txBody>
                <a:bodyPr/>
                <a:lstStyle/>
                <a:p>
                  <a:r>
                    <a:rPr lang="en-US">
                      <a:noFill/>
                    </a:rPr>
                    <a:t> </a:t>
                  </a:r>
                </a:p>
              </p:txBody>
            </p:sp>
          </mc:Fallback>
        </mc:AlternateContent>
      </p:grpSp>
      <p:grpSp>
        <p:nvGrpSpPr>
          <p:cNvPr id="51" name="Group 50"/>
          <p:cNvGrpSpPr/>
          <p:nvPr/>
        </p:nvGrpSpPr>
        <p:grpSpPr>
          <a:xfrm>
            <a:off x="4154786" y="4769548"/>
            <a:ext cx="733426" cy="704808"/>
            <a:chOff x="1157287" y="4371995"/>
            <a:chExt cx="733426" cy="704808"/>
          </a:xfrm>
        </p:grpSpPr>
        <p:sp>
          <p:nvSpPr>
            <p:cNvPr id="52" name="Flowchart: Connector 51"/>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53" name="TextBox 52"/>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Sub>
                      </m:oMath>
                    </m:oMathPara>
                  </a14:m>
                  <a:endParaRPr lang="en-US" sz="2400" dirty="0" err="1">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5"/>
                  <a:stretch>
                    <a:fillRect/>
                  </a:stretch>
                </a:blipFill>
              </p:spPr>
              <p:txBody>
                <a:bodyPr/>
                <a:lstStyle/>
                <a:p>
                  <a:r>
                    <a:rPr lang="en-US">
                      <a:noFill/>
                    </a:rPr>
                    <a:t> </a:t>
                  </a:r>
                </a:p>
              </p:txBody>
            </p:sp>
          </mc:Fallback>
        </mc:AlternateContent>
      </p:grpSp>
      <p:grpSp>
        <p:nvGrpSpPr>
          <p:cNvPr id="54" name="Group 53"/>
          <p:cNvGrpSpPr/>
          <p:nvPr/>
        </p:nvGrpSpPr>
        <p:grpSpPr>
          <a:xfrm>
            <a:off x="7040861" y="4769548"/>
            <a:ext cx="733426" cy="704808"/>
            <a:chOff x="1157287" y="4371995"/>
            <a:chExt cx="733426" cy="704808"/>
          </a:xfrm>
        </p:grpSpPr>
        <p:sp>
          <p:nvSpPr>
            <p:cNvPr id="55" name="Flowchart: Connector 54"/>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56" name="TextBox 55"/>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Sub>
                      </m:oMath>
                    </m:oMathPara>
                  </a14:m>
                  <a:endParaRPr lang="en-US" sz="2400" dirty="0" err="1">
                    <a:solidFill>
                      <a:srgbClr val="7030A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6"/>
                  <a:stretch>
                    <a:fillRect/>
                  </a:stretch>
                </a:blipFill>
              </p:spPr>
              <p:txBody>
                <a:bodyPr/>
                <a:lstStyle/>
                <a:p>
                  <a:r>
                    <a:rPr lang="en-US">
                      <a:noFill/>
                    </a:rPr>
                    <a:t> </a:t>
                  </a:r>
                </a:p>
              </p:txBody>
            </p:sp>
          </mc:Fallback>
        </mc:AlternateContent>
      </p:grpSp>
      <p:grpSp>
        <p:nvGrpSpPr>
          <p:cNvPr id="57" name="Group 56"/>
          <p:cNvGrpSpPr/>
          <p:nvPr/>
        </p:nvGrpSpPr>
        <p:grpSpPr>
          <a:xfrm>
            <a:off x="9650711" y="5245786"/>
            <a:ext cx="733426" cy="704808"/>
            <a:chOff x="1157287" y="4371995"/>
            <a:chExt cx="733426" cy="704808"/>
          </a:xfrm>
        </p:grpSpPr>
        <mc:AlternateContent xmlns:mc="http://schemas.openxmlformats.org/markup-compatibility/2006" xmlns:a14="http://schemas.microsoft.com/office/drawing/2010/main">
          <mc:Choice Requires="a14">
            <p:sp>
              <p:nvSpPr>
                <p:cNvPr id="58" name="TextBox 57"/>
                <p:cNvSpPr txBox="1"/>
                <p:nvPr/>
              </p:nvSpPr>
              <p:spPr>
                <a:xfrm>
                  <a:off x="1157287" y="4371995"/>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3</m:t>
                            </m:r>
                          </m:sub>
                        </m:sSub>
                      </m:oMath>
                    </m:oMathPara>
                  </a14:m>
                  <a:endParaRPr lang="en-US" sz="2400" dirty="0" err="1">
                    <a:solidFill>
                      <a:srgbClr val="7030A0"/>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1157287" y="4371995"/>
                  <a:ext cx="733426" cy="704808"/>
                </a:xfrm>
                <a:prstGeom prst="rect">
                  <a:avLst/>
                </a:prstGeom>
                <a:blipFill>
                  <a:blip r:embed="rId7"/>
                  <a:stretch>
                    <a:fillRect/>
                  </a:stretch>
                </a:blipFill>
              </p:spPr>
              <p:txBody>
                <a:bodyPr/>
                <a:lstStyle/>
                <a:p>
                  <a:r>
                    <a:rPr lang="en-US">
                      <a:noFill/>
                    </a:rPr>
                    <a:t> </a:t>
                  </a:r>
                </a:p>
              </p:txBody>
            </p:sp>
          </mc:Fallback>
        </mc:AlternateContent>
        <p:sp>
          <p:nvSpPr>
            <p:cNvPr id="59" name="Flowchart: Connector 58"/>
            <p:cNvSpPr/>
            <p:nvPr/>
          </p:nvSpPr>
          <p:spPr bwMode="auto">
            <a:xfrm>
              <a:off x="1333500" y="4524375"/>
              <a:ext cx="381000" cy="400049"/>
            </a:xfrm>
            <a:prstGeom prst="flowChartConnector">
              <a:avLst/>
            </a:prstGeom>
            <a:solidFill>
              <a:schemeClr val="accent1">
                <a:alpha val="25000"/>
              </a:schemeClr>
            </a:solid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p:grpSp>
      <p:grpSp>
        <p:nvGrpSpPr>
          <p:cNvPr id="60" name="Group 59"/>
          <p:cNvGrpSpPr/>
          <p:nvPr/>
        </p:nvGrpSpPr>
        <p:grpSpPr>
          <a:xfrm>
            <a:off x="1916412" y="4921361"/>
            <a:ext cx="2557287" cy="676829"/>
            <a:chOff x="2071688" y="3644649"/>
            <a:chExt cx="2557287" cy="676829"/>
          </a:xfrm>
        </p:grpSpPr>
        <p:sp>
          <p:nvSpPr>
            <p:cNvPr id="61" name="TextBox 60"/>
            <p:cNvSpPr txBox="1"/>
            <p:nvPr/>
          </p:nvSpPr>
          <p:spPr>
            <a:xfrm rot="21011802">
              <a:off x="2214387" y="3644649"/>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Select</a:t>
              </a:r>
              <a:r>
                <a:rPr lang="en-US" dirty="0">
                  <a:gradFill>
                    <a:gsLst>
                      <a:gs pos="2917">
                        <a:schemeClr val="tx1"/>
                      </a:gs>
                      <a:gs pos="30000">
                        <a:schemeClr val="tx1"/>
                      </a:gs>
                    </a:gsLst>
                    <a:lin ang="5400000" scaled="0"/>
                  </a:gradFill>
                </a:rPr>
                <a:t> “</a:t>
              </a:r>
              <a:r>
                <a:rPr lang="en-US" dirty="0">
                  <a:solidFill>
                    <a:schemeClr val="accent2">
                      <a:lumMod val="75000"/>
                    </a:schemeClr>
                  </a:solidFill>
                </a:rPr>
                <a:t>Character</a:t>
              </a:r>
              <a:r>
                <a:rPr lang="en-US" dirty="0">
                  <a:gradFill>
                    <a:gsLst>
                      <a:gs pos="2917">
                        <a:schemeClr val="tx1"/>
                      </a:gs>
                      <a:gs pos="30000">
                        <a:schemeClr val="tx1"/>
                      </a:gs>
                    </a:gsLst>
                    <a:lin ang="5400000" scaled="0"/>
                  </a:gradFill>
                </a:rPr>
                <a:t>”</a:t>
              </a:r>
            </a:p>
          </p:txBody>
        </p:sp>
        <p:cxnSp>
          <p:nvCxnSpPr>
            <p:cNvPr id="62" name="Straight Arrow Connector 61"/>
            <p:cNvCxnSpPr/>
            <p:nvPr/>
          </p:nvCxnSpPr>
          <p:spPr>
            <a:xfrm flipV="1">
              <a:off x="2071688" y="3884471"/>
              <a:ext cx="2414587" cy="4370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4596506" y="4716278"/>
            <a:ext cx="2793210" cy="544765"/>
            <a:chOff x="4751782" y="3439566"/>
            <a:chExt cx="2793210" cy="544765"/>
          </a:xfrm>
        </p:grpSpPr>
        <p:sp>
          <p:nvSpPr>
            <p:cNvPr id="64" name="TextBox 63"/>
            <p:cNvSpPr txBox="1"/>
            <p:nvPr/>
          </p:nvSpPr>
          <p:spPr>
            <a:xfrm>
              <a:off x="4751782" y="3439566"/>
              <a:ext cx="2793210"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Cond on</a:t>
              </a:r>
              <a:r>
                <a:rPr lang="en-US" dirty="0">
                  <a:gradFill>
                    <a:gsLst>
                      <a:gs pos="2917">
                        <a:schemeClr val="tx1"/>
                      </a:gs>
                      <a:gs pos="30000">
                        <a:schemeClr val="tx1"/>
                      </a:gs>
                    </a:gsLst>
                    <a:lin ang="5400000" scaled="0"/>
                  </a:gradFill>
                </a:rPr>
                <a:t> “</a:t>
              </a:r>
              <a:r>
                <a:rPr lang="en-US" dirty="0">
                  <a:solidFill>
                    <a:schemeClr val="accent2">
                      <a:lumMod val="75000"/>
                    </a:schemeClr>
                  </a:solidFill>
                </a:rPr>
                <a:t>Home World</a:t>
              </a:r>
              <a:r>
                <a:rPr lang="en-US" dirty="0">
                  <a:gradFill>
                    <a:gsLst>
                      <a:gs pos="2917">
                        <a:schemeClr val="tx1"/>
                      </a:gs>
                      <a:gs pos="30000">
                        <a:schemeClr val="tx1"/>
                      </a:gs>
                    </a:gsLst>
                    <a:lin ang="5400000" scaled="0"/>
                  </a:gradFill>
                </a:rPr>
                <a:t>”</a:t>
              </a:r>
            </a:p>
          </p:txBody>
        </p:sp>
        <p:cxnSp>
          <p:nvCxnSpPr>
            <p:cNvPr id="65" name="Straight Arrow Connector 64"/>
            <p:cNvCxnSpPr/>
            <p:nvPr/>
          </p:nvCxnSpPr>
          <p:spPr>
            <a:xfrm>
              <a:off x="4867275" y="3845240"/>
              <a:ext cx="24800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598074" y="4992192"/>
            <a:ext cx="2595072" cy="605998"/>
            <a:chOff x="7753350" y="3715480"/>
            <a:chExt cx="2595072" cy="605998"/>
          </a:xfrm>
        </p:grpSpPr>
        <p:cxnSp>
          <p:nvCxnSpPr>
            <p:cNvPr id="67" name="Straight Arrow Connector 66"/>
            <p:cNvCxnSpPr/>
            <p:nvPr/>
          </p:nvCxnSpPr>
          <p:spPr>
            <a:xfrm>
              <a:off x="7753350" y="3884471"/>
              <a:ext cx="2240757" cy="4370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619876">
              <a:off x="7933834" y="3715480"/>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Value =</a:t>
              </a:r>
              <a:r>
                <a:rPr lang="en-US" dirty="0">
                  <a:gradFill>
                    <a:gsLst>
                      <a:gs pos="2917">
                        <a:schemeClr val="tx1"/>
                      </a:gs>
                      <a:gs pos="30000">
                        <a:schemeClr val="tx1"/>
                      </a:gs>
                    </a:gsLst>
                    <a:lin ang="5400000" scaled="0"/>
                  </a:gradFill>
                </a:rPr>
                <a:t> “</a:t>
              </a:r>
              <a:r>
                <a:rPr lang="en-US" dirty="0">
                  <a:solidFill>
                    <a:srgbClr val="C00000"/>
                  </a:solidFill>
                </a:rPr>
                <a:t>Earth</a:t>
              </a:r>
              <a:r>
                <a:rPr lang="en-US" dirty="0">
                  <a:gradFill>
                    <a:gsLst>
                      <a:gs pos="2917">
                        <a:schemeClr val="tx1"/>
                      </a:gs>
                      <a:gs pos="30000">
                        <a:schemeClr val="tx1"/>
                      </a:gs>
                    </a:gsLst>
                    <a:lin ang="5400000" scaled="0"/>
                  </a:gradFill>
                </a:rPr>
                <a:t>”</a:t>
              </a:r>
            </a:p>
          </p:txBody>
        </p:sp>
      </p:grpSp>
      <p:grpSp>
        <p:nvGrpSpPr>
          <p:cNvPr id="69" name="Group 68"/>
          <p:cNvGrpSpPr/>
          <p:nvPr/>
        </p:nvGrpSpPr>
        <p:grpSpPr>
          <a:xfrm>
            <a:off x="1916412" y="5116173"/>
            <a:ext cx="5840017" cy="1615998"/>
            <a:chOff x="2071688" y="3839461"/>
            <a:chExt cx="5840017" cy="1615998"/>
          </a:xfrm>
        </p:grpSpPr>
        <mc:AlternateContent xmlns:mc="http://schemas.openxmlformats.org/markup-compatibility/2006" xmlns:a14="http://schemas.microsoft.com/office/drawing/2010/main">
          <mc:Choice Requires="a14">
            <p:sp>
              <p:nvSpPr>
                <p:cNvPr id="70" name="TextBox 69"/>
                <p:cNvSpPr txBox="1"/>
                <p:nvPr/>
              </p:nvSpPr>
              <p:spPr>
                <a:xfrm>
                  <a:off x="3613538" y="3839461"/>
                  <a:ext cx="778675" cy="685800"/>
                </a:xfrm>
                <a:prstGeom prst="rect">
                  <a:avLst/>
                </a:prstGeom>
                <a:noFill/>
              </p:spPr>
              <p:txBody>
                <a:bodyPr vert="eaVert"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a:gradFill>
                      <a:gsLst>
                        <a:gs pos="2917">
                          <a:schemeClr val="tx1"/>
                        </a:gs>
                        <a:gs pos="30000">
                          <a:schemeClr val="tx1"/>
                        </a:gs>
                      </a:gsLst>
                      <a:lin ang="5400000" scaled="0"/>
                    </a:gra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613538" y="3839461"/>
                  <a:ext cx="778675" cy="685800"/>
                </a:xfrm>
                <a:prstGeom prst="rect">
                  <a:avLst/>
                </a:prstGeom>
                <a:blipFill>
                  <a:blip r:embed="rId8"/>
                  <a:stretch>
                    <a:fillRect/>
                  </a:stretch>
                </a:blipFill>
              </p:spPr>
              <p:txBody>
                <a:bodyPr/>
                <a:lstStyle/>
                <a:p>
                  <a:r>
                    <a:rPr lang="en-US">
                      <a:noFill/>
                    </a:rPr>
                    <a:t> </a:t>
                  </a:r>
                </a:p>
              </p:txBody>
            </p:sp>
          </mc:Fallback>
        </mc:AlternateContent>
        <p:grpSp>
          <p:nvGrpSpPr>
            <p:cNvPr id="71" name="Group 70"/>
            <p:cNvGrpSpPr/>
            <p:nvPr/>
          </p:nvGrpSpPr>
          <p:grpSpPr>
            <a:xfrm>
              <a:off x="2071688" y="4073840"/>
              <a:ext cx="5840017" cy="1381619"/>
              <a:chOff x="2071688" y="4073840"/>
              <a:chExt cx="5840017" cy="1381619"/>
            </a:xfrm>
          </p:grpSpPr>
          <p:sp>
            <p:nvSpPr>
              <p:cNvPr id="72" name="TextBox 71"/>
              <p:cNvSpPr txBox="1"/>
              <p:nvPr/>
            </p:nvSpPr>
            <p:spPr>
              <a:xfrm rot="906181">
                <a:off x="2226964" y="4622554"/>
                <a:ext cx="2414588"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306CB2"/>
                    </a:solidFill>
                  </a:rPr>
                  <a:t>Select</a:t>
                </a:r>
                <a:r>
                  <a:rPr lang="en-US" dirty="0">
                    <a:gradFill>
                      <a:gsLst>
                        <a:gs pos="2917">
                          <a:schemeClr val="tx1"/>
                        </a:gs>
                        <a:gs pos="30000">
                          <a:schemeClr val="tx1"/>
                        </a:gs>
                      </a:gsLst>
                      <a:lin ang="5400000" scaled="0"/>
                    </a:gradFill>
                  </a:rPr>
                  <a:t> “</a:t>
                </a:r>
                <a:r>
                  <a:rPr lang="en-US" dirty="0">
                    <a:solidFill>
                      <a:schemeClr val="accent2">
                        <a:lumMod val="75000"/>
                      </a:schemeClr>
                    </a:solidFill>
                  </a:rPr>
                  <a:t>Powers</a:t>
                </a:r>
                <a:r>
                  <a:rPr lang="en-US" dirty="0">
                    <a:gradFill>
                      <a:gsLst>
                        <a:gs pos="2917">
                          <a:schemeClr val="tx1"/>
                        </a:gs>
                        <a:gs pos="30000">
                          <a:schemeClr val="tx1"/>
                        </a:gs>
                      </a:gsLst>
                      <a:lin ang="5400000" scaled="0"/>
                    </a:gradFill>
                  </a:rPr>
                  <a:t>”</a:t>
                </a:r>
              </a:p>
            </p:txBody>
          </p:sp>
          <p:cxnSp>
            <p:nvCxnSpPr>
              <p:cNvPr id="73" name="Straight Arrow Connector 72"/>
              <p:cNvCxnSpPr/>
              <p:nvPr/>
            </p:nvCxnSpPr>
            <p:spPr>
              <a:xfrm>
                <a:off x="2071688" y="4321478"/>
                <a:ext cx="2408633" cy="6699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071688" y="4321478"/>
                <a:ext cx="2414587" cy="7619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4310062" y="4073840"/>
                <a:ext cx="733426" cy="704808"/>
                <a:chOff x="1157287" y="4400570"/>
                <a:chExt cx="733426" cy="704808"/>
              </a:xfrm>
            </p:grpSpPr>
            <p:sp>
              <p:nvSpPr>
                <p:cNvPr id="89" name="Flowchart: Connector 88"/>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90" name="TextBox 89"/>
                    <p:cNvSpPr txBox="1"/>
                    <p:nvPr/>
                  </p:nvSpPr>
                  <p:spPr>
                    <a:xfrm>
                      <a:off x="1157287" y="4400570"/>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1157287" y="4400570"/>
                      <a:ext cx="733426" cy="704808"/>
                    </a:xfrm>
                    <a:prstGeom prst="rect">
                      <a:avLst/>
                    </a:prstGeom>
                    <a:blipFill>
                      <a:blip r:embed="rId9"/>
                      <a:stretch>
                        <a:fillRect/>
                      </a:stretch>
                    </a:blipFill>
                  </p:spPr>
                  <p:txBody>
                    <a:bodyPr/>
                    <a:lstStyle/>
                    <a:p>
                      <a:r>
                        <a:rPr lang="en-US">
                          <a:noFill/>
                        </a:rPr>
                        <a:t> </a:t>
                      </a:r>
                    </a:p>
                  </p:txBody>
                </p:sp>
              </mc:Fallback>
            </mc:AlternateContent>
          </p:grpSp>
          <p:grpSp>
            <p:nvGrpSpPr>
              <p:cNvPr id="76" name="Group 75"/>
              <p:cNvGrpSpPr/>
              <p:nvPr/>
            </p:nvGrpSpPr>
            <p:grpSpPr>
              <a:xfrm>
                <a:off x="4304108" y="4688793"/>
                <a:ext cx="733426" cy="704808"/>
                <a:chOff x="1157287" y="4421752"/>
                <a:chExt cx="733426" cy="704808"/>
              </a:xfrm>
            </p:grpSpPr>
            <p:sp>
              <p:nvSpPr>
                <p:cNvPr id="87" name="Flowchart: Connector 86"/>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88" name="TextBox 87"/>
                    <p:cNvSpPr txBox="1"/>
                    <p:nvPr/>
                  </p:nvSpPr>
                  <p:spPr>
                    <a:xfrm>
                      <a:off x="1157287" y="4421752"/>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1</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1157287" y="4421752"/>
                      <a:ext cx="733426" cy="704808"/>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7" name="TextBox 76"/>
                  <p:cNvSpPr txBox="1"/>
                  <p:nvPr/>
                </p:nvSpPr>
                <p:spPr>
                  <a:xfrm>
                    <a:off x="3613539" y="4296136"/>
                    <a:ext cx="778675" cy="685800"/>
                  </a:xfrm>
                  <a:prstGeom prst="rect">
                    <a:avLst/>
                  </a:prstGeom>
                  <a:noFill/>
                </p:spPr>
                <p:txBody>
                  <a:bodyPr vert="eaVert"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a:gradFill>
                        <a:gsLst>
                          <a:gs pos="2917">
                            <a:schemeClr val="tx1"/>
                          </a:gs>
                          <a:gs pos="30000">
                            <a:schemeClr val="tx1"/>
                          </a:gs>
                        </a:gsLst>
                        <a:lin ang="5400000" scaled="0"/>
                      </a:gra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613539" y="4296136"/>
                    <a:ext cx="778675" cy="685800"/>
                  </a:xfrm>
                  <a:prstGeom prst="rect">
                    <a:avLst/>
                  </a:prstGeom>
                  <a:blipFill>
                    <a:blip r:embed="rId11"/>
                    <a:stretch>
                      <a:fillRect/>
                    </a:stretch>
                  </a:blipFill>
                </p:spPr>
                <p:txBody>
                  <a:bodyPr/>
                  <a:lstStyle/>
                  <a:p>
                    <a:r>
                      <a:rPr lang="en-US">
                        <a:noFill/>
                      </a:rPr>
                      <a:t> </a:t>
                    </a:r>
                  </a:p>
                </p:txBody>
              </p:sp>
            </mc:Fallback>
          </mc:AlternateContent>
          <p:cxnSp>
            <p:nvCxnSpPr>
              <p:cNvPr id="78" name="Straight Arrow Connector 77"/>
              <p:cNvCxnSpPr/>
              <p:nvPr/>
            </p:nvCxnSpPr>
            <p:spPr>
              <a:xfrm>
                <a:off x="4861321" y="4413504"/>
                <a:ext cx="2511029" cy="1131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7178279" y="4221554"/>
                <a:ext cx="733426" cy="704808"/>
                <a:chOff x="1157287" y="4400570"/>
                <a:chExt cx="733426" cy="704808"/>
              </a:xfrm>
            </p:grpSpPr>
            <p:sp>
              <p:nvSpPr>
                <p:cNvPr id="85" name="Flowchart: Connector 84"/>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86" name="TextBox 85"/>
                    <p:cNvSpPr txBox="1"/>
                    <p:nvPr/>
                  </p:nvSpPr>
                  <p:spPr>
                    <a:xfrm>
                      <a:off x="1157287" y="4400570"/>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1157287" y="4400570"/>
                      <a:ext cx="733426" cy="704808"/>
                    </a:xfrm>
                    <a:prstGeom prst="rect">
                      <a:avLst/>
                    </a:prstGeom>
                    <a:blipFill>
                      <a:blip r:embed="rId12"/>
                      <a:stretch>
                        <a:fillRect/>
                      </a:stretch>
                    </a:blipFill>
                  </p:spPr>
                  <p:txBody>
                    <a:bodyPr/>
                    <a:lstStyle/>
                    <a:p>
                      <a:r>
                        <a:rPr lang="en-US">
                          <a:noFill/>
                        </a:rPr>
                        <a:t> </a:t>
                      </a:r>
                    </a:p>
                  </p:txBody>
                </p:sp>
              </mc:Fallback>
            </mc:AlternateContent>
          </p:grpSp>
          <p:grpSp>
            <p:nvGrpSpPr>
              <p:cNvPr id="80" name="Group 79"/>
              <p:cNvGrpSpPr/>
              <p:nvPr/>
            </p:nvGrpSpPr>
            <p:grpSpPr>
              <a:xfrm>
                <a:off x="7172325" y="4750651"/>
                <a:ext cx="733426" cy="704808"/>
                <a:chOff x="1157287" y="4421752"/>
                <a:chExt cx="733426" cy="704808"/>
              </a:xfrm>
            </p:grpSpPr>
            <p:sp>
              <p:nvSpPr>
                <p:cNvPr id="83" name="Flowchart: Connector 82"/>
                <p:cNvSpPr/>
                <p:nvPr/>
              </p:nvSpPr>
              <p:spPr bwMode="auto">
                <a:xfrm>
                  <a:off x="1333500" y="4524375"/>
                  <a:ext cx="381000" cy="400049"/>
                </a:xfrm>
                <a:prstGeom prst="flowChartConnector">
                  <a:avLst/>
                </a:prstGeom>
                <a:no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7030A0"/>
                    </a:solidFill>
                  </a:endParaRPr>
                </a:p>
              </p:txBody>
            </p:sp>
            <mc:AlternateContent xmlns:mc="http://schemas.openxmlformats.org/markup-compatibility/2006" xmlns:a14="http://schemas.microsoft.com/office/drawing/2010/main">
              <mc:Choice Requires="a14">
                <p:sp>
                  <p:nvSpPr>
                    <p:cNvPr id="84" name="TextBox 83"/>
                    <p:cNvSpPr txBox="1"/>
                    <p:nvPr/>
                  </p:nvSpPr>
                  <p:spPr>
                    <a:xfrm>
                      <a:off x="1157287" y="4421752"/>
                      <a:ext cx="733426"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2</m:t>
                                </m:r>
                              </m:sub>
                              <m:sup>
                                <m:r>
                                  <a:rPr lang="en-US" sz="2400" b="0" i="1" smtClean="0">
                                    <a:solidFill>
                                      <a:srgbClr val="7030A0"/>
                                    </a:solidFill>
                                    <a:latin typeface="Cambria Math" panose="02040503050406030204" pitchFamily="18" charset="0"/>
                                  </a:rPr>
                                  <m:t>′′</m:t>
                                </m:r>
                              </m:sup>
                            </m:sSubSup>
                          </m:oMath>
                        </m:oMathPara>
                      </a14:m>
                      <a:endParaRPr lang="en-US" sz="2400" dirty="0" err="1">
                        <a:solidFill>
                          <a:srgbClr val="7030A0"/>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157287" y="4421752"/>
                      <a:ext cx="733426" cy="704808"/>
                    </a:xfrm>
                    <a:prstGeom prst="rect">
                      <a:avLst/>
                    </a:prstGeom>
                    <a:blipFill>
                      <a:blip r:embed="rId1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1" name="TextBox 80"/>
                  <p:cNvSpPr txBox="1"/>
                  <p:nvPr/>
                </p:nvSpPr>
                <p:spPr>
                  <a:xfrm>
                    <a:off x="6416481" y="4378390"/>
                    <a:ext cx="778675" cy="685800"/>
                  </a:xfrm>
                  <a:prstGeom prst="rect">
                    <a:avLst/>
                  </a:prstGeom>
                  <a:noFill/>
                </p:spPr>
                <p:txBody>
                  <a:bodyPr vert="eaVert"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a:gradFill>
                        <a:gsLst>
                          <a:gs pos="2917">
                            <a:schemeClr val="tx1"/>
                          </a:gs>
                          <a:gs pos="30000">
                            <a:schemeClr val="tx1"/>
                          </a:gs>
                        </a:gsLst>
                        <a:lin ang="5400000" scaled="0"/>
                      </a:gra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6416481" y="4378390"/>
                    <a:ext cx="778675" cy="685800"/>
                  </a:xfrm>
                  <a:prstGeom prst="rect">
                    <a:avLst/>
                  </a:prstGeom>
                  <a:blipFill>
                    <a:blip r:embed="rId14"/>
                    <a:stretch>
                      <a:fillRect/>
                    </a:stretch>
                  </a:blipFill>
                </p:spPr>
                <p:txBody>
                  <a:bodyPr/>
                  <a:lstStyle/>
                  <a:p>
                    <a:r>
                      <a:rPr lang="en-US">
                        <a:noFill/>
                      </a:rPr>
                      <a:t> </a:t>
                    </a:r>
                  </a:p>
                </p:txBody>
              </p:sp>
            </mc:Fallback>
          </mc:AlternateContent>
          <p:cxnSp>
            <p:nvCxnSpPr>
              <p:cNvPr id="82" name="Straight Arrow Connector 81"/>
              <p:cNvCxnSpPr/>
              <p:nvPr/>
            </p:nvCxnSpPr>
            <p:spPr>
              <a:xfrm>
                <a:off x="4861326" y="4408276"/>
                <a:ext cx="2511024" cy="6614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91" name="Rectangle 90"/>
              <p:cNvSpPr/>
              <p:nvPr/>
            </p:nvSpPr>
            <p:spPr>
              <a:xfrm>
                <a:off x="524485" y="3869171"/>
                <a:ext cx="11637353" cy="523220"/>
              </a:xfrm>
              <a:prstGeom prst="rect">
                <a:avLst/>
              </a:prstGeom>
            </p:spPr>
            <p:txBody>
              <a:bodyPr wrap="none">
                <a:spAutoFit/>
              </a:bodyPr>
              <a:lstStyle/>
              <a:p>
                <a14:m>
                  <m:oMath xmlns:m="http://schemas.openxmlformats.org/officeDocument/2006/math">
                    <m:r>
                      <a:rPr lang="en-US" sz="2800" i="1" dirty="0" smtClean="0">
                        <a:solidFill>
                          <a:schemeClr val="tx1"/>
                        </a:solidFill>
                        <a:latin typeface="Cambria Math" panose="02040503050406030204" pitchFamily="18" charset="0"/>
                        <a:cs typeface="Times New Roman" panose="02020603050405020304" pitchFamily="18" charset="0"/>
                      </a:rPr>
                      <m:t>𝑄</m:t>
                    </m:r>
                    <m:r>
                      <a:rPr lang="en-US" sz="2800" i="1" dirty="0" smtClean="0">
                        <a:solidFill>
                          <a:schemeClr val="tx1"/>
                        </a:solidFill>
                        <a:latin typeface="Cambria Math" panose="02040503050406030204" pitchFamily="18" charset="0"/>
                        <a:cs typeface="Times New Roman" panose="02020603050405020304" pitchFamily="18" charset="0"/>
                      </a:rPr>
                      <m:t>=</m:t>
                    </m:r>
                  </m:oMath>
                </a14:m>
                <a:r>
                  <a:rPr lang="en-US" sz="2800" i="1" dirty="0">
                    <a:solidFill>
                      <a:srgbClr val="C00000"/>
                    </a:solidFill>
                    <a:latin typeface="Times New Roman" panose="02020603050405020304" pitchFamily="18" charset="0"/>
                    <a:cs typeface="Times New Roman" panose="02020603050405020304" pitchFamily="18" charset="0"/>
                  </a:rPr>
                  <a:t> “Which super heroes came from Earth?”</a:t>
                </a:r>
                <a:r>
                  <a:rPr lang="en-US" sz="2800" i="1" dirty="0">
                    <a:latin typeface="Times New Roman" panose="02020603050405020304" pitchFamily="18" charset="0"/>
                    <a:cs typeface="Times New Roman" panose="02020603050405020304" pitchFamily="18" charset="0"/>
                  </a:rPr>
                  <a:t>,</a:t>
                </a:r>
                <a:r>
                  <a:rPr lang="en-US" sz="2800" i="1"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rPr>
                          <m:t>𝐴</m:t>
                        </m:r>
                      </m:e>
                      <m:sup>
                        <m:r>
                          <a:rPr lang="en-US" sz="2800" i="1" dirty="0" smtClean="0">
                            <a:latin typeface="Cambria Math" panose="02040503050406030204" pitchFamily="18" charset="0"/>
                          </a:rPr>
                          <m:t>∗</m:t>
                        </m:r>
                      </m:sup>
                    </m:sSup>
                    <m:r>
                      <a:rPr lang="en-US" sz="2800" i="1" dirty="0" smtClean="0">
                        <a:latin typeface="Cambria Math" panose="02040503050406030204" pitchFamily="18" charset="0"/>
                        <a:cs typeface="Times New Roman" panose="02020603050405020304" pitchFamily="18" charset="0"/>
                      </a:rPr>
                      <m:t>=</m:t>
                    </m:r>
                  </m:oMath>
                </a14:m>
                <a:r>
                  <a:rPr lang="en-US" sz="2800" dirty="0">
                    <a:solidFill>
                      <a:schemeClr val="accent2">
                        <a:lumMod val="75000"/>
                      </a:schemeClr>
                    </a:solidFill>
                    <a:latin typeface="Times New Roman" panose="02020603050405020304" pitchFamily="18" charset="0"/>
                    <a:cs typeface="Times New Roman" panose="02020603050405020304" pitchFamily="18" charset="0"/>
                  </a:rPr>
                  <a:t> {</a:t>
                </a:r>
                <a:r>
                  <a:rPr lang="en-US" sz="2800" i="1" dirty="0" err="1">
                    <a:solidFill>
                      <a:schemeClr val="accent2">
                        <a:lumMod val="75000"/>
                      </a:schemeClr>
                    </a:solidFill>
                    <a:latin typeface="Times New Roman" panose="02020603050405020304" pitchFamily="18" charset="0"/>
                    <a:cs typeface="Times New Roman" panose="02020603050405020304" pitchFamily="18" charset="0"/>
                  </a:rPr>
                  <a:t>Dragonwing</a:t>
                </a:r>
                <a:r>
                  <a:rPr lang="en-US" sz="2800" i="1" dirty="0">
                    <a:solidFill>
                      <a:schemeClr val="accent2">
                        <a:lumMod val="75000"/>
                      </a:schemeClr>
                    </a:solidFill>
                    <a:latin typeface="Times New Roman" panose="02020603050405020304" pitchFamily="18" charset="0"/>
                    <a:cs typeface="Times New Roman" panose="02020603050405020304" pitchFamily="18" charset="0"/>
                  </a:rPr>
                  <a:t>, Harmonia</a:t>
                </a:r>
                <a:r>
                  <a:rPr lang="en-US" sz="2800" dirty="0">
                    <a:solidFill>
                      <a:schemeClr val="accent2">
                        <a:lumMod val="75000"/>
                      </a:schemeClr>
                    </a:solidFill>
                    <a:latin typeface="Times New Roman" panose="02020603050405020304" pitchFamily="18" charset="0"/>
                    <a:cs typeface="Times New Roman" panose="02020603050405020304" pitchFamily="18" charset="0"/>
                  </a:rPr>
                  <a:t>}</a:t>
                </a:r>
              </a:p>
            </p:txBody>
          </p:sp>
        </mc:Choice>
        <mc:Fallback xmlns="">
          <p:sp>
            <p:nvSpPr>
              <p:cNvPr id="91" name="Rectangle 90"/>
              <p:cNvSpPr>
                <a:spLocks noRot="1" noChangeAspect="1" noMove="1" noResize="1" noEditPoints="1" noAdjustHandles="1" noChangeArrowheads="1" noChangeShapeType="1" noTextEdit="1"/>
              </p:cNvSpPr>
              <p:nvPr/>
            </p:nvSpPr>
            <p:spPr>
              <a:xfrm>
                <a:off x="524485" y="3869171"/>
                <a:ext cx="11637353" cy="523220"/>
              </a:xfrm>
              <a:prstGeom prst="rect">
                <a:avLst/>
              </a:prstGeom>
              <a:blipFill>
                <a:blip r:embed="rId15"/>
                <a:stretch>
                  <a:fillRect t="-12791" r="-105" b="-31395"/>
                </a:stretch>
              </a:blipFill>
            </p:spPr>
            <p:txBody>
              <a:bodyPr/>
              <a:lstStyle/>
              <a:p>
                <a:r>
                  <a:rPr lang="en-US">
                    <a:noFill/>
                  </a:rPr>
                  <a:t> </a:t>
                </a:r>
              </a:p>
            </p:txBody>
          </p:sp>
        </mc:Fallback>
      </mc:AlternateContent>
    </p:spTree>
    <p:extLst>
      <p:ext uri="{BB962C8B-B14F-4D97-AF65-F5344CB8AC3E}">
        <p14:creationId xmlns:p14="http://schemas.microsoft.com/office/powerpoint/2010/main" val="164585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a:lstStyle/>
          <a:p>
            <a:r>
              <a:rPr lang="en-US" dirty="0"/>
              <a:t>For questions that are not the first in a sequence, allow a special </a:t>
            </a:r>
            <a:r>
              <a:rPr lang="en-US" dirty="0">
                <a:solidFill>
                  <a:srgbClr val="0070C0"/>
                </a:solidFill>
                <a:latin typeface="Courier New" panose="02070309020205020404" pitchFamily="49" charset="0"/>
                <a:cs typeface="Courier New" panose="02070309020205020404" pitchFamily="49" charset="0"/>
              </a:rPr>
              <a:t>subsequent</a:t>
            </a:r>
            <a:r>
              <a:rPr lang="en-US" dirty="0"/>
              <a:t> statement</a:t>
            </a:r>
          </a:p>
          <a:p>
            <a:pPr lvl="1"/>
            <a:r>
              <a:rPr lang="en-US" dirty="0"/>
              <a:t>Modules of subsequent conditions consider both previous and current questions</a:t>
            </a:r>
          </a:p>
          <a:p>
            <a:pPr lvl="1"/>
            <a:r>
              <a:rPr lang="en-US" dirty="0"/>
              <a:t>Answers would be a subset of previous answers</a:t>
            </a:r>
          </a:p>
          <a:p>
            <a:pPr lvl="1"/>
            <a:endParaRPr lang="en-US" dirty="0"/>
          </a:p>
          <a:p>
            <a:pPr>
              <a:buFont typeface="Wingdings" panose="05000000000000000000" pitchFamily="2" charset="2"/>
              <a:buChar char="Ø"/>
            </a:pPr>
            <a:r>
              <a:rPr lang="en-US" i="1" dirty="0">
                <a:solidFill>
                  <a:srgbClr val="C00000"/>
                </a:solidFill>
                <a:latin typeface="Times New Roman" panose="02020603050405020304" pitchFamily="18" charset="0"/>
                <a:cs typeface="Times New Roman" panose="02020603050405020304" pitchFamily="18" charset="0"/>
              </a:rPr>
              <a:t>Which super heroes came from Earth?</a:t>
            </a:r>
          </a:p>
          <a:p>
            <a:pPr>
              <a:buFont typeface="Wingdings" panose="05000000000000000000" pitchFamily="2" charset="2"/>
              <a:buChar char="Ø"/>
            </a:pPr>
            <a:r>
              <a:rPr lang="en-US" i="1" dirty="0">
                <a:solidFill>
                  <a:srgbClr val="C00000"/>
                </a:solidFill>
                <a:latin typeface="Times New Roman" panose="02020603050405020304" pitchFamily="18" charset="0"/>
                <a:cs typeface="Times New Roman" panose="02020603050405020304" pitchFamily="18" charset="0"/>
              </a:rPr>
              <a:t>Which of them breathes fire?</a:t>
            </a:r>
          </a:p>
          <a:p>
            <a:pPr marL="0" indent="0">
              <a:buNone/>
            </a:pPr>
            <a:r>
              <a:rPr lang="en-US" dirty="0">
                <a:solidFill>
                  <a:srgbClr val="0070C0"/>
                </a:solidFill>
                <a:latin typeface="Courier New" panose="02070309020205020404" pitchFamily="49" charset="0"/>
                <a:cs typeface="Courier New" panose="02070309020205020404" pitchFamily="49" charset="0"/>
              </a:rPr>
              <a:t>	SUBSEQUENT</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	WHERE	{</a:t>
            </a:r>
            <a:r>
              <a:rPr lang="en-US" dirty="0">
                <a:solidFill>
                  <a:schemeClr val="accent2">
                    <a:lumMod val="75000"/>
                  </a:schemeClr>
                </a:solidFill>
                <a:latin typeface="Courier New" panose="02070309020205020404" pitchFamily="49" charset="0"/>
                <a:cs typeface="Courier New" panose="02070309020205020404" pitchFamily="49" charset="0"/>
              </a:rPr>
              <a:t>Powers </a:t>
            </a:r>
            <a:r>
              <a:rPr lang="en-US" dirty="0">
                <a:solidFill>
                  <a:srgbClr val="0070C0"/>
                </a:solidFill>
                <a:latin typeface="Courier New" panose="02070309020205020404" pitchFamily="49" charset="0"/>
                <a:cs typeface="Courier New" panose="02070309020205020404" pitchFamily="49" charset="0"/>
              </a:rPr>
              <a:t>= </a:t>
            </a:r>
            <a:r>
              <a:rPr lang="en-US" i="1" dirty="0">
                <a:solidFill>
                  <a:srgbClr val="C00000"/>
                </a:solidFill>
                <a:latin typeface="Times New Roman" panose="02020603050405020304" pitchFamily="18" charset="0"/>
                <a:cs typeface="Times New Roman" panose="02020603050405020304" pitchFamily="18" charset="0"/>
              </a:rPr>
              <a:t>Fire breath</a:t>
            </a:r>
            <a:r>
              <a:rPr lang="en-US" dirty="0">
                <a:solidFill>
                  <a:srgbClr val="0070C0"/>
                </a:solidFill>
                <a:latin typeface="Courier New" panose="02070309020205020404" pitchFamily="49" charset="0"/>
                <a:cs typeface="Courier New" panose="02070309020205020404" pitchFamily="49" charset="0"/>
              </a:rPr>
              <a:t>}</a:t>
            </a:r>
            <a:endParaRPr lang="en-US" dirty="0"/>
          </a:p>
        </p:txBody>
      </p:sp>
      <p:sp>
        <p:nvSpPr>
          <p:cNvPr id="3" name="Title 2"/>
          <p:cNvSpPr>
            <a:spLocks noGrp="1"/>
          </p:cNvSpPr>
          <p:nvPr>
            <p:ph type="title"/>
          </p:nvPr>
        </p:nvSpPr>
        <p:spPr/>
        <p:txBody>
          <a:bodyPr/>
          <a:lstStyle/>
          <a:p>
            <a:r>
              <a:rPr lang="en-US" dirty="0"/>
              <a:t>Extension to Question Sequence</a:t>
            </a:r>
          </a:p>
        </p:txBody>
      </p:sp>
    </p:spTree>
    <p:extLst>
      <p:ext uri="{BB962C8B-B14F-4D97-AF65-F5344CB8AC3E}">
        <p14:creationId xmlns:p14="http://schemas.microsoft.com/office/powerpoint/2010/main" val="26177463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92136"/>
          </a:xfrm>
        </p:spPr>
        <p:txBody>
          <a:bodyPr/>
          <a:lstStyle/>
          <a:p>
            <a:r>
              <a:rPr lang="en-US" dirty="0"/>
              <a:t>Floating Parser (FP) </a:t>
            </a:r>
            <a:r>
              <a:rPr lang="en-US" sz="2800" dirty="0"/>
              <a:t>[Pasupat &amp; Liang. ACL-15]</a:t>
            </a:r>
            <a:endParaRPr lang="en-US" dirty="0"/>
          </a:p>
          <a:p>
            <a:pPr lvl="1"/>
            <a:r>
              <a:rPr lang="en-US" dirty="0"/>
              <a:t>Map questions to logical forms</a:t>
            </a:r>
          </a:p>
          <a:p>
            <a:pPr lvl="1"/>
            <a:r>
              <a:rPr lang="en-US" dirty="0"/>
              <a:t>Feature-rich system that aims to output the correct semantic parse</a:t>
            </a:r>
          </a:p>
          <a:p>
            <a:pPr lvl="8"/>
            <a:endParaRPr lang="en-US" dirty="0"/>
          </a:p>
          <a:p>
            <a:r>
              <a:rPr lang="en-US" dirty="0"/>
              <a:t>Neural Programmer (NP) </a:t>
            </a:r>
            <a:r>
              <a:rPr lang="en-US" sz="2800" dirty="0"/>
              <a:t>[Neelakantan et al. ICLR-17]</a:t>
            </a:r>
            <a:endParaRPr lang="en-US" dirty="0"/>
          </a:p>
          <a:p>
            <a:pPr lvl="1"/>
            <a:r>
              <a:rPr lang="en-US" dirty="0"/>
              <a:t>Neural modules that are not tied to a specific formal language</a:t>
            </a:r>
          </a:p>
          <a:p>
            <a:pPr lvl="1"/>
            <a:r>
              <a:rPr lang="en-US" dirty="0"/>
              <a:t>Output a probability distribution over table cells given a question</a:t>
            </a:r>
          </a:p>
          <a:p>
            <a:endParaRPr lang="en-US" dirty="0"/>
          </a:p>
          <a:p>
            <a:r>
              <a:rPr lang="en-US" dirty="0"/>
              <a:t>Both FP &amp; NP were designed for </a:t>
            </a:r>
            <a:r>
              <a:rPr lang="en-US" dirty="0" err="1"/>
              <a:t>WikiTableQuestions</a:t>
            </a:r>
            <a:endParaRPr lang="en-US" dirty="0"/>
          </a:p>
          <a:p>
            <a:pPr lvl="1"/>
            <a:r>
              <a:rPr lang="en-US" dirty="0"/>
              <a:t>Contains more long, complicated but independent questions</a:t>
            </a:r>
          </a:p>
        </p:txBody>
      </p:sp>
      <p:sp>
        <p:nvSpPr>
          <p:cNvPr id="3" name="Title 2"/>
          <p:cNvSpPr>
            <a:spLocks noGrp="1"/>
          </p:cNvSpPr>
          <p:nvPr>
            <p:ph type="title"/>
          </p:nvPr>
        </p:nvSpPr>
        <p:spPr/>
        <p:txBody>
          <a:bodyPr/>
          <a:lstStyle/>
          <a:p>
            <a:r>
              <a:rPr lang="en-US" dirty="0"/>
              <a:t>Related Work</a:t>
            </a:r>
          </a:p>
        </p:txBody>
      </p:sp>
    </p:spTree>
    <p:extLst>
      <p:ext uri="{BB962C8B-B14F-4D97-AF65-F5344CB8AC3E}">
        <p14:creationId xmlns:p14="http://schemas.microsoft.com/office/powerpoint/2010/main" val="34686561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 Answer Accuracy (%)</a:t>
            </a:r>
          </a:p>
        </p:txBody>
      </p:sp>
      <p:graphicFrame>
        <p:nvGraphicFramePr>
          <p:cNvPr id="6" name="Chart 5"/>
          <p:cNvGraphicFramePr/>
          <p:nvPr>
            <p:extLst>
              <p:ext uri="{D42A27DB-BD31-4B8C-83A1-F6EECF244321}">
                <p14:modId xmlns:p14="http://schemas.microsoft.com/office/powerpoint/2010/main" val="1053433205"/>
              </p:ext>
            </p:extLst>
          </p:nvPr>
        </p:nvGraphicFramePr>
        <p:xfrm>
          <a:off x="878775" y="1531916"/>
          <a:ext cx="10678926" cy="50470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30572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 Answer Accuracy (%)</a:t>
            </a:r>
          </a:p>
        </p:txBody>
      </p:sp>
      <p:graphicFrame>
        <p:nvGraphicFramePr>
          <p:cNvPr id="6" name="Chart 5"/>
          <p:cNvGraphicFramePr/>
          <p:nvPr>
            <p:extLst>
              <p:ext uri="{D42A27DB-BD31-4B8C-83A1-F6EECF244321}">
                <p14:modId xmlns:p14="http://schemas.microsoft.com/office/powerpoint/2010/main" val="1798694684"/>
              </p:ext>
            </p:extLst>
          </p:nvPr>
        </p:nvGraphicFramePr>
        <p:xfrm>
          <a:off x="878775" y="1531916"/>
          <a:ext cx="10678926" cy="5047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63399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743254" y="2877670"/>
            <a:ext cx="6570984" cy="3994940"/>
          </a:xfrm>
        </p:spPr>
        <p:txBody>
          <a:bodyPr/>
          <a:lstStyle/>
          <a:p>
            <a:r>
              <a:rPr lang="en-US" dirty="0"/>
              <a:t>Challenging research problem</a:t>
            </a:r>
          </a:p>
          <a:p>
            <a:r>
              <a:rPr lang="en-US" dirty="0"/>
              <a:t>Advocated in semantic parsing</a:t>
            </a:r>
            <a:br>
              <a:rPr lang="en-US" dirty="0"/>
            </a:br>
            <a:r>
              <a:rPr lang="en-US" sz="2800" dirty="0"/>
              <a:t>[Pasupat &amp; Liang 2015]</a:t>
            </a:r>
          </a:p>
          <a:p>
            <a:pPr lvl="8"/>
            <a:endParaRPr lang="en-US" dirty="0"/>
          </a:p>
          <a:p>
            <a:r>
              <a:rPr lang="en-US" dirty="0"/>
              <a:t>But, a </a:t>
            </a:r>
            <a:r>
              <a:rPr lang="en-US" i="1" dirty="0">
                <a:solidFill>
                  <a:srgbClr val="C00000"/>
                </a:solidFill>
              </a:rPr>
              <a:t>natural</a:t>
            </a:r>
            <a:r>
              <a:rPr lang="en-US" dirty="0"/>
              <a:t> way to interact with a question answering system?</a:t>
            </a:r>
          </a:p>
          <a:p>
            <a:endParaRPr lang="en-US" dirty="0"/>
          </a:p>
          <a:p>
            <a:endParaRPr lang="en-US" dirty="0"/>
          </a:p>
        </p:txBody>
      </p:sp>
      <p:sp>
        <p:nvSpPr>
          <p:cNvPr id="4" name="Title 3"/>
          <p:cNvSpPr>
            <a:spLocks noGrp="1"/>
          </p:cNvSpPr>
          <p:nvPr>
            <p:ph type="title"/>
          </p:nvPr>
        </p:nvSpPr>
        <p:spPr/>
        <p:txBody>
          <a:bodyPr/>
          <a:lstStyle/>
          <a:p>
            <a:r>
              <a:rPr lang="en-US" dirty="0"/>
              <a:t>Answer Highly Compositional Questions</a:t>
            </a:r>
          </a:p>
        </p:txBody>
      </p:sp>
      <p:pic>
        <p:nvPicPr>
          <p:cNvPr id="6" name="Picture 5"/>
          <p:cNvPicPr>
            <a:picLocks noChangeAspect="1"/>
          </p:cNvPicPr>
          <p:nvPr/>
        </p:nvPicPr>
        <p:blipFill>
          <a:blip r:embed="rId2"/>
          <a:stretch>
            <a:fillRect/>
          </a:stretch>
        </p:blipFill>
        <p:spPr>
          <a:xfrm>
            <a:off x="88092" y="2476653"/>
            <a:ext cx="5502364" cy="4445074"/>
          </a:xfrm>
          <a:prstGeom prst="rect">
            <a:avLst/>
          </a:prstGeom>
          <a:ln>
            <a:solidFill>
              <a:schemeClr val="accent2">
                <a:lumMod val="75000"/>
              </a:schemeClr>
            </a:solidFill>
          </a:ln>
        </p:spPr>
      </p:pic>
      <p:sp>
        <p:nvSpPr>
          <p:cNvPr id="7" name="Text Placeholder 4"/>
          <p:cNvSpPr txBox="1">
            <a:spLocks/>
          </p:cNvSpPr>
          <p:nvPr/>
        </p:nvSpPr>
        <p:spPr>
          <a:xfrm>
            <a:off x="427038" y="1298015"/>
            <a:ext cx="11887200" cy="10710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solidFill>
                  <a:srgbClr val="306CB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i="1" dirty="0">
                <a:solidFill>
                  <a:srgbClr val="C00000"/>
                </a:solidFill>
                <a:latin typeface="Times New Roman" panose="02020603050405020304" pitchFamily="18" charset="0"/>
                <a:cs typeface="Times New Roman" panose="02020603050405020304" pitchFamily="18" charset="0"/>
              </a:rPr>
              <a:t>“What is the power of the super hero who is from the most common home world and appeared after 2010?”</a:t>
            </a:r>
            <a:endParaRPr lang="en-US" dirty="0"/>
          </a:p>
        </p:txBody>
      </p:sp>
    </p:spTree>
    <p:extLst>
      <p:ext uri="{BB962C8B-B14F-4D97-AF65-F5344CB8AC3E}">
        <p14:creationId xmlns:p14="http://schemas.microsoft.com/office/powerpoint/2010/main" val="3451814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Cherry</a:t>
            </a:r>
          </a:p>
        </p:txBody>
      </p:sp>
      <p:pic>
        <p:nvPicPr>
          <p:cNvPr id="6" name="Picture 5" descr="Screen Clipping"/>
          <p:cNvPicPr>
            <a:picLocks noChangeAspect="1"/>
          </p:cNvPicPr>
          <p:nvPr/>
        </p:nvPicPr>
        <p:blipFill>
          <a:blip r:embed="rId2"/>
          <a:stretch>
            <a:fillRect/>
          </a:stretch>
        </p:blipFill>
        <p:spPr>
          <a:xfrm>
            <a:off x="272591" y="1522339"/>
            <a:ext cx="11891294" cy="3949846"/>
          </a:xfrm>
          <a:prstGeom prst="rect">
            <a:avLst/>
          </a:prstGeom>
        </p:spPr>
      </p:pic>
    </p:spTree>
    <p:extLst>
      <p:ext uri="{BB962C8B-B14F-4D97-AF65-F5344CB8AC3E}">
        <p14:creationId xmlns:p14="http://schemas.microsoft.com/office/powerpoint/2010/main" val="15817690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Lemon: Semantic Matching Errors</a:t>
            </a:r>
          </a:p>
        </p:txBody>
      </p:sp>
      <p:pic>
        <p:nvPicPr>
          <p:cNvPr id="4" name="Picture 3" descr="Screen Clipping"/>
          <p:cNvPicPr>
            <a:picLocks noChangeAspect="1"/>
          </p:cNvPicPr>
          <p:nvPr/>
        </p:nvPicPr>
        <p:blipFill>
          <a:blip r:embed="rId2"/>
          <a:stretch>
            <a:fillRect/>
          </a:stretch>
        </p:blipFill>
        <p:spPr>
          <a:xfrm>
            <a:off x="144829" y="2130959"/>
            <a:ext cx="12146818" cy="2732606"/>
          </a:xfrm>
          <a:prstGeom prst="rect">
            <a:avLst/>
          </a:prstGeom>
        </p:spPr>
      </p:pic>
    </p:spTree>
    <p:extLst>
      <p:ext uri="{BB962C8B-B14F-4D97-AF65-F5344CB8AC3E}">
        <p14:creationId xmlns:p14="http://schemas.microsoft.com/office/powerpoint/2010/main" val="24330779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Lemon: Language Expressiveness</a:t>
            </a:r>
          </a:p>
        </p:txBody>
      </p:sp>
      <p:pic>
        <p:nvPicPr>
          <p:cNvPr id="4" name="Picture 3" descr="Screen Clipping"/>
          <p:cNvPicPr>
            <a:picLocks noChangeAspect="1"/>
          </p:cNvPicPr>
          <p:nvPr/>
        </p:nvPicPr>
        <p:blipFill>
          <a:blip r:embed="rId2"/>
          <a:stretch>
            <a:fillRect/>
          </a:stretch>
        </p:blipFill>
        <p:spPr>
          <a:xfrm>
            <a:off x="448408" y="1170241"/>
            <a:ext cx="11539660" cy="5357418"/>
          </a:xfrm>
          <a:prstGeom prst="rect">
            <a:avLst/>
          </a:prstGeom>
        </p:spPr>
      </p:pic>
    </p:spTree>
    <p:extLst>
      <p:ext uri="{BB962C8B-B14F-4D97-AF65-F5344CB8AC3E}">
        <p14:creationId xmlns:p14="http://schemas.microsoft.com/office/powerpoint/2010/main" val="24229856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489578"/>
            <a:ext cx="11887200" cy="4364272"/>
          </a:xfrm>
        </p:spPr>
        <p:txBody>
          <a:bodyPr/>
          <a:lstStyle/>
          <a:p>
            <a:r>
              <a:rPr lang="en-US" dirty="0"/>
              <a:t>An end-to-end joint learning framework</a:t>
            </a:r>
          </a:p>
          <a:p>
            <a:pPr lvl="1"/>
            <a:r>
              <a:rPr lang="en-US" dirty="0"/>
              <a:t>Formulated as a state/action search problem</a:t>
            </a:r>
          </a:p>
          <a:p>
            <a:pPr lvl="1"/>
            <a:r>
              <a:rPr lang="en-US" dirty="0"/>
              <a:t>Neural networks constructed dynamically as search progresses</a:t>
            </a:r>
          </a:p>
          <a:p>
            <a:r>
              <a:rPr lang="en-US" dirty="0"/>
              <a:t>A first step towards “Conversational QA”</a:t>
            </a:r>
          </a:p>
          <a:p>
            <a:pPr lvl="8"/>
            <a:endParaRPr lang="en-US" dirty="0"/>
          </a:p>
          <a:p>
            <a:r>
              <a:rPr lang="en-US" dirty="0"/>
              <a:t>Next steps</a:t>
            </a:r>
          </a:p>
          <a:p>
            <a:pPr lvl="1"/>
            <a:r>
              <a:rPr lang="en-US" dirty="0"/>
              <a:t>Efficient training to test more expressive formal languages and neural network modules</a:t>
            </a:r>
          </a:p>
          <a:p>
            <a:pPr lvl="1"/>
            <a:r>
              <a:rPr lang="en-US" dirty="0"/>
              <a:t>External data or interactive learning for better semantic matching</a:t>
            </a:r>
          </a:p>
        </p:txBody>
      </p:sp>
      <p:sp>
        <p:nvSpPr>
          <p:cNvPr id="3" name="Title 2"/>
          <p:cNvSpPr>
            <a:spLocks noGrp="1"/>
          </p:cNvSpPr>
          <p:nvPr>
            <p:ph type="title"/>
          </p:nvPr>
        </p:nvSpPr>
        <p:spPr/>
        <p:txBody>
          <a:bodyPr/>
          <a:lstStyle/>
          <a:p>
            <a:r>
              <a:rPr lang="en-US" dirty="0"/>
              <a:t>Reflections on </a:t>
            </a:r>
            <a:r>
              <a:rPr lang="en-US" dirty="0" err="1"/>
              <a:t>DynSP</a:t>
            </a:r>
            <a:endParaRPr lang="en-US" dirty="0"/>
          </a:p>
        </p:txBody>
      </p:sp>
    </p:spTree>
    <p:extLst>
      <p:ext uri="{BB962C8B-B14F-4D97-AF65-F5344CB8AC3E}">
        <p14:creationId xmlns:p14="http://schemas.microsoft.com/office/powerpoint/2010/main" val="5830782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Sequences of Simple Questions</a:t>
            </a:r>
          </a:p>
        </p:txBody>
      </p:sp>
      <p:sp>
        <p:nvSpPr>
          <p:cNvPr id="4" name="Speech Bubble: Rectangle with Corners Rounded 3"/>
          <p:cNvSpPr/>
          <p:nvPr/>
        </p:nvSpPr>
        <p:spPr bwMode="auto">
          <a:xfrm>
            <a:off x="467468" y="1751623"/>
            <a:ext cx="4957148" cy="802887"/>
          </a:xfrm>
          <a:prstGeom prst="wedgeRoundRectCallout">
            <a:avLst>
              <a:gd name="adj1" fmla="val -35278"/>
              <a:gd name="adj2" fmla="val 123050"/>
              <a:gd name="adj3" fmla="val 16667"/>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400" i="1" dirty="0">
                <a:solidFill>
                  <a:schemeClr val="tx1"/>
                </a:solidFill>
                <a:latin typeface="Times New Roman" panose="02020603050405020304" pitchFamily="18" charset="0"/>
                <a:cs typeface="Times New Roman" panose="02020603050405020304" pitchFamily="18" charset="0"/>
              </a:rPr>
              <a:t>Who are the super heroes from Earth?</a:t>
            </a:r>
          </a:p>
        </p:txBody>
      </p:sp>
      <p:sp>
        <p:nvSpPr>
          <p:cNvPr id="5" name="Speech Bubble: Rectangle with Corners Rounded 4"/>
          <p:cNvSpPr/>
          <p:nvPr/>
        </p:nvSpPr>
        <p:spPr bwMode="auto">
          <a:xfrm>
            <a:off x="1786585" y="3756757"/>
            <a:ext cx="3760169" cy="630731"/>
          </a:xfrm>
          <a:prstGeom prst="wedgeRoundRectCallout">
            <a:avLst>
              <a:gd name="adj1" fmla="val -62324"/>
              <a:gd name="adj2" fmla="val -27488"/>
              <a:gd name="adj3" fmla="val 16667"/>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400" i="1" dirty="0">
                <a:solidFill>
                  <a:schemeClr val="tx1"/>
                </a:solidFill>
                <a:latin typeface="Times New Roman" panose="02020603050405020304" pitchFamily="18" charset="0"/>
                <a:cs typeface="Times New Roman" panose="02020603050405020304" pitchFamily="18" charset="0"/>
              </a:rPr>
              <a:t>Who appeared after 2010?</a:t>
            </a:r>
          </a:p>
        </p:txBody>
      </p:sp>
      <p:pic>
        <p:nvPicPr>
          <p:cNvPr id="6" name="Picture 5" descr="male &lt;strong&gt;user&lt;/strong&gt; icon making thumbs up with his hand - vector Clip Art"/>
          <p:cNvPicPr>
            <a:picLocks noChangeAspect="1"/>
          </p:cNvPicPr>
          <p:nvPr/>
        </p:nvPicPr>
        <p:blipFill>
          <a:blip r:embed="rId2"/>
          <a:stretch>
            <a:fillRect/>
          </a:stretch>
        </p:blipFill>
        <p:spPr>
          <a:xfrm>
            <a:off x="187804" y="3294531"/>
            <a:ext cx="1224264" cy="1595624"/>
          </a:xfrm>
          <a:prstGeom prst="rect">
            <a:avLst/>
          </a:prstGeom>
        </p:spPr>
      </p:pic>
      <p:pic>
        <p:nvPicPr>
          <p:cNvPr id="7" name="Picture 6" descr="Pero esa es otra historia y debe ser contada en otra ocasión"/>
          <p:cNvPicPr>
            <a:picLocks noChangeAspect="1"/>
          </p:cNvPicPr>
          <p:nvPr/>
        </p:nvPicPr>
        <p:blipFill>
          <a:blip r:embed="rId3"/>
          <a:stretch>
            <a:fillRect/>
          </a:stretch>
        </p:blipFill>
        <p:spPr>
          <a:xfrm>
            <a:off x="7624167" y="3674680"/>
            <a:ext cx="1965326" cy="1798274"/>
          </a:xfrm>
          <a:prstGeom prst="rect">
            <a:avLst/>
          </a:prstGeom>
        </p:spPr>
      </p:pic>
      <p:sp>
        <p:nvSpPr>
          <p:cNvPr id="8" name="Speech Bubble: Rectangle with Corners Rounded 7"/>
          <p:cNvSpPr/>
          <p:nvPr/>
        </p:nvSpPr>
        <p:spPr bwMode="auto">
          <a:xfrm>
            <a:off x="3469341" y="2791957"/>
            <a:ext cx="4154826" cy="692648"/>
          </a:xfrm>
          <a:prstGeom prst="wedgeRoundRectCallout">
            <a:avLst>
              <a:gd name="adj1" fmla="val 51872"/>
              <a:gd name="adj2" fmla="val 147825"/>
              <a:gd name="adj3" fmla="val 16667"/>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400" i="1" dirty="0" err="1">
                <a:gradFill>
                  <a:gsLst>
                    <a:gs pos="0">
                      <a:srgbClr val="FFFFFF"/>
                    </a:gs>
                    <a:gs pos="100000">
                      <a:srgbClr val="FFFFFF"/>
                    </a:gs>
                  </a:gsLst>
                  <a:lin ang="5400000" scaled="0"/>
                </a:gradFill>
                <a:latin typeface="Times New Roman" panose="02020603050405020304" pitchFamily="18" charset="0"/>
                <a:cs typeface="Times New Roman" panose="02020603050405020304" pitchFamily="18" charset="0"/>
              </a:rPr>
              <a:t>Dragonwing</a:t>
            </a:r>
            <a:r>
              <a:rPr lang="en-US" sz="2400" i="1" dirty="0">
                <a:gradFill>
                  <a:gsLst>
                    <a:gs pos="0">
                      <a:srgbClr val="FFFFFF"/>
                    </a:gs>
                    <a:gs pos="100000">
                      <a:srgbClr val="FFFFFF"/>
                    </a:gs>
                  </a:gsLst>
                  <a:lin ang="5400000" scaled="0"/>
                </a:gradFill>
                <a:latin typeface="Times New Roman" panose="02020603050405020304" pitchFamily="18" charset="0"/>
                <a:cs typeface="Times New Roman" panose="02020603050405020304" pitchFamily="18" charset="0"/>
              </a:rPr>
              <a:t> and Harmonia</a:t>
            </a:r>
          </a:p>
        </p:txBody>
      </p:sp>
      <p:pic>
        <p:nvPicPr>
          <p:cNvPr id="9" name="Picture 8" descr="pivot &lt;strong&gt;table&lt;/strong&gt; data to size abbott katz confronts &lt;strong&gt;excel&lt;/strong&gt; s pivot &lt;strong&gt;tables&lt;/strong&gt; ..."/>
          <p:cNvPicPr>
            <a:picLocks noChangeAspect="1"/>
          </p:cNvPicPr>
          <p:nvPr/>
        </p:nvPicPr>
        <p:blipFill>
          <a:blip r:embed="rId4"/>
          <a:stretch>
            <a:fillRect/>
          </a:stretch>
        </p:blipFill>
        <p:spPr>
          <a:xfrm>
            <a:off x="10282201" y="3674680"/>
            <a:ext cx="1948918" cy="1507366"/>
          </a:xfrm>
          <a:prstGeom prst="rect">
            <a:avLst/>
          </a:prstGeom>
        </p:spPr>
      </p:pic>
      <p:sp>
        <p:nvSpPr>
          <p:cNvPr id="10" name="Speech Bubble: Rectangle with Corners Rounded 9"/>
          <p:cNvSpPr/>
          <p:nvPr/>
        </p:nvSpPr>
        <p:spPr bwMode="auto">
          <a:xfrm>
            <a:off x="4824238" y="4573817"/>
            <a:ext cx="1866619" cy="692648"/>
          </a:xfrm>
          <a:prstGeom prst="wedgeRoundRectCallout">
            <a:avLst>
              <a:gd name="adj1" fmla="val 88758"/>
              <a:gd name="adj2" fmla="val -81260"/>
              <a:gd name="adj3" fmla="val 16667"/>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400" i="1" dirty="0">
                <a:gradFill>
                  <a:gsLst>
                    <a:gs pos="0">
                      <a:srgbClr val="FFFFFF"/>
                    </a:gs>
                    <a:gs pos="100000">
                      <a:srgbClr val="FFFFFF"/>
                    </a:gs>
                  </a:gsLst>
                  <a:lin ang="5400000" scaled="0"/>
                </a:gradFill>
                <a:latin typeface="Times New Roman" panose="02020603050405020304" pitchFamily="18" charset="0"/>
                <a:cs typeface="Times New Roman" panose="02020603050405020304" pitchFamily="18" charset="0"/>
              </a:rPr>
              <a:t>Harmonia</a:t>
            </a:r>
          </a:p>
        </p:txBody>
      </p:sp>
      <p:sp>
        <p:nvSpPr>
          <p:cNvPr id="11" name="Speech Bubble: Rectangle with Corners Rounded 10"/>
          <p:cNvSpPr/>
          <p:nvPr/>
        </p:nvSpPr>
        <p:spPr bwMode="auto">
          <a:xfrm>
            <a:off x="1424246" y="5157588"/>
            <a:ext cx="3093872" cy="630731"/>
          </a:xfrm>
          <a:prstGeom prst="wedgeRoundRectCallout">
            <a:avLst>
              <a:gd name="adj1" fmla="val -48366"/>
              <a:gd name="adj2" fmla="val -131955"/>
              <a:gd name="adj3" fmla="val 16667"/>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400" i="1" dirty="0">
                <a:solidFill>
                  <a:schemeClr val="tx1"/>
                </a:solidFill>
                <a:latin typeface="Times New Roman" panose="02020603050405020304" pitchFamily="18" charset="0"/>
                <a:cs typeface="Times New Roman" panose="02020603050405020304" pitchFamily="18" charset="0"/>
              </a:rPr>
              <a:t>What is her power?</a:t>
            </a:r>
          </a:p>
        </p:txBody>
      </p:sp>
      <p:sp>
        <p:nvSpPr>
          <p:cNvPr id="12" name="Speech Bubble: Rectangle with Corners Rounded 11"/>
          <p:cNvSpPr/>
          <p:nvPr/>
        </p:nvSpPr>
        <p:spPr bwMode="auto">
          <a:xfrm>
            <a:off x="4356847" y="5900055"/>
            <a:ext cx="2151529" cy="692648"/>
          </a:xfrm>
          <a:prstGeom prst="wedgeRoundRectCallout">
            <a:avLst>
              <a:gd name="adj1" fmla="val 92360"/>
              <a:gd name="adj2" fmla="val -147268"/>
              <a:gd name="adj3" fmla="val 16667"/>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400" i="1" dirty="0">
                <a:gradFill>
                  <a:gsLst>
                    <a:gs pos="0">
                      <a:srgbClr val="FFFFFF"/>
                    </a:gs>
                    <a:gs pos="100000">
                      <a:srgbClr val="FFFFFF"/>
                    </a:gs>
                  </a:gsLst>
                  <a:lin ang="5400000" scaled="0"/>
                </a:gradFill>
                <a:latin typeface="Times New Roman" panose="02020603050405020304" pitchFamily="18" charset="0"/>
                <a:cs typeface="Times New Roman" panose="02020603050405020304" pitchFamily="18" charset="0"/>
              </a:rPr>
              <a:t>Elemental</a:t>
            </a:r>
          </a:p>
        </p:txBody>
      </p:sp>
      <p:sp>
        <p:nvSpPr>
          <p:cNvPr id="13" name="Arrow: Left-Right 12"/>
          <p:cNvSpPr/>
          <p:nvPr/>
        </p:nvSpPr>
        <p:spPr bwMode="auto">
          <a:xfrm>
            <a:off x="9514121" y="4195000"/>
            <a:ext cx="933450" cy="466725"/>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450196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5552215"/>
            <a:ext cx="11887200" cy="1169551"/>
          </a:xfrm>
        </p:spPr>
        <p:txBody>
          <a:bodyPr/>
          <a:lstStyle/>
          <a:p>
            <a:r>
              <a:rPr lang="en-US" dirty="0">
                <a:hlinkClick r:id="rId3"/>
              </a:rPr>
              <a:t>MSR SQA Dataset</a:t>
            </a:r>
            <a:r>
              <a:rPr lang="en-US" dirty="0"/>
              <a:t> (aka.ms/</a:t>
            </a:r>
            <a:r>
              <a:rPr lang="en-US" dirty="0" err="1"/>
              <a:t>sqa</a:t>
            </a:r>
            <a:r>
              <a:rPr lang="en-US" dirty="0"/>
              <a:t>)</a:t>
            </a:r>
          </a:p>
          <a:p>
            <a:r>
              <a:rPr lang="en-US" dirty="0"/>
              <a:t>Sequences of questions, with annotated answers (coordinates)</a:t>
            </a:r>
          </a:p>
        </p:txBody>
      </p:sp>
      <p:sp>
        <p:nvSpPr>
          <p:cNvPr id="3" name="Title 2"/>
          <p:cNvSpPr>
            <a:spLocks noGrp="1"/>
          </p:cNvSpPr>
          <p:nvPr>
            <p:ph type="title"/>
          </p:nvPr>
        </p:nvSpPr>
        <p:spPr/>
        <p:txBody>
          <a:bodyPr/>
          <a:lstStyle/>
          <a:p>
            <a:r>
              <a:rPr lang="en-US" dirty="0"/>
              <a:t>Our Task: Sequential Question Answering (SQA)</a:t>
            </a:r>
          </a:p>
        </p:txBody>
      </p:sp>
      <p:pic>
        <p:nvPicPr>
          <p:cNvPr id="5" name="Picture 4" descr="Screen Clipping"/>
          <p:cNvPicPr>
            <a:picLocks noChangeAspect="1"/>
          </p:cNvPicPr>
          <p:nvPr/>
        </p:nvPicPr>
        <p:blipFill>
          <a:blip r:embed="rId4"/>
          <a:stretch>
            <a:fillRect/>
          </a:stretch>
        </p:blipFill>
        <p:spPr>
          <a:xfrm>
            <a:off x="2720976" y="1327956"/>
            <a:ext cx="6994524" cy="4025116"/>
          </a:xfrm>
          <a:prstGeom prst="rect">
            <a:avLst/>
          </a:prstGeom>
        </p:spPr>
      </p:pic>
    </p:spTree>
    <p:extLst>
      <p:ext uri="{BB962C8B-B14F-4D97-AF65-F5344CB8AC3E}">
        <p14:creationId xmlns:p14="http://schemas.microsoft.com/office/powerpoint/2010/main" val="728692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74638" y="1212850"/>
                <a:ext cx="11887200" cy="4505849"/>
              </a:xfrm>
            </p:spPr>
            <p:txBody>
              <a:bodyPr/>
              <a:lstStyle/>
              <a:p>
                <a:r>
                  <a:rPr lang="en-US" dirty="0"/>
                  <a:t>Start from </a:t>
                </a:r>
                <a:r>
                  <a:rPr lang="en-US" dirty="0" err="1"/>
                  <a:t>WikiTableQuestions</a:t>
                </a:r>
                <a:r>
                  <a:rPr lang="en-US" dirty="0"/>
                  <a:t> </a:t>
                </a:r>
                <a:r>
                  <a:rPr lang="en-US" sz="2800" dirty="0"/>
                  <a:t>[Pasupat &amp; Liang 2015]</a:t>
                </a:r>
                <a:endParaRPr lang="en-US" dirty="0"/>
              </a:p>
              <a:p>
                <a:pPr lvl="1"/>
                <a:r>
                  <a:rPr lang="en-US" dirty="0"/>
                  <a:t>Use the same tables and same training/testing splits</a:t>
                </a:r>
              </a:p>
              <a:p>
                <a:pPr lvl="1"/>
                <a:r>
                  <a:rPr lang="en-US" dirty="0"/>
                  <a:t>Find complicated questions in </a:t>
                </a:r>
                <a:r>
                  <a:rPr lang="en-US" dirty="0" err="1"/>
                  <a:t>WikiTableQuestions</a:t>
                </a:r>
                <a:r>
                  <a:rPr lang="en-US" dirty="0"/>
                  <a:t> as </a:t>
                </a:r>
                <a:r>
                  <a:rPr lang="en-US" i="1" dirty="0">
                    <a:solidFill>
                      <a:srgbClr val="C00000"/>
                    </a:solidFill>
                  </a:rPr>
                  <a:t>intents</a:t>
                </a:r>
              </a:p>
              <a:p>
                <a:pPr lvl="8"/>
                <a:endParaRPr lang="en-US" dirty="0"/>
              </a:p>
              <a:p>
                <a:r>
                  <a:rPr lang="en-US" dirty="0"/>
                  <a:t>Intent </a:t>
                </a:r>
                <a14:m>
                  <m:oMath xmlns:m="http://schemas.openxmlformats.org/officeDocument/2006/math">
                    <m:r>
                      <a:rPr lang="en-US" b="0" i="1" smtClean="0">
                        <a:latin typeface="Cambria Math" panose="02040503050406030204" pitchFamily="18" charset="0"/>
                      </a:rPr>
                      <m:t>→</m:t>
                    </m:r>
                  </m:oMath>
                </a14:m>
                <a:r>
                  <a:rPr lang="en-US" dirty="0"/>
                  <a:t> Sequence of simple questions</a:t>
                </a:r>
              </a:p>
              <a:p>
                <a:pPr lvl="1"/>
                <a:r>
                  <a:rPr lang="en-US" dirty="0"/>
                  <a:t>All answers to questions must be cells in the table</a:t>
                </a:r>
              </a:p>
              <a:p>
                <a:pPr lvl="1"/>
                <a:r>
                  <a:rPr lang="en-US" dirty="0"/>
                  <a:t>Final answer must be same as that of the original intent</a:t>
                </a:r>
              </a:p>
              <a:p>
                <a:pPr lvl="1"/>
                <a:r>
                  <a:rPr lang="en-US" dirty="0"/>
                  <a:t>Encourage simple questions and use of references</a:t>
                </a:r>
              </a:p>
              <a:p>
                <a:pPr lvl="1"/>
                <a:endParaRPr lang="en-US" dirty="0">
                  <a:solidFill>
                    <a:srgbClr val="C00000"/>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74638" y="1212850"/>
                <a:ext cx="11887200" cy="4505849"/>
              </a:xfrm>
              <a:blipFill>
                <a:blip r:embed="rId2"/>
                <a:stretch>
                  <a:fillRect l="-513" t="-189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SQA Dataset Creation (1/2)</a:t>
            </a:r>
          </a:p>
        </p:txBody>
      </p:sp>
    </p:spTree>
    <p:extLst>
      <p:ext uri="{BB962C8B-B14F-4D97-AF65-F5344CB8AC3E}">
        <p14:creationId xmlns:p14="http://schemas.microsoft.com/office/powerpoint/2010/main" val="26183484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03045"/>
          </a:xfrm>
        </p:spPr>
        <p:txBody>
          <a:bodyPr/>
          <a:lstStyle/>
          <a:p>
            <a:r>
              <a:rPr lang="en-US" dirty="0"/>
              <a:t>Original Intent</a:t>
            </a:r>
          </a:p>
          <a:p>
            <a:pPr lvl="1"/>
            <a:r>
              <a:rPr lang="en-US" i="1" dirty="0">
                <a:latin typeface="Times New Roman" panose="02020603050405020304" pitchFamily="18" charset="0"/>
                <a:cs typeface="Times New Roman" panose="02020603050405020304" pitchFamily="18" charset="0"/>
              </a:rPr>
              <a:t>What super hero from Earth appeared most recently?</a:t>
            </a:r>
          </a:p>
          <a:p>
            <a:r>
              <a:rPr lang="en-US" dirty="0"/>
              <a:t>Sequence of simple questions</a:t>
            </a:r>
          </a:p>
          <a:p>
            <a:pPr marL="857250" lvl="1" indent="-514350">
              <a:buFont typeface="+mj-lt"/>
              <a:buAutoNum type="arabicPeriod"/>
            </a:pPr>
            <a:r>
              <a:rPr lang="en-US" i="1" dirty="0">
                <a:latin typeface="Times New Roman" panose="02020603050405020304" pitchFamily="18" charset="0"/>
                <a:cs typeface="Times New Roman" panose="02020603050405020304" pitchFamily="18" charset="0"/>
              </a:rPr>
              <a:t>Who are all of the super heroes?</a:t>
            </a:r>
          </a:p>
          <a:p>
            <a:pPr marL="857250" lvl="1" indent="-514350">
              <a:buFont typeface="+mj-lt"/>
              <a:buAutoNum type="arabicPeriod"/>
            </a:pPr>
            <a:r>
              <a:rPr lang="en-US" i="1" dirty="0">
                <a:latin typeface="Times New Roman" panose="02020603050405020304" pitchFamily="18" charset="0"/>
                <a:cs typeface="Times New Roman" panose="02020603050405020304" pitchFamily="18" charset="0"/>
              </a:rPr>
              <a:t>Which of them came from Earth?</a:t>
            </a:r>
          </a:p>
          <a:p>
            <a:pPr marL="857250" lvl="1" indent="-514350">
              <a:buFont typeface="+mj-lt"/>
              <a:buAutoNum type="arabicPeriod"/>
            </a:pPr>
            <a:r>
              <a:rPr lang="en-US" i="1" dirty="0">
                <a:latin typeface="Times New Roman" panose="02020603050405020304" pitchFamily="18" charset="0"/>
                <a:cs typeface="Times New Roman" panose="02020603050405020304" pitchFamily="18" charset="0"/>
              </a:rPr>
              <a:t>Of those, who appeared most recently?</a:t>
            </a:r>
          </a:p>
          <a:p>
            <a:pPr marL="4237205" lvl="8" indent="-514350">
              <a:buFont typeface="+mj-lt"/>
              <a:buAutoNum type="arabicPeriod"/>
            </a:pPr>
            <a:endParaRPr lang="en-US" i="1" dirty="0">
              <a:latin typeface="Times New Roman" panose="02020603050405020304" pitchFamily="18" charset="0"/>
              <a:cs typeface="Times New Roman" panose="02020603050405020304" pitchFamily="18" charset="0"/>
            </a:endParaRPr>
          </a:p>
          <a:p>
            <a:r>
              <a:rPr lang="en-US" dirty="0"/>
              <a:t>Data statistics</a:t>
            </a:r>
          </a:p>
          <a:p>
            <a:pPr marL="914400" lvl="1" indent="-571500"/>
            <a:r>
              <a:rPr lang="en-US" dirty="0"/>
              <a:t>2,022 intents</a:t>
            </a:r>
          </a:p>
          <a:p>
            <a:pPr marL="914400" lvl="1" indent="-571500"/>
            <a:r>
              <a:rPr lang="en-US" dirty="0"/>
              <a:t>6,066 question sequences (3 annotators per intent)</a:t>
            </a:r>
          </a:p>
          <a:p>
            <a:pPr marL="914400" lvl="1" indent="-571500"/>
            <a:r>
              <a:rPr lang="en-US" dirty="0"/>
              <a:t>17,533 total questions (~2.9 questions per sequence)</a:t>
            </a:r>
          </a:p>
        </p:txBody>
      </p:sp>
      <p:sp>
        <p:nvSpPr>
          <p:cNvPr id="3" name="Title 2"/>
          <p:cNvSpPr>
            <a:spLocks noGrp="1"/>
          </p:cNvSpPr>
          <p:nvPr>
            <p:ph type="title"/>
          </p:nvPr>
        </p:nvSpPr>
        <p:spPr/>
        <p:txBody>
          <a:bodyPr/>
          <a:lstStyle/>
          <a:p>
            <a:r>
              <a:rPr lang="en-US" dirty="0"/>
              <a:t>SQA Dataset Creation (2/2)</a:t>
            </a:r>
          </a:p>
        </p:txBody>
      </p:sp>
    </p:spTree>
    <p:extLst>
      <p:ext uri="{BB962C8B-B14F-4D97-AF65-F5344CB8AC3E}">
        <p14:creationId xmlns:p14="http://schemas.microsoft.com/office/powerpoint/2010/main" val="8648740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74638" y="1212850"/>
                <a:ext cx="11887200" cy="4622804"/>
              </a:xfrm>
            </p:spPr>
            <p:txBody>
              <a:bodyPr/>
              <a:lstStyle/>
              <a:p>
                <a:r>
                  <a:rPr lang="en-US" dirty="0"/>
                  <a:t>Semantic parsing</a:t>
                </a:r>
              </a:p>
              <a:p>
                <a:pPr lvl="1"/>
                <a:r>
                  <a:rPr lang="en-US" dirty="0"/>
                  <a:t>Tables as independent single-table database</a:t>
                </a:r>
              </a:p>
              <a:p>
                <a:pPr lvl="1"/>
                <a:r>
                  <a:rPr lang="en-US" dirty="0"/>
                  <a:t>Goal: Question </a:t>
                </a:r>
                <a14:m>
                  <m:oMath xmlns:m="http://schemas.openxmlformats.org/officeDocument/2006/math">
                    <m:r>
                      <a:rPr lang="en-US" i="1">
                        <a:latin typeface="Cambria Math" panose="02040503050406030204" pitchFamily="18" charset="0"/>
                      </a:rPr>
                      <m:t>→</m:t>
                    </m:r>
                  </m:oMath>
                </a14:m>
                <a:r>
                  <a:rPr lang="en-US" dirty="0"/>
                  <a:t> Structured Query (semantic parse)</a:t>
                </a:r>
              </a:p>
              <a:p>
                <a:endParaRPr lang="en-US" dirty="0"/>
              </a:p>
              <a:p>
                <a:r>
                  <a:rPr lang="en-US" dirty="0"/>
                  <a:t>Solution recipe</a:t>
                </a:r>
              </a:p>
              <a:p>
                <a:pPr lvl="1"/>
                <a:r>
                  <a:rPr lang="en-US" dirty="0"/>
                  <a:t>Define the formal query (semantic parse) language</a:t>
                </a:r>
              </a:p>
              <a:p>
                <a:pPr lvl="1"/>
                <a:r>
                  <a:rPr lang="en-US" dirty="0"/>
                  <a:t>Define the states/actions &amp; action transition</a:t>
                </a:r>
              </a:p>
              <a:p>
                <a:pPr lvl="1"/>
                <a:r>
                  <a:rPr lang="en-US" dirty="0"/>
                  <a:t>Run-time: search for the </a:t>
                </a:r>
                <a:r>
                  <a:rPr lang="en-US" i="1" dirty="0">
                    <a:solidFill>
                      <a:srgbClr val="C00000"/>
                    </a:solidFill>
                  </a:rPr>
                  <a:t>best</a:t>
                </a:r>
                <a:r>
                  <a:rPr lang="en-US" dirty="0"/>
                  <a:t> end state</a:t>
                </a:r>
              </a:p>
              <a:p>
                <a:pPr lvl="1"/>
                <a:r>
                  <a:rPr lang="en-US" dirty="0"/>
                  <a:t>Learning: reward-guided structured-output learning</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74638" y="1212850"/>
                <a:ext cx="11887200" cy="4622804"/>
              </a:xfrm>
              <a:blipFill>
                <a:blip r:embed="rId2"/>
                <a:stretch>
                  <a:fillRect l="-513" t="-184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Approach: Dynamic Semantic Parser (</a:t>
            </a:r>
            <a:r>
              <a:rPr lang="en-US" dirty="0" err="1"/>
              <a:t>DynSP</a:t>
            </a:r>
            <a:r>
              <a:rPr lang="en-US" dirty="0"/>
              <a:t>)</a:t>
            </a:r>
          </a:p>
        </p:txBody>
      </p:sp>
    </p:spTree>
    <p:extLst>
      <p:ext uri="{BB962C8B-B14F-4D97-AF65-F5344CB8AC3E}">
        <p14:creationId xmlns:p14="http://schemas.microsoft.com/office/powerpoint/2010/main" val="13099760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74638" y="1438878"/>
                <a:ext cx="11887200" cy="4370427"/>
              </a:xfrm>
            </p:spPr>
            <p:txBody>
              <a:bodyPr/>
              <a:lstStyle/>
              <a:p>
                <a:r>
                  <a:rPr lang="en-US" dirty="0"/>
                  <a:t>The formal query language is independent of data</a:t>
                </a:r>
              </a:p>
              <a:p>
                <a:r>
                  <a:rPr lang="en-US" dirty="0"/>
                  <a:t>Preferably language used by external system (e.g., DBMS, APIs)</a:t>
                </a:r>
              </a:p>
              <a:p>
                <a:endParaRPr lang="en-US" dirty="0"/>
              </a:p>
              <a:p>
                <a:r>
                  <a:rPr lang="en-US" dirty="0"/>
                  <a:t>A SQL-like language (select &amp; conjunctions of conditions)</a:t>
                </a:r>
              </a:p>
              <a:p>
                <a:pPr lvl="8"/>
                <a:endParaRPr lang="en-US" sz="800" dirty="0"/>
              </a:p>
              <a:p>
                <a:pPr>
                  <a:buFont typeface="Wingdings" panose="05000000000000000000" pitchFamily="2" charset="2"/>
                  <a:buChar char="Ø"/>
                </a:pPr>
                <a:r>
                  <a:rPr lang="en-US" sz="3200" i="1" dirty="0">
                    <a:solidFill>
                      <a:srgbClr val="C00000"/>
                    </a:solidFill>
                    <a:latin typeface="Times New Roman" panose="02020603050405020304" pitchFamily="18" charset="0"/>
                    <a:cs typeface="Times New Roman" panose="02020603050405020304" pitchFamily="18" charset="0"/>
                  </a:rPr>
                  <a:t>Which super heroes came from Earth and first appeared after 2009?</a:t>
                </a:r>
              </a:p>
              <a:p>
                <a:pPr marL="0" indent="0">
                  <a:buNone/>
                </a:pPr>
                <a:r>
                  <a:rPr lang="en-US" sz="3200" dirty="0">
                    <a:solidFill>
                      <a:srgbClr val="0070C0"/>
                    </a:solidFill>
                    <a:latin typeface="Courier New" panose="02070309020205020404" pitchFamily="49" charset="0"/>
                    <a:cs typeface="Courier New" panose="02070309020205020404" pitchFamily="49" charset="0"/>
                  </a:rPr>
                  <a:t>	SELECT 	</a:t>
                </a:r>
                <a:r>
                  <a:rPr lang="en-US" sz="3200" dirty="0">
                    <a:solidFill>
                      <a:schemeClr val="accent2">
                        <a:lumMod val="75000"/>
                      </a:schemeClr>
                    </a:solidFill>
                    <a:latin typeface="Courier New" panose="02070309020205020404" pitchFamily="49" charset="0"/>
                    <a:cs typeface="Courier New" panose="02070309020205020404" pitchFamily="49" charset="0"/>
                  </a:rPr>
                  <a:t>Character</a:t>
                </a:r>
                <a:br>
                  <a:rPr lang="en-US" sz="3200" dirty="0">
                    <a:solidFill>
                      <a:srgbClr val="0070C0"/>
                    </a:solidFill>
                    <a:latin typeface="Courier New" panose="02070309020205020404" pitchFamily="49" charset="0"/>
                    <a:cs typeface="Courier New" panose="02070309020205020404" pitchFamily="49" charset="0"/>
                  </a:rPr>
                </a:br>
                <a:r>
                  <a:rPr lang="en-US" sz="3200" dirty="0">
                    <a:solidFill>
                      <a:srgbClr val="0070C0"/>
                    </a:solidFill>
                    <a:latin typeface="Courier New" panose="02070309020205020404" pitchFamily="49" charset="0"/>
                    <a:cs typeface="Courier New" panose="02070309020205020404" pitchFamily="49" charset="0"/>
                  </a:rPr>
                  <a:t>	WHERE	{</a:t>
                </a:r>
                <a:r>
                  <a:rPr lang="en-US" sz="3200" dirty="0">
                    <a:solidFill>
                      <a:schemeClr val="accent2">
                        <a:lumMod val="75000"/>
                      </a:schemeClr>
                    </a:solidFill>
                    <a:latin typeface="Courier New" panose="02070309020205020404" pitchFamily="49" charset="0"/>
                    <a:cs typeface="Courier New" panose="02070309020205020404" pitchFamily="49" charset="0"/>
                  </a:rPr>
                  <a:t>Home World </a:t>
                </a:r>
                <a:r>
                  <a:rPr lang="en-US" sz="3200" dirty="0">
                    <a:solidFill>
                      <a:srgbClr val="0070C0"/>
                    </a:solidFill>
                    <a:latin typeface="Courier New" panose="02070309020205020404" pitchFamily="49" charset="0"/>
                    <a:cs typeface="Courier New" panose="02070309020205020404" pitchFamily="49" charset="0"/>
                  </a:rPr>
                  <a:t>= </a:t>
                </a:r>
                <a:r>
                  <a:rPr lang="en-US" sz="3200" i="1" dirty="0">
                    <a:solidFill>
                      <a:srgbClr val="C00000"/>
                    </a:solidFill>
                    <a:latin typeface="Times New Roman" panose="02020603050405020304" pitchFamily="18" charset="0"/>
                    <a:cs typeface="Times New Roman" panose="02020603050405020304" pitchFamily="18" charset="0"/>
                  </a:rPr>
                  <a:t>Earth</a:t>
                </a:r>
                <a:r>
                  <a:rPr lang="en-US" sz="3200" dirty="0">
                    <a:solidFill>
                      <a:srgbClr val="0070C0"/>
                    </a:solidFill>
                    <a:latin typeface="Courier New" panose="02070309020205020404" pitchFamily="49" charset="0"/>
                    <a:cs typeface="Courier New" panose="02070309020205020404" pitchFamily="49" charset="0"/>
                  </a:rPr>
                  <a:t>} </a:t>
                </a:r>
                <a14:m>
                  <m:oMath xmlns:m="http://schemas.openxmlformats.org/officeDocument/2006/math">
                    <m:r>
                      <a:rPr lang="en-US" sz="3200" b="0" i="1" smtClean="0">
                        <a:solidFill>
                          <a:srgbClr val="0070C0"/>
                        </a:solidFill>
                        <a:latin typeface="Cambria Math" panose="02040503050406030204" pitchFamily="18" charset="0"/>
                        <a:cs typeface="Courier New" panose="02070309020205020404" pitchFamily="49" charset="0"/>
                      </a:rPr>
                      <m:t>∧</m:t>
                    </m:r>
                  </m:oMath>
                </a14:m>
                <a:br>
                  <a:rPr lang="en-US" sz="3200" dirty="0">
                    <a:solidFill>
                      <a:srgbClr val="0070C0"/>
                    </a:solidFill>
                    <a:latin typeface="Courier New" panose="02070309020205020404" pitchFamily="49" charset="0"/>
                    <a:cs typeface="Courier New" panose="02070309020205020404" pitchFamily="49" charset="0"/>
                  </a:rPr>
                </a:br>
                <a:r>
                  <a:rPr lang="en-US" sz="3200" dirty="0">
                    <a:solidFill>
                      <a:srgbClr val="0070C0"/>
                    </a:solidFill>
                    <a:latin typeface="Courier New" panose="02070309020205020404" pitchFamily="49" charset="0"/>
                    <a:cs typeface="Courier New" panose="02070309020205020404" pitchFamily="49" charset="0"/>
                  </a:rPr>
                  <a:t>			{</a:t>
                </a:r>
                <a:r>
                  <a:rPr lang="en-US" sz="3200" dirty="0">
                    <a:solidFill>
                      <a:schemeClr val="accent2">
                        <a:lumMod val="75000"/>
                      </a:schemeClr>
                    </a:solidFill>
                    <a:latin typeface="Courier New" panose="02070309020205020404" pitchFamily="49" charset="0"/>
                    <a:cs typeface="Courier New" panose="02070309020205020404" pitchFamily="49" charset="0"/>
                  </a:rPr>
                  <a:t>First Appeared </a:t>
                </a:r>
                <a:r>
                  <a:rPr lang="en-US" sz="3200" dirty="0">
                    <a:solidFill>
                      <a:srgbClr val="0070C0"/>
                    </a:solidFill>
                    <a:latin typeface="Courier New" panose="02070309020205020404" pitchFamily="49" charset="0"/>
                    <a:cs typeface="Courier New" panose="02070309020205020404" pitchFamily="49" charset="0"/>
                  </a:rPr>
                  <a:t>&gt; </a:t>
                </a:r>
                <a:r>
                  <a:rPr lang="en-US" sz="3200" i="1" dirty="0">
                    <a:solidFill>
                      <a:srgbClr val="C00000"/>
                    </a:solidFill>
                    <a:latin typeface="Times New Roman" panose="02020603050405020304" pitchFamily="18" charset="0"/>
                    <a:cs typeface="Times New Roman" panose="02020603050405020304" pitchFamily="18" charset="0"/>
                  </a:rPr>
                  <a:t>2009</a:t>
                </a:r>
                <a:r>
                  <a:rPr lang="en-US" sz="3200" dirty="0">
                    <a:solidFill>
                      <a:srgbClr val="0070C0"/>
                    </a:solidFill>
                    <a:latin typeface="Courier New" panose="02070309020205020404" pitchFamily="49" charset="0"/>
                    <a:cs typeface="Courier New" panose="02070309020205020404" pitchFamily="49" charset="0"/>
                  </a:rPr>
                  <a:t>}</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74638" y="1438878"/>
                <a:ext cx="11887200" cy="4370427"/>
              </a:xfrm>
              <a:blipFill>
                <a:blip r:embed="rId2"/>
                <a:stretch>
                  <a:fillRect l="-513" t="-1813" r="-51" b="-306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Formal Query Language</a:t>
            </a:r>
          </a:p>
        </p:txBody>
      </p:sp>
    </p:spTree>
    <p:extLst>
      <p:ext uri="{BB962C8B-B14F-4D97-AF65-F5344CB8AC3E}">
        <p14:creationId xmlns:p14="http://schemas.microsoft.com/office/powerpoint/2010/main" val="37951777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274638" y="1327892"/>
                <a:ext cx="11887200" cy="5552289"/>
              </a:xfrm>
            </p:spPr>
            <p:txBody>
              <a:bodyPr/>
              <a:lstStyle/>
              <a:p>
                <a:r>
                  <a:rPr lang="en-US" dirty="0"/>
                  <a:t>State: a (partial) semantic parse</a:t>
                </a:r>
              </a:p>
              <a:p>
                <a:r>
                  <a:rPr lang="en-US" dirty="0"/>
                  <a:t>Action: add a primitive statement to a (partial) semantic parse</a:t>
                </a:r>
              </a:p>
              <a:p>
                <a:pPr lvl="8"/>
                <a:endParaRPr lang="en-US" sz="1000" dirty="0"/>
              </a:p>
              <a:p>
                <a:pPr>
                  <a:buFont typeface="Wingdings" panose="05000000000000000000" pitchFamily="2" charset="2"/>
                  <a:buChar char="Ø"/>
                </a:pPr>
                <a:r>
                  <a:rPr lang="en-US" sz="3200" i="1" dirty="0">
                    <a:solidFill>
                      <a:srgbClr val="C00000"/>
                    </a:solidFill>
                    <a:latin typeface="Times New Roman" panose="02020603050405020304" pitchFamily="18" charset="0"/>
                    <a:cs typeface="Times New Roman" panose="02020603050405020304" pitchFamily="18" charset="0"/>
                  </a:rPr>
                  <a:t>Which super heroes came from Earth and first appeared after 2009?</a:t>
                </a:r>
              </a:p>
              <a:p>
                <a:pPr marL="0" indent="0">
                  <a:buNone/>
                </a:pPr>
                <a:r>
                  <a:rPr lang="en-US" sz="3200" dirty="0">
                    <a:solidFill>
                      <a:srgbClr val="0070C0"/>
                    </a:solidFill>
                    <a:latin typeface="Courier New" panose="02070309020205020404" pitchFamily="49" charset="0"/>
                    <a:cs typeface="Courier New" panose="02070309020205020404" pitchFamily="49" charset="0"/>
                  </a:rPr>
                  <a:t>	(1)select-column	</a:t>
                </a:r>
                <a:r>
                  <a:rPr lang="en-US" sz="3200" dirty="0">
                    <a:solidFill>
                      <a:schemeClr val="accent2">
                        <a:lumMod val="75000"/>
                      </a:schemeClr>
                    </a:solidFill>
                    <a:latin typeface="Courier New" panose="02070309020205020404" pitchFamily="49" charset="0"/>
                    <a:cs typeface="Courier New" panose="02070309020205020404" pitchFamily="49" charset="0"/>
                  </a:rPr>
                  <a:t>Character</a:t>
                </a:r>
                <a:br>
                  <a:rPr lang="en-US" sz="3200" dirty="0">
                    <a:solidFill>
                      <a:srgbClr val="0070C0"/>
                    </a:solidFill>
                    <a:latin typeface="Courier New" panose="02070309020205020404" pitchFamily="49" charset="0"/>
                    <a:cs typeface="Courier New" panose="02070309020205020404" pitchFamily="49" charset="0"/>
                  </a:rPr>
                </a:br>
                <a:r>
                  <a:rPr lang="en-US" sz="3200" dirty="0">
                    <a:solidFill>
                      <a:srgbClr val="0070C0"/>
                    </a:solidFill>
                    <a:latin typeface="Courier New" panose="02070309020205020404" pitchFamily="49" charset="0"/>
                    <a:cs typeface="Courier New" panose="02070309020205020404" pitchFamily="49" charset="0"/>
                  </a:rPr>
                  <a:t>	(2)</a:t>
                </a:r>
                <a:r>
                  <a:rPr lang="en-US" sz="3200" dirty="0" err="1">
                    <a:solidFill>
                      <a:srgbClr val="0070C0"/>
                    </a:solidFill>
                    <a:latin typeface="Courier New" panose="02070309020205020404" pitchFamily="49" charset="0"/>
                    <a:cs typeface="Courier New" panose="02070309020205020404" pitchFamily="49" charset="0"/>
                  </a:rPr>
                  <a:t>cond</a:t>
                </a:r>
                <a:r>
                  <a:rPr lang="en-US" sz="3200" dirty="0">
                    <a:solidFill>
                      <a:srgbClr val="0070C0"/>
                    </a:solidFill>
                    <a:latin typeface="Courier New" panose="02070309020205020404" pitchFamily="49" charset="0"/>
                    <a:cs typeface="Courier New" panose="02070309020205020404" pitchFamily="49" charset="0"/>
                  </a:rPr>
                  <a:t>-column		</a:t>
                </a:r>
                <a:r>
                  <a:rPr lang="en-US" sz="3200" dirty="0">
                    <a:solidFill>
                      <a:schemeClr val="accent2">
                        <a:lumMod val="75000"/>
                      </a:schemeClr>
                    </a:solidFill>
                    <a:latin typeface="Courier New" panose="02070309020205020404" pitchFamily="49" charset="0"/>
                    <a:cs typeface="Courier New" panose="02070309020205020404" pitchFamily="49" charset="0"/>
                  </a:rPr>
                  <a:t>Home World</a:t>
                </a:r>
                <a:br>
                  <a:rPr lang="en-US" sz="3200" dirty="0">
                    <a:solidFill>
                      <a:schemeClr val="accent2">
                        <a:lumMod val="75000"/>
                      </a:schemeClr>
                    </a:solidFill>
                    <a:latin typeface="Courier New" panose="02070309020205020404" pitchFamily="49" charset="0"/>
                    <a:cs typeface="Courier New" panose="02070309020205020404" pitchFamily="49" charset="0"/>
                  </a:rPr>
                </a:br>
                <a:r>
                  <a:rPr lang="en-US" sz="3200" dirty="0">
                    <a:solidFill>
                      <a:schemeClr val="accent2">
                        <a:lumMod val="75000"/>
                      </a:schemeClr>
                    </a:solidFill>
                    <a:latin typeface="Courier New" panose="02070309020205020404" pitchFamily="49" charset="0"/>
                    <a:cs typeface="Courier New" panose="02070309020205020404" pitchFamily="49" charset="0"/>
                  </a:rPr>
                  <a:t>	</a:t>
                </a:r>
                <a:r>
                  <a:rPr lang="en-US" sz="3200" dirty="0">
                    <a:solidFill>
                      <a:srgbClr val="0070C0"/>
                    </a:solidFill>
                    <a:latin typeface="Courier New" panose="02070309020205020404" pitchFamily="49" charset="0"/>
                    <a:cs typeface="Courier New" panose="02070309020205020404" pitchFamily="49" charset="0"/>
                  </a:rPr>
                  <a:t>(3)op-equal			</a:t>
                </a:r>
                <a:r>
                  <a:rPr lang="en-US" sz="3200" i="1" dirty="0">
                    <a:solidFill>
                      <a:srgbClr val="C00000"/>
                    </a:solidFill>
                    <a:latin typeface="Times New Roman" panose="02020603050405020304" pitchFamily="18" charset="0"/>
                    <a:cs typeface="Times New Roman" panose="02020603050405020304" pitchFamily="18" charset="0"/>
                  </a:rPr>
                  <a:t>Earth</a:t>
                </a:r>
                <a:br>
                  <a:rPr lang="en-US" sz="3200" i="1" dirty="0">
                    <a:solidFill>
                      <a:srgbClr val="C00000"/>
                    </a:solidFill>
                    <a:latin typeface="Times New Roman" panose="02020603050405020304" pitchFamily="18" charset="0"/>
                    <a:cs typeface="Times New Roman" panose="02020603050405020304" pitchFamily="18" charset="0"/>
                  </a:rPr>
                </a:br>
                <a:r>
                  <a:rPr lang="en-US" sz="3200" dirty="0">
                    <a:solidFill>
                      <a:schemeClr val="accent2">
                        <a:lumMod val="75000"/>
                      </a:schemeClr>
                    </a:solidFill>
                    <a:latin typeface="Courier New" panose="02070309020205020404" pitchFamily="49" charset="0"/>
                    <a:cs typeface="Courier New" panose="02070309020205020404" pitchFamily="49" charset="0"/>
                  </a:rPr>
                  <a:t>	</a:t>
                </a:r>
                <a:r>
                  <a:rPr lang="en-US" sz="3200" dirty="0">
                    <a:solidFill>
                      <a:srgbClr val="0070C0"/>
                    </a:solidFill>
                    <a:latin typeface="Courier New" panose="02070309020205020404" pitchFamily="49" charset="0"/>
                    <a:cs typeface="Courier New" panose="02070309020205020404" pitchFamily="49" charset="0"/>
                  </a:rPr>
                  <a:t>(4)</a:t>
                </a:r>
                <a:r>
                  <a:rPr lang="en-US" sz="3200" dirty="0" err="1">
                    <a:solidFill>
                      <a:srgbClr val="0070C0"/>
                    </a:solidFill>
                    <a:latin typeface="Courier New" panose="02070309020205020404" pitchFamily="49" charset="0"/>
                    <a:cs typeface="Courier New" panose="02070309020205020404" pitchFamily="49" charset="0"/>
                  </a:rPr>
                  <a:t>cond</a:t>
                </a:r>
                <a:r>
                  <a:rPr lang="en-US" sz="3200" dirty="0">
                    <a:solidFill>
                      <a:srgbClr val="0070C0"/>
                    </a:solidFill>
                    <a:latin typeface="Courier New" panose="02070309020205020404" pitchFamily="49" charset="0"/>
                    <a:cs typeface="Courier New" panose="02070309020205020404" pitchFamily="49" charset="0"/>
                  </a:rPr>
                  <a:t>-column		</a:t>
                </a:r>
                <a:r>
                  <a:rPr lang="en-US" sz="3200" dirty="0">
                    <a:solidFill>
                      <a:schemeClr val="accent2">
                        <a:lumMod val="75000"/>
                      </a:schemeClr>
                    </a:solidFill>
                    <a:latin typeface="Courier New" panose="02070309020205020404" pitchFamily="49" charset="0"/>
                    <a:cs typeface="Courier New" panose="02070309020205020404" pitchFamily="49" charset="0"/>
                  </a:rPr>
                  <a:t>First Appeared</a:t>
                </a:r>
                <a:br>
                  <a:rPr lang="en-US" sz="3200" dirty="0">
                    <a:solidFill>
                      <a:schemeClr val="accent2">
                        <a:lumMod val="75000"/>
                      </a:schemeClr>
                    </a:solidFill>
                    <a:latin typeface="Courier New" panose="02070309020205020404" pitchFamily="49" charset="0"/>
                    <a:cs typeface="Courier New" panose="02070309020205020404" pitchFamily="49" charset="0"/>
                  </a:rPr>
                </a:br>
                <a:r>
                  <a:rPr lang="en-US" sz="3200" dirty="0">
                    <a:solidFill>
                      <a:schemeClr val="accent2">
                        <a:lumMod val="75000"/>
                      </a:schemeClr>
                    </a:solidFill>
                    <a:latin typeface="Courier New" panose="02070309020205020404" pitchFamily="49" charset="0"/>
                    <a:cs typeface="Courier New" panose="02070309020205020404" pitchFamily="49" charset="0"/>
                  </a:rPr>
                  <a:t>	</a:t>
                </a:r>
                <a:r>
                  <a:rPr lang="en-US" sz="3200" dirty="0">
                    <a:solidFill>
                      <a:srgbClr val="0070C0"/>
                    </a:solidFill>
                    <a:latin typeface="Courier New" panose="02070309020205020404" pitchFamily="49" charset="0"/>
                    <a:cs typeface="Courier New" panose="02070309020205020404" pitchFamily="49" charset="0"/>
                  </a:rPr>
                  <a:t>(5)op-</a:t>
                </a:r>
                <a:r>
                  <a:rPr lang="en-US" sz="3200" dirty="0" err="1">
                    <a:solidFill>
                      <a:srgbClr val="0070C0"/>
                    </a:solidFill>
                    <a:latin typeface="Courier New" panose="02070309020205020404" pitchFamily="49" charset="0"/>
                    <a:cs typeface="Courier New" panose="02070309020205020404" pitchFamily="49" charset="0"/>
                  </a:rPr>
                  <a:t>gt</a:t>
                </a:r>
                <a:r>
                  <a:rPr lang="en-US" sz="3200" dirty="0">
                    <a:solidFill>
                      <a:srgbClr val="0070C0"/>
                    </a:solidFill>
                    <a:latin typeface="Courier New" panose="02070309020205020404" pitchFamily="49" charset="0"/>
                    <a:cs typeface="Courier New" panose="02070309020205020404" pitchFamily="49" charset="0"/>
                  </a:rPr>
                  <a:t>			</a:t>
                </a:r>
                <a:r>
                  <a:rPr lang="en-US" sz="3200" i="1" dirty="0">
                    <a:solidFill>
                      <a:srgbClr val="C00000"/>
                    </a:solidFill>
                    <a:latin typeface="Times New Roman" panose="02020603050405020304" pitchFamily="18" charset="0"/>
                    <a:cs typeface="Times New Roman" panose="02020603050405020304" pitchFamily="18" charset="0"/>
                  </a:rPr>
                  <a:t>2009</a:t>
                </a:r>
                <a:endParaRPr lang="en-US" sz="3200" dirty="0">
                  <a:solidFill>
                    <a:srgbClr val="0070C0"/>
                  </a:solidFill>
                  <a:latin typeface="Courier New" panose="02070309020205020404" pitchFamily="49" charset="0"/>
                  <a:cs typeface="Courier New" panose="02070309020205020404" pitchFamily="49" charset="0"/>
                </a:endParaRPr>
              </a:p>
              <a:p>
                <a:pPr lvl="8"/>
                <a:endParaRPr lang="en-US" sz="1400" i="1" dirty="0">
                  <a:latin typeface="Cambria Math" panose="02040503050406030204" pitchFamily="18" charset="0"/>
                </a:endParaRPr>
              </a:p>
              <a:p>
                <a14:m>
                  <m:oMath xmlns:m="http://schemas.openxmlformats.org/officeDocument/2006/math">
                    <m:r>
                      <a:rPr lang="en-US" i="1" dirty="0">
                        <a:latin typeface="Cambria Math" panose="02040503050406030204" pitchFamily="18" charset="0"/>
                      </a:rPr>
                      <m:t>𝐴𝑐𝑡</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t>: legitimate set of actions given a state</a:t>
                </a:r>
              </a:p>
              <a:p>
                <a:pPr lvl="1"/>
                <a:r>
                  <a:rPr lang="en-US" dirty="0"/>
                  <a:t>For example, no “select-column” after “select-column”</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274638" y="1327892"/>
                <a:ext cx="11887200" cy="5552289"/>
              </a:xfrm>
              <a:blipFill>
                <a:blip r:embed="rId3"/>
                <a:stretch>
                  <a:fillRect l="-513" t="-1537" r="-5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States &amp; Actions</a:t>
            </a:r>
          </a:p>
        </p:txBody>
      </p:sp>
    </p:spTree>
    <p:extLst>
      <p:ext uri="{BB962C8B-B14F-4D97-AF65-F5344CB8AC3E}">
        <p14:creationId xmlns:p14="http://schemas.microsoft.com/office/powerpoint/2010/main" val="561802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3-30367_MSR White Template 16x9">
  <a:themeElements>
    <a:clrScheme name="Custom 1">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0" ma:contentTypeDescription="Create a new document." ma:contentTypeScope="" ma:versionID="16b75628e77f02951c453071cf8a016e">
  <xsd:schema xmlns:xsd="http://www.w3.org/2001/XMLSchema" xmlns:xs="http://www.w3.org/2001/XMLSchema" xmlns:p="http://schemas.microsoft.com/office/2006/metadata/properties" targetNamespace="http://schemas.microsoft.com/office/2006/metadata/properties" ma:root="true" ma:fieldsID="3bf1d1d65b83a35312c7df0375d09d6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3A54C81-9AB5-446A-878C-797D859B3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MSR_Template_16x9_v02</Template>
  <TotalTime>4937</TotalTime>
  <Words>2547</Words>
  <Application>Microsoft Macintosh PowerPoint</Application>
  <PresentationFormat>Custom</PresentationFormat>
  <Paragraphs>247</Paragraphs>
  <Slides>23</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Segoe UI</vt:lpstr>
      <vt:lpstr>Segoe UI Light</vt:lpstr>
      <vt:lpstr>Arial</vt:lpstr>
      <vt:lpstr>Cambria Math</vt:lpstr>
      <vt:lpstr>Consolas</vt:lpstr>
      <vt:lpstr>Courier New</vt:lpstr>
      <vt:lpstr>Times New Roman</vt:lpstr>
      <vt:lpstr>Wingdings</vt:lpstr>
      <vt:lpstr>3-30367_MSR White Template 16x9</vt:lpstr>
      <vt:lpstr>3-30367_MSR Dark Blue Template 16x9</vt:lpstr>
      <vt:lpstr>Search-based Neural Structured Learning for Sequential Question Answering</vt:lpstr>
      <vt:lpstr>Answer Highly Compositional Questions</vt:lpstr>
      <vt:lpstr>Answer Sequences of Simple Questions</vt:lpstr>
      <vt:lpstr>Our Task: Sequential Question Answering (SQA)</vt:lpstr>
      <vt:lpstr>SQA Dataset Creation (1/2)</vt:lpstr>
      <vt:lpstr>SQA Dataset Creation (2/2)</vt:lpstr>
      <vt:lpstr>Approach: Dynamic Semantic Parser (DynSP)</vt:lpstr>
      <vt:lpstr>Formal Query Language</vt:lpstr>
      <vt:lpstr>States &amp; Actions</vt:lpstr>
      <vt:lpstr>Search</vt:lpstr>
      <vt:lpstr>Neural Network Modules (1/2)</vt:lpstr>
      <vt:lpstr>Neural Network Modules (2/2)</vt:lpstr>
      <vt:lpstr>Reward-guided Structured Learning</vt:lpstr>
      <vt:lpstr>Find the Reference Semantic Parse</vt:lpstr>
      <vt:lpstr>Find the Predicted Semantic Parse</vt:lpstr>
      <vt:lpstr>Extension to Question Sequence</vt:lpstr>
      <vt:lpstr>Related Work</vt:lpstr>
      <vt:lpstr>Results: Answer Accuracy (%)</vt:lpstr>
      <vt:lpstr>Results: Answer Accuracy (%)</vt:lpstr>
      <vt:lpstr>Cherry</vt:lpstr>
      <vt:lpstr>Lemon: Semantic Matching Errors</vt:lpstr>
      <vt:lpstr>Lemon: Language Expressiveness</vt:lpstr>
      <vt:lpstr>Reflections on DynSP</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Search-based Neural Structured Learning for Sequential Question Answering</dc:title>
  <dc:subject/>
  <dc:creator>Scott Yih</dc:creator>
  <cp:keywords/>
  <dc:description/>
  <cp:lastModifiedBy>Scott Wen-tau Yih</cp:lastModifiedBy>
  <cp:revision>365</cp:revision>
  <dcterms:created xsi:type="dcterms:W3CDTF">2015-07-26T14:25:31Z</dcterms:created>
  <dcterms:modified xsi:type="dcterms:W3CDTF">2018-08-17T01:36:00Z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