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452" r:id="rId3"/>
    <p:sldId id="427" r:id="rId4"/>
    <p:sldId id="449" r:id="rId5"/>
    <p:sldId id="450" r:id="rId6"/>
    <p:sldId id="428" r:id="rId7"/>
    <p:sldId id="451" r:id="rId8"/>
    <p:sldId id="430" r:id="rId9"/>
    <p:sldId id="439" r:id="rId10"/>
    <p:sldId id="431" r:id="rId11"/>
    <p:sldId id="432" r:id="rId12"/>
    <p:sldId id="441" r:id="rId13"/>
    <p:sldId id="433" r:id="rId14"/>
    <p:sldId id="442" r:id="rId15"/>
    <p:sldId id="440" r:id="rId16"/>
    <p:sldId id="434" r:id="rId17"/>
    <p:sldId id="446" r:id="rId18"/>
    <p:sldId id="447" r:id="rId19"/>
    <p:sldId id="43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3E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80118" autoAdjust="0"/>
  </p:normalViewPr>
  <p:slideViewPr>
    <p:cSldViewPr>
      <p:cViewPr varScale="1">
        <p:scale>
          <a:sx n="129" d="100"/>
          <a:sy n="129" d="100"/>
        </p:scale>
        <p:origin x="25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0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Rho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"/>
            <c:invertIfNegative val="0"/>
            <c:bubble3D val="0"/>
            <c:spPr>
              <a:solidFill>
                <a:srgbClr val="C00000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bg1">
                  <a:lumMod val="60000"/>
                  <a:lumOff val="4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4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5"/>
              </a:solidFill>
            </c:spPr>
          </c:dPt>
          <c:dPt>
            <c:idx val="7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Wikipedia</c:v>
                </c:pt>
                <c:pt idx="1">
                  <c:v>Web</c:v>
                </c:pt>
                <c:pt idx="2">
                  <c:v>Encarta</c:v>
                </c:pt>
                <c:pt idx="3">
                  <c:v>WordNet</c:v>
                </c:pt>
                <c:pt idx="4">
                  <c:v>Combination</c:v>
                </c:pt>
                <c:pt idx="6">
                  <c:v>G&amp;M 07</c:v>
                </c:pt>
                <c:pt idx="7">
                  <c:v>Agirre+ 09</c:v>
                </c:pt>
                <c:pt idx="8">
                  <c:v>R&amp;M 10</c:v>
                </c:pt>
                <c:pt idx="9">
                  <c:v>Radinsky+ 11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0.73</c:v>
                </c:pt>
                <c:pt idx="1">
                  <c:v>0.56000000000000005</c:v>
                </c:pt>
                <c:pt idx="2">
                  <c:v>0.45</c:v>
                </c:pt>
                <c:pt idx="3">
                  <c:v>0.37</c:v>
                </c:pt>
                <c:pt idx="4">
                  <c:v>0.81</c:v>
                </c:pt>
                <c:pt idx="6">
                  <c:v>0.75</c:v>
                </c:pt>
                <c:pt idx="7">
                  <c:v>0.78</c:v>
                </c:pt>
                <c:pt idx="8">
                  <c:v>0.77</c:v>
                </c:pt>
                <c:pt idx="9">
                  <c:v>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3576896"/>
        <c:axId val="553577288"/>
      </c:barChart>
      <c:catAx>
        <c:axId val="5535768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53577288"/>
        <c:crosses val="autoZero"/>
        <c:auto val="1"/>
        <c:lblAlgn val="ctr"/>
        <c:lblOffset val="100"/>
        <c:noMultiLvlLbl val="0"/>
      </c:catAx>
      <c:valAx>
        <c:axId val="55357728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553576896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Rho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"/>
            <c:invertIfNegative val="0"/>
            <c:bubble3D val="0"/>
            <c:spPr>
              <a:solidFill>
                <a:srgbClr val="C00000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bg1">
                  <a:lumMod val="60000"/>
                  <a:lumOff val="4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4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5"/>
              </a:solidFill>
            </c:spPr>
          </c:dPt>
          <c:dPt>
            <c:idx val="7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Wikipedia</c:v>
                </c:pt>
                <c:pt idx="1">
                  <c:v>Web</c:v>
                </c:pt>
                <c:pt idx="2">
                  <c:v>Encarta</c:v>
                </c:pt>
                <c:pt idx="3">
                  <c:v>WordNet</c:v>
                </c:pt>
                <c:pt idx="4">
                  <c:v>Combination</c:v>
                </c:pt>
                <c:pt idx="6">
                  <c:v>G&amp;M 07</c:v>
                </c:pt>
                <c:pt idx="7">
                  <c:v>Radinsky+ 11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0.62</c:v>
                </c:pt>
                <c:pt idx="1">
                  <c:v>0.44</c:v>
                </c:pt>
                <c:pt idx="2">
                  <c:v>0.28999999999999998</c:v>
                </c:pt>
                <c:pt idx="3">
                  <c:v>0.25</c:v>
                </c:pt>
                <c:pt idx="4">
                  <c:v>0.68</c:v>
                </c:pt>
                <c:pt idx="6">
                  <c:v>0.59</c:v>
                </c:pt>
                <c:pt idx="7">
                  <c:v>0.63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2254688"/>
        <c:axId val="652256648"/>
      </c:barChart>
      <c:catAx>
        <c:axId val="652254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52256648"/>
        <c:crosses val="autoZero"/>
        <c:auto val="1"/>
        <c:lblAlgn val="ctr"/>
        <c:lblOffset val="100"/>
        <c:noMultiLvlLbl val="0"/>
      </c:catAx>
      <c:valAx>
        <c:axId val="6522566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652254688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F956B-42D8-4C14-8A0C-EB5DF90F1A0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6A32F-EF40-4812-BF2E-E2AFACD73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126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055D8-1F4C-45DC-A7B8-3902B52897F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DE898-0126-43C5-9E5A-735B4D67E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53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57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06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88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01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83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43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26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37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89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90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1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7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70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47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5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58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5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87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605" y="2354792"/>
            <a:ext cx="7781394" cy="750205"/>
          </a:xfrm>
          <a:ln algn="ctr"/>
        </p:spPr>
        <p:txBody>
          <a:bodyPr lIns="0" tIns="0" rIns="0" bIns="0"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606" y="4373562"/>
            <a:ext cx="7770811" cy="473207"/>
          </a:xfrm>
        </p:spPr>
        <p:txBody>
          <a:bodyPr lIns="0" tIns="0" rIns="0" bIns="0" anchor="b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emo Video etc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606" y="2529417"/>
            <a:ext cx="7781394" cy="750205"/>
          </a:xfrm>
          <a:ln algn="ctr"/>
        </p:spPr>
        <p:txBody>
          <a:bodyPr lIns="0" tIns="0" rIns="0" bIns="0"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606" y="4489979"/>
            <a:ext cx="7770811" cy="473207"/>
          </a:xfrm>
        </p:spPr>
        <p:txBody>
          <a:bodyPr lIns="0" tIns="0" rIns="0" bIns="0" anchor="b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2076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735" y="2599798"/>
            <a:ext cx="4126177" cy="187435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2" y="2599798"/>
            <a:ext cx="4127500" cy="187435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07645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414198"/>
            <a:ext cx="8380412" cy="75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Slide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600062"/>
            <a:ext cx="8380412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400" b="0" cap="none" spc="-300" dirty="0" smtClean="0">
          <a:ln w="3175">
            <a:noFill/>
          </a:ln>
          <a:gradFill flip="none" rotWithShape="1">
            <a:gsLst>
              <a:gs pos="28000">
                <a:srgbClr val="FEF9DA"/>
              </a:gs>
              <a:gs pos="52000">
                <a:schemeClr val="accent1"/>
              </a:gs>
              <a:gs pos="68000">
                <a:srgbClr val="F79A1D"/>
              </a:gs>
            </a:gsLst>
            <a:lin ang="5400000" scaled="1"/>
            <a:tileRect/>
          </a:gradFill>
          <a:effectLst>
            <a:outerShdw blurRad="88900" dist="12700" dir="2700000" algn="tl" rotWithShape="0">
              <a:prstClr val="black"/>
            </a:outerShdw>
          </a:effectLst>
          <a:latin typeface="Segoe" pitchFamily="34" charset="0"/>
          <a:ea typeface="+mn-ea"/>
          <a:cs typeface="Arial" charset="0"/>
        </a:defRPr>
      </a:lvl1pPr>
      <a:lvl2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2pPr>
      <a:lvl3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3pPr>
      <a:lvl4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4pPr>
      <a:lvl5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5pPr>
      <a:lvl6pPr marL="380970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6pPr>
      <a:lvl7pPr marL="761940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7pPr>
      <a:lvl8pPr marL="1142908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8pPr>
      <a:lvl9pPr marL="1523878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9pPr>
    </p:titleStyle>
    <p:bodyStyle>
      <a:lvl1pPr marL="382573" indent="-382573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Tx/>
        <a:buBlip>
          <a:blip r:embed="rId10"/>
        </a:buBlip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04822" indent="-317487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700">
          <a:solidFill>
            <a:schemeClr val="tx1"/>
          </a:solidFill>
          <a:latin typeface="+mn-lt"/>
        </a:defRPr>
      </a:lvl2pPr>
      <a:lvl3pPr marL="988974" indent="-282564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300">
          <a:solidFill>
            <a:schemeClr val="tx1"/>
          </a:solidFill>
          <a:latin typeface="+mn-lt"/>
        </a:defRPr>
      </a:lvl3pPr>
      <a:lvl4pPr marL="1266774" indent="-276214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000">
          <a:solidFill>
            <a:schemeClr val="tx1"/>
          </a:solidFill>
          <a:latin typeface="+mn-lt"/>
        </a:defRPr>
      </a:lvl4pPr>
      <a:lvl5pPr marL="1530289" indent="-260340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000">
          <a:solidFill>
            <a:schemeClr val="tx1"/>
          </a:solidFill>
          <a:latin typeface="+mn-lt"/>
        </a:defRPr>
      </a:lvl5pPr>
      <a:lvl6pPr marL="1911463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6pPr>
      <a:lvl7pPr marL="2292432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7pPr>
      <a:lvl8pPr marL="2673401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8pPr>
      <a:lvl9pPr marL="3054371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0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7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4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1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87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756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tmp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04" y="1677007"/>
            <a:ext cx="8136996" cy="1828193"/>
          </a:xfrm>
        </p:spPr>
        <p:txBody>
          <a:bodyPr/>
          <a:lstStyle/>
          <a:p>
            <a:r>
              <a:rPr lang="en-US" sz="4400" dirty="0" smtClean="0">
                <a:effectLst/>
              </a:rPr>
              <a:t>Measuring Word Relatedness Using Heterogeneous Vector Space Models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022782"/>
            <a:ext cx="7923211" cy="1530419"/>
          </a:xfrm>
        </p:spPr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Scott Wen-tau Yih </a:t>
            </a:r>
            <a:r>
              <a:rPr lang="en-US" sz="3200" dirty="0"/>
              <a:t>(Microsoft Research)</a:t>
            </a:r>
            <a:r>
              <a:rPr lang="en-US" sz="3600" dirty="0"/>
              <a:t/>
            </a:r>
            <a:br>
              <a:rPr lang="en-US" sz="3600" dirty="0"/>
            </a:br>
            <a:endParaRPr lang="en-US" sz="1050" dirty="0"/>
          </a:p>
          <a:p>
            <a:r>
              <a:rPr lang="en-US" sz="3200" i="1" dirty="0"/>
              <a:t>Joint work with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dirty="0" smtClean="0"/>
              <a:t>Vahed Qazvinian </a:t>
            </a:r>
            <a:r>
              <a:rPr lang="en-US" sz="2800" dirty="0"/>
              <a:t>(University of </a:t>
            </a:r>
            <a:r>
              <a:rPr lang="en-US" sz="2800" dirty="0" smtClean="0"/>
              <a:t>Michigan)</a:t>
            </a:r>
            <a:endParaRPr lang="en-US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09398"/>
          </a:xfrm>
        </p:spPr>
        <p:txBody>
          <a:bodyPr/>
          <a:lstStyle/>
          <a:p>
            <a:r>
              <a:rPr lang="en-US" sz="4400" dirty="0" smtClean="0"/>
              <a:t>Corpus-based </a:t>
            </a:r>
            <a:r>
              <a:rPr lang="en-US" sz="4400" dirty="0"/>
              <a:t>VSM </a:t>
            </a:r>
            <a:r>
              <a:rPr lang="en-US" sz="3200" dirty="0" smtClean="0"/>
              <a:t>(Lin </a:t>
            </a:r>
            <a:r>
              <a:rPr lang="en-US" sz="3200" dirty="0"/>
              <a:t>&amp; Pantel 02</a:t>
            </a:r>
            <a:r>
              <a:rPr lang="en-US" sz="3200" dirty="0" smtClean="0"/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380412" cy="4708981"/>
          </a:xfrm>
        </p:spPr>
        <p:txBody>
          <a:bodyPr/>
          <a:lstStyle/>
          <a:p>
            <a:r>
              <a:rPr lang="en-US" sz="2800" dirty="0" smtClean="0"/>
              <a:t>Construction</a:t>
            </a:r>
          </a:p>
          <a:p>
            <a:pPr lvl="1"/>
            <a:r>
              <a:rPr lang="en-US" sz="2400" baseline="0" dirty="0" smtClean="0"/>
              <a:t>Collect terms within a window of [-10,+10] centered at each occurrence of a target word</a:t>
            </a:r>
          </a:p>
          <a:p>
            <a:pPr lvl="1"/>
            <a:r>
              <a:rPr lang="en-US" sz="2400" baseline="0" dirty="0" smtClean="0"/>
              <a:t>Create TFIDF term-vector</a:t>
            </a:r>
          </a:p>
          <a:p>
            <a:pPr lvl="0"/>
            <a:r>
              <a:rPr lang="en-US" sz="2800" dirty="0" smtClean="0"/>
              <a:t>Refinement</a:t>
            </a:r>
          </a:p>
          <a:p>
            <a:pPr lvl="1"/>
            <a:r>
              <a:rPr lang="en-US" sz="2400" dirty="0" smtClean="0"/>
              <a:t>Vocabulary Trimming (removing stop-words)</a:t>
            </a:r>
          </a:p>
          <a:p>
            <a:pPr lvl="2"/>
            <a:r>
              <a:rPr lang="en-US" sz="2000" dirty="0" smtClean="0"/>
              <a:t>Top 1500 high DF terms are removed</a:t>
            </a:r>
            <a:r>
              <a:rPr lang="en-US" sz="2000" baseline="0" dirty="0" smtClean="0"/>
              <a:t> from vocabulary</a:t>
            </a:r>
            <a:endParaRPr lang="en-US" sz="2000" dirty="0" smtClean="0"/>
          </a:p>
          <a:p>
            <a:pPr lvl="1"/>
            <a:r>
              <a:rPr lang="en-US" sz="2400" dirty="0" smtClean="0"/>
              <a:t>Term</a:t>
            </a:r>
            <a:r>
              <a:rPr lang="en-US" sz="2400" baseline="0" dirty="0" smtClean="0"/>
              <a:t> Trimming (local</a:t>
            </a:r>
            <a:r>
              <a:rPr lang="en-US" sz="2400" dirty="0" smtClean="0"/>
              <a:t> feature selection)</a:t>
            </a:r>
            <a:endParaRPr lang="en-US" sz="2400" baseline="0" dirty="0" smtClean="0"/>
          </a:p>
          <a:p>
            <a:pPr lvl="2"/>
            <a:r>
              <a:rPr lang="en-US" sz="2000" dirty="0" smtClean="0"/>
              <a:t>Top 200 high-weighted terms for each term-vector</a:t>
            </a:r>
          </a:p>
          <a:p>
            <a:r>
              <a:rPr lang="en-US" sz="2800" dirty="0" smtClean="0"/>
              <a:t>Data</a:t>
            </a:r>
          </a:p>
          <a:p>
            <a:pPr lvl="1"/>
            <a:r>
              <a:rPr lang="en-US" sz="2400" dirty="0" smtClean="0"/>
              <a:t>Wikipedia (Nov. 2010) – </a:t>
            </a:r>
            <a:r>
              <a:rPr lang="en-US" sz="2400" baseline="0" dirty="0" smtClean="0"/>
              <a:t>917M words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27742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609398"/>
          </a:xfrm>
        </p:spPr>
        <p:txBody>
          <a:bodyPr/>
          <a:lstStyle/>
          <a:p>
            <a:r>
              <a:rPr lang="en-US" sz="4400" dirty="0" smtClean="0"/>
              <a:t>Web-based </a:t>
            </a:r>
            <a:r>
              <a:rPr lang="en-US" sz="4400" dirty="0"/>
              <a:t>VSM </a:t>
            </a:r>
            <a:r>
              <a:rPr lang="en-US" sz="3200" dirty="0" smtClean="0"/>
              <a:t>(</a:t>
            </a:r>
            <a:r>
              <a:rPr lang="en-US" sz="3200" dirty="0" err="1" smtClean="0"/>
              <a:t>Sahami</a:t>
            </a:r>
            <a:r>
              <a:rPr lang="en-US" sz="3200" dirty="0" smtClean="0"/>
              <a:t> &amp; </a:t>
            </a:r>
            <a:r>
              <a:rPr lang="en-US" sz="3200" dirty="0" err="1" smtClean="0"/>
              <a:t>Heilman</a:t>
            </a:r>
            <a:r>
              <a:rPr lang="en-US" sz="3200" dirty="0" smtClean="0"/>
              <a:t> 06)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380412" cy="3859518"/>
          </a:xfrm>
        </p:spPr>
        <p:txBody>
          <a:bodyPr/>
          <a:lstStyle/>
          <a:p>
            <a:r>
              <a:rPr lang="en-US" sz="2800" dirty="0" smtClean="0"/>
              <a:t>Construction</a:t>
            </a:r>
          </a:p>
          <a:p>
            <a:pPr lvl="1"/>
            <a:r>
              <a:rPr lang="en-US" sz="2400" dirty="0" smtClean="0"/>
              <a:t>Issue each target word as a query to Bing</a:t>
            </a:r>
          </a:p>
          <a:p>
            <a:pPr lvl="1"/>
            <a:r>
              <a:rPr lang="en-US" sz="2400" dirty="0" smtClean="0"/>
              <a:t>Collect terms in the top 30 snippets</a:t>
            </a:r>
          </a:p>
          <a:p>
            <a:pPr lvl="1"/>
            <a:r>
              <a:rPr lang="en-US" sz="2400" dirty="0" smtClean="0"/>
              <a:t>Create TFIDF term-vector </a:t>
            </a:r>
          </a:p>
          <a:p>
            <a:pPr lvl="2"/>
            <a:r>
              <a:rPr lang="en-US" sz="2000" dirty="0" smtClean="0"/>
              <a:t>Vocabulary trimming: top 1000 </a:t>
            </a:r>
            <a:r>
              <a:rPr lang="en-US" sz="2000" dirty="0"/>
              <a:t>high DF terms </a:t>
            </a:r>
            <a:r>
              <a:rPr lang="en-US" sz="2000" dirty="0" smtClean="0"/>
              <a:t>are removed</a:t>
            </a:r>
          </a:p>
          <a:p>
            <a:pPr lvl="2"/>
            <a:r>
              <a:rPr lang="en-US" sz="2000" dirty="0" smtClean="0"/>
              <a:t>No term trimming</a:t>
            </a:r>
          </a:p>
          <a:p>
            <a:r>
              <a:rPr lang="en-US" sz="2800" dirty="0" smtClean="0"/>
              <a:t>Compared</a:t>
            </a:r>
            <a:r>
              <a:rPr lang="en-US" sz="2800" baseline="0" dirty="0" smtClean="0"/>
              <a:t> to corpus-based VSM</a:t>
            </a:r>
          </a:p>
          <a:p>
            <a:pPr lvl="1"/>
            <a:r>
              <a:rPr lang="en-US" sz="2400" dirty="0" smtClean="0"/>
              <a:t>Reflects user preference</a:t>
            </a:r>
          </a:p>
          <a:p>
            <a:pPr lvl="1"/>
            <a:r>
              <a:rPr lang="en-US" sz="2400" dirty="0" smtClean="0"/>
              <a:t>May bias different word sense and meaning</a:t>
            </a:r>
          </a:p>
        </p:txBody>
      </p:sp>
    </p:spTree>
    <p:extLst>
      <p:ext uri="{BB962C8B-B14F-4D97-AF65-F5344CB8AC3E}">
        <p14:creationId xmlns:p14="http://schemas.microsoft.com/office/powerpoint/2010/main" val="779905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84704" y="152400"/>
            <a:ext cx="7668696" cy="6643281"/>
            <a:chOff x="484704" y="152400"/>
            <a:chExt cx="7668696" cy="6643281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5990" y="1437976"/>
              <a:ext cx="6335010" cy="2143424"/>
            </a:xfrm>
            <a:prstGeom prst="rect">
              <a:avLst/>
            </a:prstGeom>
          </p:spPr>
        </p:pic>
        <p:pic>
          <p:nvPicPr>
            <p:cNvPr id="11" name="Picture 10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04" y="152400"/>
              <a:ext cx="7668696" cy="1247949"/>
            </a:xfrm>
            <a:prstGeom prst="rect">
              <a:avLst/>
            </a:prstGeom>
          </p:spPr>
        </p:pic>
        <p:pic>
          <p:nvPicPr>
            <p:cNvPr id="13" name="Picture 12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5990" y="3685032"/>
              <a:ext cx="6335010" cy="1838582"/>
            </a:xfrm>
            <a:prstGeom prst="rect">
              <a:avLst/>
            </a:prstGeom>
          </p:spPr>
        </p:pic>
        <p:pic>
          <p:nvPicPr>
            <p:cNvPr id="14" name="Picture 13" descr="Screen Clippi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5614416"/>
              <a:ext cx="6144483" cy="1181265"/>
            </a:xfrm>
            <a:prstGeom prst="rect">
              <a:avLst/>
            </a:prstGeom>
          </p:spPr>
        </p:pic>
      </p:grpSp>
      <p:pic>
        <p:nvPicPr>
          <p:cNvPr id="9220" name="Picture 4" descr="http://1.bp.blogspot.com/-9Jjl-iCNOSc/TfmLJ2Vt36I/AAAAAAAAEQo/fu0XKXc_S0w/s1600/Jaguar-1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04" y="2590800"/>
            <a:ext cx="1066231" cy="79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7148754" y="1437976"/>
            <a:ext cx="1750494" cy="5267624"/>
            <a:chOff x="7148754" y="1437976"/>
            <a:chExt cx="1750494" cy="5267624"/>
          </a:xfrm>
        </p:grpSpPr>
        <p:pic>
          <p:nvPicPr>
            <p:cNvPr id="16" name="Picture 15" descr="Screen Clippi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754" y="1437976"/>
              <a:ext cx="1750494" cy="843155"/>
            </a:xfrm>
            <a:prstGeom prst="rect">
              <a:avLst/>
            </a:prstGeom>
          </p:spPr>
        </p:pic>
        <p:pic>
          <p:nvPicPr>
            <p:cNvPr id="20" name="Picture 19" descr="Screen Clippi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754" y="3652645"/>
              <a:ext cx="1750494" cy="843155"/>
            </a:xfrm>
            <a:prstGeom prst="rect">
              <a:avLst/>
            </a:prstGeom>
          </p:spPr>
        </p:pic>
        <p:pic>
          <p:nvPicPr>
            <p:cNvPr id="21" name="Picture 20" descr="Screen Clippi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754" y="4724400"/>
              <a:ext cx="1750494" cy="843155"/>
            </a:xfrm>
            <a:prstGeom prst="rect">
              <a:avLst/>
            </a:prstGeom>
          </p:spPr>
        </p:pic>
        <p:pic>
          <p:nvPicPr>
            <p:cNvPr id="22" name="Picture 21" descr="Screen Clippi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754" y="5862445"/>
              <a:ext cx="1750494" cy="843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63169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16403"/>
            <a:ext cx="8380412" cy="609398"/>
          </a:xfrm>
        </p:spPr>
        <p:txBody>
          <a:bodyPr/>
          <a:lstStyle/>
          <a:p>
            <a:r>
              <a:rPr lang="en-US" sz="4400" dirty="0" smtClean="0"/>
              <a:t>Thesaurus-based VSM (1/2)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434947"/>
                <a:ext cx="8380412" cy="3508653"/>
              </a:xfrm>
            </p:spPr>
            <p:txBody>
              <a:bodyPr/>
              <a:lstStyle/>
              <a:p>
                <a:r>
                  <a:rPr lang="en-US" sz="2800" dirty="0" smtClean="0"/>
                  <a:t>Addresses two well-known</a:t>
                </a:r>
                <a:r>
                  <a:rPr lang="en-US" sz="2800" baseline="0" dirty="0" smtClean="0"/>
                  <a:t> weaknesses of distributional similarity</a:t>
                </a:r>
              </a:p>
              <a:p>
                <a:pPr lvl="1"/>
                <a:r>
                  <a:rPr lang="en-US" sz="2400" dirty="0" smtClean="0"/>
                  <a:t>Co-occurrence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≠</m:t>
                    </m:r>
                  </m:oMath>
                </a14:m>
                <a:r>
                  <a:rPr lang="en-US" sz="2400" dirty="0" smtClean="0"/>
                  <a:t> synonymous</a:t>
                </a:r>
              </a:p>
              <a:p>
                <a:pPr lvl="2"/>
                <a:r>
                  <a:rPr lang="en-US" sz="2000" dirty="0" smtClean="0"/>
                  <a:t>“bread” vs. “butter” – high score because of “bread and butter”</a:t>
                </a:r>
              </a:p>
              <a:p>
                <a:pPr lvl="2"/>
                <a:r>
                  <a:rPr lang="en-US" sz="2000" dirty="0" smtClean="0"/>
                  <a:t>Related, but shouldn’t be scored higher than synonyms</a:t>
                </a:r>
              </a:p>
              <a:p>
                <a:pPr lvl="1"/>
                <a:r>
                  <a:rPr lang="en-US" sz="2400" dirty="0" smtClean="0"/>
                  <a:t>Words in general corpora follow </a:t>
                </a:r>
                <a:r>
                  <a:rPr lang="en-US" sz="2400" dirty="0" err="1" smtClean="0"/>
                  <a:t>Zipf’s</a:t>
                </a:r>
                <a:r>
                  <a:rPr lang="en-US" sz="2400" dirty="0" smtClean="0"/>
                  <a:t> law</a:t>
                </a:r>
              </a:p>
              <a:p>
                <a:pPr lvl="2"/>
                <a:r>
                  <a:rPr lang="en-US" sz="2000" dirty="0" smtClean="0"/>
                  <a:t>Frequency of any word is inversely proportional to its rank</a:t>
                </a:r>
              </a:p>
              <a:p>
                <a:pPr lvl="2"/>
                <a:r>
                  <a:rPr lang="en-US" sz="2000" dirty="0" smtClean="0"/>
                  <a:t>Some words occur very infrequently in the corpus</a:t>
                </a:r>
              </a:p>
              <a:p>
                <a:pPr lvl="2"/>
                <a:r>
                  <a:rPr lang="en-US" sz="2000" dirty="0" smtClean="0"/>
                  <a:t>As a result, the term vector contains only few, noisy terms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434947"/>
                <a:ext cx="8380412" cy="3508653"/>
              </a:xfrm>
              <a:blipFill rotWithShape="1">
                <a:blip r:embed="rId3"/>
                <a:stretch>
                  <a:fillRect l="-73" t="-4167" b="-3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681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16403"/>
            <a:ext cx="8380412" cy="609398"/>
          </a:xfrm>
        </p:spPr>
        <p:txBody>
          <a:bodyPr/>
          <a:lstStyle/>
          <a:p>
            <a:r>
              <a:rPr lang="en-US" sz="4400" dirty="0" smtClean="0"/>
              <a:t>Thesaurus-based VSM (2/2)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11813"/>
            <a:ext cx="8380412" cy="3379387"/>
          </a:xfrm>
        </p:spPr>
        <p:txBody>
          <a:bodyPr/>
          <a:lstStyle/>
          <a:p>
            <a:r>
              <a:rPr lang="en-US" sz="2800" dirty="0" smtClean="0"/>
              <a:t>Construction</a:t>
            </a:r>
          </a:p>
          <a:p>
            <a:pPr lvl="1"/>
            <a:r>
              <a:rPr lang="en-US" sz="2400" dirty="0" smtClean="0"/>
              <a:t>Create a TFIDF “document”-term matrix</a:t>
            </a:r>
          </a:p>
          <a:p>
            <a:pPr lvl="2"/>
            <a:r>
              <a:rPr lang="en-US" sz="2000" dirty="0" smtClean="0"/>
              <a:t>Each “document” is a group of synonyms (</a:t>
            </a:r>
            <a:r>
              <a:rPr lang="en-US" sz="2000" dirty="0" err="1" smtClean="0"/>
              <a:t>synset</a:t>
            </a:r>
            <a:r>
              <a:rPr lang="en-US" sz="2000" dirty="0" smtClean="0"/>
              <a:t>)</a:t>
            </a:r>
            <a:endParaRPr lang="en-US" sz="1700" dirty="0" smtClean="0"/>
          </a:p>
          <a:p>
            <a:pPr lvl="1"/>
            <a:r>
              <a:rPr lang="en-US" sz="2400" dirty="0" smtClean="0"/>
              <a:t>Each word is represented by the corresponding column vector – the </a:t>
            </a:r>
            <a:r>
              <a:rPr lang="en-US" sz="2400" dirty="0" err="1" smtClean="0"/>
              <a:t>synsets</a:t>
            </a:r>
            <a:r>
              <a:rPr lang="en-US" sz="2400" dirty="0" smtClean="0"/>
              <a:t> it belongs to</a:t>
            </a:r>
          </a:p>
          <a:p>
            <a:r>
              <a:rPr lang="en-US" sz="2800" dirty="0" smtClean="0"/>
              <a:t>Data</a:t>
            </a:r>
          </a:p>
          <a:p>
            <a:pPr lvl="1"/>
            <a:r>
              <a:rPr lang="en-US" sz="2400" dirty="0" err="1" smtClean="0"/>
              <a:t>WordNet</a:t>
            </a:r>
            <a:r>
              <a:rPr lang="en-US" sz="2400" dirty="0" smtClean="0"/>
              <a:t> – 227,446 </a:t>
            </a:r>
            <a:r>
              <a:rPr lang="en-US" sz="2400" dirty="0" err="1" smtClean="0"/>
              <a:t>synsets</a:t>
            </a:r>
            <a:r>
              <a:rPr lang="en-US" sz="2400" dirty="0" smtClean="0"/>
              <a:t>, 190,052 words</a:t>
            </a:r>
          </a:p>
          <a:p>
            <a:pPr lvl="1"/>
            <a:r>
              <a:rPr lang="en-US" sz="2400" dirty="0" smtClean="0"/>
              <a:t>Encarta thesaurus – 46,945 </a:t>
            </a:r>
            <a:r>
              <a:rPr lang="en-US" sz="2400" dirty="0" err="1" smtClean="0"/>
              <a:t>synsets</a:t>
            </a:r>
            <a:r>
              <a:rPr lang="en-US" sz="2400" dirty="0" smtClean="0"/>
              <a:t>, 50,184 words</a:t>
            </a:r>
          </a:p>
        </p:txBody>
      </p:sp>
    </p:spTree>
    <p:extLst>
      <p:ext uri="{BB962C8B-B14F-4D97-AF65-F5344CB8AC3E}">
        <p14:creationId xmlns:p14="http://schemas.microsoft.com/office/powerpoint/2010/main" val="2337289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64797"/>
          </a:xfrm>
        </p:spPr>
        <p:txBody>
          <a:bodyPr/>
          <a:lstStyle/>
          <a:p>
            <a:r>
              <a:rPr lang="en-US" sz="4800" dirty="0" smtClean="0"/>
              <a:t>Roadmap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380412" cy="4191917"/>
          </a:xfrm>
        </p:spPr>
        <p:txBody>
          <a:bodyPr/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Construct heterogeneous vector space models</a:t>
            </a:r>
          </a:p>
          <a:p>
            <a:pPr lvl="1"/>
            <a:r>
              <a:rPr lang="en-US" sz="2400" dirty="0" smtClean="0"/>
              <a:t>Corpus – Wikipedia</a:t>
            </a:r>
          </a:p>
          <a:p>
            <a:pPr lvl="1"/>
            <a:r>
              <a:rPr lang="en-US" sz="2400" dirty="0" smtClean="0"/>
              <a:t>Web – Bing search snippets</a:t>
            </a:r>
          </a:p>
          <a:p>
            <a:pPr lvl="1"/>
            <a:r>
              <a:rPr lang="en-US" sz="2400" dirty="0" smtClean="0"/>
              <a:t>Thesaurus – Encarta &amp; </a:t>
            </a:r>
            <a:r>
              <a:rPr lang="en-US" sz="2400" dirty="0" err="1" smtClean="0"/>
              <a:t>WordNet</a:t>
            </a:r>
            <a:endParaRPr lang="en-US" sz="2400" dirty="0" smtClean="0"/>
          </a:p>
          <a:p>
            <a:r>
              <a:rPr lang="en-US" sz="2800" dirty="0" smtClean="0">
                <a:solidFill>
                  <a:srgbClr val="FFFF00"/>
                </a:solidFill>
              </a:rPr>
              <a:t>Experimental evaluation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Task &amp; datasets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Results</a:t>
            </a:r>
          </a:p>
          <a:p>
            <a:r>
              <a:rPr lang="en-US" sz="2800" dirty="0" smtClean="0"/>
              <a:t>Conclusion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1400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64003"/>
            <a:ext cx="8380412" cy="664797"/>
          </a:xfrm>
        </p:spPr>
        <p:txBody>
          <a:bodyPr/>
          <a:lstStyle/>
          <a:p>
            <a:r>
              <a:rPr lang="en-US" sz="4800" baseline="0" dirty="0" smtClean="0"/>
              <a:t>Evaluation Method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5334000"/>
                <a:ext cx="8380412" cy="1218795"/>
              </a:xfrm>
            </p:spPr>
            <p:txBody>
              <a:bodyPr/>
              <a:lstStyle/>
              <a:p>
                <a:r>
                  <a:rPr lang="en-US" sz="2800" dirty="0" smtClean="0"/>
                  <a:t>Directly test the correlation of the </a:t>
                </a:r>
                <a:r>
                  <a:rPr lang="en-US" sz="2800" i="1" dirty="0" smtClean="0">
                    <a:solidFill>
                      <a:srgbClr val="FFFF00"/>
                    </a:solidFill>
                  </a:rPr>
                  <a:t>ranking</a:t>
                </a:r>
                <a:r>
                  <a:rPr lang="en-US" sz="2800" dirty="0" smtClean="0"/>
                  <a:t> of word relatedness measures with human judgment</a:t>
                </a:r>
              </a:p>
              <a:p>
                <a:pPr lvl="1"/>
                <a:r>
                  <a:rPr lang="en-US" sz="2400" dirty="0" smtClean="0"/>
                  <a:t>Spearman’s rank correlation coefficient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5334000"/>
                <a:ext cx="8380412" cy="1218795"/>
              </a:xfrm>
              <a:blipFill rotWithShape="1">
                <a:blip r:embed="rId3"/>
                <a:stretch>
                  <a:fillRect t="-12000" r="-655" b="-14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77190"/>
              </p:ext>
            </p:extLst>
          </p:nvPr>
        </p:nvGraphicFramePr>
        <p:xfrm>
          <a:off x="914400" y="2743200"/>
          <a:ext cx="659638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532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Word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Word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Human</a:t>
                      </a:r>
                      <a:r>
                        <a:rPr lang="en-US" sz="1800" baseline="0" dirty="0" smtClean="0"/>
                        <a:t> Score (mean)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midday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9.3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tiger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jaguar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8.0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cup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food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forest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graveyard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1.9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6388" y="2057400"/>
            <a:ext cx="8380412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82573" indent="-382573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Tx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22" indent="-317487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defRPr sz="2700">
                <a:solidFill>
                  <a:schemeClr val="tx1"/>
                </a:solidFill>
                <a:latin typeface="+mn-lt"/>
              </a:defRPr>
            </a:lvl2pPr>
            <a:lvl3pPr marL="988974" indent="-282564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266774" indent="-276214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1530289" indent="-260340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1911463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292432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2673401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054371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Data: list of word pairs with human judgment</a:t>
            </a:r>
          </a:p>
        </p:txBody>
      </p:sp>
    </p:spTree>
    <p:extLst>
      <p:ext uri="{BB962C8B-B14F-4D97-AF65-F5344CB8AC3E}">
        <p14:creationId xmlns:p14="http://schemas.microsoft.com/office/powerpoint/2010/main" val="3434720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380412" cy="609398"/>
          </a:xfrm>
        </p:spPr>
        <p:txBody>
          <a:bodyPr/>
          <a:lstStyle/>
          <a:p>
            <a:r>
              <a:rPr lang="en-US" sz="4400" dirty="0" smtClean="0"/>
              <a:t>Results: WordSim-353 </a:t>
            </a:r>
            <a:r>
              <a:rPr lang="en-US" sz="3200" dirty="0" smtClean="0"/>
              <a:t>(Finkelstein et al. 01)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927803"/>
              </p:ext>
            </p:extLst>
          </p:nvPr>
        </p:nvGraphicFramePr>
        <p:xfrm>
          <a:off x="381000" y="2895600"/>
          <a:ext cx="8380413" cy="3876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2057400"/>
            <a:ext cx="8380412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82573" indent="-382573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Tx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22" indent="-317487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defRPr sz="2700">
                <a:solidFill>
                  <a:schemeClr val="tx1"/>
                </a:solidFill>
                <a:latin typeface="+mn-lt"/>
              </a:defRPr>
            </a:lvl2pPr>
            <a:lvl3pPr marL="988974" indent="-282564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266774" indent="-276214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1530289" indent="-260340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1911463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292432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2673401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054371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Assessed on a 0-10 scale by 13-16 human judges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76800" y="2667000"/>
            <a:ext cx="3884612" cy="39624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2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596873" y="2743200"/>
            <a:ext cx="1279927" cy="4038600"/>
            <a:chOff x="3596873" y="2743200"/>
            <a:chExt cx="1279927" cy="40386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962400" y="2743200"/>
              <a:ext cx="914400" cy="3886200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chemeClr val="bg2"/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96873" y="6096000"/>
              <a:ext cx="914400" cy="685800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chemeClr val="bg2"/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931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380412" cy="609398"/>
          </a:xfrm>
        </p:spPr>
        <p:txBody>
          <a:bodyPr/>
          <a:lstStyle/>
          <a:p>
            <a:r>
              <a:rPr lang="en-US" sz="4400" dirty="0" smtClean="0"/>
              <a:t>Results: MTurk-287 </a:t>
            </a:r>
            <a:r>
              <a:rPr lang="en-US" sz="3200" dirty="0" smtClean="0"/>
              <a:t>(Radinsky et al. 11)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971309"/>
              </p:ext>
            </p:extLst>
          </p:nvPr>
        </p:nvGraphicFramePr>
        <p:xfrm>
          <a:off x="381000" y="2895600"/>
          <a:ext cx="8380413" cy="3876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2057400"/>
            <a:ext cx="8380412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82573" indent="-382573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Tx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22" indent="-317487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defRPr sz="2700">
                <a:solidFill>
                  <a:schemeClr val="tx1"/>
                </a:solidFill>
                <a:latin typeface="+mn-lt"/>
              </a:defRPr>
            </a:lvl2pPr>
            <a:lvl3pPr marL="988974" indent="-282564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266774" indent="-276214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1530289" indent="-260340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1911463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292432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2673401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054371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Assessed on a 1-5 scale by 10 </a:t>
            </a:r>
            <a:r>
              <a:rPr lang="en-US" sz="2400" dirty="0" err="1" smtClean="0"/>
              <a:t>Turkers</a:t>
            </a:r>
            <a:endParaRPr lang="en-US" sz="24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381592" y="2698679"/>
            <a:ext cx="1279927" cy="4038600"/>
            <a:chOff x="3596873" y="2743200"/>
            <a:chExt cx="1279927" cy="4038600"/>
          </a:xfrm>
        </p:grpSpPr>
        <p:sp>
          <p:nvSpPr>
            <p:cNvPr id="7" name="Rectangle 6"/>
            <p:cNvSpPr/>
            <p:nvPr/>
          </p:nvSpPr>
          <p:spPr bwMode="auto">
            <a:xfrm>
              <a:off x="3962400" y="2743200"/>
              <a:ext cx="914400" cy="3886200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chemeClr val="bg2"/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96873" y="6096000"/>
              <a:ext cx="914400" cy="685800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chemeClr val="bg2"/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5661520" y="2851079"/>
            <a:ext cx="3099892" cy="3886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2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818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09398"/>
          </a:xfrm>
        </p:spPr>
        <p:txBody>
          <a:bodyPr/>
          <a:lstStyle/>
          <a:p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80412" cy="4173450"/>
          </a:xfrm>
        </p:spPr>
        <p:txBody>
          <a:bodyPr/>
          <a:lstStyle/>
          <a:p>
            <a:r>
              <a:rPr lang="en-US" sz="2800" dirty="0" smtClean="0"/>
              <a:t>Combining heterogeneous VSMs for measuring word relatedness</a:t>
            </a:r>
          </a:p>
          <a:p>
            <a:pPr lvl="1"/>
            <a:r>
              <a:rPr lang="en-US" sz="2400" dirty="0"/>
              <a:t>Better coverage on word sense and meaning</a:t>
            </a:r>
          </a:p>
          <a:p>
            <a:pPr lvl="1"/>
            <a:r>
              <a:rPr lang="en-US" sz="2400" dirty="0" smtClean="0"/>
              <a:t>A simple and yet effective strategy</a:t>
            </a:r>
          </a:p>
          <a:p>
            <a:r>
              <a:rPr lang="en-US" sz="2800" smtClean="0"/>
              <a:t>Future </a:t>
            </a:r>
            <a:r>
              <a:rPr lang="en-US" sz="2800" dirty="0" smtClean="0"/>
              <a:t>Work</a:t>
            </a:r>
          </a:p>
          <a:p>
            <a:pPr lvl="1"/>
            <a:r>
              <a:rPr lang="en-US" sz="2400" dirty="0" smtClean="0"/>
              <a:t>Other combination strategy or model</a:t>
            </a:r>
          </a:p>
          <a:p>
            <a:pPr lvl="1"/>
            <a:r>
              <a:rPr lang="en-US" sz="2500" dirty="0" smtClean="0"/>
              <a:t>Extending to longer text segments (e.g., phrases)</a:t>
            </a:r>
          </a:p>
          <a:p>
            <a:pPr lvl="1"/>
            <a:r>
              <a:rPr lang="en-US" sz="2400" dirty="0" smtClean="0"/>
              <a:t>More fine-grained word relations</a:t>
            </a:r>
          </a:p>
          <a:p>
            <a:pPr lvl="2"/>
            <a:r>
              <a:rPr lang="en-US" sz="2000" dirty="0" smtClean="0"/>
              <a:t>Polarity Inducing LSA for Synonymy and Antonymy </a:t>
            </a:r>
            <a:br>
              <a:rPr lang="en-US" sz="2000" dirty="0" smtClean="0"/>
            </a:br>
            <a:r>
              <a:rPr lang="en-US" sz="2000" dirty="0" smtClean="0"/>
              <a:t>(Yih, Zweig &amp; Platt, EMNLP-2012)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5444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47800"/>
            <a:ext cx="8686800" cy="685800"/>
          </a:xfrm>
        </p:spPr>
        <p:txBody>
          <a:bodyPr/>
          <a:lstStyle/>
          <a:p>
            <a:r>
              <a:rPr lang="en-US" sz="4400" dirty="0" smtClean="0"/>
              <a:t>Measuring Semantic Word Relatedness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19202"/>
            <a:ext cx="9144000" cy="443198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/>
              <a:t>How related are words “movie” and “popcorn”?</a:t>
            </a:r>
          </a:p>
        </p:txBody>
      </p:sp>
    </p:spTree>
    <p:extLst>
      <p:ext uri="{BB962C8B-B14F-4D97-AF65-F5344CB8AC3E}">
        <p14:creationId xmlns:p14="http://schemas.microsoft.com/office/powerpoint/2010/main" val="3632986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1"/>
            <a:ext cx="8532812" cy="609600"/>
          </a:xfrm>
        </p:spPr>
        <p:txBody>
          <a:bodyPr/>
          <a:lstStyle/>
          <a:p>
            <a:r>
              <a:rPr lang="en-US" sz="4400" dirty="0" smtClean="0"/>
              <a:t>Measuring Semantic Word Relatedness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80412" cy="4727448"/>
          </a:xfrm>
        </p:spPr>
        <p:txBody>
          <a:bodyPr/>
          <a:lstStyle/>
          <a:p>
            <a:r>
              <a:rPr lang="en-US" sz="2800" dirty="0" smtClean="0"/>
              <a:t>Semantic relatedness covers many word relations, not just similarity </a:t>
            </a:r>
            <a:r>
              <a:rPr lang="en-US" sz="2000" dirty="0" smtClean="0"/>
              <a:t>[</a:t>
            </a:r>
            <a:r>
              <a:rPr lang="en-US" sz="2000" dirty="0" err="1" smtClean="0"/>
              <a:t>Budanitsky</a:t>
            </a:r>
            <a:r>
              <a:rPr lang="en-US" sz="2000" dirty="0" smtClean="0"/>
              <a:t> &amp; </a:t>
            </a:r>
            <a:r>
              <a:rPr lang="en-US" sz="2000" dirty="0" err="1" smtClean="0"/>
              <a:t>Hirst</a:t>
            </a:r>
            <a:r>
              <a:rPr lang="en-US" sz="2000" dirty="0" smtClean="0"/>
              <a:t> 06]</a:t>
            </a:r>
            <a:endParaRPr lang="en-US" sz="2800" dirty="0" smtClean="0"/>
          </a:p>
          <a:p>
            <a:pPr lvl="1"/>
            <a:r>
              <a:rPr lang="en-US" sz="2400" dirty="0" smtClean="0"/>
              <a:t>Synonymy  (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noon</a:t>
            </a:r>
            <a:r>
              <a:rPr lang="en-US" sz="2400" dirty="0" smtClean="0"/>
              <a:t> vs. 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midday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/>
              <a:t>Antonymy  (</a:t>
            </a:r>
            <a:r>
              <a:rPr lang="en-US" sz="24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hot</a:t>
            </a:r>
            <a:r>
              <a:rPr lang="en-US" sz="2400" dirty="0"/>
              <a:t> vs. </a:t>
            </a:r>
            <a:r>
              <a:rPr lang="en-US" sz="24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cold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 smtClean="0"/>
              <a:t>Hypernymy</a:t>
            </a:r>
            <a:r>
              <a:rPr lang="en-US" sz="2400" dirty="0" smtClean="0"/>
              <a:t>/Hyponymy (Is-A) (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wine</a:t>
            </a:r>
            <a:r>
              <a:rPr lang="en-US" sz="2400" dirty="0" smtClean="0"/>
              <a:t> </a:t>
            </a:r>
            <a:r>
              <a:rPr lang="en-US" sz="2400" dirty="0"/>
              <a:t>vs. 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gin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Meronymy</a:t>
            </a:r>
            <a:r>
              <a:rPr lang="en-US" sz="2400" dirty="0" smtClean="0"/>
              <a:t> (Part-Of) (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finger </a:t>
            </a:r>
            <a:r>
              <a:rPr lang="en-US" sz="2400" dirty="0" smtClean="0"/>
              <a:t>vs</a:t>
            </a:r>
            <a:r>
              <a:rPr lang="en-US" sz="2400" dirty="0"/>
              <a:t>. 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hand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Functional relation (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pencil </a:t>
            </a:r>
            <a:r>
              <a:rPr lang="en-US" sz="2400" dirty="0"/>
              <a:t>vs. 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paper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Other frequent association (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drug </a:t>
            </a:r>
            <a:r>
              <a:rPr lang="en-US" sz="2400" dirty="0"/>
              <a:t>vs. 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abuse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Applications</a:t>
            </a:r>
          </a:p>
          <a:p>
            <a:pPr lvl="1"/>
            <a:r>
              <a:rPr lang="en-US" sz="2400" dirty="0" smtClean="0"/>
              <a:t>Text classification, paraphrase detection/generation, </a:t>
            </a:r>
            <a:r>
              <a:rPr lang="en-US" sz="2400" dirty="0"/>
              <a:t>textual </a:t>
            </a:r>
            <a:r>
              <a:rPr lang="en-US" sz="2400" dirty="0" smtClean="0"/>
              <a:t>entailment, …</a:t>
            </a:r>
          </a:p>
        </p:txBody>
      </p:sp>
    </p:spTree>
    <p:extLst>
      <p:ext uri="{BB962C8B-B14F-4D97-AF65-F5344CB8AC3E}">
        <p14:creationId xmlns:p14="http://schemas.microsoft.com/office/powerpoint/2010/main" val="4083190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609398"/>
          </a:xfrm>
        </p:spPr>
        <p:txBody>
          <a:bodyPr/>
          <a:lstStyle/>
          <a:p>
            <a:r>
              <a:rPr lang="en-US" sz="4400" dirty="0"/>
              <a:t>Sentence Completion </a:t>
            </a:r>
            <a:r>
              <a:rPr lang="en-US" sz="3200" dirty="0" smtClean="0"/>
              <a:t>(Zweig </a:t>
            </a:r>
            <a:r>
              <a:rPr lang="en-US" sz="3200" dirty="0"/>
              <a:t>et al. </a:t>
            </a:r>
            <a:r>
              <a:rPr lang="en-US" sz="3200" dirty="0" smtClean="0"/>
              <a:t>ACL-2012)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2603790"/>
          </a:xfrm>
        </p:spPr>
        <p:txBody>
          <a:bodyPr/>
          <a:lstStyle/>
          <a:p>
            <a:pPr marL="382573" lvl="1" indent="-382573">
              <a:buSzPct val="95000"/>
              <a:buBlip>
                <a:blip r:embed="rId3"/>
              </a:buBlip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physics professor designed his lectures to avoid ____ the material: his goal was to clarify difficult topics, not make them confusing.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(a) theorizing 	(b) elucidating		(c) obfuscating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(d) delineating	(e) accosting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19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609398"/>
          </a:xfrm>
        </p:spPr>
        <p:txBody>
          <a:bodyPr/>
          <a:lstStyle/>
          <a:p>
            <a:r>
              <a:rPr lang="en-US" sz="4400" dirty="0"/>
              <a:t>Sentence Completion </a:t>
            </a:r>
            <a:r>
              <a:rPr lang="en-US" sz="3200" dirty="0" smtClean="0"/>
              <a:t>(Zweig </a:t>
            </a:r>
            <a:r>
              <a:rPr lang="en-US" sz="3200" dirty="0"/>
              <a:t>et al. </a:t>
            </a:r>
            <a:r>
              <a:rPr lang="en-US" sz="3200" dirty="0" smtClean="0"/>
              <a:t>ACL-2012)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2603790"/>
          </a:xfrm>
        </p:spPr>
        <p:txBody>
          <a:bodyPr/>
          <a:lstStyle/>
          <a:p>
            <a:pPr marL="382573" lvl="1" indent="-382573">
              <a:buSzPct val="95000"/>
              <a:buBlip>
                <a:blip r:embed="rId3"/>
              </a:buBlip>
            </a:pPr>
            <a:r>
              <a:rPr lang="en-US" sz="28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physics professor designed his lectures to avoid ____ the material: his goal was to 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clarify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difficult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topics, not make them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confusing</a:t>
            </a:r>
            <a:r>
              <a:rPr lang="en-US" sz="28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(a) theorizing 	(b) elucidating		(c) obfuscating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(d) delineating	(e) accosting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800" y="4130040"/>
            <a:ext cx="4114800" cy="365760"/>
            <a:chOff x="838200" y="3383280"/>
            <a:chExt cx="4114800" cy="36576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838200" y="3383280"/>
              <a:ext cx="17526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00400" y="3749040"/>
              <a:ext cx="17526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9530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Wingdings" pitchFamily="2" charset="2"/>
              <a:buChar char="Ø"/>
            </a:pPr>
            <a:r>
              <a:rPr lang="en-US" sz="2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The answer word should be </a:t>
            </a:r>
            <a:r>
              <a:rPr lang="en-US" sz="26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semantically related</a:t>
            </a:r>
            <a:r>
              <a:rPr lang="en-US" sz="2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to some keywords in the sentence. </a:t>
            </a:r>
          </a:p>
        </p:txBody>
      </p:sp>
    </p:spTree>
    <p:extLst>
      <p:ext uri="{BB962C8B-B14F-4D97-AF65-F5344CB8AC3E}">
        <p14:creationId xmlns:p14="http://schemas.microsoft.com/office/powerpoint/2010/main" val="2118678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09398"/>
          </a:xfrm>
        </p:spPr>
        <p:txBody>
          <a:bodyPr/>
          <a:lstStyle/>
          <a:p>
            <a:r>
              <a:rPr lang="en-US" sz="4400" dirty="0" smtClean="0"/>
              <a:t>Vector Space Model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02346"/>
            <a:ext cx="8380412" cy="3231654"/>
          </a:xfrm>
        </p:spPr>
        <p:txBody>
          <a:bodyPr/>
          <a:lstStyle/>
          <a:p>
            <a:r>
              <a:rPr lang="en-US" sz="2800" dirty="0" smtClean="0"/>
              <a:t>Distributional Hypothesis </a:t>
            </a:r>
            <a:r>
              <a:rPr lang="en-US" sz="2000" dirty="0"/>
              <a:t>(</a:t>
            </a:r>
            <a:r>
              <a:rPr lang="en-US" sz="2000" dirty="0" smtClean="0"/>
              <a:t>Harris 54)</a:t>
            </a:r>
          </a:p>
          <a:p>
            <a:pPr lvl="1"/>
            <a:r>
              <a:rPr lang="en-US" sz="2400" dirty="0" smtClean="0"/>
              <a:t>Words appearing in the same </a:t>
            </a:r>
            <a:r>
              <a:rPr lang="en-US" sz="2400" i="1" dirty="0" smtClean="0">
                <a:solidFill>
                  <a:srgbClr val="FFFF00"/>
                </a:solidFill>
              </a:rPr>
              <a:t>context </a:t>
            </a:r>
            <a:r>
              <a:rPr lang="en-US" sz="2400" dirty="0" smtClean="0"/>
              <a:t>tend to have similar meaning</a:t>
            </a:r>
          </a:p>
          <a:p>
            <a:r>
              <a:rPr lang="en-US" sz="2800" dirty="0" smtClean="0"/>
              <a:t>Basic vector space model </a:t>
            </a:r>
            <a:r>
              <a:rPr lang="en-US" sz="2000" dirty="0" smtClean="0"/>
              <a:t>(Pereira 93; Lin &amp; Pantel 02)</a:t>
            </a:r>
            <a:endParaRPr lang="en-US" sz="2800" dirty="0" smtClean="0"/>
          </a:p>
          <a:p>
            <a:pPr lvl="1"/>
            <a:r>
              <a:rPr lang="en-US" sz="2400" dirty="0" smtClean="0"/>
              <a:t>For each target word, create a term vector using the neighboring words in a corpus</a:t>
            </a:r>
          </a:p>
          <a:p>
            <a:pPr lvl="1"/>
            <a:r>
              <a:rPr lang="en-US" sz="2400" dirty="0" smtClean="0"/>
              <a:t>The semantic relatedness of two words is measured by the cosine score of the corresponding vectors</a:t>
            </a:r>
            <a:endParaRPr lang="en-US" sz="2400" i="1" dirty="0" smtClean="0">
              <a:solidFill>
                <a:srgbClr val="FFFF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15000" y="5421572"/>
            <a:ext cx="2049410" cy="1360228"/>
            <a:chOff x="6849650" y="974112"/>
            <a:chExt cx="2049410" cy="1360228"/>
          </a:xfrm>
        </p:grpSpPr>
        <p:grpSp>
          <p:nvGrpSpPr>
            <p:cNvPr id="5" name="Group 4"/>
            <p:cNvGrpSpPr/>
            <p:nvPr/>
          </p:nvGrpSpPr>
          <p:grpSpPr>
            <a:xfrm>
              <a:off x="6849655" y="974112"/>
              <a:ext cx="2049405" cy="1253547"/>
              <a:chOff x="24861937" y="8751834"/>
              <a:chExt cx="2451046" cy="1361670"/>
            </a:xfrm>
          </p:grpSpPr>
          <p:grpSp>
            <p:nvGrpSpPr>
              <p:cNvPr id="8" name="Group 14"/>
              <p:cNvGrpSpPr/>
              <p:nvPr/>
            </p:nvGrpSpPr>
            <p:grpSpPr>
              <a:xfrm>
                <a:off x="24861937" y="8751834"/>
                <a:ext cx="2280474" cy="1361670"/>
                <a:chOff x="4419600" y="4114800"/>
                <a:chExt cx="2790092" cy="1752602"/>
              </a:xfrm>
            </p:grpSpPr>
            <p:cxnSp>
              <p:nvCxnSpPr>
                <p:cNvPr id="10" name="Straight Arrow Connector 9"/>
                <p:cNvCxnSpPr/>
                <p:nvPr/>
              </p:nvCxnSpPr>
              <p:spPr>
                <a:xfrm rot="5400000" flipH="1" flipV="1">
                  <a:off x="4381500" y="4152900"/>
                  <a:ext cx="1752600" cy="16764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4419600" y="5130800"/>
                  <a:ext cx="2790092" cy="73660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2" name="Arc 11"/>
                <p:cNvSpPr/>
                <p:nvPr/>
              </p:nvSpPr>
              <p:spPr>
                <a:xfrm>
                  <a:off x="4648200" y="5334000"/>
                  <a:ext cx="609600" cy="533400"/>
                </a:xfrm>
                <a:prstGeom prst="arc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181601" y="5029199"/>
                  <a:ext cx="457199" cy="595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ym typeface="Symbol"/>
                    </a:rPr>
                    <a:t></a:t>
                  </a:r>
                  <a:endParaRPr lang="en-US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6046667" y="8867475"/>
                    <a:ext cx="1266316" cy="43241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800" i="1" dirty="0" smtClean="0">
                        <a:latin typeface="Times New Roman" pitchFamily="18" charset="0"/>
                        <a:cs typeface="Times New Roman" pitchFamily="18" charset="0"/>
                        <a:sym typeface="Symbol"/>
                      </a:rPr>
                      <a:t>cos</a:t>
                    </a:r>
                    <a:r>
                      <a:rPr lang="en-US" sz="2800" dirty="0" smtClean="0">
                        <a:sym typeface="Symbo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/>
                            <a:cs typeface="Times New Roman" pitchFamily="18" charset="0"/>
                          </a:rPr>
                          <m:t>θ</m:t>
                        </m:r>
                      </m:oMath>
                    </a14:m>
                    <a:r>
                      <a:rPr lang="en-US" sz="2800" dirty="0" smtClean="0">
                        <a:sym typeface="Symbol"/>
                      </a:rPr>
                      <a:t>)</a:t>
                    </a:r>
                    <a:endParaRPr lang="en-US" sz="2800" dirty="0" smtClean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46667" y="8867475"/>
                    <a:ext cx="1266316" cy="432413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1494" t="-16667" r="-8621" b="-712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6849650" y="981050"/>
                  <a:ext cx="762966" cy="4934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/>
                                <a:cs typeface="Times New Roman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650" y="981050"/>
                  <a:ext cx="762966" cy="49340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24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961791" y="1840935"/>
                  <a:ext cx="762966" cy="4934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/>
                                <a:cs typeface="Times New Roman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/>
                                    <a:cs typeface="Times New Roman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1791" y="1840935"/>
                  <a:ext cx="762966" cy="49340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4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6504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42983"/>
            <a:ext cx="8380412" cy="609398"/>
          </a:xfrm>
        </p:spPr>
        <p:txBody>
          <a:bodyPr/>
          <a:lstStyle/>
          <a:p>
            <a:r>
              <a:rPr lang="en-US" sz="4400" dirty="0" smtClean="0"/>
              <a:t>Need for Multiple VSMs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81183"/>
            <a:ext cx="8458200" cy="4219617"/>
          </a:xfrm>
        </p:spPr>
        <p:txBody>
          <a:bodyPr/>
          <a:lstStyle/>
          <a:p>
            <a:r>
              <a:rPr lang="en-US" sz="2800" dirty="0" smtClean="0"/>
              <a:t>Representing </a:t>
            </a:r>
            <a:r>
              <a:rPr lang="en-US" sz="2800" dirty="0"/>
              <a:t>a multi-sense </a:t>
            </a:r>
            <a:r>
              <a:rPr lang="en-US" sz="2800" dirty="0" smtClean="0"/>
              <a:t>word </a:t>
            </a:r>
            <a:r>
              <a:rPr lang="en-US" sz="2800" dirty="0"/>
              <a:t>(e.g., </a:t>
            </a:r>
            <a:r>
              <a:rPr lang="en-US" sz="24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jaguar</a:t>
            </a:r>
            <a:r>
              <a:rPr lang="en-US" sz="2800" dirty="0" smtClean="0"/>
              <a:t>) with one vector could be problematic</a:t>
            </a:r>
          </a:p>
          <a:p>
            <a:pPr lvl="1"/>
            <a:r>
              <a:rPr lang="en-US" sz="2400" dirty="0" smtClean="0"/>
              <a:t>Violating triangle inequality</a:t>
            </a:r>
          </a:p>
          <a:p>
            <a:r>
              <a:rPr lang="en-US" sz="2800" dirty="0"/>
              <a:t>Multi-prototype VSMs </a:t>
            </a:r>
            <a:r>
              <a:rPr lang="en-US" sz="2000" dirty="0"/>
              <a:t>(</a:t>
            </a:r>
            <a:r>
              <a:rPr lang="en-US" sz="2000" dirty="0" err="1"/>
              <a:t>Reisinger</a:t>
            </a:r>
            <a:r>
              <a:rPr lang="en-US" sz="2000" dirty="0"/>
              <a:t> &amp; Mooney 10</a:t>
            </a:r>
            <a:r>
              <a:rPr lang="en-US" sz="2000" dirty="0" smtClean="0"/>
              <a:t>)</a:t>
            </a:r>
          </a:p>
          <a:p>
            <a:pPr lvl="1"/>
            <a:r>
              <a:rPr lang="en-US" sz="2400" dirty="0" smtClean="0"/>
              <a:t>Sense-specific vectors for each word</a:t>
            </a:r>
          </a:p>
          <a:p>
            <a:pPr lvl="1"/>
            <a:r>
              <a:rPr lang="en-US" sz="2400" dirty="0" smtClean="0"/>
              <a:t>Discovering senses by clustering contexts</a:t>
            </a:r>
          </a:p>
          <a:p>
            <a:pPr lvl="8"/>
            <a:endParaRPr lang="en-US" sz="1050" dirty="0" smtClean="0"/>
          </a:p>
          <a:p>
            <a:r>
              <a:rPr lang="en-US" sz="2800" dirty="0" smtClean="0"/>
              <a:t>Two potential issues in practice</a:t>
            </a:r>
          </a:p>
          <a:p>
            <a:pPr lvl="1"/>
            <a:r>
              <a:rPr lang="en-US" sz="2400" dirty="0" smtClean="0"/>
              <a:t>Quality depends heavily on the clustering algorithm</a:t>
            </a:r>
          </a:p>
          <a:p>
            <a:pPr lvl="1"/>
            <a:r>
              <a:rPr lang="en-US" sz="2400" dirty="0" smtClean="0"/>
              <a:t>The corpus may not have enough coverage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96092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4403"/>
            <a:ext cx="8380412" cy="609398"/>
          </a:xfrm>
        </p:spPr>
        <p:txBody>
          <a:bodyPr/>
          <a:lstStyle/>
          <a:p>
            <a:r>
              <a:rPr lang="en-US" sz="4400" dirty="0" smtClean="0"/>
              <a:t>Our</a:t>
            </a:r>
            <a:r>
              <a:rPr lang="en-US" sz="4400" baseline="0" dirty="0" smtClean="0"/>
              <a:t> Work – Heterogeneous VSMs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1"/>
            <a:ext cx="8610600" cy="4690515"/>
          </a:xfrm>
        </p:spPr>
        <p:txBody>
          <a:bodyPr/>
          <a:lstStyle/>
          <a:p>
            <a:r>
              <a:rPr lang="en-US" sz="2800" dirty="0"/>
              <a:t>Novel Insight</a:t>
            </a:r>
          </a:p>
          <a:p>
            <a:pPr lvl="1"/>
            <a:r>
              <a:rPr lang="en-US" sz="2400" dirty="0"/>
              <a:t>Vectors from different </a:t>
            </a:r>
            <a:r>
              <a:rPr lang="en-US" sz="2400" dirty="0" smtClean="0"/>
              <a:t>information sources bias </a:t>
            </a:r>
            <a:r>
              <a:rPr lang="en-US" sz="2400" dirty="0"/>
              <a:t>differently</a:t>
            </a:r>
          </a:p>
          <a:p>
            <a:pPr lvl="2"/>
            <a:r>
              <a:rPr lang="en-US" sz="2000" dirty="0"/>
              <a:t>Jaguar: Wikipedia (cat), Bing (car)</a:t>
            </a:r>
          </a:p>
          <a:p>
            <a:pPr lvl="1"/>
            <a:r>
              <a:rPr lang="en-US" sz="2400" dirty="0"/>
              <a:t>Heterogeneous vector space models provide complementary coverage of word sense and </a:t>
            </a:r>
            <a:r>
              <a:rPr lang="en-US" sz="2400" dirty="0" smtClean="0"/>
              <a:t>meaning</a:t>
            </a:r>
            <a:endParaRPr lang="en-US" sz="800" dirty="0"/>
          </a:p>
          <a:p>
            <a:r>
              <a:rPr lang="en-US" sz="2800" dirty="0"/>
              <a:t>Solution</a:t>
            </a:r>
          </a:p>
          <a:p>
            <a:pPr lvl="1"/>
            <a:r>
              <a:rPr lang="en-US" sz="2400" dirty="0" smtClean="0"/>
              <a:t>Construct </a:t>
            </a:r>
            <a:r>
              <a:rPr lang="en-US" sz="2400" dirty="0"/>
              <a:t>VSMs </a:t>
            </a:r>
            <a:r>
              <a:rPr lang="en-US" sz="2400" dirty="0" smtClean="0"/>
              <a:t>using </a:t>
            </a:r>
            <a:r>
              <a:rPr lang="en-US" sz="2400" dirty="0"/>
              <a:t>general corpus (Wikipedia), </a:t>
            </a:r>
            <a:r>
              <a:rPr lang="en-US" sz="2400" dirty="0" smtClean="0"/>
              <a:t>Web </a:t>
            </a:r>
            <a:r>
              <a:rPr lang="en-US" sz="2400" dirty="0"/>
              <a:t>(Bing) and thesaurus (Encarta &amp; </a:t>
            </a:r>
            <a:r>
              <a:rPr lang="en-US" sz="2400" dirty="0" err="1"/>
              <a:t>WordNet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Word relatedness measure: Average cosine score</a:t>
            </a:r>
            <a:endParaRPr lang="en-US" sz="800" dirty="0" smtClean="0"/>
          </a:p>
          <a:p>
            <a:r>
              <a:rPr lang="en-US" sz="2800" dirty="0" smtClean="0"/>
              <a:t>Strong empirical results</a:t>
            </a:r>
          </a:p>
          <a:p>
            <a:pPr lvl="1"/>
            <a:r>
              <a:rPr lang="en-US" sz="2500" dirty="0"/>
              <a:t>O</a:t>
            </a:r>
            <a:r>
              <a:rPr lang="en-US" sz="2500" dirty="0" smtClean="0"/>
              <a:t>utperform existing methods on 2 benchmark datasets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1633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64797"/>
          </a:xfrm>
        </p:spPr>
        <p:txBody>
          <a:bodyPr/>
          <a:lstStyle/>
          <a:p>
            <a:r>
              <a:rPr lang="en-US" sz="4800" dirty="0" smtClean="0"/>
              <a:t>Roadmap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380412" cy="4191917"/>
          </a:xfrm>
        </p:spPr>
        <p:txBody>
          <a:bodyPr/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Construct heterogeneous vector space models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Corpus – Wikipedia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Web – Bing search snippets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Thesaurus – Encarta &amp; </a:t>
            </a:r>
            <a:r>
              <a:rPr lang="en-US" sz="2400" dirty="0" err="1" smtClean="0">
                <a:solidFill>
                  <a:srgbClr val="FFFF00"/>
                </a:solidFill>
              </a:rPr>
              <a:t>WordNet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800" dirty="0" smtClean="0"/>
              <a:t>Experimental evaluation</a:t>
            </a:r>
          </a:p>
          <a:p>
            <a:pPr lvl="1"/>
            <a:r>
              <a:rPr lang="en-US" sz="2400" dirty="0" smtClean="0"/>
              <a:t>Task &amp; datasets</a:t>
            </a:r>
          </a:p>
          <a:p>
            <a:pPr lvl="1"/>
            <a:r>
              <a:rPr lang="en-US" sz="2400" dirty="0" smtClean="0"/>
              <a:t>Results</a:t>
            </a:r>
          </a:p>
          <a:p>
            <a:r>
              <a:rPr lang="en-US" sz="2800" dirty="0" smtClean="0"/>
              <a:t>Conclusion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8375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GIR-10 v3">
  <a:themeElements>
    <a:clrScheme name="Purple Waves color scheme">
      <a:dk1>
        <a:srgbClr val="000000"/>
      </a:dk1>
      <a:lt1>
        <a:srgbClr val="FFFFFF"/>
      </a:lt1>
      <a:dk2>
        <a:srgbClr val="6A366E"/>
      </a:dk2>
      <a:lt2>
        <a:srgbClr val="FFFFFF"/>
      </a:lt2>
      <a:accent1>
        <a:srgbClr val="FDE399"/>
      </a:accent1>
      <a:accent2>
        <a:srgbClr val="3497AE"/>
      </a:accent2>
      <a:accent3>
        <a:srgbClr val="E76429"/>
      </a:accent3>
      <a:accent4>
        <a:srgbClr val="AAD228"/>
      </a:accent4>
      <a:accent5>
        <a:srgbClr val="FF9929"/>
      </a:accent5>
      <a:accent6>
        <a:srgbClr val="4747B7"/>
      </a:accent6>
      <a:hlink>
        <a:srgbClr val="FAD366"/>
      </a:hlink>
      <a:folHlink>
        <a:srgbClr val="782F0E"/>
      </a:folHlink>
    </a:clrScheme>
    <a:fontScheme name="Business Value launch template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900" b="0" i="0" u="none" strike="noStrike" cap="none" normalizeH="0" baseline="0" dirty="0" smtClean="0">
            <a:solidFill>
              <a:schemeClr val="tx1"/>
            </a:solidFill>
            <a:effectLst/>
            <a:latin typeface="Segoe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tint val="72941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tint val="72941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9728" tIns="54864" rIns="109728" bIns="54864" numCol="1" anchor="ctr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solidFill>
              <a:schemeClr val="bg2"/>
            </a:solidFill>
            <a:effectLst/>
            <a:latin typeface="Segoe Semi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solidFill>
              <a:schemeClr val="tx1"/>
            </a:solidFill>
            <a:latin typeface="Segoe" pitchFamily="34" charset="0"/>
          </a:defRPr>
        </a:defPPr>
      </a:lstStyle>
    </a:txDef>
  </a:objectDefaults>
  <a:extraClrSchemeLst>
    <a:extraClrScheme>
      <a:clrScheme name="Business Value launch template 1">
        <a:dk1>
          <a:srgbClr val="000000"/>
        </a:dk1>
        <a:lt1>
          <a:srgbClr val="FFFFFF"/>
        </a:lt1>
        <a:dk2>
          <a:srgbClr val="EF7E39"/>
        </a:dk2>
        <a:lt2>
          <a:srgbClr val="FFFFFF"/>
        </a:lt2>
        <a:accent1>
          <a:srgbClr val="000000"/>
        </a:accent1>
        <a:accent2>
          <a:srgbClr val="54C71B"/>
        </a:accent2>
        <a:accent3>
          <a:srgbClr val="F6C0AE"/>
        </a:accent3>
        <a:accent4>
          <a:srgbClr val="DADADA"/>
        </a:accent4>
        <a:accent5>
          <a:srgbClr val="AAAAAA"/>
        </a:accent5>
        <a:accent6>
          <a:srgbClr val="4BB417"/>
        </a:accent6>
        <a:hlink>
          <a:srgbClr val="FBE019"/>
        </a:hlink>
        <a:folHlink>
          <a:srgbClr val="3D78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SIGIR-10 v3</Template>
  <TotalTime>0</TotalTime>
  <Words>851</Words>
  <Application>Microsoft Office PowerPoint</Application>
  <PresentationFormat>On-screen Show (4:3)</PresentationFormat>
  <Paragraphs>143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Segoe</vt:lpstr>
      <vt:lpstr>Segoe Semibold</vt:lpstr>
      <vt:lpstr>Arial</vt:lpstr>
      <vt:lpstr>Calibri</vt:lpstr>
      <vt:lpstr>Cambria Math</vt:lpstr>
      <vt:lpstr>Segoe UI</vt:lpstr>
      <vt:lpstr>Symbol</vt:lpstr>
      <vt:lpstr>Times New Roman</vt:lpstr>
      <vt:lpstr>Wingdings</vt:lpstr>
      <vt:lpstr>SIGIR-10 v3</vt:lpstr>
      <vt:lpstr>Measuring Word Relatedness Using Heterogeneous Vector Space Models</vt:lpstr>
      <vt:lpstr>Measuring Semantic Word Relatedness</vt:lpstr>
      <vt:lpstr>Measuring Semantic Word Relatedness</vt:lpstr>
      <vt:lpstr>Sentence Completion (Zweig et al. ACL-2012)</vt:lpstr>
      <vt:lpstr>Sentence Completion (Zweig et al. ACL-2012)</vt:lpstr>
      <vt:lpstr>Vector Space Model</vt:lpstr>
      <vt:lpstr>Need for Multiple VSMs</vt:lpstr>
      <vt:lpstr>Our Work – Heterogeneous VSMs</vt:lpstr>
      <vt:lpstr>Roadmap</vt:lpstr>
      <vt:lpstr>Corpus-based VSM (Lin &amp; Pantel 02)</vt:lpstr>
      <vt:lpstr>Web-based VSM (Sahami &amp; Heilman 06)</vt:lpstr>
      <vt:lpstr>PowerPoint Presentation</vt:lpstr>
      <vt:lpstr>Thesaurus-based VSM (1/2)</vt:lpstr>
      <vt:lpstr>Thesaurus-based VSM (2/2)</vt:lpstr>
      <vt:lpstr>Roadmap</vt:lpstr>
      <vt:lpstr>Evaluation Method</vt:lpstr>
      <vt:lpstr>Results: WordSim-353 (Finkelstein et al. 01)</vt:lpstr>
      <vt:lpstr>Results: MTurk-287 (Radinsky et al. 11)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2011-10-07T03:22:23Z</dcterms:created>
  <dcterms:modified xsi:type="dcterms:W3CDTF">2014-07-22T17:35:23Z</dcterms:modified>
</cp:coreProperties>
</file>