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3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56" r:id="rId2"/>
    <p:sldId id="453" r:id="rId3"/>
    <p:sldId id="458" r:id="rId4"/>
    <p:sldId id="454" r:id="rId5"/>
    <p:sldId id="456" r:id="rId6"/>
    <p:sldId id="418" r:id="rId7"/>
    <p:sldId id="419" r:id="rId8"/>
    <p:sldId id="420" r:id="rId9"/>
    <p:sldId id="422" r:id="rId10"/>
    <p:sldId id="421" r:id="rId11"/>
    <p:sldId id="445" r:id="rId12"/>
    <p:sldId id="423" r:id="rId13"/>
    <p:sldId id="446" r:id="rId14"/>
    <p:sldId id="447" r:id="rId15"/>
    <p:sldId id="449" r:id="rId16"/>
    <p:sldId id="457" r:id="rId17"/>
    <p:sldId id="431" r:id="rId18"/>
    <p:sldId id="432" r:id="rId19"/>
    <p:sldId id="433" r:id="rId20"/>
    <p:sldId id="435" r:id="rId21"/>
    <p:sldId id="452" r:id="rId22"/>
    <p:sldId id="450" r:id="rId23"/>
    <p:sldId id="436" r:id="rId24"/>
    <p:sldId id="437" r:id="rId25"/>
    <p:sldId id="438" r:id="rId26"/>
    <p:sldId id="451" r:id="rId27"/>
    <p:sldId id="439" r:id="rId28"/>
    <p:sldId id="440" r:id="rId29"/>
    <p:sldId id="441" r:id="rId30"/>
    <p:sldId id="461" r:id="rId31"/>
    <p:sldId id="443" r:id="rId32"/>
    <p:sldId id="444" r:id="rId33"/>
    <p:sldId id="430" r:id="rId34"/>
    <p:sldId id="460" r:id="rId35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00FF00"/>
    <a:srgbClr val="66FFCC"/>
    <a:srgbClr val="0000FF"/>
    <a:srgbClr val="0033CC"/>
    <a:srgbClr val="FF0000"/>
    <a:srgbClr val="0000CC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8" autoAdjust="0"/>
    <p:restoredTop sz="76112" autoAdjust="0"/>
  </p:normalViewPr>
  <p:slideViewPr>
    <p:cSldViewPr>
      <p:cViewPr varScale="1">
        <p:scale>
          <a:sx n="94" d="100"/>
          <a:sy n="94" d="100"/>
        </p:scale>
        <p:origin x="6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16"/>
    </p:cViewPr>
  </p:sorterViewPr>
  <p:notesViewPr>
    <p:cSldViewPr>
      <p:cViewPr varScale="1">
        <p:scale>
          <a:sx n="81" d="100"/>
          <a:sy n="81" d="100"/>
        </p:scale>
        <p:origin x="-1560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TW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5B43B61-B85A-4FA7-9C2D-828DF661CB9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9372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3AA68A3-530D-4818-8FF7-74182B696FD1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74139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27D15C-E3F1-4B20-A575-E0617F6A14BB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38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16008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7E87E-4E51-4EC0-A9BE-8F9635288518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512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81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F41DDA-EABA-497B-9FEA-BBC5A073D3D7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517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20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87F8F-CD04-4D2E-9C9B-BC3BA347F757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519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97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384F-3159-443B-BF08-5252A952FEF6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521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970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288DA6-A1B1-420A-ADE8-E1EE04D0DD61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525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12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75B1E-DB68-44F6-A254-4DDB138D8390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5324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03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5A1A22-855B-4877-B3BD-77EB7EB48C98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5652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875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A2D6C5-3FB0-4498-9EE4-2C00546EF284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573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53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847C83-A95A-48F0-BBBA-BAD69F03BD97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747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6C53A-875E-4796-8640-5FE002719544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5376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3082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F9FBE2-410C-4528-9B4A-2821026B75FE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540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850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3DE45-7F97-46D9-B9CA-4444FF5B191B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552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42962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90920A-58A7-498C-9956-2177D3AD9650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534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3182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3FA81-AECE-43C6-B773-894EE2ACDDED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553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723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93E952-4210-45EA-892A-DB7AF32D348E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678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BFF917-A1D9-40BC-8A92-8403DA61CF67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536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23082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67319-6112-4ABA-AD89-A42185E8B4B2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499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562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10703-F94C-4B7D-A1BB-B7A5891C797F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556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9086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AB3CF-7873-4B1A-849A-778C90B3BE0C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557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54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155EEA-49F5-428C-A644-072EEB30E416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701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A81859-806E-4AF4-82CC-D58005B2C359}" type="slidenum">
              <a:rPr lang="zh-TW" altLang="en-US"/>
              <a:pPr/>
              <a:t>31</a:t>
            </a:fld>
            <a:endParaRPr lang="en-US" altLang="zh-TW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529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CB90C2-A531-4117-88BA-93EDDB274DE2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5672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7643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04D68-E2D2-4F27-A900-63AFCF8A4D53}" type="slidenum">
              <a:rPr lang="zh-TW" altLang="en-US"/>
              <a:pPr/>
              <a:t>32</a:t>
            </a:fld>
            <a:endParaRPr lang="en-US" altLang="zh-TW"/>
          </a:p>
        </p:txBody>
      </p:sp>
      <p:sp>
        <p:nvSpPr>
          <p:cNvPr id="558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85000"/>
              </a:lnSpc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680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2D62C4-CE4D-4F14-8EEF-630BEDB6DCCB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572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30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40EAE-CAB0-4DF9-BB6E-E97DC2F29A86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54272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9875" tIns="44937" rIns="89875" bIns="4493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467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04EB6F-7CBA-4974-8AFF-BBAAB36D56A0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548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72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3D0B1B-1C05-4DB6-9A1F-D297DFFC7514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5498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22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E8132-A82E-4458-AFDC-DFB615967F20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5304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30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B0733-F6E2-40FB-8433-CCF13F49726E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528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174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77814-5706-4760-9857-DF1874F4013C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550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64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 userDrawn="1"/>
        </p:nvSpPr>
        <p:spPr bwMode="hidden">
          <a:xfrm>
            <a:off x="0" y="0"/>
            <a:ext cx="3505200" cy="68580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2971800" y="6553200"/>
            <a:ext cx="50292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3"/>
          </p:nvPr>
        </p:nvSpPr>
        <p:spPr>
          <a:xfrm>
            <a:off x="2971800" y="6248400"/>
            <a:ext cx="60198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077200" y="65532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DDE6E00D-B69B-4501-8923-0D3FE077FA3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838200" y="1828800"/>
            <a:ext cx="8153400" cy="2209800"/>
          </a:xfrm>
        </p:spPr>
        <p:txBody>
          <a:bodyPr/>
          <a:lstStyle>
            <a:lvl1pPr>
              <a:defRPr sz="42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838200" y="4267200"/>
            <a:ext cx="8153400" cy="17526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</a:p>
        </p:txBody>
      </p:sp>
      <p:pic>
        <p:nvPicPr>
          <p:cNvPr id="37896" name="Picture 8" descr="ccg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792480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7" name="Picture 9" descr="UILogoCL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2400"/>
            <a:ext cx="10334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63392430-2125-46E1-B3BB-390CB2517BE3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794970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EAEDF000-F93E-4AD9-979D-06FED4956500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2043551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419600" y="6248400"/>
            <a:ext cx="40386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553200"/>
            <a:ext cx="914400" cy="228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65E770B5-1DB7-4410-99A1-81788118AC0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419600" y="6553200"/>
            <a:ext cx="3048000" cy="2286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1016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F6F49A1C-BF91-4820-BDEE-89D2F999F26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11478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E16CD142-7506-4ACA-B5B7-1F83745256B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17661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90E69CC7-D4A9-43F1-B502-DA0FABB5FAC5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182072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A2D8440A-320C-4C87-A247-3A144FBAE57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9143699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ED32DB11-F9B5-453B-B46E-9AB09F4512CC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691195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BC763F81-B472-4CFF-B186-841C1D8A118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5155078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C8C4F9A4-DB27-4F04-AB18-9A21B46ED33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6019595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Page </a:t>
            </a:r>
            <a:fld id="{1564D372-0049-4BDB-8125-8E7AECF76B1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18443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19600" y="6248400"/>
            <a:ext cx="403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53200"/>
            <a:ext cx="914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r>
              <a:rPr lang="en-US" altLang="zh-TW"/>
              <a:t>Page </a:t>
            </a:r>
            <a:fld id="{CB57C7B9-6CB8-4FDD-96E6-26C1916305D8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36870" name="Picture 6" descr="ccg_02"/>
          <p:cNvPicPr>
            <a:picLocks noChangeAspect="1" noChangeArrowheads="1"/>
          </p:cNvPicPr>
          <p:nvPr/>
        </p:nvPicPr>
        <p:blipFill>
          <a:blip r:embed="rId14" cstate="print">
            <a:lum bright="2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9175"/>
            <a:ext cx="4343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 descr="UILogoCL1c"/>
          <p:cNvPicPr>
            <a:picLocks noChangeAspect="1" noChangeArrowheads="1"/>
          </p:cNvPicPr>
          <p:nvPr/>
        </p:nvPicPr>
        <p:blipFill>
          <a:blip r:embed="rId15">
            <a:lum bright="5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6248400"/>
            <a:ext cx="48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19600" y="6553200"/>
            <a:ext cx="3048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0" y="134938"/>
            <a:ext cx="9144000" cy="2746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zh-TW" altLang="en-US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C87D46B6-945C-4107-B9D5-9133C04AF76D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8458200" cy="2209800"/>
          </a:xfrm>
        </p:spPr>
        <p:txBody>
          <a:bodyPr/>
          <a:lstStyle/>
          <a:p>
            <a:pPr algn="ctr"/>
            <a:r>
              <a:rPr lang="en-US" altLang="zh-TW" sz="3400">
                <a:solidFill>
                  <a:srgbClr val="0033CC"/>
                </a:solidFill>
                <a:ea typeface="PMingLiU" panose="02020500000000000000" pitchFamily="18" charset="-120"/>
              </a:rPr>
              <a:t>Integer Linear Programming Inference for Conditional Random Fields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114800"/>
            <a:ext cx="8534400" cy="2133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TW">
                <a:solidFill>
                  <a:srgbClr val="FF0000"/>
                </a:solidFill>
                <a:ea typeface="PMingLiU" panose="02020500000000000000" pitchFamily="18" charset="-120"/>
              </a:rPr>
              <a:t>Scott Wen-tau Yih</a:t>
            </a:r>
            <a:r>
              <a:rPr lang="en-US" altLang="zh-TW">
                <a:ea typeface="PMingLiU" panose="02020500000000000000" pitchFamily="18" charset="-120"/>
              </a:rPr>
              <a:t> </a:t>
            </a:r>
          </a:p>
          <a:p>
            <a:pPr algn="ctr">
              <a:lnSpc>
                <a:spcPct val="90000"/>
              </a:lnSpc>
            </a:pPr>
            <a:r>
              <a:rPr lang="en-US" altLang="zh-TW" sz="2400">
                <a:latin typeface="Tempus Sans ITC" panose="04020404030D07020202" pitchFamily="82" charset="0"/>
                <a:ea typeface="PMingLiU" panose="02020500000000000000" pitchFamily="18" charset="-120"/>
              </a:rPr>
              <a:t>Microsoft Research</a:t>
            </a:r>
            <a:endParaRPr lang="en-US" altLang="zh-TW">
              <a:ea typeface="PMingLiU" panose="02020500000000000000" pitchFamily="18" charset="-120"/>
            </a:endParaRPr>
          </a:p>
          <a:p>
            <a:pPr algn="ctr">
              <a:lnSpc>
                <a:spcPct val="90000"/>
              </a:lnSpc>
            </a:pPr>
            <a:r>
              <a:rPr lang="en-US" altLang="zh-TW">
                <a:ea typeface="PMingLiU" panose="02020500000000000000" pitchFamily="18" charset="-120"/>
              </a:rPr>
              <a:t>Joint work with Dan Roth</a:t>
            </a:r>
            <a:endParaRPr lang="en-US" altLang="zh-TW" sz="1000">
              <a:ea typeface="PMingLiU" panose="02020500000000000000" pitchFamily="18" charset="-120"/>
            </a:endParaRPr>
          </a:p>
          <a:p>
            <a:pPr algn="ctr">
              <a:lnSpc>
                <a:spcPct val="90000"/>
              </a:lnSpc>
            </a:pPr>
            <a:r>
              <a:rPr lang="en-US" altLang="zh-TW" sz="2400">
                <a:latin typeface="Tempus Sans ITC" panose="04020404030D07020202" pitchFamily="82" charset="0"/>
                <a:ea typeface="PMingLiU" panose="02020500000000000000" pitchFamily="18" charset="-120"/>
              </a:rPr>
              <a:t>Department of Computer Science</a:t>
            </a:r>
          </a:p>
          <a:p>
            <a:pPr algn="ctr">
              <a:lnSpc>
                <a:spcPct val="90000"/>
              </a:lnSpc>
            </a:pPr>
            <a:r>
              <a:rPr lang="en-US" altLang="zh-TW" sz="2400">
                <a:latin typeface="Tempus Sans ITC" panose="04020404030D07020202" pitchFamily="82" charset="0"/>
                <a:ea typeface="PMingLiU" panose="02020500000000000000" pitchFamily="18" charset="-120"/>
              </a:rPr>
              <a:t>University of Illinois at Urbana-Champaign</a:t>
            </a:r>
            <a:endParaRPr lang="en-US" altLang="zh-TW" sz="3400"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 spd="med" advTm="1738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C90B0CE5-1FBA-46A2-AEF5-80948AC0B99E}" type="slidenum">
              <a:rPr lang="en-US" altLang="zh-TW"/>
              <a:pPr/>
              <a:t>10</a:t>
            </a:fld>
            <a:endParaRPr lang="en-US" altLang="zh-TW"/>
          </a:p>
        </p:txBody>
      </p:sp>
      <p:graphicFrame>
        <p:nvGraphicFramePr>
          <p:cNvPr id="466006" name="Object 86"/>
          <p:cNvGraphicFramePr>
            <a:graphicFrameLocks noChangeAspect="1"/>
          </p:cNvGraphicFramePr>
          <p:nvPr>
            <p:ph sz="half" idx="2"/>
          </p:nvPr>
        </p:nvGraphicFramePr>
        <p:xfrm>
          <a:off x="1752600" y="4343400"/>
          <a:ext cx="5562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25" name="Equation" r:id="rId4" imgW="2184120" imgH="431640" progId="Equation.3">
                  <p:embed/>
                </p:oleObj>
              </mc:Choice>
              <mc:Fallback>
                <p:oleObj name="Equation" r:id="rId4" imgW="2184120" imgH="43164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5562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grpSp>
        <p:nvGrpSpPr>
          <p:cNvPr id="466018" name="Group 98"/>
          <p:cNvGrpSpPr>
            <a:grpSpLocks/>
          </p:cNvGrpSpPr>
          <p:nvPr/>
        </p:nvGrpSpPr>
        <p:grpSpPr bwMode="auto">
          <a:xfrm>
            <a:off x="1371600" y="1295400"/>
            <a:ext cx="6172200" cy="2590800"/>
            <a:chOff x="864" y="816"/>
            <a:chExt cx="3934" cy="1406"/>
          </a:xfrm>
        </p:grpSpPr>
        <p:sp>
          <p:nvSpPr>
            <p:cNvPr id="465925" name="Oval 5"/>
            <p:cNvSpPr>
              <a:spLocks noChangeArrowheads="1"/>
            </p:cNvSpPr>
            <p:nvPr/>
          </p:nvSpPr>
          <p:spPr bwMode="auto">
            <a:xfrm>
              <a:off x="864" y="1508"/>
              <a:ext cx="316" cy="2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s</a:t>
              </a:r>
            </a:p>
          </p:txBody>
        </p:sp>
        <p:grpSp>
          <p:nvGrpSpPr>
            <p:cNvPr id="465926" name="Group 6"/>
            <p:cNvGrpSpPr>
              <a:grpSpLocks/>
            </p:cNvGrpSpPr>
            <p:nvPr/>
          </p:nvGrpSpPr>
          <p:grpSpPr bwMode="auto">
            <a:xfrm>
              <a:off x="1469" y="1061"/>
              <a:ext cx="316" cy="1161"/>
              <a:chOff x="2640" y="8591"/>
              <a:chExt cx="576" cy="2497"/>
            </a:xfrm>
          </p:grpSpPr>
          <p:sp>
            <p:nvSpPr>
              <p:cNvPr id="465927" name="Oval 7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65928" name="Oval 8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65929" name="Oval 9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65930" name="Group 10"/>
            <p:cNvGrpSpPr>
              <a:grpSpLocks/>
            </p:cNvGrpSpPr>
            <p:nvPr/>
          </p:nvGrpSpPr>
          <p:grpSpPr bwMode="auto">
            <a:xfrm>
              <a:off x="2071" y="1061"/>
              <a:ext cx="315" cy="1161"/>
              <a:chOff x="2640" y="8591"/>
              <a:chExt cx="576" cy="2497"/>
            </a:xfrm>
          </p:grpSpPr>
          <p:sp>
            <p:nvSpPr>
              <p:cNvPr id="465931" name="Oval 11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65932" name="Oval 12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65933" name="Oval 13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65934" name="Group 14"/>
            <p:cNvGrpSpPr>
              <a:grpSpLocks/>
            </p:cNvGrpSpPr>
            <p:nvPr/>
          </p:nvGrpSpPr>
          <p:grpSpPr bwMode="auto">
            <a:xfrm>
              <a:off x="2673" y="1061"/>
              <a:ext cx="316" cy="1161"/>
              <a:chOff x="2640" y="8591"/>
              <a:chExt cx="576" cy="2497"/>
            </a:xfrm>
          </p:grpSpPr>
          <p:sp>
            <p:nvSpPr>
              <p:cNvPr id="465935" name="Oval 15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65936" name="Oval 16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65937" name="Oval 17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65938" name="Group 18"/>
            <p:cNvGrpSpPr>
              <a:grpSpLocks/>
            </p:cNvGrpSpPr>
            <p:nvPr/>
          </p:nvGrpSpPr>
          <p:grpSpPr bwMode="auto">
            <a:xfrm>
              <a:off x="3278" y="1061"/>
              <a:ext cx="316" cy="1161"/>
              <a:chOff x="2640" y="8591"/>
              <a:chExt cx="576" cy="2497"/>
            </a:xfrm>
          </p:grpSpPr>
          <p:sp>
            <p:nvSpPr>
              <p:cNvPr id="465939" name="Oval 19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65940" name="Oval 20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65941" name="Oval 21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65942" name="Group 22"/>
            <p:cNvGrpSpPr>
              <a:grpSpLocks/>
            </p:cNvGrpSpPr>
            <p:nvPr/>
          </p:nvGrpSpPr>
          <p:grpSpPr bwMode="auto">
            <a:xfrm>
              <a:off x="3879" y="1061"/>
              <a:ext cx="316" cy="1161"/>
              <a:chOff x="2640" y="8591"/>
              <a:chExt cx="576" cy="2497"/>
            </a:xfrm>
          </p:grpSpPr>
          <p:sp>
            <p:nvSpPr>
              <p:cNvPr id="465943" name="Oval 23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65944" name="Oval 24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65945" name="Oval 25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sp>
          <p:nvSpPr>
            <p:cNvPr id="465946" name="Oval 26"/>
            <p:cNvSpPr>
              <a:spLocks noChangeArrowheads="1"/>
            </p:cNvSpPr>
            <p:nvPr/>
          </p:nvSpPr>
          <p:spPr bwMode="auto">
            <a:xfrm>
              <a:off x="4482" y="1508"/>
              <a:ext cx="316" cy="26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t</a:t>
              </a:r>
              <a:endParaRPr lang="zh-TW" altLang="en-US" sz="2500" i="1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cxnSp>
          <p:nvCxnSpPr>
            <p:cNvPr id="465947" name="AutoShape 27"/>
            <p:cNvCxnSpPr>
              <a:cxnSpLocks noChangeShapeType="1"/>
              <a:stCxn id="465925" idx="6"/>
              <a:endCxn id="465927" idx="2"/>
            </p:cNvCxnSpPr>
            <p:nvPr/>
          </p:nvCxnSpPr>
          <p:spPr bwMode="auto">
            <a:xfrm flipV="1">
              <a:off x="1180" y="1195"/>
              <a:ext cx="289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48" name="AutoShape 28"/>
            <p:cNvCxnSpPr>
              <a:cxnSpLocks noChangeShapeType="1"/>
              <a:stCxn id="465925" idx="6"/>
              <a:endCxn id="465928" idx="2"/>
            </p:cNvCxnSpPr>
            <p:nvPr/>
          </p:nvCxnSpPr>
          <p:spPr bwMode="auto">
            <a:xfrm>
              <a:off x="1180" y="1642"/>
              <a:ext cx="28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49" name="AutoShape 29"/>
            <p:cNvCxnSpPr>
              <a:cxnSpLocks noChangeShapeType="1"/>
              <a:stCxn id="465925" idx="6"/>
              <a:endCxn id="465929" idx="2"/>
            </p:cNvCxnSpPr>
            <p:nvPr/>
          </p:nvCxnSpPr>
          <p:spPr bwMode="auto">
            <a:xfrm>
              <a:off x="1180" y="1642"/>
              <a:ext cx="289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0" name="AutoShape 30"/>
            <p:cNvCxnSpPr>
              <a:cxnSpLocks noChangeShapeType="1"/>
            </p:cNvCxnSpPr>
            <p:nvPr/>
          </p:nvCxnSpPr>
          <p:spPr bwMode="auto">
            <a:xfrm>
              <a:off x="1778" y="1195"/>
              <a:ext cx="286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1" name="AutoShape 31"/>
            <p:cNvCxnSpPr>
              <a:cxnSpLocks noChangeShapeType="1"/>
              <a:stCxn id="465927" idx="6"/>
              <a:endCxn id="465932" idx="2"/>
            </p:cNvCxnSpPr>
            <p:nvPr/>
          </p:nvCxnSpPr>
          <p:spPr bwMode="auto">
            <a:xfrm>
              <a:off x="1785" y="1195"/>
              <a:ext cx="286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2" name="AutoShape 32"/>
            <p:cNvCxnSpPr>
              <a:cxnSpLocks noChangeShapeType="1"/>
              <a:stCxn id="465927" idx="6"/>
              <a:endCxn id="465933" idx="2"/>
            </p:cNvCxnSpPr>
            <p:nvPr/>
          </p:nvCxnSpPr>
          <p:spPr bwMode="auto">
            <a:xfrm>
              <a:off x="1785" y="1195"/>
              <a:ext cx="286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3" name="AutoShape 33"/>
            <p:cNvCxnSpPr>
              <a:cxnSpLocks noChangeShapeType="1"/>
              <a:stCxn id="465931" idx="6"/>
              <a:endCxn id="465935" idx="2"/>
            </p:cNvCxnSpPr>
            <p:nvPr/>
          </p:nvCxnSpPr>
          <p:spPr bwMode="auto">
            <a:xfrm>
              <a:off x="2386" y="1195"/>
              <a:ext cx="287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4" name="AutoShape 34"/>
            <p:cNvCxnSpPr>
              <a:cxnSpLocks noChangeShapeType="1"/>
              <a:stCxn id="465935" idx="6"/>
              <a:endCxn id="465939" idx="2"/>
            </p:cNvCxnSpPr>
            <p:nvPr/>
          </p:nvCxnSpPr>
          <p:spPr bwMode="auto">
            <a:xfrm>
              <a:off x="2989" y="1195"/>
              <a:ext cx="28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5" name="AutoShape 35"/>
            <p:cNvCxnSpPr>
              <a:cxnSpLocks noChangeShapeType="1"/>
              <a:stCxn id="465939" idx="6"/>
              <a:endCxn id="465943" idx="2"/>
            </p:cNvCxnSpPr>
            <p:nvPr/>
          </p:nvCxnSpPr>
          <p:spPr bwMode="auto">
            <a:xfrm>
              <a:off x="3594" y="1195"/>
              <a:ext cx="28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6" name="AutoShape 36"/>
            <p:cNvCxnSpPr>
              <a:cxnSpLocks noChangeShapeType="1"/>
              <a:stCxn id="465943" idx="6"/>
              <a:endCxn id="465946" idx="2"/>
            </p:cNvCxnSpPr>
            <p:nvPr/>
          </p:nvCxnSpPr>
          <p:spPr bwMode="auto">
            <a:xfrm>
              <a:off x="4195" y="1195"/>
              <a:ext cx="287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7" name="AutoShape 37"/>
            <p:cNvCxnSpPr>
              <a:cxnSpLocks noChangeShapeType="1"/>
              <a:stCxn id="465928" idx="6"/>
              <a:endCxn id="465932" idx="2"/>
            </p:cNvCxnSpPr>
            <p:nvPr/>
          </p:nvCxnSpPr>
          <p:spPr bwMode="auto">
            <a:xfrm>
              <a:off x="1785" y="1642"/>
              <a:ext cx="28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8" name="AutoShape 38"/>
            <p:cNvCxnSpPr>
              <a:cxnSpLocks noChangeShapeType="1"/>
              <a:stCxn id="465932" idx="6"/>
              <a:endCxn id="465936" idx="2"/>
            </p:cNvCxnSpPr>
            <p:nvPr/>
          </p:nvCxnSpPr>
          <p:spPr bwMode="auto">
            <a:xfrm>
              <a:off x="2386" y="1642"/>
              <a:ext cx="287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59" name="AutoShape 39"/>
            <p:cNvCxnSpPr>
              <a:cxnSpLocks noChangeShapeType="1"/>
              <a:stCxn id="465936" idx="6"/>
              <a:endCxn id="465940" idx="2"/>
            </p:cNvCxnSpPr>
            <p:nvPr/>
          </p:nvCxnSpPr>
          <p:spPr bwMode="auto">
            <a:xfrm>
              <a:off x="2989" y="1642"/>
              <a:ext cx="28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0" name="AutoShape 40"/>
            <p:cNvCxnSpPr>
              <a:cxnSpLocks noChangeShapeType="1"/>
              <a:stCxn id="465940" idx="6"/>
              <a:endCxn id="465944" idx="2"/>
            </p:cNvCxnSpPr>
            <p:nvPr/>
          </p:nvCxnSpPr>
          <p:spPr bwMode="auto">
            <a:xfrm>
              <a:off x="3594" y="1642"/>
              <a:ext cx="28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1" name="AutoShape 41"/>
            <p:cNvCxnSpPr>
              <a:cxnSpLocks noChangeShapeType="1"/>
              <a:stCxn id="465929" idx="6"/>
              <a:endCxn id="465933" idx="2"/>
            </p:cNvCxnSpPr>
            <p:nvPr/>
          </p:nvCxnSpPr>
          <p:spPr bwMode="auto">
            <a:xfrm>
              <a:off x="1785" y="2088"/>
              <a:ext cx="286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2" name="AutoShape 42"/>
            <p:cNvCxnSpPr>
              <a:cxnSpLocks noChangeShapeType="1"/>
              <a:stCxn id="465933" idx="6"/>
              <a:endCxn id="465937" idx="2"/>
            </p:cNvCxnSpPr>
            <p:nvPr/>
          </p:nvCxnSpPr>
          <p:spPr bwMode="auto">
            <a:xfrm>
              <a:off x="2386" y="2088"/>
              <a:ext cx="287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3" name="AutoShape 43"/>
            <p:cNvCxnSpPr>
              <a:cxnSpLocks noChangeShapeType="1"/>
              <a:stCxn id="465937" idx="6"/>
              <a:endCxn id="465941" idx="2"/>
            </p:cNvCxnSpPr>
            <p:nvPr/>
          </p:nvCxnSpPr>
          <p:spPr bwMode="auto">
            <a:xfrm>
              <a:off x="2989" y="2088"/>
              <a:ext cx="28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4" name="AutoShape 44"/>
            <p:cNvCxnSpPr>
              <a:cxnSpLocks noChangeShapeType="1"/>
              <a:stCxn id="465941" idx="6"/>
              <a:endCxn id="465945" idx="2"/>
            </p:cNvCxnSpPr>
            <p:nvPr/>
          </p:nvCxnSpPr>
          <p:spPr bwMode="auto">
            <a:xfrm>
              <a:off x="3594" y="2088"/>
              <a:ext cx="28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5" name="AutoShape 45"/>
            <p:cNvCxnSpPr>
              <a:cxnSpLocks noChangeShapeType="1"/>
              <a:stCxn id="465931" idx="6"/>
              <a:endCxn id="465936" idx="2"/>
            </p:cNvCxnSpPr>
            <p:nvPr/>
          </p:nvCxnSpPr>
          <p:spPr bwMode="auto">
            <a:xfrm>
              <a:off x="2386" y="1195"/>
              <a:ext cx="287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6" name="AutoShape 46"/>
            <p:cNvCxnSpPr>
              <a:cxnSpLocks noChangeShapeType="1"/>
            </p:cNvCxnSpPr>
            <p:nvPr/>
          </p:nvCxnSpPr>
          <p:spPr bwMode="auto">
            <a:xfrm>
              <a:off x="2989" y="1195"/>
              <a:ext cx="286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7" name="AutoShape 47"/>
            <p:cNvCxnSpPr>
              <a:cxnSpLocks noChangeShapeType="1"/>
              <a:stCxn id="465939" idx="6"/>
              <a:endCxn id="465944" idx="2"/>
            </p:cNvCxnSpPr>
            <p:nvPr/>
          </p:nvCxnSpPr>
          <p:spPr bwMode="auto">
            <a:xfrm>
              <a:off x="3594" y="1195"/>
              <a:ext cx="285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8" name="AutoShape 48"/>
            <p:cNvCxnSpPr>
              <a:cxnSpLocks noChangeShapeType="1"/>
              <a:stCxn id="465944" idx="6"/>
              <a:endCxn id="465946" idx="2"/>
            </p:cNvCxnSpPr>
            <p:nvPr/>
          </p:nvCxnSpPr>
          <p:spPr bwMode="auto">
            <a:xfrm>
              <a:off x="4195" y="1642"/>
              <a:ext cx="287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69" name="AutoShape 49"/>
            <p:cNvCxnSpPr>
              <a:cxnSpLocks noChangeShapeType="1"/>
              <a:stCxn id="465931" idx="6"/>
              <a:endCxn id="465937" idx="2"/>
            </p:cNvCxnSpPr>
            <p:nvPr/>
          </p:nvCxnSpPr>
          <p:spPr bwMode="auto">
            <a:xfrm>
              <a:off x="2386" y="1195"/>
              <a:ext cx="287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0" name="AutoShape 50"/>
            <p:cNvCxnSpPr>
              <a:cxnSpLocks noChangeShapeType="1"/>
              <a:stCxn id="465935" idx="6"/>
              <a:endCxn id="465941" idx="2"/>
            </p:cNvCxnSpPr>
            <p:nvPr/>
          </p:nvCxnSpPr>
          <p:spPr bwMode="auto">
            <a:xfrm>
              <a:off x="2989" y="1195"/>
              <a:ext cx="289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1" name="AutoShape 51"/>
            <p:cNvCxnSpPr>
              <a:cxnSpLocks noChangeShapeType="1"/>
              <a:stCxn id="465939" idx="6"/>
              <a:endCxn id="465945" idx="2"/>
            </p:cNvCxnSpPr>
            <p:nvPr/>
          </p:nvCxnSpPr>
          <p:spPr bwMode="auto">
            <a:xfrm>
              <a:off x="3594" y="1195"/>
              <a:ext cx="285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2" name="AutoShape 52"/>
            <p:cNvCxnSpPr>
              <a:cxnSpLocks noChangeShapeType="1"/>
              <a:stCxn id="465928" idx="6"/>
              <a:endCxn id="465931" idx="2"/>
            </p:cNvCxnSpPr>
            <p:nvPr/>
          </p:nvCxnSpPr>
          <p:spPr bwMode="auto">
            <a:xfrm flipV="1">
              <a:off x="1785" y="1195"/>
              <a:ext cx="286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3" name="AutoShape 53"/>
            <p:cNvCxnSpPr>
              <a:cxnSpLocks noChangeShapeType="1"/>
              <a:stCxn id="465928" idx="6"/>
              <a:endCxn id="465933" idx="2"/>
            </p:cNvCxnSpPr>
            <p:nvPr/>
          </p:nvCxnSpPr>
          <p:spPr bwMode="auto">
            <a:xfrm>
              <a:off x="1785" y="1642"/>
              <a:ext cx="286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4" name="AutoShape 54"/>
            <p:cNvCxnSpPr>
              <a:cxnSpLocks noChangeShapeType="1"/>
            </p:cNvCxnSpPr>
            <p:nvPr/>
          </p:nvCxnSpPr>
          <p:spPr bwMode="auto">
            <a:xfrm flipV="1">
              <a:off x="2384" y="1195"/>
              <a:ext cx="285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5" name="AutoShape 55"/>
            <p:cNvCxnSpPr>
              <a:cxnSpLocks noChangeShapeType="1"/>
            </p:cNvCxnSpPr>
            <p:nvPr/>
          </p:nvCxnSpPr>
          <p:spPr bwMode="auto">
            <a:xfrm>
              <a:off x="2384" y="1641"/>
              <a:ext cx="285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6" name="AutoShape 56"/>
            <p:cNvCxnSpPr>
              <a:cxnSpLocks noChangeShapeType="1"/>
            </p:cNvCxnSpPr>
            <p:nvPr/>
          </p:nvCxnSpPr>
          <p:spPr bwMode="auto">
            <a:xfrm flipV="1">
              <a:off x="2989" y="1195"/>
              <a:ext cx="286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7" name="AutoShape 57"/>
            <p:cNvCxnSpPr>
              <a:cxnSpLocks noChangeShapeType="1"/>
            </p:cNvCxnSpPr>
            <p:nvPr/>
          </p:nvCxnSpPr>
          <p:spPr bwMode="auto">
            <a:xfrm>
              <a:off x="2989" y="1641"/>
              <a:ext cx="286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8" name="AutoShape 58"/>
            <p:cNvCxnSpPr>
              <a:cxnSpLocks noChangeShapeType="1"/>
            </p:cNvCxnSpPr>
            <p:nvPr/>
          </p:nvCxnSpPr>
          <p:spPr bwMode="auto">
            <a:xfrm flipV="1">
              <a:off x="3594" y="1195"/>
              <a:ext cx="286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79" name="AutoShape 59"/>
            <p:cNvCxnSpPr>
              <a:cxnSpLocks noChangeShapeType="1"/>
            </p:cNvCxnSpPr>
            <p:nvPr/>
          </p:nvCxnSpPr>
          <p:spPr bwMode="auto">
            <a:xfrm>
              <a:off x="3594" y="1641"/>
              <a:ext cx="286" cy="44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80" name="AutoShape 60"/>
            <p:cNvCxnSpPr>
              <a:cxnSpLocks noChangeShapeType="1"/>
              <a:stCxn id="465929" idx="6"/>
              <a:endCxn id="465932" idx="2"/>
            </p:cNvCxnSpPr>
            <p:nvPr/>
          </p:nvCxnSpPr>
          <p:spPr bwMode="auto">
            <a:xfrm flipV="1">
              <a:off x="1785" y="1642"/>
              <a:ext cx="286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81" name="AutoShape 61"/>
            <p:cNvCxnSpPr>
              <a:cxnSpLocks noChangeShapeType="1"/>
              <a:stCxn id="465933" idx="6"/>
              <a:endCxn id="465936" idx="2"/>
            </p:cNvCxnSpPr>
            <p:nvPr/>
          </p:nvCxnSpPr>
          <p:spPr bwMode="auto">
            <a:xfrm flipV="1">
              <a:off x="2386" y="1642"/>
              <a:ext cx="287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82" name="AutoShape 62"/>
            <p:cNvCxnSpPr>
              <a:cxnSpLocks noChangeShapeType="1"/>
              <a:stCxn id="465937" idx="6"/>
              <a:endCxn id="465940" idx="2"/>
            </p:cNvCxnSpPr>
            <p:nvPr/>
          </p:nvCxnSpPr>
          <p:spPr bwMode="auto">
            <a:xfrm flipV="1">
              <a:off x="2989" y="1642"/>
              <a:ext cx="289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83" name="AutoShape 63"/>
            <p:cNvCxnSpPr>
              <a:cxnSpLocks noChangeShapeType="1"/>
              <a:stCxn id="465941" idx="6"/>
              <a:endCxn id="465944" idx="2"/>
            </p:cNvCxnSpPr>
            <p:nvPr/>
          </p:nvCxnSpPr>
          <p:spPr bwMode="auto">
            <a:xfrm flipV="1">
              <a:off x="3594" y="1642"/>
              <a:ext cx="285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84" name="AutoShape 64"/>
            <p:cNvCxnSpPr>
              <a:cxnSpLocks noChangeShapeType="1"/>
              <a:stCxn id="465945" idx="6"/>
              <a:endCxn id="465946" idx="2"/>
            </p:cNvCxnSpPr>
            <p:nvPr/>
          </p:nvCxnSpPr>
          <p:spPr bwMode="auto">
            <a:xfrm flipV="1">
              <a:off x="4195" y="1642"/>
              <a:ext cx="287" cy="4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65985" name="Group 65"/>
            <p:cNvGrpSpPr>
              <a:grpSpLocks/>
            </p:cNvGrpSpPr>
            <p:nvPr/>
          </p:nvGrpSpPr>
          <p:grpSpPr bwMode="auto">
            <a:xfrm>
              <a:off x="1542" y="816"/>
              <a:ext cx="2578" cy="238"/>
              <a:chOff x="3360" y="7920"/>
              <a:chExt cx="4704" cy="511"/>
            </a:xfrm>
          </p:grpSpPr>
          <p:sp>
            <p:nvSpPr>
              <p:cNvPr id="465986" name="Text Box 66"/>
              <p:cNvSpPr txBox="1">
                <a:spLocks noChangeArrowheads="1"/>
              </p:cNvSpPr>
              <p:nvPr/>
            </p:nvSpPr>
            <p:spPr bwMode="auto">
              <a:xfrm>
                <a:off x="3360" y="7920"/>
                <a:ext cx="336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0</a:t>
                </a:r>
              </a:p>
            </p:txBody>
          </p:sp>
          <p:sp>
            <p:nvSpPr>
              <p:cNvPr id="465987" name="Text Box 67"/>
              <p:cNvSpPr txBox="1">
                <a:spLocks noChangeArrowheads="1"/>
              </p:cNvSpPr>
              <p:nvPr/>
            </p:nvSpPr>
            <p:spPr bwMode="auto">
              <a:xfrm>
                <a:off x="4462" y="7920"/>
                <a:ext cx="338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465988" name="Text Box 68"/>
              <p:cNvSpPr txBox="1">
                <a:spLocks noChangeArrowheads="1"/>
              </p:cNvSpPr>
              <p:nvPr/>
            </p:nvSpPr>
            <p:spPr bwMode="auto">
              <a:xfrm>
                <a:off x="5568" y="7920"/>
                <a:ext cx="336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465989" name="Text Box 69"/>
              <p:cNvSpPr txBox="1">
                <a:spLocks noChangeArrowheads="1"/>
              </p:cNvSpPr>
              <p:nvPr/>
            </p:nvSpPr>
            <p:spPr bwMode="auto">
              <a:xfrm>
                <a:off x="6624" y="7920"/>
                <a:ext cx="338" cy="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3</a:t>
                </a:r>
              </a:p>
            </p:txBody>
          </p:sp>
          <p:sp>
            <p:nvSpPr>
              <p:cNvPr id="465990" name="Text Box 70"/>
              <p:cNvSpPr txBox="1">
                <a:spLocks noChangeArrowheads="1"/>
              </p:cNvSpPr>
              <p:nvPr/>
            </p:nvSpPr>
            <p:spPr bwMode="auto">
              <a:xfrm>
                <a:off x="7728" y="7920"/>
                <a:ext cx="336" cy="5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4</a:t>
                </a:r>
              </a:p>
            </p:txBody>
          </p:sp>
        </p:grpSp>
        <p:cxnSp>
          <p:nvCxnSpPr>
            <p:cNvPr id="465991" name="AutoShape 71"/>
            <p:cNvCxnSpPr>
              <a:cxnSpLocks noChangeShapeType="1"/>
              <a:stCxn id="465929" idx="6"/>
              <a:endCxn id="465931" idx="2"/>
            </p:cNvCxnSpPr>
            <p:nvPr/>
          </p:nvCxnSpPr>
          <p:spPr bwMode="auto">
            <a:xfrm flipV="1">
              <a:off x="1785" y="1195"/>
              <a:ext cx="286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92" name="AutoShape 72"/>
            <p:cNvCxnSpPr>
              <a:cxnSpLocks noChangeShapeType="1"/>
              <a:stCxn id="465933" idx="6"/>
              <a:endCxn id="465935" idx="2"/>
            </p:cNvCxnSpPr>
            <p:nvPr/>
          </p:nvCxnSpPr>
          <p:spPr bwMode="auto">
            <a:xfrm flipV="1">
              <a:off x="2386" y="1195"/>
              <a:ext cx="287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93" name="AutoShape 73"/>
            <p:cNvCxnSpPr>
              <a:cxnSpLocks noChangeShapeType="1"/>
              <a:stCxn id="465937" idx="6"/>
              <a:endCxn id="465939" idx="2"/>
            </p:cNvCxnSpPr>
            <p:nvPr/>
          </p:nvCxnSpPr>
          <p:spPr bwMode="auto">
            <a:xfrm flipV="1">
              <a:off x="2989" y="1195"/>
              <a:ext cx="289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5994" name="AutoShape 74"/>
            <p:cNvCxnSpPr>
              <a:cxnSpLocks noChangeShapeType="1"/>
              <a:stCxn id="465941" idx="6"/>
              <a:endCxn id="465943" idx="2"/>
            </p:cNvCxnSpPr>
            <p:nvPr/>
          </p:nvCxnSpPr>
          <p:spPr bwMode="auto">
            <a:xfrm flipV="1">
              <a:off x="3594" y="1195"/>
              <a:ext cx="285" cy="89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66014" name="Object 94"/>
          <p:cNvGraphicFramePr>
            <a:graphicFrameLocks noChangeAspect="1"/>
          </p:cNvGraphicFramePr>
          <p:nvPr/>
        </p:nvGraphicFramePr>
        <p:xfrm>
          <a:off x="2438400" y="5486400"/>
          <a:ext cx="3657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26" name="Equation" r:id="rId6" imgW="1358640" imgH="330120" progId="Equation.3">
                  <p:embed/>
                </p:oleObj>
              </mc:Choice>
              <mc:Fallback>
                <p:oleObj name="Equation" r:id="rId6" imgW="1358640" imgH="33012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86400"/>
                        <a:ext cx="3657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6021" name="Group 101"/>
          <p:cNvGrpSpPr>
            <a:grpSpLocks/>
          </p:cNvGrpSpPr>
          <p:nvPr/>
        </p:nvGrpSpPr>
        <p:grpSpPr bwMode="auto">
          <a:xfrm>
            <a:off x="1752600" y="1828800"/>
            <a:ext cx="5486400" cy="3787775"/>
            <a:chOff x="1104" y="1152"/>
            <a:chExt cx="3456" cy="2386"/>
          </a:xfrm>
        </p:grpSpPr>
        <p:grpSp>
          <p:nvGrpSpPr>
            <p:cNvPr id="466019" name="Group 99"/>
            <p:cNvGrpSpPr>
              <a:grpSpLocks/>
            </p:cNvGrpSpPr>
            <p:nvPr/>
          </p:nvGrpSpPr>
          <p:grpSpPr bwMode="auto">
            <a:xfrm>
              <a:off x="1104" y="2448"/>
              <a:ext cx="3456" cy="1090"/>
              <a:chOff x="1104" y="2448"/>
              <a:chExt cx="3456" cy="1090"/>
            </a:xfrm>
          </p:grpSpPr>
          <p:graphicFrame>
            <p:nvGraphicFramePr>
              <p:cNvPr id="466004" name="Object 84"/>
              <p:cNvGraphicFramePr>
                <a:graphicFrameLocks noChangeAspect="1"/>
              </p:cNvGraphicFramePr>
              <p:nvPr/>
            </p:nvGraphicFramePr>
            <p:xfrm>
              <a:off x="1104" y="2832"/>
              <a:ext cx="3456" cy="7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027" name="Equation" r:id="rId8" imgW="2361960" imgH="482400" progId="Equation.3">
                      <p:embed/>
                    </p:oleObj>
                  </mc:Choice>
                  <mc:Fallback>
                    <p:oleObj name="Equation" r:id="rId8" imgW="2361960" imgH="48240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2832"/>
                            <a:ext cx="3456" cy="7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6015" name="Freeform 95"/>
              <p:cNvSpPr>
                <a:spLocks/>
              </p:cNvSpPr>
              <p:nvPr/>
            </p:nvSpPr>
            <p:spPr bwMode="auto">
              <a:xfrm>
                <a:off x="1536" y="2448"/>
                <a:ext cx="384" cy="480"/>
              </a:xfrm>
              <a:custGeom>
                <a:avLst/>
                <a:gdLst>
                  <a:gd name="T0" fmla="*/ 0 w 432"/>
                  <a:gd name="T1" fmla="*/ 624 h 624"/>
                  <a:gd name="T2" fmla="*/ 336 w 432"/>
                  <a:gd name="T3" fmla="*/ 384 h 624"/>
                  <a:gd name="T4" fmla="*/ 432 w 432"/>
                  <a:gd name="T5" fmla="*/ 0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624">
                    <a:moveTo>
                      <a:pt x="0" y="624"/>
                    </a:moveTo>
                    <a:cubicBezTo>
                      <a:pt x="132" y="556"/>
                      <a:pt x="264" y="488"/>
                      <a:pt x="336" y="384"/>
                    </a:cubicBezTo>
                    <a:cubicBezTo>
                      <a:pt x="408" y="280"/>
                      <a:pt x="432" y="80"/>
                      <a:pt x="432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6020" name="Rectangle 100"/>
            <p:cNvSpPr>
              <a:spLocks noChangeArrowheads="1"/>
            </p:cNvSpPr>
            <p:nvPr/>
          </p:nvSpPr>
          <p:spPr bwMode="auto">
            <a:xfrm>
              <a:off x="1728" y="1152"/>
              <a:ext cx="384" cy="1248"/>
            </a:xfrm>
            <a:prstGeom prst="rect">
              <a:avLst/>
            </a:prstGeom>
            <a:noFill/>
            <a:ln w="19050" cap="rnd">
              <a:solidFill>
                <a:srgbClr val="008000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 advTm="374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6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6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73ED3E40-38FB-4ECA-A392-B656BAB0C7B0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 via Viterbi</a:t>
            </a:r>
          </a:p>
        </p:txBody>
      </p:sp>
      <p:grpSp>
        <p:nvGrpSpPr>
          <p:cNvPr id="516102" name="Group 6"/>
          <p:cNvGrpSpPr>
            <a:grpSpLocks/>
          </p:cNvGrpSpPr>
          <p:nvPr/>
        </p:nvGrpSpPr>
        <p:grpSpPr bwMode="auto">
          <a:xfrm>
            <a:off x="1371600" y="1295400"/>
            <a:ext cx="6245225" cy="2776538"/>
            <a:chOff x="2124" y="7920"/>
            <a:chExt cx="7176" cy="3763"/>
          </a:xfrm>
        </p:grpSpPr>
        <p:sp>
          <p:nvSpPr>
            <p:cNvPr id="516103" name="Oval 7"/>
            <p:cNvSpPr>
              <a:spLocks noChangeArrowheads="1"/>
            </p:cNvSpPr>
            <p:nvPr/>
          </p:nvSpPr>
          <p:spPr bwMode="auto">
            <a:xfrm>
              <a:off x="2124" y="9408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s</a:t>
              </a:r>
            </a:p>
          </p:txBody>
        </p:sp>
        <p:grpSp>
          <p:nvGrpSpPr>
            <p:cNvPr id="516104" name="Group 8"/>
            <p:cNvGrpSpPr>
              <a:grpSpLocks/>
            </p:cNvGrpSpPr>
            <p:nvPr/>
          </p:nvGrpSpPr>
          <p:grpSpPr bwMode="auto">
            <a:xfrm>
              <a:off x="3228" y="8447"/>
              <a:ext cx="576" cy="2497"/>
              <a:chOff x="2640" y="8591"/>
              <a:chExt cx="576" cy="2497"/>
            </a:xfrm>
          </p:grpSpPr>
          <p:sp>
            <p:nvSpPr>
              <p:cNvPr id="516105" name="Oval 9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516106" name="Oval 10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516107" name="Oval 11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516108" name="Group 12"/>
            <p:cNvGrpSpPr>
              <a:grpSpLocks/>
            </p:cNvGrpSpPr>
            <p:nvPr/>
          </p:nvGrpSpPr>
          <p:grpSpPr bwMode="auto">
            <a:xfrm>
              <a:off x="4325" y="8448"/>
              <a:ext cx="576" cy="2497"/>
              <a:chOff x="2640" y="8591"/>
              <a:chExt cx="576" cy="2497"/>
            </a:xfrm>
          </p:grpSpPr>
          <p:sp>
            <p:nvSpPr>
              <p:cNvPr id="516109" name="Oval 13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516110" name="Oval 14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516111" name="Oval 15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516112" name="Group 16"/>
            <p:cNvGrpSpPr>
              <a:grpSpLocks/>
            </p:cNvGrpSpPr>
            <p:nvPr/>
          </p:nvGrpSpPr>
          <p:grpSpPr bwMode="auto">
            <a:xfrm>
              <a:off x="5424" y="8448"/>
              <a:ext cx="576" cy="2497"/>
              <a:chOff x="2640" y="8591"/>
              <a:chExt cx="576" cy="2497"/>
            </a:xfrm>
          </p:grpSpPr>
          <p:sp>
            <p:nvSpPr>
              <p:cNvPr id="516113" name="Oval 17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516114" name="Oval 18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516115" name="Oval 19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516116" name="Group 20"/>
            <p:cNvGrpSpPr>
              <a:grpSpLocks/>
            </p:cNvGrpSpPr>
            <p:nvPr/>
          </p:nvGrpSpPr>
          <p:grpSpPr bwMode="auto">
            <a:xfrm>
              <a:off x="6528" y="8448"/>
              <a:ext cx="576" cy="2497"/>
              <a:chOff x="2640" y="8591"/>
              <a:chExt cx="576" cy="2497"/>
            </a:xfrm>
          </p:grpSpPr>
          <p:sp>
            <p:nvSpPr>
              <p:cNvPr id="516117" name="Oval 21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516118" name="Oval 22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516119" name="Oval 23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516120" name="Group 24"/>
            <p:cNvGrpSpPr>
              <a:grpSpLocks/>
            </p:cNvGrpSpPr>
            <p:nvPr/>
          </p:nvGrpSpPr>
          <p:grpSpPr bwMode="auto">
            <a:xfrm>
              <a:off x="7624" y="8448"/>
              <a:ext cx="576" cy="2497"/>
              <a:chOff x="2640" y="8591"/>
              <a:chExt cx="576" cy="2497"/>
            </a:xfrm>
          </p:grpSpPr>
          <p:sp>
            <p:nvSpPr>
              <p:cNvPr id="516121" name="Oval 25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516122" name="Oval 26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516123" name="Oval 27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sp>
          <p:nvSpPr>
            <p:cNvPr id="516124" name="Oval 28"/>
            <p:cNvSpPr>
              <a:spLocks noChangeArrowheads="1"/>
            </p:cNvSpPr>
            <p:nvPr/>
          </p:nvSpPr>
          <p:spPr bwMode="auto">
            <a:xfrm>
              <a:off x="8724" y="9408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t</a:t>
              </a:r>
              <a:endParaRPr lang="zh-TW" altLang="en-US" sz="2500" i="1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cxnSp>
          <p:nvCxnSpPr>
            <p:cNvPr id="516125" name="AutoShape 29"/>
            <p:cNvCxnSpPr>
              <a:cxnSpLocks noChangeShapeType="1"/>
              <a:stCxn id="516103" idx="6"/>
              <a:endCxn id="516105" idx="2"/>
            </p:cNvCxnSpPr>
            <p:nvPr/>
          </p:nvCxnSpPr>
          <p:spPr bwMode="auto">
            <a:xfrm flipV="1">
              <a:off x="2700" y="8735"/>
              <a:ext cx="528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26" name="AutoShape 30"/>
            <p:cNvCxnSpPr>
              <a:cxnSpLocks noChangeShapeType="1"/>
              <a:stCxn id="516103" idx="6"/>
              <a:endCxn id="516106" idx="2"/>
            </p:cNvCxnSpPr>
            <p:nvPr/>
          </p:nvCxnSpPr>
          <p:spPr bwMode="auto">
            <a:xfrm>
              <a:off x="2700" y="969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27" name="AutoShape 31"/>
            <p:cNvCxnSpPr>
              <a:cxnSpLocks noChangeShapeType="1"/>
              <a:stCxn id="516103" idx="6"/>
              <a:endCxn id="516107" idx="2"/>
            </p:cNvCxnSpPr>
            <p:nvPr/>
          </p:nvCxnSpPr>
          <p:spPr bwMode="auto">
            <a:xfrm>
              <a:off x="2700" y="9696"/>
              <a:ext cx="528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28" name="AutoShape 32"/>
            <p:cNvCxnSpPr>
              <a:cxnSpLocks noChangeShapeType="1"/>
            </p:cNvCxnSpPr>
            <p:nvPr/>
          </p:nvCxnSpPr>
          <p:spPr bwMode="auto">
            <a:xfrm>
              <a:off x="3792" y="873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29" name="AutoShape 33"/>
            <p:cNvCxnSpPr>
              <a:cxnSpLocks noChangeShapeType="1"/>
              <a:stCxn id="516105" idx="6"/>
              <a:endCxn id="516110" idx="2"/>
            </p:cNvCxnSpPr>
            <p:nvPr/>
          </p:nvCxnSpPr>
          <p:spPr bwMode="auto">
            <a:xfrm>
              <a:off x="3804" y="8735"/>
              <a:ext cx="521" cy="962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0" name="AutoShape 34"/>
            <p:cNvCxnSpPr>
              <a:cxnSpLocks noChangeShapeType="1"/>
              <a:stCxn id="516105" idx="6"/>
              <a:endCxn id="516111" idx="2"/>
            </p:cNvCxnSpPr>
            <p:nvPr/>
          </p:nvCxnSpPr>
          <p:spPr bwMode="auto">
            <a:xfrm>
              <a:off x="3804" y="8735"/>
              <a:ext cx="521" cy="19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1" name="AutoShape 35"/>
            <p:cNvCxnSpPr>
              <a:cxnSpLocks noChangeShapeType="1"/>
              <a:stCxn id="516109" idx="6"/>
              <a:endCxn id="516113" idx="2"/>
            </p:cNvCxnSpPr>
            <p:nvPr/>
          </p:nvCxnSpPr>
          <p:spPr bwMode="auto">
            <a:xfrm>
              <a:off x="4901" y="8736"/>
              <a:ext cx="52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2" name="AutoShape 36"/>
            <p:cNvCxnSpPr>
              <a:cxnSpLocks noChangeShapeType="1"/>
              <a:stCxn id="516113" idx="6"/>
              <a:endCxn id="516117" idx="2"/>
            </p:cNvCxnSpPr>
            <p:nvPr/>
          </p:nvCxnSpPr>
          <p:spPr bwMode="auto">
            <a:xfrm>
              <a:off x="6000" y="873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3" name="AutoShape 37"/>
            <p:cNvCxnSpPr>
              <a:cxnSpLocks noChangeShapeType="1"/>
              <a:stCxn id="516117" idx="6"/>
              <a:endCxn id="516121" idx="2"/>
            </p:cNvCxnSpPr>
            <p:nvPr/>
          </p:nvCxnSpPr>
          <p:spPr bwMode="auto">
            <a:xfrm>
              <a:off x="7104" y="8736"/>
              <a:ext cx="5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4" name="AutoShape 38"/>
            <p:cNvCxnSpPr>
              <a:cxnSpLocks noChangeShapeType="1"/>
              <a:stCxn id="516121" idx="6"/>
              <a:endCxn id="516124" idx="2"/>
            </p:cNvCxnSpPr>
            <p:nvPr/>
          </p:nvCxnSpPr>
          <p:spPr bwMode="auto">
            <a:xfrm>
              <a:off x="8200" y="8736"/>
              <a:ext cx="524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5" name="AutoShape 39"/>
            <p:cNvCxnSpPr>
              <a:cxnSpLocks noChangeShapeType="1"/>
              <a:stCxn id="516106" idx="6"/>
              <a:endCxn id="516110" idx="2"/>
            </p:cNvCxnSpPr>
            <p:nvPr/>
          </p:nvCxnSpPr>
          <p:spPr bwMode="auto">
            <a:xfrm>
              <a:off x="3804" y="969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6" name="AutoShape 40"/>
            <p:cNvCxnSpPr>
              <a:cxnSpLocks noChangeShapeType="1"/>
              <a:stCxn id="516110" idx="6"/>
              <a:endCxn id="516114" idx="2"/>
            </p:cNvCxnSpPr>
            <p:nvPr/>
          </p:nvCxnSpPr>
          <p:spPr bwMode="auto">
            <a:xfrm>
              <a:off x="4901" y="9697"/>
              <a:ext cx="523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7" name="AutoShape 41"/>
            <p:cNvCxnSpPr>
              <a:cxnSpLocks noChangeShapeType="1"/>
              <a:stCxn id="516114" idx="6"/>
              <a:endCxn id="516118" idx="2"/>
            </p:cNvCxnSpPr>
            <p:nvPr/>
          </p:nvCxnSpPr>
          <p:spPr bwMode="auto">
            <a:xfrm>
              <a:off x="6000" y="9697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8" name="AutoShape 42"/>
            <p:cNvCxnSpPr>
              <a:cxnSpLocks noChangeShapeType="1"/>
              <a:stCxn id="516118" idx="6"/>
              <a:endCxn id="516122" idx="2"/>
            </p:cNvCxnSpPr>
            <p:nvPr/>
          </p:nvCxnSpPr>
          <p:spPr bwMode="auto">
            <a:xfrm>
              <a:off x="7104" y="9697"/>
              <a:ext cx="5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39" name="AutoShape 43"/>
            <p:cNvCxnSpPr>
              <a:cxnSpLocks noChangeShapeType="1"/>
              <a:stCxn id="516107" idx="6"/>
              <a:endCxn id="516111" idx="2"/>
            </p:cNvCxnSpPr>
            <p:nvPr/>
          </p:nvCxnSpPr>
          <p:spPr bwMode="auto">
            <a:xfrm>
              <a:off x="3804" y="1065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0" name="AutoShape 44"/>
            <p:cNvCxnSpPr>
              <a:cxnSpLocks noChangeShapeType="1"/>
              <a:stCxn id="516111" idx="6"/>
              <a:endCxn id="516115" idx="2"/>
            </p:cNvCxnSpPr>
            <p:nvPr/>
          </p:nvCxnSpPr>
          <p:spPr bwMode="auto">
            <a:xfrm>
              <a:off x="4901" y="10657"/>
              <a:ext cx="52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1" name="AutoShape 45"/>
            <p:cNvCxnSpPr>
              <a:cxnSpLocks noChangeShapeType="1"/>
              <a:stCxn id="516115" idx="6"/>
              <a:endCxn id="516119" idx="2"/>
            </p:cNvCxnSpPr>
            <p:nvPr/>
          </p:nvCxnSpPr>
          <p:spPr bwMode="auto">
            <a:xfrm>
              <a:off x="6000" y="10657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2" name="AutoShape 46"/>
            <p:cNvCxnSpPr>
              <a:cxnSpLocks noChangeShapeType="1"/>
              <a:stCxn id="516119" idx="6"/>
              <a:endCxn id="516123" idx="2"/>
            </p:cNvCxnSpPr>
            <p:nvPr/>
          </p:nvCxnSpPr>
          <p:spPr bwMode="auto">
            <a:xfrm>
              <a:off x="7104" y="10657"/>
              <a:ext cx="520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3" name="AutoShape 47"/>
            <p:cNvCxnSpPr>
              <a:cxnSpLocks noChangeShapeType="1"/>
              <a:stCxn id="516109" idx="6"/>
              <a:endCxn id="516114" idx="2"/>
            </p:cNvCxnSpPr>
            <p:nvPr/>
          </p:nvCxnSpPr>
          <p:spPr bwMode="auto">
            <a:xfrm>
              <a:off x="4901" y="8736"/>
              <a:ext cx="523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4" name="AutoShape 48"/>
            <p:cNvCxnSpPr>
              <a:cxnSpLocks noChangeShapeType="1"/>
            </p:cNvCxnSpPr>
            <p:nvPr/>
          </p:nvCxnSpPr>
          <p:spPr bwMode="auto">
            <a:xfrm>
              <a:off x="6000" y="8736"/>
              <a:ext cx="521" cy="9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5" name="AutoShape 49"/>
            <p:cNvCxnSpPr>
              <a:cxnSpLocks noChangeShapeType="1"/>
              <a:stCxn id="516117" idx="6"/>
              <a:endCxn id="516122" idx="2"/>
            </p:cNvCxnSpPr>
            <p:nvPr/>
          </p:nvCxnSpPr>
          <p:spPr bwMode="auto">
            <a:xfrm>
              <a:off x="7104" y="8736"/>
              <a:ext cx="520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6" name="AutoShape 50"/>
            <p:cNvCxnSpPr>
              <a:cxnSpLocks noChangeShapeType="1"/>
              <a:stCxn id="516122" idx="6"/>
              <a:endCxn id="516124" idx="2"/>
            </p:cNvCxnSpPr>
            <p:nvPr/>
          </p:nvCxnSpPr>
          <p:spPr bwMode="auto">
            <a:xfrm flipV="1">
              <a:off x="8200" y="9696"/>
              <a:ext cx="524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7" name="AutoShape 51"/>
            <p:cNvCxnSpPr>
              <a:cxnSpLocks noChangeShapeType="1"/>
              <a:stCxn id="516109" idx="6"/>
              <a:endCxn id="516115" idx="2"/>
            </p:cNvCxnSpPr>
            <p:nvPr/>
          </p:nvCxnSpPr>
          <p:spPr bwMode="auto">
            <a:xfrm>
              <a:off x="4901" y="8736"/>
              <a:ext cx="523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8" name="AutoShape 52"/>
            <p:cNvCxnSpPr>
              <a:cxnSpLocks noChangeShapeType="1"/>
              <a:stCxn id="516113" idx="6"/>
              <a:endCxn id="516119" idx="2"/>
            </p:cNvCxnSpPr>
            <p:nvPr/>
          </p:nvCxnSpPr>
          <p:spPr bwMode="auto">
            <a:xfrm>
              <a:off x="6000" y="8736"/>
              <a:ext cx="528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49" name="AutoShape 53"/>
            <p:cNvCxnSpPr>
              <a:cxnSpLocks noChangeShapeType="1"/>
              <a:stCxn id="516117" idx="6"/>
              <a:endCxn id="516123" idx="2"/>
            </p:cNvCxnSpPr>
            <p:nvPr/>
          </p:nvCxnSpPr>
          <p:spPr bwMode="auto">
            <a:xfrm>
              <a:off x="7104" y="8736"/>
              <a:ext cx="520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0" name="AutoShape 54"/>
            <p:cNvCxnSpPr>
              <a:cxnSpLocks noChangeShapeType="1"/>
              <a:stCxn id="516106" idx="6"/>
              <a:endCxn id="516109" idx="2"/>
            </p:cNvCxnSpPr>
            <p:nvPr/>
          </p:nvCxnSpPr>
          <p:spPr bwMode="auto">
            <a:xfrm flipV="1">
              <a:off x="3804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1" name="AutoShape 55"/>
            <p:cNvCxnSpPr>
              <a:cxnSpLocks noChangeShapeType="1"/>
              <a:stCxn id="516106" idx="6"/>
              <a:endCxn id="516111" idx="2"/>
            </p:cNvCxnSpPr>
            <p:nvPr/>
          </p:nvCxnSpPr>
          <p:spPr bwMode="auto">
            <a:xfrm>
              <a:off x="3804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2" name="AutoShape 56"/>
            <p:cNvCxnSpPr>
              <a:cxnSpLocks noChangeShapeType="1"/>
            </p:cNvCxnSpPr>
            <p:nvPr/>
          </p:nvCxnSpPr>
          <p:spPr bwMode="auto">
            <a:xfrm flipV="1">
              <a:off x="4896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3" name="AutoShape 57"/>
            <p:cNvCxnSpPr>
              <a:cxnSpLocks noChangeShapeType="1"/>
            </p:cNvCxnSpPr>
            <p:nvPr/>
          </p:nvCxnSpPr>
          <p:spPr bwMode="auto">
            <a:xfrm>
              <a:off x="4896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4" name="AutoShape 58"/>
            <p:cNvCxnSpPr>
              <a:cxnSpLocks noChangeShapeType="1"/>
            </p:cNvCxnSpPr>
            <p:nvPr/>
          </p:nvCxnSpPr>
          <p:spPr bwMode="auto">
            <a:xfrm flipV="1">
              <a:off x="6000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5" name="AutoShape 59"/>
            <p:cNvCxnSpPr>
              <a:cxnSpLocks noChangeShapeType="1"/>
            </p:cNvCxnSpPr>
            <p:nvPr/>
          </p:nvCxnSpPr>
          <p:spPr bwMode="auto">
            <a:xfrm>
              <a:off x="6000" y="9696"/>
              <a:ext cx="521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6" name="AutoShape 60"/>
            <p:cNvCxnSpPr>
              <a:cxnSpLocks noChangeShapeType="1"/>
            </p:cNvCxnSpPr>
            <p:nvPr/>
          </p:nvCxnSpPr>
          <p:spPr bwMode="auto">
            <a:xfrm flipV="1">
              <a:off x="7104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7" name="AutoShape 61"/>
            <p:cNvCxnSpPr>
              <a:cxnSpLocks noChangeShapeType="1"/>
            </p:cNvCxnSpPr>
            <p:nvPr/>
          </p:nvCxnSpPr>
          <p:spPr bwMode="auto">
            <a:xfrm>
              <a:off x="7104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8" name="AutoShape 62"/>
            <p:cNvCxnSpPr>
              <a:cxnSpLocks noChangeShapeType="1"/>
              <a:stCxn id="516107" idx="6"/>
              <a:endCxn id="516110" idx="2"/>
            </p:cNvCxnSpPr>
            <p:nvPr/>
          </p:nvCxnSpPr>
          <p:spPr bwMode="auto">
            <a:xfrm flipV="1">
              <a:off x="3804" y="9697"/>
              <a:ext cx="521" cy="9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59" name="AutoShape 63"/>
            <p:cNvCxnSpPr>
              <a:cxnSpLocks noChangeShapeType="1"/>
              <a:stCxn id="516111" idx="6"/>
              <a:endCxn id="516114" idx="2"/>
            </p:cNvCxnSpPr>
            <p:nvPr/>
          </p:nvCxnSpPr>
          <p:spPr bwMode="auto">
            <a:xfrm flipV="1">
              <a:off x="4901" y="9697"/>
              <a:ext cx="523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60" name="AutoShape 64"/>
            <p:cNvCxnSpPr>
              <a:cxnSpLocks noChangeShapeType="1"/>
              <a:stCxn id="516115" idx="6"/>
              <a:endCxn id="516118" idx="2"/>
            </p:cNvCxnSpPr>
            <p:nvPr/>
          </p:nvCxnSpPr>
          <p:spPr bwMode="auto">
            <a:xfrm flipV="1">
              <a:off x="6000" y="9697"/>
              <a:ext cx="528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61" name="AutoShape 65"/>
            <p:cNvCxnSpPr>
              <a:cxnSpLocks noChangeShapeType="1"/>
              <a:stCxn id="516119" idx="6"/>
              <a:endCxn id="516122" idx="2"/>
            </p:cNvCxnSpPr>
            <p:nvPr/>
          </p:nvCxnSpPr>
          <p:spPr bwMode="auto">
            <a:xfrm flipV="1">
              <a:off x="7104" y="9697"/>
              <a:ext cx="520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62" name="AutoShape 66"/>
            <p:cNvCxnSpPr>
              <a:cxnSpLocks noChangeShapeType="1"/>
              <a:stCxn id="516123" idx="6"/>
              <a:endCxn id="516124" idx="2"/>
            </p:cNvCxnSpPr>
            <p:nvPr/>
          </p:nvCxnSpPr>
          <p:spPr bwMode="auto">
            <a:xfrm flipV="1">
              <a:off x="8200" y="9696"/>
              <a:ext cx="524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6163" name="Group 67"/>
            <p:cNvGrpSpPr>
              <a:grpSpLocks/>
            </p:cNvGrpSpPr>
            <p:nvPr/>
          </p:nvGrpSpPr>
          <p:grpSpPr bwMode="auto">
            <a:xfrm>
              <a:off x="3360" y="7920"/>
              <a:ext cx="4704" cy="595"/>
              <a:chOff x="3360" y="7920"/>
              <a:chExt cx="4704" cy="595"/>
            </a:xfrm>
          </p:grpSpPr>
          <p:sp>
            <p:nvSpPr>
              <p:cNvPr id="516164" name="Text Box 68"/>
              <p:cNvSpPr txBox="1">
                <a:spLocks noChangeArrowheads="1"/>
              </p:cNvSpPr>
              <p:nvPr/>
            </p:nvSpPr>
            <p:spPr bwMode="auto">
              <a:xfrm>
                <a:off x="3360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0</a:t>
                </a:r>
              </a:p>
            </p:txBody>
          </p:sp>
          <p:sp>
            <p:nvSpPr>
              <p:cNvPr id="516165" name="Text Box 69"/>
              <p:cNvSpPr txBox="1">
                <a:spLocks noChangeArrowheads="1"/>
              </p:cNvSpPr>
              <p:nvPr/>
            </p:nvSpPr>
            <p:spPr bwMode="auto">
              <a:xfrm>
                <a:off x="4462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516166" name="Text Box 70"/>
              <p:cNvSpPr txBox="1">
                <a:spLocks noChangeArrowheads="1"/>
              </p:cNvSpPr>
              <p:nvPr/>
            </p:nvSpPr>
            <p:spPr bwMode="auto">
              <a:xfrm>
                <a:off x="5568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516167" name="Text Box 71"/>
              <p:cNvSpPr txBox="1">
                <a:spLocks noChangeArrowheads="1"/>
              </p:cNvSpPr>
              <p:nvPr/>
            </p:nvSpPr>
            <p:spPr bwMode="auto">
              <a:xfrm>
                <a:off x="6624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3</a:t>
                </a:r>
              </a:p>
            </p:txBody>
          </p:sp>
          <p:sp>
            <p:nvSpPr>
              <p:cNvPr id="516168" name="Text Box 72"/>
              <p:cNvSpPr txBox="1">
                <a:spLocks noChangeArrowheads="1"/>
              </p:cNvSpPr>
              <p:nvPr/>
            </p:nvSpPr>
            <p:spPr bwMode="auto">
              <a:xfrm>
                <a:off x="7728" y="7920"/>
                <a:ext cx="336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4</a:t>
                </a:r>
              </a:p>
            </p:txBody>
          </p:sp>
        </p:grpSp>
        <p:cxnSp>
          <p:nvCxnSpPr>
            <p:cNvPr id="516169" name="AutoShape 73"/>
            <p:cNvCxnSpPr>
              <a:cxnSpLocks noChangeShapeType="1"/>
              <a:stCxn id="516107" idx="6"/>
              <a:endCxn id="516109" idx="2"/>
            </p:cNvCxnSpPr>
            <p:nvPr/>
          </p:nvCxnSpPr>
          <p:spPr bwMode="auto">
            <a:xfrm flipV="1">
              <a:off x="3804" y="8736"/>
              <a:ext cx="521" cy="19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70" name="AutoShape 74"/>
            <p:cNvCxnSpPr>
              <a:cxnSpLocks noChangeShapeType="1"/>
              <a:stCxn id="516111" idx="6"/>
              <a:endCxn id="516113" idx="2"/>
            </p:cNvCxnSpPr>
            <p:nvPr/>
          </p:nvCxnSpPr>
          <p:spPr bwMode="auto">
            <a:xfrm flipV="1">
              <a:off x="4901" y="8736"/>
              <a:ext cx="523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71" name="AutoShape 75"/>
            <p:cNvCxnSpPr>
              <a:cxnSpLocks noChangeShapeType="1"/>
              <a:stCxn id="516115" idx="6"/>
              <a:endCxn id="516117" idx="2"/>
            </p:cNvCxnSpPr>
            <p:nvPr/>
          </p:nvCxnSpPr>
          <p:spPr bwMode="auto">
            <a:xfrm flipV="1">
              <a:off x="6000" y="8736"/>
              <a:ext cx="528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6172" name="AutoShape 76"/>
            <p:cNvCxnSpPr>
              <a:cxnSpLocks noChangeShapeType="1"/>
              <a:stCxn id="516119" idx="6"/>
              <a:endCxn id="516121" idx="2"/>
            </p:cNvCxnSpPr>
            <p:nvPr/>
          </p:nvCxnSpPr>
          <p:spPr bwMode="auto">
            <a:xfrm flipV="1">
              <a:off x="7104" y="8736"/>
              <a:ext cx="520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516173" name="Group 77"/>
            <p:cNvGrpSpPr>
              <a:grpSpLocks/>
            </p:cNvGrpSpPr>
            <p:nvPr/>
          </p:nvGrpSpPr>
          <p:grpSpPr bwMode="auto">
            <a:xfrm>
              <a:off x="3360" y="11088"/>
              <a:ext cx="4704" cy="595"/>
              <a:chOff x="3360" y="7920"/>
              <a:chExt cx="4704" cy="595"/>
            </a:xfrm>
          </p:grpSpPr>
          <p:sp>
            <p:nvSpPr>
              <p:cNvPr id="516174" name="Text Box 78"/>
              <p:cNvSpPr txBox="1">
                <a:spLocks noChangeArrowheads="1"/>
              </p:cNvSpPr>
              <p:nvPr/>
            </p:nvSpPr>
            <p:spPr bwMode="auto">
              <a:xfrm>
                <a:off x="3360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516175" name="Text Box 79"/>
              <p:cNvSpPr txBox="1">
                <a:spLocks noChangeArrowheads="1"/>
              </p:cNvSpPr>
              <p:nvPr/>
            </p:nvSpPr>
            <p:spPr bwMode="auto">
              <a:xfrm>
                <a:off x="4462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516176" name="Text Box 80"/>
              <p:cNvSpPr txBox="1">
                <a:spLocks noChangeArrowheads="1"/>
              </p:cNvSpPr>
              <p:nvPr/>
            </p:nvSpPr>
            <p:spPr bwMode="auto">
              <a:xfrm>
                <a:off x="5568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516177" name="Text Box 81"/>
              <p:cNvSpPr txBox="1">
                <a:spLocks noChangeArrowheads="1"/>
              </p:cNvSpPr>
              <p:nvPr/>
            </p:nvSpPr>
            <p:spPr bwMode="auto">
              <a:xfrm>
                <a:off x="6624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516178" name="Text Box 82"/>
              <p:cNvSpPr txBox="1">
                <a:spLocks noChangeArrowheads="1"/>
              </p:cNvSpPr>
              <p:nvPr/>
            </p:nvSpPr>
            <p:spPr bwMode="auto">
              <a:xfrm>
                <a:off x="7728" y="7920"/>
                <a:ext cx="336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</p:grpSp>
      <p:graphicFrame>
        <p:nvGraphicFramePr>
          <p:cNvPr id="516180" name="Object 84"/>
          <p:cNvGraphicFramePr>
            <a:graphicFrameLocks noChangeAspect="1"/>
          </p:cNvGraphicFramePr>
          <p:nvPr/>
        </p:nvGraphicFramePr>
        <p:xfrm>
          <a:off x="2438400" y="4038600"/>
          <a:ext cx="3657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87" name="Equation" r:id="rId4" imgW="1358640" imgH="330120" progId="Equation.3">
                  <p:embed/>
                </p:oleObj>
              </mc:Choice>
              <mc:Fallback>
                <p:oleObj name="Equation" r:id="rId4" imgW="1358640" imgH="33012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038600"/>
                        <a:ext cx="3657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85" name="Group 89"/>
          <p:cNvGrpSpPr>
            <a:grpSpLocks/>
          </p:cNvGrpSpPr>
          <p:nvPr/>
        </p:nvGrpSpPr>
        <p:grpSpPr bwMode="auto">
          <a:xfrm>
            <a:off x="5562600" y="838200"/>
            <a:ext cx="1260475" cy="914400"/>
            <a:chOff x="3504" y="528"/>
            <a:chExt cx="794" cy="576"/>
          </a:xfrm>
        </p:grpSpPr>
        <p:sp>
          <p:nvSpPr>
            <p:cNvPr id="516182" name="Text Box 86"/>
            <p:cNvSpPr txBox="1">
              <a:spLocks noChangeArrowheads="1"/>
            </p:cNvSpPr>
            <p:nvPr/>
          </p:nvSpPr>
          <p:spPr bwMode="auto">
            <a:xfrm>
              <a:off x="3504" y="528"/>
              <a:ext cx="7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>
                  <a:latin typeface="Arial" panose="020B0604020202020204" pitchFamily="34" charset="0"/>
                  <a:ea typeface="PMingLiU" panose="02020500000000000000" pitchFamily="18" charset="-120"/>
                </a:rPr>
                <a:t>-log </a:t>
              </a:r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M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4</a:t>
              </a:r>
              <a:endPara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16183" name="AutoShape 87"/>
            <p:cNvSpPr>
              <a:spLocks noChangeArrowheads="1"/>
            </p:cNvSpPr>
            <p:nvPr/>
          </p:nvSpPr>
          <p:spPr bwMode="auto">
            <a:xfrm>
              <a:off x="3652" y="853"/>
              <a:ext cx="166" cy="251"/>
            </a:xfrm>
            <a:prstGeom prst="downArrow">
              <a:avLst>
                <a:gd name="adj1" fmla="val 50000"/>
                <a:gd name="adj2" fmla="val 3780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6000">
                <a:latin typeface="Arial" panose="020B0604020202020204" pitchFamily="34" charset="0"/>
              </a:endParaRPr>
            </a:p>
          </p:txBody>
        </p:sp>
      </p:grpSp>
      <p:sp>
        <p:nvSpPr>
          <p:cNvPr id="516184" name="Rectangle 88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5029200"/>
            <a:ext cx="83820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At step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/>
              <a:t>, it records all the optimal sequences ending at label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/>
              <a:t>, for all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/>
              <a:t>Equivalently, find the shortest path from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/>
              <a:t> to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  <p:transition spd="med" advTm="377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8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9E43244D-A47D-4840-A9F7-A9CCF8C36DC0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Viterbi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295400"/>
          </a:xfrm>
        </p:spPr>
        <p:txBody>
          <a:bodyPr/>
          <a:lstStyle/>
          <a:p>
            <a:r>
              <a:rPr lang="en-US" altLang="en-US"/>
              <a:t>Very simple and efficient</a:t>
            </a:r>
          </a:p>
          <a:p>
            <a:r>
              <a:rPr lang="en-US" altLang="en-US"/>
              <a:t>Some declarative constraints can already be added </a:t>
            </a:r>
            <a:br>
              <a:rPr lang="en-US" altLang="en-US"/>
            </a:br>
            <a:r>
              <a:rPr lang="en-US" altLang="en-US"/>
              <a:t>by modifying matrix entries</a:t>
            </a:r>
          </a:p>
        </p:txBody>
      </p:sp>
      <p:grpSp>
        <p:nvGrpSpPr>
          <p:cNvPr id="471044" name="Group 4"/>
          <p:cNvGrpSpPr>
            <a:grpSpLocks/>
          </p:cNvGrpSpPr>
          <p:nvPr/>
        </p:nvGrpSpPr>
        <p:grpSpPr bwMode="auto">
          <a:xfrm>
            <a:off x="1295400" y="2819400"/>
            <a:ext cx="6245225" cy="2776538"/>
            <a:chOff x="2124" y="7920"/>
            <a:chExt cx="7176" cy="3763"/>
          </a:xfrm>
        </p:grpSpPr>
        <p:sp>
          <p:nvSpPr>
            <p:cNvPr id="471045" name="Oval 5"/>
            <p:cNvSpPr>
              <a:spLocks noChangeArrowheads="1"/>
            </p:cNvSpPr>
            <p:nvPr/>
          </p:nvSpPr>
          <p:spPr bwMode="auto">
            <a:xfrm>
              <a:off x="2124" y="9408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s</a:t>
              </a:r>
            </a:p>
          </p:txBody>
        </p:sp>
        <p:grpSp>
          <p:nvGrpSpPr>
            <p:cNvPr id="471046" name="Group 6"/>
            <p:cNvGrpSpPr>
              <a:grpSpLocks/>
            </p:cNvGrpSpPr>
            <p:nvPr/>
          </p:nvGrpSpPr>
          <p:grpSpPr bwMode="auto">
            <a:xfrm>
              <a:off x="3228" y="8447"/>
              <a:ext cx="576" cy="2497"/>
              <a:chOff x="2640" y="8591"/>
              <a:chExt cx="576" cy="2497"/>
            </a:xfrm>
          </p:grpSpPr>
          <p:sp>
            <p:nvSpPr>
              <p:cNvPr id="471047" name="Oval 7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71048" name="Oval 8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71049" name="Oval 9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71050" name="Group 10"/>
            <p:cNvGrpSpPr>
              <a:grpSpLocks/>
            </p:cNvGrpSpPr>
            <p:nvPr/>
          </p:nvGrpSpPr>
          <p:grpSpPr bwMode="auto">
            <a:xfrm>
              <a:off x="4325" y="8448"/>
              <a:ext cx="576" cy="2497"/>
              <a:chOff x="2640" y="8591"/>
              <a:chExt cx="576" cy="2497"/>
            </a:xfrm>
          </p:grpSpPr>
          <p:sp>
            <p:nvSpPr>
              <p:cNvPr id="471051" name="Oval 11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71052" name="Oval 12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71053" name="Oval 13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71054" name="Group 14"/>
            <p:cNvGrpSpPr>
              <a:grpSpLocks/>
            </p:cNvGrpSpPr>
            <p:nvPr/>
          </p:nvGrpSpPr>
          <p:grpSpPr bwMode="auto">
            <a:xfrm>
              <a:off x="5424" y="8448"/>
              <a:ext cx="576" cy="2497"/>
              <a:chOff x="2640" y="8591"/>
              <a:chExt cx="576" cy="2497"/>
            </a:xfrm>
          </p:grpSpPr>
          <p:sp>
            <p:nvSpPr>
              <p:cNvPr id="471055" name="Oval 15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71056" name="Oval 16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71057" name="Oval 17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71058" name="Group 18"/>
            <p:cNvGrpSpPr>
              <a:grpSpLocks/>
            </p:cNvGrpSpPr>
            <p:nvPr/>
          </p:nvGrpSpPr>
          <p:grpSpPr bwMode="auto">
            <a:xfrm>
              <a:off x="6528" y="8448"/>
              <a:ext cx="576" cy="2497"/>
              <a:chOff x="2640" y="8591"/>
              <a:chExt cx="576" cy="2497"/>
            </a:xfrm>
          </p:grpSpPr>
          <p:sp>
            <p:nvSpPr>
              <p:cNvPr id="471059" name="Oval 19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71060" name="Oval 20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71061" name="Oval 21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71062" name="Group 22"/>
            <p:cNvGrpSpPr>
              <a:grpSpLocks/>
            </p:cNvGrpSpPr>
            <p:nvPr/>
          </p:nvGrpSpPr>
          <p:grpSpPr bwMode="auto">
            <a:xfrm>
              <a:off x="7624" y="8448"/>
              <a:ext cx="576" cy="2497"/>
              <a:chOff x="2640" y="8591"/>
              <a:chExt cx="576" cy="2497"/>
            </a:xfrm>
          </p:grpSpPr>
          <p:sp>
            <p:nvSpPr>
              <p:cNvPr id="471063" name="Oval 23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71064" name="Oval 24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71065" name="Oval 25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sp>
          <p:nvSpPr>
            <p:cNvPr id="471066" name="Oval 26"/>
            <p:cNvSpPr>
              <a:spLocks noChangeArrowheads="1"/>
            </p:cNvSpPr>
            <p:nvPr/>
          </p:nvSpPr>
          <p:spPr bwMode="auto">
            <a:xfrm>
              <a:off x="8724" y="9408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t</a:t>
              </a:r>
              <a:endParaRPr lang="zh-TW" altLang="en-US" sz="2500" i="1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cxnSp>
          <p:nvCxnSpPr>
            <p:cNvPr id="471067" name="AutoShape 27"/>
            <p:cNvCxnSpPr>
              <a:cxnSpLocks noChangeShapeType="1"/>
              <a:stCxn id="471045" idx="6"/>
              <a:endCxn id="471047" idx="2"/>
            </p:cNvCxnSpPr>
            <p:nvPr/>
          </p:nvCxnSpPr>
          <p:spPr bwMode="auto">
            <a:xfrm flipV="1">
              <a:off x="2700" y="8735"/>
              <a:ext cx="528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68" name="AutoShape 28"/>
            <p:cNvCxnSpPr>
              <a:cxnSpLocks noChangeShapeType="1"/>
              <a:stCxn id="471045" idx="6"/>
              <a:endCxn id="471048" idx="2"/>
            </p:cNvCxnSpPr>
            <p:nvPr/>
          </p:nvCxnSpPr>
          <p:spPr bwMode="auto">
            <a:xfrm>
              <a:off x="2700" y="969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69" name="AutoShape 29"/>
            <p:cNvCxnSpPr>
              <a:cxnSpLocks noChangeShapeType="1"/>
              <a:stCxn id="471045" idx="6"/>
              <a:endCxn id="471049" idx="2"/>
            </p:cNvCxnSpPr>
            <p:nvPr/>
          </p:nvCxnSpPr>
          <p:spPr bwMode="auto">
            <a:xfrm>
              <a:off x="2700" y="9696"/>
              <a:ext cx="528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0" name="AutoShape 30"/>
            <p:cNvCxnSpPr>
              <a:cxnSpLocks noChangeShapeType="1"/>
            </p:cNvCxnSpPr>
            <p:nvPr/>
          </p:nvCxnSpPr>
          <p:spPr bwMode="auto">
            <a:xfrm>
              <a:off x="3792" y="873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1" name="AutoShape 31"/>
            <p:cNvCxnSpPr>
              <a:cxnSpLocks noChangeShapeType="1"/>
              <a:stCxn id="471047" idx="6"/>
              <a:endCxn id="471052" idx="2"/>
            </p:cNvCxnSpPr>
            <p:nvPr/>
          </p:nvCxnSpPr>
          <p:spPr bwMode="auto">
            <a:xfrm>
              <a:off x="3804" y="8735"/>
              <a:ext cx="521" cy="962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2" name="AutoShape 32"/>
            <p:cNvCxnSpPr>
              <a:cxnSpLocks noChangeShapeType="1"/>
              <a:stCxn id="471047" idx="6"/>
              <a:endCxn id="471053" idx="2"/>
            </p:cNvCxnSpPr>
            <p:nvPr/>
          </p:nvCxnSpPr>
          <p:spPr bwMode="auto">
            <a:xfrm>
              <a:off x="3804" y="8735"/>
              <a:ext cx="521" cy="19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3" name="AutoShape 33"/>
            <p:cNvCxnSpPr>
              <a:cxnSpLocks noChangeShapeType="1"/>
              <a:stCxn id="471051" idx="6"/>
              <a:endCxn id="471055" idx="2"/>
            </p:cNvCxnSpPr>
            <p:nvPr/>
          </p:nvCxnSpPr>
          <p:spPr bwMode="auto">
            <a:xfrm>
              <a:off x="4901" y="8736"/>
              <a:ext cx="52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4" name="AutoShape 34"/>
            <p:cNvCxnSpPr>
              <a:cxnSpLocks noChangeShapeType="1"/>
              <a:stCxn id="471055" idx="6"/>
              <a:endCxn id="471059" idx="2"/>
            </p:cNvCxnSpPr>
            <p:nvPr/>
          </p:nvCxnSpPr>
          <p:spPr bwMode="auto">
            <a:xfrm>
              <a:off x="6000" y="873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5" name="AutoShape 35"/>
            <p:cNvCxnSpPr>
              <a:cxnSpLocks noChangeShapeType="1"/>
              <a:stCxn id="471059" idx="6"/>
              <a:endCxn id="471063" idx="2"/>
            </p:cNvCxnSpPr>
            <p:nvPr/>
          </p:nvCxnSpPr>
          <p:spPr bwMode="auto">
            <a:xfrm>
              <a:off x="7104" y="8736"/>
              <a:ext cx="5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6" name="AutoShape 36"/>
            <p:cNvCxnSpPr>
              <a:cxnSpLocks noChangeShapeType="1"/>
              <a:stCxn id="471063" idx="6"/>
              <a:endCxn id="471066" idx="2"/>
            </p:cNvCxnSpPr>
            <p:nvPr/>
          </p:nvCxnSpPr>
          <p:spPr bwMode="auto">
            <a:xfrm>
              <a:off x="8200" y="8736"/>
              <a:ext cx="524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7" name="AutoShape 37"/>
            <p:cNvCxnSpPr>
              <a:cxnSpLocks noChangeShapeType="1"/>
              <a:stCxn id="471048" idx="6"/>
              <a:endCxn id="471052" idx="2"/>
            </p:cNvCxnSpPr>
            <p:nvPr/>
          </p:nvCxnSpPr>
          <p:spPr bwMode="auto">
            <a:xfrm>
              <a:off x="3804" y="969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8" name="AutoShape 38"/>
            <p:cNvCxnSpPr>
              <a:cxnSpLocks noChangeShapeType="1"/>
              <a:stCxn id="471052" idx="6"/>
              <a:endCxn id="471056" idx="2"/>
            </p:cNvCxnSpPr>
            <p:nvPr/>
          </p:nvCxnSpPr>
          <p:spPr bwMode="auto">
            <a:xfrm>
              <a:off x="4901" y="9697"/>
              <a:ext cx="523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79" name="AutoShape 39"/>
            <p:cNvCxnSpPr>
              <a:cxnSpLocks noChangeShapeType="1"/>
              <a:stCxn id="471056" idx="6"/>
              <a:endCxn id="471060" idx="2"/>
            </p:cNvCxnSpPr>
            <p:nvPr/>
          </p:nvCxnSpPr>
          <p:spPr bwMode="auto">
            <a:xfrm>
              <a:off x="6000" y="9697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0" name="AutoShape 40"/>
            <p:cNvCxnSpPr>
              <a:cxnSpLocks noChangeShapeType="1"/>
              <a:stCxn id="471060" idx="6"/>
              <a:endCxn id="471064" idx="2"/>
            </p:cNvCxnSpPr>
            <p:nvPr/>
          </p:nvCxnSpPr>
          <p:spPr bwMode="auto">
            <a:xfrm>
              <a:off x="7104" y="9697"/>
              <a:ext cx="5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1" name="AutoShape 41"/>
            <p:cNvCxnSpPr>
              <a:cxnSpLocks noChangeShapeType="1"/>
              <a:stCxn id="471049" idx="6"/>
              <a:endCxn id="471053" idx="2"/>
            </p:cNvCxnSpPr>
            <p:nvPr/>
          </p:nvCxnSpPr>
          <p:spPr bwMode="auto">
            <a:xfrm>
              <a:off x="3804" y="1065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2" name="AutoShape 42"/>
            <p:cNvCxnSpPr>
              <a:cxnSpLocks noChangeShapeType="1"/>
              <a:stCxn id="471053" idx="6"/>
              <a:endCxn id="471057" idx="2"/>
            </p:cNvCxnSpPr>
            <p:nvPr/>
          </p:nvCxnSpPr>
          <p:spPr bwMode="auto">
            <a:xfrm>
              <a:off x="4901" y="10657"/>
              <a:ext cx="52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3" name="AutoShape 43"/>
            <p:cNvCxnSpPr>
              <a:cxnSpLocks noChangeShapeType="1"/>
              <a:stCxn id="471057" idx="6"/>
              <a:endCxn id="471061" idx="2"/>
            </p:cNvCxnSpPr>
            <p:nvPr/>
          </p:nvCxnSpPr>
          <p:spPr bwMode="auto">
            <a:xfrm>
              <a:off x="6000" y="10657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4" name="AutoShape 44"/>
            <p:cNvCxnSpPr>
              <a:cxnSpLocks noChangeShapeType="1"/>
              <a:stCxn id="471061" idx="6"/>
              <a:endCxn id="471065" idx="2"/>
            </p:cNvCxnSpPr>
            <p:nvPr/>
          </p:nvCxnSpPr>
          <p:spPr bwMode="auto">
            <a:xfrm>
              <a:off x="7104" y="10657"/>
              <a:ext cx="520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5" name="AutoShape 45"/>
            <p:cNvCxnSpPr>
              <a:cxnSpLocks noChangeShapeType="1"/>
              <a:stCxn id="471051" idx="6"/>
              <a:endCxn id="471056" idx="2"/>
            </p:cNvCxnSpPr>
            <p:nvPr/>
          </p:nvCxnSpPr>
          <p:spPr bwMode="auto">
            <a:xfrm>
              <a:off x="4901" y="8736"/>
              <a:ext cx="523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6" name="AutoShape 46"/>
            <p:cNvCxnSpPr>
              <a:cxnSpLocks noChangeShapeType="1"/>
            </p:cNvCxnSpPr>
            <p:nvPr/>
          </p:nvCxnSpPr>
          <p:spPr bwMode="auto">
            <a:xfrm>
              <a:off x="6000" y="8736"/>
              <a:ext cx="521" cy="9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7" name="AutoShape 47"/>
            <p:cNvCxnSpPr>
              <a:cxnSpLocks noChangeShapeType="1"/>
              <a:stCxn id="471059" idx="6"/>
              <a:endCxn id="471064" idx="2"/>
            </p:cNvCxnSpPr>
            <p:nvPr/>
          </p:nvCxnSpPr>
          <p:spPr bwMode="auto">
            <a:xfrm>
              <a:off x="7104" y="8736"/>
              <a:ext cx="520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8" name="AutoShape 48"/>
            <p:cNvCxnSpPr>
              <a:cxnSpLocks noChangeShapeType="1"/>
              <a:stCxn id="471064" idx="6"/>
              <a:endCxn id="471066" idx="2"/>
            </p:cNvCxnSpPr>
            <p:nvPr/>
          </p:nvCxnSpPr>
          <p:spPr bwMode="auto">
            <a:xfrm flipV="1">
              <a:off x="8200" y="9696"/>
              <a:ext cx="524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89" name="AutoShape 49"/>
            <p:cNvCxnSpPr>
              <a:cxnSpLocks noChangeShapeType="1"/>
              <a:stCxn id="471051" idx="6"/>
              <a:endCxn id="471057" idx="2"/>
            </p:cNvCxnSpPr>
            <p:nvPr/>
          </p:nvCxnSpPr>
          <p:spPr bwMode="auto">
            <a:xfrm>
              <a:off x="4901" y="8736"/>
              <a:ext cx="523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0" name="AutoShape 50"/>
            <p:cNvCxnSpPr>
              <a:cxnSpLocks noChangeShapeType="1"/>
              <a:stCxn id="471055" idx="6"/>
              <a:endCxn id="471061" idx="2"/>
            </p:cNvCxnSpPr>
            <p:nvPr/>
          </p:nvCxnSpPr>
          <p:spPr bwMode="auto">
            <a:xfrm>
              <a:off x="6000" y="8736"/>
              <a:ext cx="528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1" name="AutoShape 51"/>
            <p:cNvCxnSpPr>
              <a:cxnSpLocks noChangeShapeType="1"/>
              <a:stCxn id="471059" idx="6"/>
              <a:endCxn id="471065" idx="2"/>
            </p:cNvCxnSpPr>
            <p:nvPr/>
          </p:nvCxnSpPr>
          <p:spPr bwMode="auto">
            <a:xfrm>
              <a:off x="7104" y="8736"/>
              <a:ext cx="520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2" name="AutoShape 52"/>
            <p:cNvCxnSpPr>
              <a:cxnSpLocks noChangeShapeType="1"/>
              <a:stCxn id="471048" idx="6"/>
              <a:endCxn id="471051" idx="2"/>
            </p:cNvCxnSpPr>
            <p:nvPr/>
          </p:nvCxnSpPr>
          <p:spPr bwMode="auto">
            <a:xfrm flipV="1">
              <a:off x="3804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3" name="AutoShape 53"/>
            <p:cNvCxnSpPr>
              <a:cxnSpLocks noChangeShapeType="1"/>
              <a:stCxn id="471048" idx="6"/>
              <a:endCxn id="471053" idx="2"/>
            </p:cNvCxnSpPr>
            <p:nvPr/>
          </p:nvCxnSpPr>
          <p:spPr bwMode="auto">
            <a:xfrm>
              <a:off x="3804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4" name="AutoShape 54"/>
            <p:cNvCxnSpPr>
              <a:cxnSpLocks noChangeShapeType="1"/>
            </p:cNvCxnSpPr>
            <p:nvPr/>
          </p:nvCxnSpPr>
          <p:spPr bwMode="auto">
            <a:xfrm flipV="1">
              <a:off x="4896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5" name="AutoShape 55"/>
            <p:cNvCxnSpPr>
              <a:cxnSpLocks noChangeShapeType="1"/>
            </p:cNvCxnSpPr>
            <p:nvPr/>
          </p:nvCxnSpPr>
          <p:spPr bwMode="auto">
            <a:xfrm>
              <a:off x="4896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6" name="AutoShape 56"/>
            <p:cNvCxnSpPr>
              <a:cxnSpLocks noChangeShapeType="1"/>
            </p:cNvCxnSpPr>
            <p:nvPr/>
          </p:nvCxnSpPr>
          <p:spPr bwMode="auto">
            <a:xfrm flipV="1">
              <a:off x="6000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7" name="AutoShape 57"/>
            <p:cNvCxnSpPr>
              <a:cxnSpLocks noChangeShapeType="1"/>
            </p:cNvCxnSpPr>
            <p:nvPr/>
          </p:nvCxnSpPr>
          <p:spPr bwMode="auto">
            <a:xfrm>
              <a:off x="6000" y="9696"/>
              <a:ext cx="521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8" name="AutoShape 58"/>
            <p:cNvCxnSpPr>
              <a:cxnSpLocks noChangeShapeType="1"/>
            </p:cNvCxnSpPr>
            <p:nvPr/>
          </p:nvCxnSpPr>
          <p:spPr bwMode="auto">
            <a:xfrm flipV="1">
              <a:off x="7104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099" name="AutoShape 59"/>
            <p:cNvCxnSpPr>
              <a:cxnSpLocks noChangeShapeType="1"/>
            </p:cNvCxnSpPr>
            <p:nvPr/>
          </p:nvCxnSpPr>
          <p:spPr bwMode="auto">
            <a:xfrm>
              <a:off x="7104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00" name="AutoShape 60"/>
            <p:cNvCxnSpPr>
              <a:cxnSpLocks noChangeShapeType="1"/>
              <a:stCxn id="471049" idx="6"/>
              <a:endCxn id="471052" idx="2"/>
            </p:cNvCxnSpPr>
            <p:nvPr/>
          </p:nvCxnSpPr>
          <p:spPr bwMode="auto">
            <a:xfrm flipV="1">
              <a:off x="3804" y="9697"/>
              <a:ext cx="521" cy="9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01" name="AutoShape 61"/>
            <p:cNvCxnSpPr>
              <a:cxnSpLocks noChangeShapeType="1"/>
              <a:stCxn id="471053" idx="6"/>
              <a:endCxn id="471056" idx="2"/>
            </p:cNvCxnSpPr>
            <p:nvPr/>
          </p:nvCxnSpPr>
          <p:spPr bwMode="auto">
            <a:xfrm flipV="1">
              <a:off x="4901" y="9697"/>
              <a:ext cx="523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02" name="AutoShape 62"/>
            <p:cNvCxnSpPr>
              <a:cxnSpLocks noChangeShapeType="1"/>
              <a:stCxn id="471057" idx="6"/>
              <a:endCxn id="471060" idx="2"/>
            </p:cNvCxnSpPr>
            <p:nvPr/>
          </p:nvCxnSpPr>
          <p:spPr bwMode="auto">
            <a:xfrm flipV="1">
              <a:off x="6000" y="9697"/>
              <a:ext cx="528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03" name="AutoShape 63"/>
            <p:cNvCxnSpPr>
              <a:cxnSpLocks noChangeShapeType="1"/>
              <a:stCxn id="471061" idx="6"/>
              <a:endCxn id="471064" idx="2"/>
            </p:cNvCxnSpPr>
            <p:nvPr/>
          </p:nvCxnSpPr>
          <p:spPr bwMode="auto">
            <a:xfrm flipV="1">
              <a:off x="7104" y="9697"/>
              <a:ext cx="520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04" name="AutoShape 64"/>
            <p:cNvCxnSpPr>
              <a:cxnSpLocks noChangeShapeType="1"/>
              <a:stCxn id="471065" idx="6"/>
              <a:endCxn id="471066" idx="2"/>
            </p:cNvCxnSpPr>
            <p:nvPr/>
          </p:nvCxnSpPr>
          <p:spPr bwMode="auto">
            <a:xfrm flipV="1">
              <a:off x="8200" y="9696"/>
              <a:ext cx="524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71105" name="Group 65"/>
            <p:cNvGrpSpPr>
              <a:grpSpLocks/>
            </p:cNvGrpSpPr>
            <p:nvPr/>
          </p:nvGrpSpPr>
          <p:grpSpPr bwMode="auto">
            <a:xfrm>
              <a:off x="3360" y="7920"/>
              <a:ext cx="4704" cy="595"/>
              <a:chOff x="3360" y="7920"/>
              <a:chExt cx="4704" cy="595"/>
            </a:xfrm>
          </p:grpSpPr>
          <p:sp>
            <p:nvSpPr>
              <p:cNvPr id="471106" name="Text Box 66"/>
              <p:cNvSpPr txBox="1">
                <a:spLocks noChangeArrowheads="1"/>
              </p:cNvSpPr>
              <p:nvPr/>
            </p:nvSpPr>
            <p:spPr bwMode="auto">
              <a:xfrm>
                <a:off x="3360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0</a:t>
                </a:r>
              </a:p>
            </p:txBody>
          </p:sp>
          <p:sp>
            <p:nvSpPr>
              <p:cNvPr id="471107" name="Text Box 67"/>
              <p:cNvSpPr txBox="1">
                <a:spLocks noChangeArrowheads="1"/>
              </p:cNvSpPr>
              <p:nvPr/>
            </p:nvSpPr>
            <p:spPr bwMode="auto">
              <a:xfrm>
                <a:off x="4462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471108" name="Text Box 68"/>
              <p:cNvSpPr txBox="1">
                <a:spLocks noChangeArrowheads="1"/>
              </p:cNvSpPr>
              <p:nvPr/>
            </p:nvSpPr>
            <p:spPr bwMode="auto">
              <a:xfrm>
                <a:off x="5568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471109" name="Text Box 69"/>
              <p:cNvSpPr txBox="1">
                <a:spLocks noChangeArrowheads="1"/>
              </p:cNvSpPr>
              <p:nvPr/>
            </p:nvSpPr>
            <p:spPr bwMode="auto">
              <a:xfrm>
                <a:off x="6624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3</a:t>
                </a:r>
              </a:p>
            </p:txBody>
          </p:sp>
          <p:sp>
            <p:nvSpPr>
              <p:cNvPr id="471110" name="Text Box 70"/>
              <p:cNvSpPr txBox="1">
                <a:spLocks noChangeArrowheads="1"/>
              </p:cNvSpPr>
              <p:nvPr/>
            </p:nvSpPr>
            <p:spPr bwMode="auto">
              <a:xfrm>
                <a:off x="7728" y="7920"/>
                <a:ext cx="336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4</a:t>
                </a:r>
              </a:p>
            </p:txBody>
          </p:sp>
        </p:grpSp>
        <p:cxnSp>
          <p:nvCxnSpPr>
            <p:cNvPr id="471111" name="AutoShape 71"/>
            <p:cNvCxnSpPr>
              <a:cxnSpLocks noChangeShapeType="1"/>
              <a:stCxn id="471049" idx="6"/>
              <a:endCxn id="471051" idx="2"/>
            </p:cNvCxnSpPr>
            <p:nvPr/>
          </p:nvCxnSpPr>
          <p:spPr bwMode="auto">
            <a:xfrm flipV="1">
              <a:off x="3804" y="8736"/>
              <a:ext cx="521" cy="19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12" name="AutoShape 72"/>
            <p:cNvCxnSpPr>
              <a:cxnSpLocks noChangeShapeType="1"/>
              <a:stCxn id="471053" idx="6"/>
              <a:endCxn id="471055" idx="2"/>
            </p:cNvCxnSpPr>
            <p:nvPr/>
          </p:nvCxnSpPr>
          <p:spPr bwMode="auto">
            <a:xfrm flipV="1">
              <a:off x="4901" y="8736"/>
              <a:ext cx="523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13" name="AutoShape 73"/>
            <p:cNvCxnSpPr>
              <a:cxnSpLocks noChangeShapeType="1"/>
              <a:stCxn id="471057" idx="6"/>
              <a:endCxn id="471059" idx="2"/>
            </p:cNvCxnSpPr>
            <p:nvPr/>
          </p:nvCxnSpPr>
          <p:spPr bwMode="auto">
            <a:xfrm flipV="1">
              <a:off x="6000" y="8736"/>
              <a:ext cx="528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114" name="AutoShape 74"/>
            <p:cNvCxnSpPr>
              <a:cxnSpLocks noChangeShapeType="1"/>
              <a:stCxn id="471061" idx="6"/>
              <a:endCxn id="471063" idx="2"/>
            </p:cNvCxnSpPr>
            <p:nvPr/>
          </p:nvCxnSpPr>
          <p:spPr bwMode="auto">
            <a:xfrm flipV="1">
              <a:off x="7104" y="8736"/>
              <a:ext cx="520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71115" name="Group 75"/>
            <p:cNvGrpSpPr>
              <a:grpSpLocks/>
            </p:cNvGrpSpPr>
            <p:nvPr/>
          </p:nvGrpSpPr>
          <p:grpSpPr bwMode="auto">
            <a:xfrm>
              <a:off x="3360" y="11088"/>
              <a:ext cx="4704" cy="595"/>
              <a:chOff x="3360" y="7920"/>
              <a:chExt cx="4704" cy="595"/>
            </a:xfrm>
          </p:grpSpPr>
          <p:sp>
            <p:nvSpPr>
              <p:cNvPr id="471116" name="Text Box 76"/>
              <p:cNvSpPr txBox="1">
                <a:spLocks noChangeArrowheads="1"/>
              </p:cNvSpPr>
              <p:nvPr/>
            </p:nvSpPr>
            <p:spPr bwMode="auto">
              <a:xfrm>
                <a:off x="3360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71117" name="Text Box 77"/>
              <p:cNvSpPr txBox="1">
                <a:spLocks noChangeArrowheads="1"/>
              </p:cNvSpPr>
              <p:nvPr/>
            </p:nvSpPr>
            <p:spPr bwMode="auto">
              <a:xfrm>
                <a:off x="4462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71118" name="Text Box 78"/>
              <p:cNvSpPr txBox="1">
                <a:spLocks noChangeArrowheads="1"/>
              </p:cNvSpPr>
              <p:nvPr/>
            </p:nvSpPr>
            <p:spPr bwMode="auto">
              <a:xfrm>
                <a:off x="5568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71119" name="Text Box 79"/>
              <p:cNvSpPr txBox="1">
                <a:spLocks noChangeArrowheads="1"/>
              </p:cNvSpPr>
              <p:nvPr/>
            </p:nvSpPr>
            <p:spPr bwMode="auto">
              <a:xfrm>
                <a:off x="6624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471120" name="Text Box 80"/>
              <p:cNvSpPr txBox="1">
                <a:spLocks noChangeArrowheads="1"/>
              </p:cNvSpPr>
              <p:nvPr/>
            </p:nvSpPr>
            <p:spPr bwMode="auto">
              <a:xfrm>
                <a:off x="7728" y="7920"/>
                <a:ext cx="336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</p:grpSp>
    </p:spTree>
  </p:cSld>
  <p:clrMapOvr>
    <a:masterClrMapping/>
  </p:clrMapOvr>
  <p:transition spd="med" advTm="16835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45BA1DB2-1CDB-413B-8248-690A673480AD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Viterbi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1295400"/>
          </a:xfrm>
        </p:spPr>
        <p:txBody>
          <a:bodyPr/>
          <a:lstStyle/>
          <a:p>
            <a:r>
              <a:rPr lang="en-US" altLang="en-US"/>
              <a:t>Very simple and efficient</a:t>
            </a:r>
          </a:p>
          <a:p>
            <a:r>
              <a:rPr lang="en-US" altLang="en-US"/>
              <a:t>Some declarative constraints can already be added </a:t>
            </a:r>
            <a:br>
              <a:rPr lang="en-US" altLang="en-US"/>
            </a:br>
            <a:r>
              <a:rPr lang="en-US" altLang="en-US"/>
              <a:t>by modifying matrix entries</a:t>
            </a:r>
          </a:p>
        </p:txBody>
      </p:sp>
      <p:sp>
        <p:nvSpPr>
          <p:cNvPr id="520197" name="Oval 5"/>
          <p:cNvSpPr>
            <a:spLocks noChangeArrowheads="1"/>
          </p:cNvSpPr>
          <p:nvPr/>
        </p:nvSpPr>
        <p:spPr bwMode="auto">
          <a:xfrm>
            <a:off x="1295400" y="3917950"/>
            <a:ext cx="5016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s</a:t>
            </a:r>
          </a:p>
        </p:txBody>
      </p:sp>
      <p:grpSp>
        <p:nvGrpSpPr>
          <p:cNvPr id="520198" name="Group 6"/>
          <p:cNvGrpSpPr>
            <a:grpSpLocks/>
          </p:cNvGrpSpPr>
          <p:nvPr/>
        </p:nvGrpSpPr>
        <p:grpSpPr bwMode="auto">
          <a:xfrm>
            <a:off x="2255838" y="3208338"/>
            <a:ext cx="501650" cy="1843087"/>
            <a:chOff x="2640" y="8591"/>
            <a:chExt cx="576" cy="2497"/>
          </a:xfrm>
        </p:grpSpPr>
        <p:sp>
          <p:nvSpPr>
            <p:cNvPr id="520199" name="Oval 7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0200" name="Oval 8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0201" name="Oval 9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0202" name="Group 10"/>
          <p:cNvGrpSpPr>
            <a:grpSpLocks/>
          </p:cNvGrpSpPr>
          <p:nvPr/>
        </p:nvGrpSpPr>
        <p:grpSpPr bwMode="auto">
          <a:xfrm>
            <a:off x="3211513" y="3208338"/>
            <a:ext cx="500062" cy="1843087"/>
            <a:chOff x="2640" y="8591"/>
            <a:chExt cx="576" cy="2497"/>
          </a:xfrm>
        </p:grpSpPr>
        <p:sp>
          <p:nvSpPr>
            <p:cNvPr id="520203" name="Oval 11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0204" name="Oval 12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0205" name="Oval 13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0206" name="Group 14"/>
          <p:cNvGrpSpPr>
            <a:grpSpLocks/>
          </p:cNvGrpSpPr>
          <p:nvPr/>
        </p:nvGrpSpPr>
        <p:grpSpPr bwMode="auto">
          <a:xfrm>
            <a:off x="4167188" y="3208338"/>
            <a:ext cx="501650" cy="1843087"/>
            <a:chOff x="2640" y="8591"/>
            <a:chExt cx="576" cy="2497"/>
          </a:xfrm>
        </p:grpSpPr>
        <p:sp>
          <p:nvSpPr>
            <p:cNvPr id="520207" name="Oval 15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0208" name="Oval 16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0209" name="Oval 17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0210" name="Group 18"/>
          <p:cNvGrpSpPr>
            <a:grpSpLocks/>
          </p:cNvGrpSpPr>
          <p:nvPr/>
        </p:nvGrpSpPr>
        <p:grpSpPr bwMode="auto">
          <a:xfrm>
            <a:off x="5127625" y="3208338"/>
            <a:ext cx="501650" cy="1843087"/>
            <a:chOff x="2640" y="8591"/>
            <a:chExt cx="576" cy="2497"/>
          </a:xfrm>
        </p:grpSpPr>
        <p:sp>
          <p:nvSpPr>
            <p:cNvPr id="520211" name="Oval 19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0212" name="Oval 20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0213" name="Oval 21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0214" name="Group 22"/>
          <p:cNvGrpSpPr>
            <a:grpSpLocks/>
          </p:cNvGrpSpPr>
          <p:nvPr/>
        </p:nvGrpSpPr>
        <p:grpSpPr bwMode="auto">
          <a:xfrm>
            <a:off x="6081713" y="3208338"/>
            <a:ext cx="501650" cy="1843087"/>
            <a:chOff x="2640" y="8591"/>
            <a:chExt cx="576" cy="2497"/>
          </a:xfrm>
        </p:grpSpPr>
        <p:sp>
          <p:nvSpPr>
            <p:cNvPr id="520215" name="Oval 23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0216" name="Oval 24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0217" name="Oval 25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sp>
        <p:nvSpPr>
          <p:cNvPr id="520218" name="Oval 26"/>
          <p:cNvSpPr>
            <a:spLocks noChangeArrowheads="1"/>
          </p:cNvSpPr>
          <p:nvPr/>
        </p:nvSpPr>
        <p:spPr bwMode="auto">
          <a:xfrm>
            <a:off x="7038975" y="3917950"/>
            <a:ext cx="5016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t</a:t>
            </a:r>
            <a:endParaRPr lang="zh-TW" altLang="en-US" sz="2500" i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520219" name="AutoShape 27"/>
          <p:cNvCxnSpPr>
            <a:cxnSpLocks noChangeShapeType="1"/>
            <a:stCxn id="520197" idx="6"/>
            <a:endCxn id="520199" idx="2"/>
          </p:cNvCxnSpPr>
          <p:nvPr/>
        </p:nvCxnSpPr>
        <p:spPr bwMode="auto">
          <a:xfrm flipV="1">
            <a:off x="1797050" y="3421063"/>
            <a:ext cx="458788" cy="70802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0" name="AutoShape 28"/>
          <p:cNvCxnSpPr>
            <a:cxnSpLocks noChangeShapeType="1"/>
            <a:stCxn id="520197" idx="6"/>
            <a:endCxn id="520200" idx="2"/>
          </p:cNvCxnSpPr>
          <p:nvPr/>
        </p:nvCxnSpPr>
        <p:spPr bwMode="auto">
          <a:xfrm>
            <a:off x="1797050" y="4129088"/>
            <a:ext cx="4587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1" name="AutoShape 29"/>
          <p:cNvCxnSpPr>
            <a:cxnSpLocks noChangeShapeType="1"/>
            <a:stCxn id="520197" idx="6"/>
            <a:endCxn id="520201" idx="2"/>
          </p:cNvCxnSpPr>
          <p:nvPr/>
        </p:nvCxnSpPr>
        <p:spPr bwMode="auto">
          <a:xfrm>
            <a:off x="1797050" y="4129088"/>
            <a:ext cx="458788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2" name="AutoShape 30"/>
          <p:cNvCxnSpPr>
            <a:cxnSpLocks noChangeShapeType="1"/>
          </p:cNvCxnSpPr>
          <p:nvPr/>
        </p:nvCxnSpPr>
        <p:spPr bwMode="auto">
          <a:xfrm>
            <a:off x="2746375" y="3421063"/>
            <a:ext cx="45402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3" name="AutoShape 31"/>
          <p:cNvCxnSpPr>
            <a:cxnSpLocks noChangeShapeType="1"/>
            <a:stCxn id="520199" idx="6"/>
            <a:endCxn id="520204" idx="2"/>
          </p:cNvCxnSpPr>
          <p:nvPr/>
        </p:nvCxnSpPr>
        <p:spPr bwMode="auto">
          <a:xfrm>
            <a:off x="2757488" y="3421063"/>
            <a:ext cx="454025" cy="70961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4" name="AutoShape 32"/>
          <p:cNvCxnSpPr>
            <a:cxnSpLocks noChangeShapeType="1"/>
            <a:stCxn id="520199" idx="6"/>
            <a:endCxn id="520205" idx="2"/>
          </p:cNvCxnSpPr>
          <p:nvPr/>
        </p:nvCxnSpPr>
        <p:spPr bwMode="auto">
          <a:xfrm>
            <a:off x="2757488" y="3421063"/>
            <a:ext cx="454025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5" name="AutoShape 33"/>
          <p:cNvCxnSpPr>
            <a:cxnSpLocks noChangeShapeType="1"/>
            <a:stCxn id="520203" idx="6"/>
            <a:endCxn id="520207" idx="2"/>
          </p:cNvCxnSpPr>
          <p:nvPr/>
        </p:nvCxnSpPr>
        <p:spPr bwMode="auto">
          <a:xfrm>
            <a:off x="3711575" y="3421063"/>
            <a:ext cx="4556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6" name="AutoShape 34"/>
          <p:cNvCxnSpPr>
            <a:cxnSpLocks noChangeShapeType="1"/>
            <a:stCxn id="520207" idx="6"/>
            <a:endCxn id="520211" idx="2"/>
          </p:cNvCxnSpPr>
          <p:nvPr/>
        </p:nvCxnSpPr>
        <p:spPr bwMode="auto">
          <a:xfrm>
            <a:off x="4668838" y="3421063"/>
            <a:ext cx="458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7" name="AutoShape 35"/>
          <p:cNvCxnSpPr>
            <a:cxnSpLocks noChangeShapeType="1"/>
            <a:stCxn id="520211" idx="6"/>
            <a:endCxn id="520215" idx="2"/>
          </p:cNvCxnSpPr>
          <p:nvPr/>
        </p:nvCxnSpPr>
        <p:spPr bwMode="auto">
          <a:xfrm>
            <a:off x="5629275" y="3421063"/>
            <a:ext cx="452438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8" name="AutoShape 36"/>
          <p:cNvCxnSpPr>
            <a:cxnSpLocks noChangeShapeType="1"/>
            <a:stCxn id="520215" idx="6"/>
            <a:endCxn id="520218" idx="2"/>
          </p:cNvCxnSpPr>
          <p:nvPr/>
        </p:nvCxnSpPr>
        <p:spPr bwMode="auto">
          <a:xfrm>
            <a:off x="6583363" y="3421063"/>
            <a:ext cx="455612" cy="70802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29" name="AutoShape 37"/>
          <p:cNvCxnSpPr>
            <a:cxnSpLocks noChangeShapeType="1"/>
            <a:stCxn id="520200" idx="6"/>
            <a:endCxn id="520204" idx="2"/>
          </p:cNvCxnSpPr>
          <p:nvPr/>
        </p:nvCxnSpPr>
        <p:spPr bwMode="auto">
          <a:xfrm>
            <a:off x="2757488" y="4129088"/>
            <a:ext cx="45402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0" name="AutoShape 38"/>
          <p:cNvCxnSpPr>
            <a:cxnSpLocks noChangeShapeType="1"/>
            <a:stCxn id="520204" idx="6"/>
            <a:endCxn id="520208" idx="2"/>
          </p:cNvCxnSpPr>
          <p:nvPr/>
        </p:nvCxnSpPr>
        <p:spPr bwMode="auto">
          <a:xfrm>
            <a:off x="3711575" y="4130675"/>
            <a:ext cx="455613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1" name="AutoShape 39"/>
          <p:cNvCxnSpPr>
            <a:cxnSpLocks noChangeShapeType="1"/>
            <a:stCxn id="520208" idx="6"/>
            <a:endCxn id="520212" idx="2"/>
          </p:cNvCxnSpPr>
          <p:nvPr/>
        </p:nvCxnSpPr>
        <p:spPr bwMode="auto">
          <a:xfrm>
            <a:off x="4668838" y="4130675"/>
            <a:ext cx="458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2" name="AutoShape 40"/>
          <p:cNvCxnSpPr>
            <a:cxnSpLocks noChangeShapeType="1"/>
            <a:stCxn id="520212" idx="6"/>
            <a:endCxn id="520216" idx="2"/>
          </p:cNvCxnSpPr>
          <p:nvPr/>
        </p:nvCxnSpPr>
        <p:spPr bwMode="auto">
          <a:xfrm>
            <a:off x="5629275" y="4130675"/>
            <a:ext cx="4524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3" name="AutoShape 41"/>
          <p:cNvCxnSpPr>
            <a:cxnSpLocks noChangeShapeType="1"/>
            <a:stCxn id="520201" idx="6"/>
            <a:endCxn id="520205" idx="2"/>
          </p:cNvCxnSpPr>
          <p:nvPr/>
        </p:nvCxnSpPr>
        <p:spPr bwMode="auto">
          <a:xfrm>
            <a:off x="2757488" y="4838700"/>
            <a:ext cx="4540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4" name="AutoShape 42"/>
          <p:cNvCxnSpPr>
            <a:cxnSpLocks noChangeShapeType="1"/>
            <a:stCxn id="520205" idx="6"/>
            <a:endCxn id="520209" idx="2"/>
          </p:cNvCxnSpPr>
          <p:nvPr/>
        </p:nvCxnSpPr>
        <p:spPr bwMode="auto">
          <a:xfrm>
            <a:off x="3711575" y="4838700"/>
            <a:ext cx="4556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5" name="AutoShape 43"/>
          <p:cNvCxnSpPr>
            <a:cxnSpLocks noChangeShapeType="1"/>
            <a:stCxn id="520209" idx="6"/>
            <a:endCxn id="520213" idx="2"/>
          </p:cNvCxnSpPr>
          <p:nvPr/>
        </p:nvCxnSpPr>
        <p:spPr bwMode="auto">
          <a:xfrm>
            <a:off x="4668838" y="4838700"/>
            <a:ext cx="458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6" name="AutoShape 44"/>
          <p:cNvCxnSpPr>
            <a:cxnSpLocks noChangeShapeType="1"/>
            <a:stCxn id="520213" idx="6"/>
            <a:endCxn id="520217" idx="2"/>
          </p:cNvCxnSpPr>
          <p:nvPr/>
        </p:nvCxnSpPr>
        <p:spPr bwMode="auto">
          <a:xfrm>
            <a:off x="5629275" y="4838700"/>
            <a:ext cx="4524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7" name="AutoShape 45"/>
          <p:cNvCxnSpPr>
            <a:cxnSpLocks noChangeShapeType="1"/>
            <a:stCxn id="520203" idx="6"/>
            <a:endCxn id="520208" idx="2"/>
          </p:cNvCxnSpPr>
          <p:nvPr/>
        </p:nvCxnSpPr>
        <p:spPr bwMode="auto">
          <a:xfrm>
            <a:off x="3711575" y="3421063"/>
            <a:ext cx="455613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8" name="AutoShape 46"/>
          <p:cNvCxnSpPr>
            <a:cxnSpLocks noChangeShapeType="1"/>
          </p:cNvCxnSpPr>
          <p:nvPr/>
        </p:nvCxnSpPr>
        <p:spPr bwMode="auto">
          <a:xfrm>
            <a:off x="4668838" y="3421063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39" name="AutoShape 47"/>
          <p:cNvCxnSpPr>
            <a:cxnSpLocks noChangeShapeType="1"/>
            <a:stCxn id="520211" idx="6"/>
            <a:endCxn id="520216" idx="2"/>
          </p:cNvCxnSpPr>
          <p:nvPr/>
        </p:nvCxnSpPr>
        <p:spPr bwMode="auto">
          <a:xfrm>
            <a:off x="5629275" y="3421063"/>
            <a:ext cx="452438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0" name="AutoShape 48"/>
          <p:cNvCxnSpPr>
            <a:cxnSpLocks noChangeShapeType="1"/>
            <a:stCxn id="520216" idx="6"/>
            <a:endCxn id="520218" idx="2"/>
          </p:cNvCxnSpPr>
          <p:nvPr/>
        </p:nvCxnSpPr>
        <p:spPr bwMode="auto">
          <a:xfrm flipV="1">
            <a:off x="6583363" y="4129088"/>
            <a:ext cx="455612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1" name="AutoShape 49"/>
          <p:cNvCxnSpPr>
            <a:cxnSpLocks noChangeShapeType="1"/>
            <a:stCxn id="520203" idx="6"/>
            <a:endCxn id="520209" idx="2"/>
          </p:cNvCxnSpPr>
          <p:nvPr/>
        </p:nvCxnSpPr>
        <p:spPr bwMode="auto">
          <a:xfrm>
            <a:off x="3711575" y="3421063"/>
            <a:ext cx="455613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2" name="AutoShape 50"/>
          <p:cNvCxnSpPr>
            <a:cxnSpLocks noChangeShapeType="1"/>
            <a:stCxn id="520207" idx="6"/>
            <a:endCxn id="520213" idx="2"/>
          </p:cNvCxnSpPr>
          <p:nvPr/>
        </p:nvCxnSpPr>
        <p:spPr bwMode="auto">
          <a:xfrm>
            <a:off x="4668838" y="3421063"/>
            <a:ext cx="458787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3" name="AutoShape 51"/>
          <p:cNvCxnSpPr>
            <a:cxnSpLocks noChangeShapeType="1"/>
            <a:stCxn id="520211" idx="6"/>
            <a:endCxn id="520217" idx="2"/>
          </p:cNvCxnSpPr>
          <p:nvPr/>
        </p:nvCxnSpPr>
        <p:spPr bwMode="auto">
          <a:xfrm>
            <a:off x="5629275" y="3421063"/>
            <a:ext cx="452438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4" name="AutoShape 52"/>
          <p:cNvCxnSpPr>
            <a:cxnSpLocks noChangeShapeType="1"/>
            <a:stCxn id="520200" idx="6"/>
            <a:endCxn id="520203" idx="2"/>
          </p:cNvCxnSpPr>
          <p:nvPr/>
        </p:nvCxnSpPr>
        <p:spPr bwMode="auto">
          <a:xfrm flipV="1">
            <a:off x="2757488" y="3421063"/>
            <a:ext cx="454025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5" name="AutoShape 53"/>
          <p:cNvCxnSpPr>
            <a:cxnSpLocks noChangeShapeType="1"/>
            <a:stCxn id="520200" idx="6"/>
            <a:endCxn id="520205" idx="2"/>
          </p:cNvCxnSpPr>
          <p:nvPr/>
        </p:nvCxnSpPr>
        <p:spPr bwMode="auto">
          <a:xfrm>
            <a:off x="2757488" y="4129088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6" name="AutoShape 54"/>
          <p:cNvCxnSpPr>
            <a:cxnSpLocks noChangeShapeType="1"/>
          </p:cNvCxnSpPr>
          <p:nvPr/>
        </p:nvCxnSpPr>
        <p:spPr bwMode="auto">
          <a:xfrm flipV="1">
            <a:off x="3708400" y="3421063"/>
            <a:ext cx="452438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7" name="AutoShape 55"/>
          <p:cNvCxnSpPr>
            <a:cxnSpLocks noChangeShapeType="1"/>
          </p:cNvCxnSpPr>
          <p:nvPr/>
        </p:nvCxnSpPr>
        <p:spPr bwMode="auto">
          <a:xfrm>
            <a:off x="3708400" y="4129088"/>
            <a:ext cx="452438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8" name="AutoShape 56"/>
          <p:cNvCxnSpPr>
            <a:cxnSpLocks noChangeShapeType="1"/>
          </p:cNvCxnSpPr>
          <p:nvPr/>
        </p:nvCxnSpPr>
        <p:spPr bwMode="auto">
          <a:xfrm flipV="1">
            <a:off x="4668838" y="3421063"/>
            <a:ext cx="454025" cy="70802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49" name="AutoShape 57"/>
          <p:cNvCxnSpPr>
            <a:cxnSpLocks noChangeShapeType="1"/>
          </p:cNvCxnSpPr>
          <p:nvPr/>
        </p:nvCxnSpPr>
        <p:spPr bwMode="auto">
          <a:xfrm>
            <a:off x="4668838" y="4129088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50" name="AutoShape 58"/>
          <p:cNvCxnSpPr>
            <a:cxnSpLocks noChangeShapeType="1"/>
          </p:cNvCxnSpPr>
          <p:nvPr/>
        </p:nvCxnSpPr>
        <p:spPr bwMode="auto">
          <a:xfrm flipV="1">
            <a:off x="5629275" y="3421063"/>
            <a:ext cx="454025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51" name="AutoShape 59"/>
          <p:cNvCxnSpPr>
            <a:cxnSpLocks noChangeShapeType="1"/>
          </p:cNvCxnSpPr>
          <p:nvPr/>
        </p:nvCxnSpPr>
        <p:spPr bwMode="auto">
          <a:xfrm>
            <a:off x="5629275" y="4129088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52" name="AutoShape 60"/>
          <p:cNvCxnSpPr>
            <a:cxnSpLocks noChangeShapeType="1"/>
            <a:stCxn id="520201" idx="6"/>
            <a:endCxn id="520204" idx="2"/>
          </p:cNvCxnSpPr>
          <p:nvPr/>
        </p:nvCxnSpPr>
        <p:spPr bwMode="auto">
          <a:xfrm flipV="1">
            <a:off x="2757488" y="4130675"/>
            <a:ext cx="454025" cy="708025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53" name="AutoShape 61"/>
          <p:cNvCxnSpPr>
            <a:cxnSpLocks noChangeShapeType="1"/>
            <a:stCxn id="520205" idx="6"/>
            <a:endCxn id="520208" idx="2"/>
          </p:cNvCxnSpPr>
          <p:nvPr/>
        </p:nvCxnSpPr>
        <p:spPr bwMode="auto">
          <a:xfrm flipV="1">
            <a:off x="3711575" y="4130675"/>
            <a:ext cx="455613" cy="708025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54" name="AutoShape 62"/>
          <p:cNvCxnSpPr>
            <a:cxnSpLocks noChangeShapeType="1"/>
            <a:stCxn id="520209" idx="6"/>
            <a:endCxn id="520212" idx="2"/>
          </p:cNvCxnSpPr>
          <p:nvPr/>
        </p:nvCxnSpPr>
        <p:spPr bwMode="auto">
          <a:xfrm flipV="1">
            <a:off x="4668838" y="4130675"/>
            <a:ext cx="458787" cy="708025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55" name="AutoShape 63"/>
          <p:cNvCxnSpPr>
            <a:cxnSpLocks noChangeShapeType="1"/>
            <a:stCxn id="520213" idx="6"/>
            <a:endCxn id="520216" idx="2"/>
          </p:cNvCxnSpPr>
          <p:nvPr/>
        </p:nvCxnSpPr>
        <p:spPr bwMode="auto">
          <a:xfrm flipV="1">
            <a:off x="5629275" y="4130675"/>
            <a:ext cx="452438" cy="708025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56" name="AutoShape 64"/>
          <p:cNvCxnSpPr>
            <a:cxnSpLocks noChangeShapeType="1"/>
            <a:stCxn id="520217" idx="6"/>
            <a:endCxn id="520218" idx="2"/>
          </p:cNvCxnSpPr>
          <p:nvPr/>
        </p:nvCxnSpPr>
        <p:spPr bwMode="auto">
          <a:xfrm flipV="1">
            <a:off x="6583363" y="4129088"/>
            <a:ext cx="455612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0257" name="Group 65"/>
          <p:cNvGrpSpPr>
            <a:grpSpLocks/>
          </p:cNvGrpSpPr>
          <p:nvPr/>
        </p:nvGrpSpPr>
        <p:grpSpPr bwMode="auto">
          <a:xfrm>
            <a:off x="2371725" y="2819400"/>
            <a:ext cx="4092575" cy="439738"/>
            <a:chOff x="3360" y="7920"/>
            <a:chExt cx="4704" cy="595"/>
          </a:xfrm>
        </p:grpSpPr>
        <p:sp>
          <p:nvSpPr>
            <p:cNvPr id="520258" name="Text Box 66"/>
            <p:cNvSpPr txBox="1">
              <a:spLocks noChangeArrowheads="1"/>
            </p:cNvSpPr>
            <p:nvPr/>
          </p:nvSpPr>
          <p:spPr bwMode="auto">
            <a:xfrm>
              <a:off x="3360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520259" name="Text Box 67"/>
            <p:cNvSpPr txBox="1">
              <a:spLocks noChangeArrowheads="1"/>
            </p:cNvSpPr>
            <p:nvPr/>
          </p:nvSpPr>
          <p:spPr bwMode="auto">
            <a:xfrm>
              <a:off x="4462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520260" name="Text Box 68"/>
            <p:cNvSpPr txBox="1">
              <a:spLocks noChangeArrowheads="1"/>
            </p:cNvSpPr>
            <p:nvPr/>
          </p:nvSpPr>
          <p:spPr bwMode="auto">
            <a:xfrm>
              <a:off x="5568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520261" name="Text Box 69"/>
            <p:cNvSpPr txBox="1">
              <a:spLocks noChangeArrowheads="1"/>
            </p:cNvSpPr>
            <p:nvPr/>
          </p:nvSpPr>
          <p:spPr bwMode="auto">
            <a:xfrm>
              <a:off x="6624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3</a:t>
              </a:r>
            </a:p>
          </p:txBody>
        </p:sp>
        <p:sp>
          <p:nvSpPr>
            <p:cNvPr id="520262" name="Text Box 70"/>
            <p:cNvSpPr txBox="1">
              <a:spLocks noChangeArrowheads="1"/>
            </p:cNvSpPr>
            <p:nvPr/>
          </p:nvSpPr>
          <p:spPr bwMode="auto">
            <a:xfrm>
              <a:off x="7728" y="7920"/>
              <a:ext cx="336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</p:grpSp>
      <p:cxnSp>
        <p:nvCxnSpPr>
          <p:cNvPr id="520263" name="AutoShape 71"/>
          <p:cNvCxnSpPr>
            <a:cxnSpLocks noChangeShapeType="1"/>
            <a:stCxn id="520201" idx="6"/>
            <a:endCxn id="520203" idx="2"/>
          </p:cNvCxnSpPr>
          <p:nvPr/>
        </p:nvCxnSpPr>
        <p:spPr bwMode="auto">
          <a:xfrm flipV="1">
            <a:off x="2757488" y="3421063"/>
            <a:ext cx="454025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64" name="AutoShape 72"/>
          <p:cNvCxnSpPr>
            <a:cxnSpLocks noChangeShapeType="1"/>
            <a:stCxn id="520205" idx="6"/>
            <a:endCxn id="520207" idx="2"/>
          </p:cNvCxnSpPr>
          <p:nvPr/>
        </p:nvCxnSpPr>
        <p:spPr bwMode="auto">
          <a:xfrm flipV="1">
            <a:off x="3711575" y="3421063"/>
            <a:ext cx="455613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65" name="AutoShape 73"/>
          <p:cNvCxnSpPr>
            <a:cxnSpLocks noChangeShapeType="1"/>
            <a:stCxn id="520209" idx="6"/>
            <a:endCxn id="520211" idx="2"/>
          </p:cNvCxnSpPr>
          <p:nvPr/>
        </p:nvCxnSpPr>
        <p:spPr bwMode="auto">
          <a:xfrm flipV="1">
            <a:off x="4668838" y="3421063"/>
            <a:ext cx="458787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0266" name="AutoShape 74"/>
          <p:cNvCxnSpPr>
            <a:cxnSpLocks noChangeShapeType="1"/>
            <a:stCxn id="520213" idx="6"/>
            <a:endCxn id="520215" idx="2"/>
          </p:cNvCxnSpPr>
          <p:nvPr/>
        </p:nvCxnSpPr>
        <p:spPr bwMode="auto">
          <a:xfrm flipV="1">
            <a:off x="5629275" y="3421063"/>
            <a:ext cx="452438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0267" name="Group 75"/>
          <p:cNvGrpSpPr>
            <a:grpSpLocks/>
          </p:cNvGrpSpPr>
          <p:nvPr/>
        </p:nvGrpSpPr>
        <p:grpSpPr bwMode="auto">
          <a:xfrm>
            <a:off x="2371725" y="5156200"/>
            <a:ext cx="4092575" cy="439738"/>
            <a:chOff x="3360" y="7920"/>
            <a:chExt cx="4704" cy="595"/>
          </a:xfrm>
        </p:grpSpPr>
        <p:sp>
          <p:nvSpPr>
            <p:cNvPr id="520268" name="Text Box 76"/>
            <p:cNvSpPr txBox="1">
              <a:spLocks noChangeArrowheads="1"/>
            </p:cNvSpPr>
            <p:nvPr/>
          </p:nvSpPr>
          <p:spPr bwMode="auto">
            <a:xfrm>
              <a:off x="3360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0269" name="Text Box 77"/>
            <p:cNvSpPr txBox="1">
              <a:spLocks noChangeArrowheads="1"/>
            </p:cNvSpPr>
            <p:nvPr/>
          </p:nvSpPr>
          <p:spPr bwMode="auto">
            <a:xfrm>
              <a:off x="4462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0270" name="Text Box 78"/>
            <p:cNvSpPr txBox="1">
              <a:spLocks noChangeArrowheads="1"/>
            </p:cNvSpPr>
            <p:nvPr/>
          </p:nvSpPr>
          <p:spPr bwMode="auto">
            <a:xfrm>
              <a:off x="5568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0271" name="Text Box 79"/>
            <p:cNvSpPr txBox="1">
              <a:spLocks noChangeArrowheads="1"/>
            </p:cNvSpPr>
            <p:nvPr/>
          </p:nvSpPr>
          <p:spPr bwMode="auto">
            <a:xfrm>
              <a:off x="6624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0272" name="Text Box 80"/>
            <p:cNvSpPr txBox="1">
              <a:spLocks noChangeArrowheads="1"/>
            </p:cNvSpPr>
            <p:nvPr/>
          </p:nvSpPr>
          <p:spPr bwMode="auto">
            <a:xfrm>
              <a:off x="7728" y="7920"/>
              <a:ext cx="336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</p:grpSp>
      <p:sp>
        <p:nvSpPr>
          <p:cNvPr id="520273" name="Rectangle 81"/>
          <p:cNvSpPr>
            <a:spLocks noChangeArrowheads="1"/>
          </p:cNvSpPr>
          <p:nvPr/>
        </p:nvSpPr>
        <p:spPr bwMode="auto">
          <a:xfrm>
            <a:off x="1905000" y="5638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pairs cannot be (C,B)</a:t>
            </a:r>
          </a:p>
        </p:txBody>
      </p:sp>
      <p:grpSp>
        <p:nvGrpSpPr>
          <p:cNvPr id="520381" name="Group 189"/>
          <p:cNvGrpSpPr>
            <a:grpSpLocks/>
          </p:cNvGrpSpPr>
          <p:nvPr/>
        </p:nvGrpSpPr>
        <p:grpSpPr bwMode="auto">
          <a:xfrm>
            <a:off x="4953000" y="533400"/>
            <a:ext cx="2895600" cy="2438400"/>
            <a:chOff x="3072" y="480"/>
            <a:chExt cx="1824" cy="1536"/>
          </a:xfrm>
        </p:grpSpPr>
        <p:sp>
          <p:nvSpPr>
            <p:cNvPr id="520290" name="Rectangle 98"/>
            <p:cNvSpPr>
              <a:spLocks noChangeArrowheads="1"/>
            </p:cNvSpPr>
            <p:nvPr/>
          </p:nvSpPr>
          <p:spPr bwMode="auto">
            <a:xfrm>
              <a:off x="4632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.2</a:t>
              </a:r>
            </a:p>
          </p:txBody>
        </p:sp>
        <p:sp>
          <p:nvSpPr>
            <p:cNvPr id="520289" name="Rectangle 97"/>
            <p:cNvSpPr>
              <a:spLocks noChangeArrowheads="1"/>
            </p:cNvSpPr>
            <p:nvPr/>
          </p:nvSpPr>
          <p:spPr bwMode="auto">
            <a:xfrm>
              <a:off x="4368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.6</a:t>
              </a:r>
            </a:p>
          </p:txBody>
        </p:sp>
        <p:sp>
          <p:nvSpPr>
            <p:cNvPr id="520288" name="Rectangle 96"/>
            <p:cNvSpPr>
              <a:spLocks noChangeArrowheads="1"/>
            </p:cNvSpPr>
            <p:nvPr/>
          </p:nvSpPr>
          <p:spPr bwMode="auto">
            <a:xfrm>
              <a:off x="4104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.2</a:t>
              </a:r>
            </a:p>
          </p:txBody>
        </p:sp>
        <p:sp>
          <p:nvSpPr>
            <p:cNvPr id="520287" name="Rectangle 95"/>
            <p:cNvSpPr>
              <a:spLocks noChangeArrowheads="1"/>
            </p:cNvSpPr>
            <p:nvPr/>
          </p:nvSpPr>
          <p:spPr bwMode="auto">
            <a:xfrm>
              <a:off x="3840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C</a:t>
              </a:r>
            </a:p>
          </p:txBody>
        </p:sp>
        <p:sp>
          <p:nvSpPr>
            <p:cNvPr id="520286" name="Rectangle 94"/>
            <p:cNvSpPr>
              <a:spLocks noChangeArrowheads="1"/>
            </p:cNvSpPr>
            <p:nvPr/>
          </p:nvSpPr>
          <p:spPr bwMode="auto">
            <a:xfrm>
              <a:off x="4632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.5</a:t>
              </a:r>
            </a:p>
          </p:txBody>
        </p:sp>
        <p:sp>
          <p:nvSpPr>
            <p:cNvPr id="520285" name="Rectangle 93"/>
            <p:cNvSpPr>
              <a:spLocks noChangeArrowheads="1"/>
            </p:cNvSpPr>
            <p:nvPr/>
          </p:nvSpPr>
          <p:spPr bwMode="auto">
            <a:xfrm>
              <a:off x="4368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.4</a:t>
              </a:r>
            </a:p>
          </p:txBody>
        </p:sp>
        <p:sp>
          <p:nvSpPr>
            <p:cNvPr id="520284" name="Rectangle 92"/>
            <p:cNvSpPr>
              <a:spLocks noChangeArrowheads="1"/>
            </p:cNvSpPr>
            <p:nvPr/>
          </p:nvSpPr>
          <p:spPr bwMode="auto">
            <a:xfrm>
              <a:off x="4104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.1</a:t>
              </a:r>
            </a:p>
          </p:txBody>
        </p:sp>
        <p:sp>
          <p:nvSpPr>
            <p:cNvPr id="520283" name="Rectangle 91"/>
            <p:cNvSpPr>
              <a:spLocks noChangeArrowheads="1"/>
            </p:cNvSpPr>
            <p:nvPr/>
          </p:nvSpPr>
          <p:spPr bwMode="auto">
            <a:xfrm>
              <a:off x="3840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B</a:t>
              </a:r>
            </a:p>
          </p:txBody>
        </p:sp>
        <p:sp>
          <p:nvSpPr>
            <p:cNvPr id="520282" name="Rectangle 90"/>
            <p:cNvSpPr>
              <a:spLocks noChangeArrowheads="1"/>
            </p:cNvSpPr>
            <p:nvPr/>
          </p:nvSpPr>
          <p:spPr bwMode="auto">
            <a:xfrm>
              <a:off x="4632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.3</a:t>
              </a:r>
            </a:p>
          </p:txBody>
        </p:sp>
        <p:sp>
          <p:nvSpPr>
            <p:cNvPr id="520281" name="Rectangle 89"/>
            <p:cNvSpPr>
              <a:spLocks noChangeArrowheads="1"/>
            </p:cNvSpPr>
            <p:nvPr/>
          </p:nvSpPr>
          <p:spPr bwMode="auto">
            <a:xfrm>
              <a:off x="4368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.5</a:t>
              </a:r>
            </a:p>
          </p:txBody>
        </p:sp>
        <p:sp>
          <p:nvSpPr>
            <p:cNvPr id="520280" name="Rectangle 88"/>
            <p:cNvSpPr>
              <a:spLocks noChangeArrowheads="1"/>
            </p:cNvSpPr>
            <p:nvPr/>
          </p:nvSpPr>
          <p:spPr bwMode="auto">
            <a:xfrm>
              <a:off x="4104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.2</a:t>
              </a:r>
            </a:p>
          </p:txBody>
        </p:sp>
        <p:sp>
          <p:nvSpPr>
            <p:cNvPr id="520279" name="Rectangle 87"/>
            <p:cNvSpPr>
              <a:spLocks noChangeArrowheads="1"/>
            </p:cNvSpPr>
            <p:nvPr/>
          </p:nvSpPr>
          <p:spPr bwMode="auto">
            <a:xfrm>
              <a:off x="3840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A</a:t>
              </a:r>
            </a:p>
          </p:txBody>
        </p:sp>
        <p:sp>
          <p:nvSpPr>
            <p:cNvPr id="520278" name="Rectangle 86"/>
            <p:cNvSpPr>
              <a:spLocks noChangeArrowheads="1"/>
            </p:cNvSpPr>
            <p:nvPr/>
          </p:nvSpPr>
          <p:spPr bwMode="auto">
            <a:xfrm>
              <a:off x="4632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C</a:t>
              </a:r>
            </a:p>
          </p:txBody>
        </p:sp>
        <p:sp>
          <p:nvSpPr>
            <p:cNvPr id="520277" name="Rectangle 85"/>
            <p:cNvSpPr>
              <a:spLocks noChangeArrowheads="1"/>
            </p:cNvSpPr>
            <p:nvPr/>
          </p:nvSpPr>
          <p:spPr bwMode="auto">
            <a:xfrm>
              <a:off x="4368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B</a:t>
              </a:r>
            </a:p>
          </p:txBody>
        </p:sp>
        <p:sp>
          <p:nvSpPr>
            <p:cNvPr id="520276" name="Rectangle 84"/>
            <p:cNvSpPr>
              <a:spLocks noChangeArrowheads="1"/>
            </p:cNvSpPr>
            <p:nvPr/>
          </p:nvSpPr>
          <p:spPr bwMode="auto">
            <a:xfrm>
              <a:off x="4104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A</a:t>
              </a:r>
            </a:p>
          </p:txBody>
        </p:sp>
        <p:sp>
          <p:nvSpPr>
            <p:cNvPr id="520275" name="Rectangle 83"/>
            <p:cNvSpPr>
              <a:spLocks noChangeArrowheads="1"/>
            </p:cNvSpPr>
            <p:nvPr/>
          </p:nvSpPr>
          <p:spPr bwMode="auto">
            <a:xfrm>
              <a:off x="3840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520291" name="Line 99"/>
            <p:cNvSpPr>
              <a:spLocks noChangeShapeType="1"/>
            </p:cNvSpPr>
            <p:nvPr/>
          </p:nvSpPr>
          <p:spPr bwMode="auto">
            <a:xfrm>
              <a:off x="3840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96" name="Line 104"/>
            <p:cNvSpPr>
              <a:spLocks noChangeShapeType="1"/>
            </p:cNvSpPr>
            <p:nvPr/>
          </p:nvSpPr>
          <p:spPr bwMode="auto">
            <a:xfrm>
              <a:off x="3840" y="480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08" name="Line 116"/>
            <p:cNvSpPr>
              <a:spLocks noChangeShapeType="1"/>
            </p:cNvSpPr>
            <p:nvPr/>
          </p:nvSpPr>
          <p:spPr bwMode="auto">
            <a:xfrm>
              <a:off x="4104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09" name="Line 117"/>
            <p:cNvSpPr>
              <a:spLocks noChangeShapeType="1"/>
            </p:cNvSpPr>
            <p:nvPr/>
          </p:nvSpPr>
          <p:spPr bwMode="auto">
            <a:xfrm>
              <a:off x="3840" y="729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10" name="Line 118"/>
            <p:cNvSpPr>
              <a:spLocks noChangeShapeType="1"/>
            </p:cNvSpPr>
            <p:nvPr/>
          </p:nvSpPr>
          <p:spPr bwMode="auto">
            <a:xfrm>
              <a:off x="4368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12" name="Line 120"/>
            <p:cNvSpPr>
              <a:spLocks noChangeShapeType="1"/>
            </p:cNvSpPr>
            <p:nvPr/>
          </p:nvSpPr>
          <p:spPr bwMode="auto">
            <a:xfrm>
              <a:off x="4632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15" name="Line 123"/>
            <p:cNvSpPr>
              <a:spLocks noChangeShapeType="1"/>
            </p:cNvSpPr>
            <p:nvPr/>
          </p:nvSpPr>
          <p:spPr bwMode="auto">
            <a:xfrm>
              <a:off x="4896" y="729"/>
              <a:ext cx="0" cy="74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17" name="Line 125"/>
            <p:cNvSpPr>
              <a:spLocks noChangeShapeType="1"/>
            </p:cNvSpPr>
            <p:nvPr/>
          </p:nvSpPr>
          <p:spPr bwMode="auto">
            <a:xfrm>
              <a:off x="3840" y="978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31" name="Line 139"/>
            <p:cNvSpPr>
              <a:spLocks noChangeShapeType="1"/>
            </p:cNvSpPr>
            <p:nvPr/>
          </p:nvSpPr>
          <p:spPr bwMode="auto">
            <a:xfrm>
              <a:off x="3840" y="1227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45" name="Line 153"/>
            <p:cNvSpPr>
              <a:spLocks noChangeShapeType="1"/>
            </p:cNvSpPr>
            <p:nvPr/>
          </p:nvSpPr>
          <p:spPr bwMode="auto">
            <a:xfrm>
              <a:off x="4104" y="1476"/>
              <a:ext cx="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57" name="Line 165"/>
            <p:cNvSpPr>
              <a:spLocks noChangeShapeType="1"/>
            </p:cNvSpPr>
            <p:nvPr/>
          </p:nvSpPr>
          <p:spPr bwMode="auto">
            <a:xfrm>
              <a:off x="4104" y="729"/>
              <a:ext cx="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00" name="Line 108"/>
            <p:cNvSpPr>
              <a:spLocks noChangeShapeType="1"/>
            </p:cNvSpPr>
            <p:nvPr/>
          </p:nvSpPr>
          <p:spPr bwMode="auto">
            <a:xfrm>
              <a:off x="4896" y="480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59" name="Line 167"/>
            <p:cNvSpPr>
              <a:spLocks noChangeShapeType="1"/>
            </p:cNvSpPr>
            <p:nvPr/>
          </p:nvSpPr>
          <p:spPr bwMode="auto">
            <a:xfrm>
              <a:off x="4104" y="729"/>
              <a:ext cx="0" cy="74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295" name="Line 103"/>
            <p:cNvSpPr>
              <a:spLocks noChangeShapeType="1"/>
            </p:cNvSpPr>
            <p:nvPr/>
          </p:nvSpPr>
          <p:spPr bwMode="auto">
            <a:xfrm>
              <a:off x="3840" y="1476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65" name="Line 173"/>
            <p:cNvSpPr>
              <a:spLocks noChangeShapeType="1"/>
            </p:cNvSpPr>
            <p:nvPr/>
          </p:nvSpPr>
          <p:spPr bwMode="auto">
            <a:xfrm>
              <a:off x="4368" y="72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67" name="Line 175"/>
            <p:cNvSpPr>
              <a:spLocks noChangeShapeType="1"/>
            </p:cNvSpPr>
            <p:nvPr/>
          </p:nvSpPr>
          <p:spPr bwMode="auto">
            <a:xfrm>
              <a:off x="4632" y="72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70" name="Line 178"/>
            <p:cNvSpPr>
              <a:spLocks noChangeShapeType="1"/>
            </p:cNvSpPr>
            <p:nvPr/>
          </p:nvSpPr>
          <p:spPr bwMode="auto">
            <a:xfrm>
              <a:off x="4104" y="978"/>
              <a:ext cx="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72" name="Line 180"/>
            <p:cNvSpPr>
              <a:spLocks noChangeShapeType="1"/>
            </p:cNvSpPr>
            <p:nvPr/>
          </p:nvSpPr>
          <p:spPr bwMode="auto">
            <a:xfrm>
              <a:off x="4104" y="1227"/>
              <a:ext cx="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0375" name="Text Box 183"/>
            <p:cNvSpPr txBox="1">
              <a:spLocks noChangeArrowheads="1"/>
            </p:cNvSpPr>
            <p:nvPr/>
          </p:nvSpPr>
          <p:spPr bwMode="auto">
            <a:xfrm>
              <a:off x="3264" y="960"/>
              <a:ext cx="6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M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3</a:t>
              </a:r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520380" name="Group 188"/>
            <p:cNvGrpSpPr>
              <a:grpSpLocks/>
            </p:cNvGrpSpPr>
            <p:nvPr/>
          </p:nvGrpSpPr>
          <p:grpSpPr bwMode="auto">
            <a:xfrm>
              <a:off x="3072" y="1104"/>
              <a:ext cx="288" cy="912"/>
              <a:chOff x="3072" y="1104"/>
              <a:chExt cx="288" cy="912"/>
            </a:xfrm>
          </p:grpSpPr>
          <p:sp>
            <p:nvSpPr>
              <p:cNvPr id="520377" name="Line 185"/>
              <p:cNvSpPr>
                <a:spLocks noChangeShapeType="1"/>
              </p:cNvSpPr>
              <p:nvPr/>
            </p:nvSpPr>
            <p:spPr bwMode="auto">
              <a:xfrm flipV="1">
                <a:off x="3072" y="1104"/>
                <a:ext cx="0" cy="912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0379" name="Line 187"/>
              <p:cNvSpPr>
                <a:spLocks noChangeShapeType="1"/>
              </p:cNvSpPr>
              <p:nvPr/>
            </p:nvSpPr>
            <p:spPr bwMode="auto">
              <a:xfrm>
                <a:off x="3072" y="1104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lg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0422" name="Rectangle 230"/>
          <p:cNvSpPr>
            <a:spLocks noChangeArrowheads="1"/>
          </p:cNvSpPr>
          <p:nvPr/>
        </p:nvSpPr>
        <p:spPr bwMode="auto">
          <a:xfrm>
            <a:off x="7086600" y="17526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</a:p>
        </p:txBody>
      </p:sp>
    </p:spTree>
  </p:cSld>
  <p:clrMapOvr>
    <a:masterClrMapping/>
  </p:clrMapOvr>
  <p:transition spd="med" advTm="33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4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1F114343-A555-45A9-9A46-4E76C7080AD3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524368" name="Rectangle 80"/>
          <p:cNvSpPr>
            <a:spLocks noChangeArrowheads="1"/>
          </p:cNvSpPr>
          <p:nvPr/>
        </p:nvSpPr>
        <p:spPr bwMode="auto">
          <a:xfrm>
            <a:off x="1905000" y="5638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</a:t>
            </a:r>
            <a:r>
              <a:rPr lang="en-US" altLang="en-US" sz="3000">
                <a:solidFill>
                  <a:schemeClr val="bg2"/>
                </a:solidFill>
              </a:rPr>
              <a:t>2</a:t>
            </a: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only be </a:t>
            </a:r>
            <a:r>
              <a:rPr lang="en-US" altLang="en-US" sz="3000">
                <a:solidFill>
                  <a:srgbClr val="990099"/>
                </a:solidFill>
              </a:rPr>
              <a:t>C</a:t>
            </a:r>
          </a:p>
        </p:txBody>
      </p:sp>
      <p:sp>
        <p:nvSpPr>
          <p:cNvPr id="524370" name="Rectangle 82"/>
          <p:cNvSpPr>
            <a:spLocks noChangeArrowheads="1"/>
          </p:cNvSpPr>
          <p:nvPr/>
        </p:nvSpPr>
        <p:spPr bwMode="auto">
          <a:xfrm>
            <a:off x="1219200" y="5638800"/>
            <a:ext cx="6553200" cy="457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more than 2 </a:t>
            </a:r>
            <a:r>
              <a:rPr lang="en-US" altLang="en-US" sz="3000">
                <a:solidFill>
                  <a:srgbClr val="990099"/>
                </a:solidFill>
              </a:rPr>
              <a:t>B</a:t>
            </a: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in the sequence</a:t>
            </a:r>
            <a:endParaRPr lang="en-US" altLang="en-US" sz="3000">
              <a:solidFill>
                <a:srgbClr val="990099"/>
              </a:solidFill>
            </a:endParaRPr>
          </a:p>
        </p:txBody>
      </p:sp>
      <p:sp>
        <p:nvSpPr>
          <p:cNvPr id="524369" name="Rectangle 81"/>
          <p:cNvSpPr>
            <a:spLocks noChangeArrowheads="1"/>
          </p:cNvSpPr>
          <p:nvPr/>
        </p:nvSpPr>
        <p:spPr bwMode="auto">
          <a:xfrm>
            <a:off x="1219200" y="5638800"/>
            <a:ext cx="6553200" cy="457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token </a:t>
            </a:r>
            <a:r>
              <a:rPr lang="en-US" altLang="en-US" sz="3000">
                <a:solidFill>
                  <a:schemeClr val="bg2"/>
                </a:solidFill>
              </a:rPr>
              <a:t>1</a:t>
            </a: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3000">
                <a:solidFill>
                  <a:srgbClr val="990099"/>
                </a:solidFill>
              </a:rPr>
              <a:t>B</a:t>
            </a: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token </a:t>
            </a:r>
            <a:r>
              <a:rPr lang="en-US" altLang="en-US" sz="3000">
                <a:solidFill>
                  <a:schemeClr val="bg2"/>
                </a:solidFill>
              </a:rPr>
              <a:t>3</a:t>
            </a:r>
            <a:r>
              <a:rPr lang="en-US" altLang="en-US" sz="3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3000">
                <a:solidFill>
                  <a:srgbClr val="990099"/>
                </a:solidFill>
              </a:rPr>
              <a:t>C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Viterbi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altLang="en-US"/>
              <a:t>Very simple and efficient</a:t>
            </a:r>
          </a:p>
          <a:p>
            <a:r>
              <a:rPr lang="en-US" altLang="en-US"/>
              <a:t>Some declarative constraints can already be added </a:t>
            </a:r>
            <a:br>
              <a:rPr lang="en-US" altLang="en-US"/>
            </a:br>
            <a:r>
              <a:rPr lang="en-US" altLang="en-US"/>
              <a:t>by modifying matrix entries</a:t>
            </a:r>
          </a:p>
        </p:txBody>
      </p:sp>
      <p:sp>
        <p:nvSpPr>
          <p:cNvPr id="524292" name="Oval 4"/>
          <p:cNvSpPr>
            <a:spLocks noChangeArrowheads="1"/>
          </p:cNvSpPr>
          <p:nvPr/>
        </p:nvSpPr>
        <p:spPr bwMode="auto">
          <a:xfrm>
            <a:off x="1295400" y="3917950"/>
            <a:ext cx="5016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s</a:t>
            </a:r>
          </a:p>
        </p:txBody>
      </p:sp>
      <p:grpSp>
        <p:nvGrpSpPr>
          <p:cNvPr id="524293" name="Group 5"/>
          <p:cNvGrpSpPr>
            <a:grpSpLocks/>
          </p:cNvGrpSpPr>
          <p:nvPr/>
        </p:nvGrpSpPr>
        <p:grpSpPr bwMode="auto">
          <a:xfrm>
            <a:off x="2255838" y="3208338"/>
            <a:ext cx="501650" cy="1843087"/>
            <a:chOff x="2640" y="8591"/>
            <a:chExt cx="576" cy="2497"/>
          </a:xfrm>
        </p:grpSpPr>
        <p:sp>
          <p:nvSpPr>
            <p:cNvPr id="524294" name="Oval 6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4295" name="Oval 7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4296" name="Oval 8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4297" name="Group 9"/>
          <p:cNvGrpSpPr>
            <a:grpSpLocks/>
          </p:cNvGrpSpPr>
          <p:nvPr/>
        </p:nvGrpSpPr>
        <p:grpSpPr bwMode="auto">
          <a:xfrm>
            <a:off x="3211513" y="3208338"/>
            <a:ext cx="500062" cy="1843087"/>
            <a:chOff x="2640" y="8591"/>
            <a:chExt cx="576" cy="2497"/>
          </a:xfrm>
        </p:grpSpPr>
        <p:sp>
          <p:nvSpPr>
            <p:cNvPr id="524298" name="Oval 10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4299" name="Oval 11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4300" name="Oval 12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4301" name="Group 13"/>
          <p:cNvGrpSpPr>
            <a:grpSpLocks/>
          </p:cNvGrpSpPr>
          <p:nvPr/>
        </p:nvGrpSpPr>
        <p:grpSpPr bwMode="auto">
          <a:xfrm>
            <a:off x="4167188" y="3208338"/>
            <a:ext cx="501650" cy="1843087"/>
            <a:chOff x="2640" y="8591"/>
            <a:chExt cx="576" cy="2497"/>
          </a:xfrm>
        </p:grpSpPr>
        <p:sp>
          <p:nvSpPr>
            <p:cNvPr id="524302" name="Oval 14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4303" name="Oval 15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4304" name="Oval 16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4305" name="Group 17"/>
          <p:cNvGrpSpPr>
            <a:grpSpLocks/>
          </p:cNvGrpSpPr>
          <p:nvPr/>
        </p:nvGrpSpPr>
        <p:grpSpPr bwMode="auto">
          <a:xfrm>
            <a:off x="5127625" y="3208338"/>
            <a:ext cx="501650" cy="1843087"/>
            <a:chOff x="2640" y="8591"/>
            <a:chExt cx="576" cy="2497"/>
          </a:xfrm>
        </p:grpSpPr>
        <p:sp>
          <p:nvSpPr>
            <p:cNvPr id="524306" name="Oval 18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4307" name="Oval 19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4308" name="Oval 20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grpSp>
        <p:nvGrpSpPr>
          <p:cNvPr id="524309" name="Group 21"/>
          <p:cNvGrpSpPr>
            <a:grpSpLocks/>
          </p:cNvGrpSpPr>
          <p:nvPr/>
        </p:nvGrpSpPr>
        <p:grpSpPr bwMode="auto">
          <a:xfrm>
            <a:off x="6081713" y="3208338"/>
            <a:ext cx="501650" cy="1843087"/>
            <a:chOff x="2640" y="8591"/>
            <a:chExt cx="576" cy="2497"/>
          </a:xfrm>
        </p:grpSpPr>
        <p:sp>
          <p:nvSpPr>
            <p:cNvPr id="524310" name="Oval 22"/>
            <p:cNvSpPr>
              <a:spLocks noChangeArrowheads="1"/>
            </p:cNvSpPr>
            <p:nvPr/>
          </p:nvSpPr>
          <p:spPr bwMode="auto">
            <a:xfrm>
              <a:off x="2640" y="8591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4311" name="Oval 23"/>
            <p:cNvSpPr>
              <a:spLocks noChangeArrowheads="1"/>
            </p:cNvSpPr>
            <p:nvPr/>
          </p:nvSpPr>
          <p:spPr bwMode="auto">
            <a:xfrm>
              <a:off x="2640" y="955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4312" name="Oval 24"/>
            <p:cNvSpPr>
              <a:spLocks noChangeArrowheads="1"/>
            </p:cNvSpPr>
            <p:nvPr/>
          </p:nvSpPr>
          <p:spPr bwMode="auto">
            <a:xfrm>
              <a:off x="2640" y="10512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b="1"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</p:grpSp>
      <p:sp>
        <p:nvSpPr>
          <p:cNvPr id="524313" name="Oval 25"/>
          <p:cNvSpPr>
            <a:spLocks noChangeArrowheads="1"/>
          </p:cNvSpPr>
          <p:nvPr/>
        </p:nvSpPr>
        <p:spPr bwMode="auto">
          <a:xfrm>
            <a:off x="7038975" y="3917950"/>
            <a:ext cx="501650" cy="4238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t</a:t>
            </a:r>
            <a:endParaRPr lang="zh-TW" altLang="en-US" sz="2500" i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524314" name="AutoShape 26"/>
          <p:cNvCxnSpPr>
            <a:cxnSpLocks noChangeShapeType="1"/>
            <a:stCxn id="524292" idx="6"/>
            <a:endCxn id="524294" idx="2"/>
          </p:cNvCxnSpPr>
          <p:nvPr/>
        </p:nvCxnSpPr>
        <p:spPr bwMode="auto">
          <a:xfrm flipV="1">
            <a:off x="1797050" y="3421063"/>
            <a:ext cx="458788" cy="70802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15" name="AutoShape 27"/>
          <p:cNvCxnSpPr>
            <a:cxnSpLocks noChangeShapeType="1"/>
            <a:stCxn id="524292" idx="6"/>
            <a:endCxn id="524295" idx="2"/>
          </p:cNvCxnSpPr>
          <p:nvPr/>
        </p:nvCxnSpPr>
        <p:spPr bwMode="auto">
          <a:xfrm>
            <a:off x="1797050" y="4129088"/>
            <a:ext cx="45878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16" name="AutoShape 28"/>
          <p:cNvCxnSpPr>
            <a:cxnSpLocks noChangeShapeType="1"/>
            <a:stCxn id="524292" idx="6"/>
            <a:endCxn id="524296" idx="2"/>
          </p:cNvCxnSpPr>
          <p:nvPr/>
        </p:nvCxnSpPr>
        <p:spPr bwMode="auto">
          <a:xfrm>
            <a:off x="1797050" y="4129088"/>
            <a:ext cx="458788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17" name="AutoShape 29"/>
          <p:cNvCxnSpPr>
            <a:cxnSpLocks noChangeShapeType="1"/>
          </p:cNvCxnSpPr>
          <p:nvPr/>
        </p:nvCxnSpPr>
        <p:spPr bwMode="auto">
          <a:xfrm>
            <a:off x="2746375" y="3421063"/>
            <a:ext cx="45402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18" name="AutoShape 30"/>
          <p:cNvCxnSpPr>
            <a:cxnSpLocks noChangeShapeType="1"/>
            <a:stCxn id="524294" idx="6"/>
            <a:endCxn id="524299" idx="2"/>
          </p:cNvCxnSpPr>
          <p:nvPr/>
        </p:nvCxnSpPr>
        <p:spPr bwMode="auto">
          <a:xfrm>
            <a:off x="2757488" y="3421063"/>
            <a:ext cx="454025" cy="70961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19" name="AutoShape 31"/>
          <p:cNvCxnSpPr>
            <a:cxnSpLocks noChangeShapeType="1"/>
            <a:stCxn id="524294" idx="6"/>
            <a:endCxn id="524300" idx="2"/>
          </p:cNvCxnSpPr>
          <p:nvPr/>
        </p:nvCxnSpPr>
        <p:spPr bwMode="auto">
          <a:xfrm>
            <a:off x="2757488" y="3421063"/>
            <a:ext cx="454025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0" name="AutoShape 32"/>
          <p:cNvCxnSpPr>
            <a:cxnSpLocks noChangeShapeType="1"/>
            <a:stCxn id="524298" idx="6"/>
            <a:endCxn id="524302" idx="2"/>
          </p:cNvCxnSpPr>
          <p:nvPr/>
        </p:nvCxnSpPr>
        <p:spPr bwMode="auto">
          <a:xfrm>
            <a:off x="3711575" y="3421063"/>
            <a:ext cx="455613" cy="0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1" name="AutoShape 33"/>
          <p:cNvCxnSpPr>
            <a:cxnSpLocks noChangeShapeType="1"/>
            <a:stCxn id="524302" idx="6"/>
            <a:endCxn id="524306" idx="2"/>
          </p:cNvCxnSpPr>
          <p:nvPr/>
        </p:nvCxnSpPr>
        <p:spPr bwMode="auto">
          <a:xfrm>
            <a:off x="4668838" y="3421063"/>
            <a:ext cx="458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2" name="AutoShape 34"/>
          <p:cNvCxnSpPr>
            <a:cxnSpLocks noChangeShapeType="1"/>
            <a:stCxn id="524306" idx="6"/>
            <a:endCxn id="524310" idx="2"/>
          </p:cNvCxnSpPr>
          <p:nvPr/>
        </p:nvCxnSpPr>
        <p:spPr bwMode="auto">
          <a:xfrm>
            <a:off x="5629275" y="3421063"/>
            <a:ext cx="452438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3" name="AutoShape 35"/>
          <p:cNvCxnSpPr>
            <a:cxnSpLocks noChangeShapeType="1"/>
            <a:stCxn id="524310" idx="6"/>
            <a:endCxn id="524313" idx="2"/>
          </p:cNvCxnSpPr>
          <p:nvPr/>
        </p:nvCxnSpPr>
        <p:spPr bwMode="auto">
          <a:xfrm>
            <a:off x="6583363" y="3421063"/>
            <a:ext cx="455612" cy="708025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4" name="AutoShape 36"/>
          <p:cNvCxnSpPr>
            <a:cxnSpLocks noChangeShapeType="1"/>
            <a:stCxn id="524295" idx="6"/>
            <a:endCxn id="524299" idx="2"/>
          </p:cNvCxnSpPr>
          <p:nvPr/>
        </p:nvCxnSpPr>
        <p:spPr bwMode="auto">
          <a:xfrm>
            <a:off x="2757488" y="4129088"/>
            <a:ext cx="454025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5" name="AutoShape 37"/>
          <p:cNvCxnSpPr>
            <a:cxnSpLocks noChangeShapeType="1"/>
            <a:stCxn id="524299" idx="6"/>
            <a:endCxn id="524303" idx="2"/>
          </p:cNvCxnSpPr>
          <p:nvPr/>
        </p:nvCxnSpPr>
        <p:spPr bwMode="auto">
          <a:xfrm>
            <a:off x="3711575" y="4130675"/>
            <a:ext cx="455613" cy="0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6" name="AutoShape 38"/>
          <p:cNvCxnSpPr>
            <a:cxnSpLocks noChangeShapeType="1"/>
            <a:stCxn id="524303" idx="6"/>
            <a:endCxn id="524307" idx="2"/>
          </p:cNvCxnSpPr>
          <p:nvPr/>
        </p:nvCxnSpPr>
        <p:spPr bwMode="auto">
          <a:xfrm>
            <a:off x="4668838" y="4130675"/>
            <a:ext cx="458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7" name="AutoShape 39"/>
          <p:cNvCxnSpPr>
            <a:cxnSpLocks noChangeShapeType="1"/>
            <a:stCxn id="524307" idx="6"/>
            <a:endCxn id="524311" idx="2"/>
          </p:cNvCxnSpPr>
          <p:nvPr/>
        </p:nvCxnSpPr>
        <p:spPr bwMode="auto">
          <a:xfrm>
            <a:off x="5629275" y="4130675"/>
            <a:ext cx="4524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8" name="AutoShape 40"/>
          <p:cNvCxnSpPr>
            <a:cxnSpLocks noChangeShapeType="1"/>
            <a:stCxn id="524296" idx="6"/>
            <a:endCxn id="524300" idx="2"/>
          </p:cNvCxnSpPr>
          <p:nvPr/>
        </p:nvCxnSpPr>
        <p:spPr bwMode="auto">
          <a:xfrm>
            <a:off x="2757488" y="4838700"/>
            <a:ext cx="4540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29" name="AutoShape 41"/>
          <p:cNvCxnSpPr>
            <a:cxnSpLocks noChangeShapeType="1"/>
            <a:stCxn id="524300" idx="6"/>
            <a:endCxn id="524304" idx="2"/>
          </p:cNvCxnSpPr>
          <p:nvPr/>
        </p:nvCxnSpPr>
        <p:spPr bwMode="auto">
          <a:xfrm>
            <a:off x="3711575" y="4838700"/>
            <a:ext cx="45561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0" name="AutoShape 42"/>
          <p:cNvCxnSpPr>
            <a:cxnSpLocks noChangeShapeType="1"/>
            <a:stCxn id="524304" idx="6"/>
            <a:endCxn id="524308" idx="2"/>
          </p:cNvCxnSpPr>
          <p:nvPr/>
        </p:nvCxnSpPr>
        <p:spPr bwMode="auto">
          <a:xfrm>
            <a:off x="4668838" y="4838700"/>
            <a:ext cx="45878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1" name="AutoShape 43"/>
          <p:cNvCxnSpPr>
            <a:cxnSpLocks noChangeShapeType="1"/>
            <a:stCxn id="524308" idx="6"/>
            <a:endCxn id="524312" idx="2"/>
          </p:cNvCxnSpPr>
          <p:nvPr/>
        </p:nvCxnSpPr>
        <p:spPr bwMode="auto">
          <a:xfrm>
            <a:off x="5629275" y="4838700"/>
            <a:ext cx="4524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2" name="AutoShape 44"/>
          <p:cNvCxnSpPr>
            <a:cxnSpLocks noChangeShapeType="1"/>
            <a:stCxn id="524298" idx="6"/>
            <a:endCxn id="524303" idx="2"/>
          </p:cNvCxnSpPr>
          <p:nvPr/>
        </p:nvCxnSpPr>
        <p:spPr bwMode="auto">
          <a:xfrm>
            <a:off x="3711575" y="3421063"/>
            <a:ext cx="455613" cy="709612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3" name="AutoShape 45"/>
          <p:cNvCxnSpPr>
            <a:cxnSpLocks noChangeShapeType="1"/>
          </p:cNvCxnSpPr>
          <p:nvPr/>
        </p:nvCxnSpPr>
        <p:spPr bwMode="auto">
          <a:xfrm>
            <a:off x="4668838" y="3421063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4" name="AutoShape 46"/>
          <p:cNvCxnSpPr>
            <a:cxnSpLocks noChangeShapeType="1"/>
            <a:stCxn id="524306" idx="6"/>
            <a:endCxn id="524311" idx="2"/>
          </p:cNvCxnSpPr>
          <p:nvPr/>
        </p:nvCxnSpPr>
        <p:spPr bwMode="auto">
          <a:xfrm>
            <a:off x="5629275" y="3421063"/>
            <a:ext cx="452438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5" name="AutoShape 47"/>
          <p:cNvCxnSpPr>
            <a:cxnSpLocks noChangeShapeType="1"/>
            <a:stCxn id="524311" idx="6"/>
            <a:endCxn id="524313" idx="2"/>
          </p:cNvCxnSpPr>
          <p:nvPr/>
        </p:nvCxnSpPr>
        <p:spPr bwMode="auto">
          <a:xfrm flipV="1">
            <a:off x="6583363" y="4129088"/>
            <a:ext cx="455612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6" name="AutoShape 48"/>
          <p:cNvCxnSpPr>
            <a:cxnSpLocks noChangeShapeType="1"/>
            <a:stCxn id="524298" idx="6"/>
            <a:endCxn id="524304" idx="2"/>
          </p:cNvCxnSpPr>
          <p:nvPr/>
        </p:nvCxnSpPr>
        <p:spPr bwMode="auto">
          <a:xfrm>
            <a:off x="3711575" y="3421063"/>
            <a:ext cx="455613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7" name="AutoShape 49"/>
          <p:cNvCxnSpPr>
            <a:cxnSpLocks noChangeShapeType="1"/>
            <a:stCxn id="524302" idx="6"/>
            <a:endCxn id="524308" idx="2"/>
          </p:cNvCxnSpPr>
          <p:nvPr/>
        </p:nvCxnSpPr>
        <p:spPr bwMode="auto">
          <a:xfrm>
            <a:off x="4668838" y="3421063"/>
            <a:ext cx="458787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8" name="AutoShape 50"/>
          <p:cNvCxnSpPr>
            <a:cxnSpLocks noChangeShapeType="1"/>
            <a:stCxn id="524306" idx="6"/>
            <a:endCxn id="524312" idx="2"/>
          </p:cNvCxnSpPr>
          <p:nvPr/>
        </p:nvCxnSpPr>
        <p:spPr bwMode="auto">
          <a:xfrm>
            <a:off x="5629275" y="3421063"/>
            <a:ext cx="452438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39" name="AutoShape 51"/>
          <p:cNvCxnSpPr>
            <a:cxnSpLocks noChangeShapeType="1"/>
            <a:stCxn id="524295" idx="6"/>
            <a:endCxn id="524298" idx="2"/>
          </p:cNvCxnSpPr>
          <p:nvPr/>
        </p:nvCxnSpPr>
        <p:spPr bwMode="auto">
          <a:xfrm flipV="1">
            <a:off x="2757488" y="3421063"/>
            <a:ext cx="454025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0" name="AutoShape 52"/>
          <p:cNvCxnSpPr>
            <a:cxnSpLocks noChangeShapeType="1"/>
            <a:stCxn id="524295" idx="6"/>
            <a:endCxn id="524300" idx="2"/>
          </p:cNvCxnSpPr>
          <p:nvPr/>
        </p:nvCxnSpPr>
        <p:spPr bwMode="auto">
          <a:xfrm>
            <a:off x="2757488" y="4129088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1" name="AutoShape 53"/>
          <p:cNvCxnSpPr>
            <a:cxnSpLocks noChangeShapeType="1"/>
          </p:cNvCxnSpPr>
          <p:nvPr/>
        </p:nvCxnSpPr>
        <p:spPr bwMode="auto">
          <a:xfrm flipV="1">
            <a:off x="3708400" y="3421063"/>
            <a:ext cx="452438" cy="708025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2" name="AutoShape 54"/>
          <p:cNvCxnSpPr>
            <a:cxnSpLocks noChangeShapeType="1"/>
          </p:cNvCxnSpPr>
          <p:nvPr/>
        </p:nvCxnSpPr>
        <p:spPr bwMode="auto">
          <a:xfrm>
            <a:off x="3708400" y="4129088"/>
            <a:ext cx="452438" cy="709612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3" name="AutoShape 55"/>
          <p:cNvCxnSpPr>
            <a:cxnSpLocks noChangeShapeType="1"/>
          </p:cNvCxnSpPr>
          <p:nvPr/>
        </p:nvCxnSpPr>
        <p:spPr bwMode="auto">
          <a:xfrm flipV="1">
            <a:off x="4668838" y="3421063"/>
            <a:ext cx="454025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4" name="AutoShape 56"/>
          <p:cNvCxnSpPr>
            <a:cxnSpLocks noChangeShapeType="1"/>
          </p:cNvCxnSpPr>
          <p:nvPr/>
        </p:nvCxnSpPr>
        <p:spPr bwMode="auto">
          <a:xfrm>
            <a:off x="4668838" y="4129088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5" name="AutoShape 57"/>
          <p:cNvCxnSpPr>
            <a:cxnSpLocks noChangeShapeType="1"/>
          </p:cNvCxnSpPr>
          <p:nvPr/>
        </p:nvCxnSpPr>
        <p:spPr bwMode="auto">
          <a:xfrm flipV="1">
            <a:off x="5629275" y="3421063"/>
            <a:ext cx="454025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6" name="AutoShape 58"/>
          <p:cNvCxnSpPr>
            <a:cxnSpLocks noChangeShapeType="1"/>
          </p:cNvCxnSpPr>
          <p:nvPr/>
        </p:nvCxnSpPr>
        <p:spPr bwMode="auto">
          <a:xfrm>
            <a:off x="5629275" y="4129088"/>
            <a:ext cx="454025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7" name="AutoShape 59"/>
          <p:cNvCxnSpPr>
            <a:cxnSpLocks noChangeShapeType="1"/>
            <a:stCxn id="524296" idx="6"/>
            <a:endCxn id="524299" idx="2"/>
          </p:cNvCxnSpPr>
          <p:nvPr/>
        </p:nvCxnSpPr>
        <p:spPr bwMode="auto">
          <a:xfrm flipV="1">
            <a:off x="2757488" y="4130675"/>
            <a:ext cx="454025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8" name="AutoShape 60"/>
          <p:cNvCxnSpPr>
            <a:cxnSpLocks noChangeShapeType="1"/>
            <a:stCxn id="524300" idx="6"/>
            <a:endCxn id="524303" idx="2"/>
          </p:cNvCxnSpPr>
          <p:nvPr/>
        </p:nvCxnSpPr>
        <p:spPr bwMode="auto">
          <a:xfrm flipV="1">
            <a:off x="3711575" y="4130675"/>
            <a:ext cx="455613" cy="708025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49" name="AutoShape 61"/>
          <p:cNvCxnSpPr>
            <a:cxnSpLocks noChangeShapeType="1"/>
            <a:stCxn id="524304" idx="6"/>
            <a:endCxn id="524307" idx="2"/>
          </p:cNvCxnSpPr>
          <p:nvPr/>
        </p:nvCxnSpPr>
        <p:spPr bwMode="auto">
          <a:xfrm flipV="1">
            <a:off x="4668838" y="4130675"/>
            <a:ext cx="458787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50" name="AutoShape 62"/>
          <p:cNvCxnSpPr>
            <a:cxnSpLocks noChangeShapeType="1"/>
            <a:stCxn id="524308" idx="6"/>
            <a:endCxn id="524311" idx="2"/>
          </p:cNvCxnSpPr>
          <p:nvPr/>
        </p:nvCxnSpPr>
        <p:spPr bwMode="auto">
          <a:xfrm flipV="1">
            <a:off x="5629275" y="4130675"/>
            <a:ext cx="452438" cy="7080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51" name="AutoShape 63"/>
          <p:cNvCxnSpPr>
            <a:cxnSpLocks noChangeShapeType="1"/>
            <a:stCxn id="524312" idx="6"/>
            <a:endCxn id="524313" idx="2"/>
          </p:cNvCxnSpPr>
          <p:nvPr/>
        </p:nvCxnSpPr>
        <p:spPr bwMode="auto">
          <a:xfrm flipV="1">
            <a:off x="6583363" y="4129088"/>
            <a:ext cx="455612" cy="7096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4352" name="Group 64"/>
          <p:cNvGrpSpPr>
            <a:grpSpLocks/>
          </p:cNvGrpSpPr>
          <p:nvPr/>
        </p:nvGrpSpPr>
        <p:grpSpPr bwMode="auto">
          <a:xfrm>
            <a:off x="2371725" y="2819400"/>
            <a:ext cx="4092575" cy="439738"/>
            <a:chOff x="3360" y="7920"/>
            <a:chExt cx="4704" cy="595"/>
          </a:xfrm>
        </p:grpSpPr>
        <p:sp>
          <p:nvSpPr>
            <p:cNvPr id="524353" name="Text Box 65"/>
            <p:cNvSpPr txBox="1">
              <a:spLocks noChangeArrowheads="1"/>
            </p:cNvSpPr>
            <p:nvPr/>
          </p:nvSpPr>
          <p:spPr bwMode="auto">
            <a:xfrm>
              <a:off x="3360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0</a:t>
              </a:r>
            </a:p>
          </p:txBody>
        </p:sp>
        <p:sp>
          <p:nvSpPr>
            <p:cNvPr id="524354" name="Text Box 66"/>
            <p:cNvSpPr txBox="1">
              <a:spLocks noChangeArrowheads="1"/>
            </p:cNvSpPr>
            <p:nvPr/>
          </p:nvSpPr>
          <p:spPr bwMode="auto">
            <a:xfrm>
              <a:off x="4462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1</a:t>
              </a:r>
            </a:p>
          </p:txBody>
        </p:sp>
        <p:sp>
          <p:nvSpPr>
            <p:cNvPr id="524355" name="Text Box 67"/>
            <p:cNvSpPr txBox="1">
              <a:spLocks noChangeArrowheads="1"/>
            </p:cNvSpPr>
            <p:nvPr/>
          </p:nvSpPr>
          <p:spPr bwMode="auto">
            <a:xfrm>
              <a:off x="5568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2</a:t>
              </a:r>
            </a:p>
          </p:txBody>
        </p:sp>
        <p:sp>
          <p:nvSpPr>
            <p:cNvPr id="524356" name="Text Box 68"/>
            <p:cNvSpPr txBox="1">
              <a:spLocks noChangeArrowheads="1"/>
            </p:cNvSpPr>
            <p:nvPr/>
          </p:nvSpPr>
          <p:spPr bwMode="auto">
            <a:xfrm>
              <a:off x="6624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3</a:t>
              </a:r>
            </a:p>
          </p:txBody>
        </p:sp>
        <p:sp>
          <p:nvSpPr>
            <p:cNvPr id="524357" name="Text Box 69"/>
            <p:cNvSpPr txBox="1">
              <a:spLocks noChangeArrowheads="1"/>
            </p:cNvSpPr>
            <p:nvPr/>
          </p:nvSpPr>
          <p:spPr bwMode="auto">
            <a:xfrm>
              <a:off x="7728" y="7920"/>
              <a:ext cx="336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chemeClr val="accent2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4</a:t>
              </a:r>
            </a:p>
          </p:txBody>
        </p:sp>
      </p:grpSp>
      <p:cxnSp>
        <p:nvCxnSpPr>
          <p:cNvPr id="524358" name="AutoShape 70"/>
          <p:cNvCxnSpPr>
            <a:cxnSpLocks noChangeShapeType="1"/>
            <a:stCxn id="524296" idx="6"/>
            <a:endCxn id="524298" idx="2"/>
          </p:cNvCxnSpPr>
          <p:nvPr/>
        </p:nvCxnSpPr>
        <p:spPr bwMode="auto">
          <a:xfrm flipV="1">
            <a:off x="2757488" y="3421063"/>
            <a:ext cx="454025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59" name="AutoShape 71"/>
          <p:cNvCxnSpPr>
            <a:cxnSpLocks noChangeShapeType="1"/>
            <a:stCxn id="524300" idx="6"/>
            <a:endCxn id="524302" idx="2"/>
          </p:cNvCxnSpPr>
          <p:nvPr/>
        </p:nvCxnSpPr>
        <p:spPr bwMode="auto">
          <a:xfrm flipV="1">
            <a:off x="3711575" y="3421063"/>
            <a:ext cx="455613" cy="1417637"/>
          </a:xfrm>
          <a:prstGeom prst="straightConnector1">
            <a:avLst/>
          </a:prstGeom>
          <a:noFill/>
          <a:ln w="38100" cap="rnd">
            <a:solidFill>
              <a:srgbClr val="80808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60" name="AutoShape 72"/>
          <p:cNvCxnSpPr>
            <a:cxnSpLocks noChangeShapeType="1"/>
            <a:stCxn id="524304" idx="6"/>
            <a:endCxn id="524306" idx="2"/>
          </p:cNvCxnSpPr>
          <p:nvPr/>
        </p:nvCxnSpPr>
        <p:spPr bwMode="auto">
          <a:xfrm flipV="1">
            <a:off x="4668838" y="3421063"/>
            <a:ext cx="458787" cy="1417637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4361" name="AutoShape 73"/>
          <p:cNvCxnSpPr>
            <a:cxnSpLocks noChangeShapeType="1"/>
            <a:stCxn id="524308" idx="6"/>
            <a:endCxn id="524310" idx="2"/>
          </p:cNvCxnSpPr>
          <p:nvPr/>
        </p:nvCxnSpPr>
        <p:spPr bwMode="auto">
          <a:xfrm flipV="1">
            <a:off x="5629275" y="3421063"/>
            <a:ext cx="452438" cy="1417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4362" name="Group 74"/>
          <p:cNvGrpSpPr>
            <a:grpSpLocks/>
          </p:cNvGrpSpPr>
          <p:nvPr/>
        </p:nvGrpSpPr>
        <p:grpSpPr bwMode="auto">
          <a:xfrm>
            <a:off x="2371725" y="5156200"/>
            <a:ext cx="4092575" cy="439738"/>
            <a:chOff x="3360" y="7920"/>
            <a:chExt cx="4704" cy="595"/>
          </a:xfrm>
        </p:grpSpPr>
        <p:sp>
          <p:nvSpPr>
            <p:cNvPr id="524363" name="Text Box 75"/>
            <p:cNvSpPr txBox="1">
              <a:spLocks noChangeArrowheads="1"/>
            </p:cNvSpPr>
            <p:nvPr/>
          </p:nvSpPr>
          <p:spPr bwMode="auto">
            <a:xfrm>
              <a:off x="3360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4364" name="Text Box 76"/>
            <p:cNvSpPr txBox="1">
              <a:spLocks noChangeArrowheads="1"/>
            </p:cNvSpPr>
            <p:nvPr/>
          </p:nvSpPr>
          <p:spPr bwMode="auto">
            <a:xfrm>
              <a:off x="4462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B</a:t>
              </a:r>
            </a:p>
          </p:txBody>
        </p:sp>
        <p:sp>
          <p:nvSpPr>
            <p:cNvPr id="524365" name="Text Box 77"/>
            <p:cNvSpPr txBox="1">
              <a:spLocks noChangeArrowheads="1"/>
            </p:cNvSpPr>
            <p:nvPr/>
          </p:nvSpPr>
          <p:spPr bwMode="auto">
            <a:xfrm>
              <a:off x="5568" y="7920"/>
              <a:ext cx="336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C</a:t>
              </a:r>
            </a:p>
          </p:txBody>
        </p:sp>
        <p:sp>
          <p:nvSpPr>
            <p:cNvPr id="524366" name="Text Box 78"/>
            <p:cNvSpPr txBox="1">
              <a:spLocks noChangeArrowheads="1"/>
            </p:cNvSpPr>
            <p:nvPr/>
          </p:nvSpPr>
          <p:spPr bwMode="auto">
            <a:xfrm>
              <a:off x="6624" y="7920"/>
              <a:ext cx="338" cy="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  <p:sp>
          <p:nvSpPr>
            <p:cNvPr id="524367" name="Text Box 79"/>
            <p:cNvSpPr txBox="1">
              <a:spLocks noChangeArrowheads="1"/>
            </p:cNvSpPr>
            <p:nvPr/>
          </p:nvSpPr>
          <p:spPr bwMode="auto">
            <a:xfrm>
              <a:off x="7728" y="7920"/>
              <a:ext cx="336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 b="1">
                  <a:solidFill>
                    <a:srgbClr val="990033"/>
                  </a:solidFill>
                  <a:latin typeface="Arial" panose="020B0604020202020204" pitchFamily="34" charset="0"/>
                  <a:ea typeface="PMingLiU" panose="02020500000000000000" pitchFamily="18" charset="-120"/>
                </a:rPr>
                <a:t>A</a:t>
              </a:r>
            </a:p>
          </p:txBody>
        </p:sp>
      </p:grpSp>
      <p:grpSp>
        <p:nvGrpSpPr>
          <p:cNvPr id="524410" name="Group 122"/>
          <p:cNvGrpSpPr>
            <a:grpSpLocks/>
          </p:cNvGrpSpPr>
          <p:nvPr/>
        </p:nvGrpSpPr>
        <p:grpSpPr bwMode="auto">
          <a:xfrm>
            <a:off x="3962400" y="533400"/>
            <a:ext cx="3810000" cy="2362200"/>
            <a:chOff x="2496" y="480"/>
            <a:chExt cx="2400" cy="1488"/>
          </a:xfrm>
        </p:grpSpPr>
        <p:sp>
          <p:nvSpPr>
            <p:cNvPr id="524372" name="Rectangle 84"/>
            <p:cNvSpPr>
              <a:spLocks noChangeArrowheads="1"/>
            </p:cNvSpPr>
            <p:nvPr/>
          </p:nvSpPr>
          <p:spPr bwMode="auto">
            <a:xfrm>
              <a:off x="4632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.3</a:t>
              </a:r>
            </a:p>
          </p:txBody>
        </p:sp>
        <p:sp>
          <p:nvSpPr>
            <p:cNvPr id="524373" name="Rectangle 85"/>
            <p:cNvSpPr>
              <a:spLocks noChangeArrowheads="1"/>
            </p:cNvSpPr>
            <p:nvPr/>
          </p:nvSpPr>
          <p:spPr bwMode="auto">
            <a:xfrm>
              <a:off x="4368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.5</a:t>
              </a:r>
            </a:p>
          </p:txBody>
        </p:sp>
        <p:sp>
          <p:nvSpPr>
            <p:cNvPr id="524374" name="Rectangle 86"/>
            <p:cNvSpPr>
              <a:spLocks noChangeArrowheads="1"/>
            </p:cNvSpPr>
            <p:nvPr/>
          </p:nvSpPr>
          <p:spPr bwMode="auto">
            <a:xfrm>
              <a:off x="4104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.2</a:t>
              </a:r>
            </a:p>
          </p:txBody>
        </p:sp>
        <p:sp>
          <p:nvSpPr>
            <p:cNvPr id="524375" name="Rectangle 87"/>
            <p:cNvSpPr>
              <a:spLocks noChangeArrowheads="1"/>
            </p:cNvSpPr>
            <p:nvPr/>
          </p:nvSpPr>
          <p:spPr bwMode="auto">
            <a:xfrm>
              <a:off x="3840" y="1227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C</a:t>
              </a:r>
            </a:p>
          </p:txBody>
        </p:sp>
        <p:sp>
          <p:nvSpPr>
            <p:cNvPr id="524376" name="Rectangle 88"/>
            <p:cNvSpPr>
              <a:spLocks noChangeArrowheads="1"/>
            </p:cNvSpPr>
            <p:nvPr/>
          </p:nvSpPr>
          <p:spPr bwMode="auto">
            <a:xfrm>
              <a:off x="4632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.2</a:t>
              </a:r>
            </a:p>
          </p:txBody>
        </p:sp>
        <p:sp>
          <p:nvSpPr>
            <p:cNvPr id="524377" name="Rectangle 89"/>
            <p:cNvSpPr>
              <a:spLocks noChangeArrowheads="1"/>
            </p:cNvSpPr>
            <p:nvPr/>
          </p:nvSpPr>
          <p:spPr bwMode="auto">
            <a:xfrm>
              <a:off x="4368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.4</a:t>
              </a:r>
            </a:p>
          </p:txBody>
        </p:sp>
        <p:sp>
          <p:nvSpPr>
            <p:cNvPr id="524378" name="Rectangle 90"/>
            <p:cNvSpPr>
              <a:spLocks noChangeArrowheads="1"/>
            </p:cNvSpPr>
            <p:nvPr/>
          </p:nvSpPr>
          <p:spPr bwMode="auto">
            <a:xfrm>
              <a:off x="4104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.4</a:t>
              </a:r>
            </a:p>
          </p:txBody>
        </p:sp>
        <p:sp>
          <p:nvSpPr>
            <p:cNvPr id="524379" name="Rectangle 91"/>
            <p:cNvSpPr>
              <a:spLocks noChangeArrowheads="1"/>
            </p:cNvSpPr>
            <p:nvPr/>
          </p:nvSpPr>
          <p:spPr bwMode="auto">
            <a:xfrm>
              <a:off x="3840" y="978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B</a:t>
              </a:r>
            </a:p>
          </p:txBody>
        </p:sp>
        <p:sp>
          <p:nvSpPr>
            <p:cNvPr id="524380" name="Rectangle 92"/>
            <p:cNvSpPr>
              <a:spLocks noChangeArrowheads="1"/>
            </p:cNvSpPr>
            <p:nvPr/>
          </p:nvSpPr>
          <p:spPr bwMode="auto">
            <a:xfrm>
              <a:off x="4632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.3</a:t>
              </a:r>
            </a:p>
          </p:txBody>
        </p:sp>
        <p:sp>
          <p:nvSpPr>
            <p:cNvPr id="524381" name="Rectangle 93"/>
            <p:cNvSpPr>
              <a:spLocks noChangeArrowheads="1"/>
            </p:cNvSpPr>
            <p:nvPr/>
          </p:nvSpPr>
          <p:spPr bwMode="auto">
            <a:xfrm>
              <a:off x="4368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.4</a:t>
              </a:r>
            </a:p>
          </p:txBody>
        </p:sp>
        <p:sp>
          <p:nvSpPr>
            <p:cNvPr id="524382" name="Rectangle 94"/>
            <p:cNvSpPr>
              <a:spLocks noChangeArrowheads="1"/>
            </p:cNvSpPr>
            <p:nvPr/>
          </p:nvSpPr>
          <p:spPr bwMode="auto">
            <a:xfrm>
              <a:off x="4104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.3</a:t>
              </a:r>
            </a:p>
          </p:txBody>
        </p:sp>
        <p:sp>
          <p:nvSpPr>
            <p:cNvPr id="524383" name="Rectangle 95"/>
            <p:cNvSpPr>
              <a:spLocks noChangeArrowheads="1"/>
            </p:cNvSpPr>
            <p:nvPr/>
          </p:nvSpPr>
          <p:spPr bwMode="auto">
            <a:xfrm>
              <a:off x="3840" y="729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A</a:t>
              </a:r>
            </a:p>
          </p:txBody>
        </p:sp>
        <p:sp>
          <p:nvSpPr>
            <p:cNvPr id="524384" name="Rectangle 96"/>
            <p:cNvSpPr>
              <a:spLocks noChangeArrowheads="1"/>
            </p:cNvSpPr>
            <p:nvPr/>
          </p:nvSpPr>
          <p:spPr bwMode="auto">
            <a:xfrm>
              <a:off x="4632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C</a:t>
              </a:r>
            </a:p>
          </p:txBody>
        </p:sp>
        <p:sp>
          <p:nvSpPr>
            <p:cNvPr id="524385" name="Rectangle 97"/>
            <p:cNvSpPr>
              <a:spLocks noChangeArrowheads="1"/>
            </p:cNvSpPr>
            <p:nvPr/>
          </p:nvSpPr>
          <p:spPr bwMode="auto">
            <a:xfrm>
              <a:off x="4368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B</a:t>
              </a:r>
            </a:p>
          </p:txBody>
        </p:sp>
        <p:sp>
          <p:nvSpPr>
            <p:cNvPr id="524386" name="Rectangle 98"/>
            <p:cNvSpPr>
              <a:spLocks noChangeArrowheads="1"/>
            </p:cNvSpPr>
            <p:nvPr/>
          </p:nvSpPr>
          <p:spPr bwMode="auto">
            <a:xfrm>
              <a:off x="4104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en-US"/>
                <a:t>A</a:t>
              </a:r>
            </a:p>
          </p:txBody>
        </p:sp>
        <p:sp>
          <p:nvSpPr>
            <p:cNvPr id="524387" name="Rectangle 99"/>
            <p:cNvSpPr>
              <a:spLocks noChangeArrowheads="1"/>
            </p:cNvSpPr>
            <p:nvPr/>
          </p:nvSpPr>
          <p:spPr bwMode="auto">
            <a:xfrm>
              <a:off x="3840" y="480"/>
              <a:ext cx="2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l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l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l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l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524388" name="Line 100"/>
            <p:cNvSpPr>
              <a:spLocks noChangeShapeType="1"/>
            </p:cNvSpPr>
            <p:nvPr/>
          </p:nvSpPr>
          <p:spPr bwMode="auto">
            <a:xfrm>
              <a:off x="3840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89" name="Line 101"/>
            <p:cNvSpPr>
              <a:spLocks noChangeShapeType="1"/>
            </p:cNvSpPr>
            <p:nvPr/>
          </p:nvSpPr>
          <p:spPr bwMode="auto">
            <a:xfrm>
              <a:off x="3840" y="480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0" name="Line 102"/>
            <p:cNvSpPr>
              <a:spLocks noChangeShapeType="1"/>
            </p:cNvSpPr>
            <p:nvPr/>
          </p:nvSpPr>
          <p:spPr bwMode="auto">
            <a:xfrm>
              <a:off x="4104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1" name="Line 103"/>
            <p:cNvSpPr>
              <a:spLocks noChangeShapeType="1"/>
            </p:cNvSpPr>
            <p:nvPr/>
          </p:nvSpPr>
          <p:spPr bwMode="auto">
            <a:xfrm>
              <a:off x="3840" y="729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2" name="Line 104"/>
            <p:cNvSpPr>
              <a:spLocks noChangeShapeType="1"/>
            </p:cNvSpPr>
            <p:nvPr/>
          </p:nvSpPr>
          <p:spPr bwMode="auto">
            <a:xfrm>
              <a:off x="4368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3" name="Line 105"/>
            <p:cNvSpPr>
              <a:spLocks noChangeShapeType="1"/>
            </p:cNvSpPr>
            <p:nvPr/>
          </p:nvSpPr>
          <p:spPr bwMode="auto">
            <a:xfrm>
              <a:off x="4632" y="480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4" name="Line 106"/>
            <p:cNvSpPr>
              <a:spLocks noChangeShapeType="1"/>
            </p:cNvSpPr>
            <p:nvPr/>
          </p:nvSpPr>
          <p:spPr bwMode="auto">
            <a:xfrm>
              <a:off x="4896" y="729"/>
              <a:ext cx="0" cy="74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5" name="Line 107"/>
            <p:cNvSpPr>
              <a:spLocks noChangeShapeType="1"/>
            </p:cNvSpPr>
            <p:nvPr/>
          </p:nvSpPr>
          <p:spPr bwMode="auto">
            <a:xfrm>
              <a:off x="3840" y="978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6" name="Line 108"/>
            <p:cNvSpPr>
              <a:spLocks noChangeShapeType="1"/>
            </p:cNvSpPr>
            <p:nvPr/>
          </p:nvSpPr>
          <p:spPr bwMode="auto">
            <a:xfrm>
              <a:off x="3840" y="1227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7" name="Line 109"/>
            <p:cNvSpPr>
              <a:spLocks noChangeShapeType="1"/>
            </p:cNvSpPr>
            <p:nvPr/>
          </p:nvSpPr>
          <p:spPr bwMode="auto">
            <a:xfrm>
              <a:off x="4104" y="1476"/>
              <a:ext cx="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8" name="Line 110"/>
            <p:cNvSpPr>
              <a:spLocks noChangeShapeType="1"/>
            </p:cNvSpPr>
            <p:nvPr/>
          </p:nvSpPr>
          <p:spPr bwMode="auto">
            <a:xfrm>
              <a:off x="4104" y="729"/>
              <a:ext cx="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399" name="Line 111"/>
            <p:cNvSpPr>
              <a:spLocks noChangeShapeType="1"/>
            </p:cNvSpPr>
            <p:nvPr/>
          </p:nvSpPr>
          <p:spPr bwMode="auto">
            <a:xfrm>
              <a:off x="4896" y="480"/>
              <a:ext cx="0" cy="249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0" name="Line 112"/>
            <p:cNvSpPr>
              <a:spLocks noChangeShapeType="1"/>
            </p:cNvSpPr>
            <p:nvPr/>
          </p:nvSpPr>
          <p:spPr bwMode="auto">
            <a:xfrm>
              <a:off x="4104" y="729"/>
              <a:ext cx="0" cy="74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1" name="Line 113"/>
            <p:cNvSpPr>
              <a:spLocks noChangeShapeType="1"/>
            </p:cNvSpPr>
            <p:nvPr/>
          </p:nvSpPr>
          <p:spPr bwMode="auto">
            <a:xfrm>
              <a:off x="3840" y="1476"/>
              <a:ext cx="2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2" name="Line 114"/>
            <p:cNvSpPr>
              <a:spLocks noChangeShapeType="1"/>
            </p:cNvSpPr>
            <p:nvPr/>
          </p:nvSpPr>
          <p:spPr bwMode="auto">
            <a:xfrm>
              <a:off x="4368" y="72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3" name="Line 115"/>
            <p:cNvSpPr>
              <a:spLocks noChangeShapeType="1"/>
            </p:cNvSpPr>
            <p:nvPr/>
          </p:nvSpPr>
          <p:spPr bwMode="auto">
            <a:xfrm>
              <a:off x="4632" y="729"/>
              <a:ext cx="0" cy="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4" name="Line 116"/>
            <p:cNvSpPr>
              <a:spLocks noChangeShapeType="1"/>
            </p:cNvSpPr>
            <p:nvPr/>
          </p:nvSpPr>
          <p:spPr bwMode="auto">
            <a:xfrm>
              <a:off x="4104" y="978"/>
              <a:ext cx="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5" name="Line 117"/>
            <p:cNvSpPr>
              <a:spLocks noChangeShapeType="1"/>
            </p:cNvSpPr>
            <p:nvPr/>
          </p:nvSpPr>
          <p:spPr bwMode="auto">
            <a:xfrm>
              <a:off x="4104" y="1227"/>
              <a:ext cx="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6" name="Text Box 118"/>
            <p:cNvSpPr txBox="1">
              <a:spLocks noChangeArrowheads="1"/>
            </p:cNvSpPr>
            <p:nvPr/>
          </p:nvSpPr>
          <p:spPr bwMode="auto">
            <a:xfrm>
              <a:off x="3264" y="960"/>
              <a:ext cx="62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M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2</a:t>
              </a:r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524408" name="Line 120"/>
            <p:cNvSpPr>
              <a:spLocks noChangeShapeType="1"/>
            </p:cNvSpPr>
            <p:nvPr/>
          </p:nvSpPr>
          <p:spPr bwMode="auto">
            <a:xfrm flipV="1">
              <a:off x="2496" y="1104"/>
              <a:ext cx="576" cy="86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409" name="Line 121"/>
            <p:cNvSpPr>
              <a:spLocks noChangeShapeType="1"/>
            </p:cNvSpPr>
            <p:nvPr/>
          </p:nvSpPr>
          <p:spPr bwMode="auto">
            <a:xfrm>
              <a:off x="3072" y="1104"/>
              <a:ext cx="28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4418" name="Group 130"/>
          <p:cNvGrpSpPr>
            <a:grpSpLocks/>
          </p:cNvGrpSpPr>
          <p:nvPr/>
        </p:nvGrpSpPr>
        <p:grpSpPr bwMode="auto">
          <a:xfrm>
            <a:off x="6553200" y="990600"/>
            <a:ext cx="762000" cy="1066800"/>
            <a:chOff x="4128" y="768"/>
            <a:chExt cx="480" cy="672"/>
          </a:xfrm>
        </p:grpSpPr>
        <p:sp>
          <p:nvSpPr>
            <p:cNvPr id="524411" name="Rectangle 123"/>
            <p:cNvSpPr>
              <a:spLocks noChangeArrowheads="1"/>
            </p:cNvSpPr>
            <p:nvPr/>
          </p:nvSpPr>
          <p:spPr bwMode="auto">
            <a:xfrm>
              <a:off x="4416" y="1248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24412" name="Rectangle 124"/>
            <p:cNvSpPr>
              <a:spLocks noChangeArrowheads="1"/>
            </p:cNvSpPr>
            <p:nvPr/>
          </p:nvSpPr>
          <p:spPr bwMode="auto">
            <a:xfrm>
              <a:off x="4416" y="1008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24413" name="Rectangle 125"/>
            <p:cNvSpPr>
              <a:spLocks noChangeArrowheads="1"/>
            </p:cNvSpPr>
            <p:nvPr/>
          </p:nvSpPr>
          <p:spPr bwMode="auto">
            <a:xfrm>
              <a:off x="4416" y="768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24415" name="Rectangle 127"/>
            <p:cNvSpPr>
              <a:spLocks noChangeArrowheads="1"/>
            </p:cNvSpPr>
            <p:nvPr/>
          </p:nvSpPr>
          <p:spPr bwMode="auto">
            <a:xfrm>
              <a:off x="4128" y="768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24416" name="Rectangle 128"/>
            <p:cNvSpPr>
              <a:spLocks noChangeArrowheads="1"/>
            </p:cNvSpPr>
            <p:nvPr/>
          </p:nvSpPr>
          <p:spPr bwMode="auto">
            <a:xfrm>
              <a:off x="4128" y="1008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524417" name="Rectangle 129"/>
            <p:cNvSpPr>
              <a:spLocks noChangeArrowheads="1"/>
            </p:cNvSpPr>
            <p:nvPr/>
          </p:nvSpPr>
          <p:spPr bwMode="auto">
            <a:xfrm>
              <a:off x="4128" y="1248"/>
              <a:ext cx="19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>
                  <a:solidFill>
                    <a:srgbClr val="FF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</p:grpSp>
    </p:spTree>
  </p:cSld>
  <p:clrMapOvr>
    <a:masterClrMapping/>
  </p:clrMapOvr>
  <p:transition spd="med" advTm="4157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24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52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368" grpId="0"/>
      <p:bldP spid="524370" grpId="0" animBg="1"/>
      <p:bldP spid="5243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3F70A0F1-5A2E-45D1-8018-425E06A1875D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458200" cy="9906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900" y="1600200"/>
            <a:ext cx="8928100" cy="4724400"/>
          </a:xfrm>
        </p:spPr>
        <p:txBody>
          <a:bodyPr/>
          <a:lstStyle/>
          <a:p>
            <a:r>
              <a:rPr lang="en-US" altLang="en-US" sz="2800">
                <a:solidFill>
                  <a:srgbClr val="808080"/>
                </a:solidFill>
              </a:rPr>
              <a:t>Background of CRFs and Viterbi</a:t>
            </a:r>
          </a:p>
          <a:p>
            <a:pPr lvl="4"/>
            <a:endParaRPr lang="en-US" altLang="en-US" sz="2000">
              <a:solidFill>
                <a:srgbClr val="808080"/>
              </a:solidFill>
            </a:endParaRPr>
          </a:p>
          <a:p>
            <a:r>
              <a:rPr lang="en-US" altLang="en-US" sz="2800"/>
              <a:t>Integer Linear Programming based Inference</a:t>
            </a:r>
          </a:p>
          <a:p>
            <a:pPr lvl="1"/>
            <a:r>
              <a:rPr lang="en-US" altLang="en-US" sz="2400"/>
              <a:t>Using ILP to find the shortest path (Viterbi)</a:t>
            </a:r>
          </a:p>
          <a:p>
            <a:pPr lvl="1"/>
            <a:r>
              <a:rPr lang="en-US" altLang="en-US" sz="2400"/>
              <a:t>It reduces to Linear Programming </a:t>
            </a:r>
          </a:p>
          <a:p>
            <a:pPr lvl="4"/>
            <a:endParaRPr lang="en-US" altLang="en-US" sz="2000">
              <a:solidFill>
                <a:srgbClr val="808080"/>
              </a:solidFill>
            </a:endParaRPr>
          </a:p>
          <a:p>
            <a:r>
              <a:rPr lang="en-US" altLang="en-US" sz="2800">
                <a:solidFill>
                  <a:srgbClr val="808080"/>
                </a:solidFill>
              </a:rPr>
              <a:t>Incorporating expressive constraints in ILP inference</a:t>
            </a:r>
          </a:p>
          <a:p>
            <a:pPr lvl="4"/>
            <a:endParaRPr lang="en-US" altLang="en-US" sz="2000">
              <a:solidFill>
                <a:srgbClr val="808080"/>
              </a:solidFill>
            </a:endParaRPr>
          </a:p>
          <a:p>
            <a:pPr lvl="4"/>
            <a:endParaRPr lang="en-US" altLang="en-US" sz="800">
              <a:solidFill>
                <a:srgbClr val="808080"/>
              </a:solidFill>
            </a:endParaRPr>
          </a:p>
          <a:p>
            <a:r>
              <a:rPr lang="en-US" altLang="en-US" sz="2800">
                <a:solidFill>
                  <a:srgbClr val="808080"/>
                </a:solidFill>
              </a:rPr>
              <a:t>Experiments</a:t>
            </a:r>
          </a:p>
          <a:p>
            <a:pPr lvl="4"/>
            <a:endParaRPr lang="en-US" altLang="en-US" sz="80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 advTm="36051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82D1BCFD-F71D-40F4-8AD6-CC0FE3CF02B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Notes on Integer Linear Programming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Integer Linear Programming = </a:t>
            </a:r>
            <a:br>
              <a:rPr lang="en-US" altLang="en-US"/>
            </a:br>
            <a:r>
              <a:rPr lang="en-US" altLang="en-US"/>
              <a:t>Linear Programming + Integer constraints on variables</a:t>
            </a:r>
          </a:p>
          <a:p>
            <a:pPr lvl="1"/>
            <a:r>
              <a:rPr lang="en-US" altLang="en-US"/>
              <a:t>The cost function is still linear.</a:t>
            </a:r>
          </a:p>
          <a:p>
            <a:pPr lvl="1"/>
            <a:r>
              <a:rPr lang="en-US" altLang="en-US"/>
              <a:t>The constraints are still linear.</a:t>
            </a:r>
          </a:p>
          <a:p>
            <a:pPr lvl="4"/>
            <a:endParaRPr lang="en-US" altLang="en-US" sz="800"/>
          </a:p>
          <a:p>
            <a:r>
              <a:rPr lang="en-US" altLang="en-US"/>
              <a:t>ILP is usually solved by branch-and-bound search using the LP solver as the basic routine.</a:t>
            </a:r>
          </a:p>
          <a:p>
            <a:pPr lvl="1"/>
            <a:r>
              <a:rPr lang="en-US" altLang="en-US"/>
              <a:t>If LP returns integral solutions, then the ILP is solved.</a:t>
            </a:r>
          </a:p>
          <a:p>
            <a:pPr lvl="1"/>
            <a:r>
              <a:rPr lang="en-US" altLang="en-US"/>
              <a:t>Otherwise, divide the problem to several LP problems.</a:t>
            </a:r>
          </a:p>
          <a:p>
            <a:pPr lvl="4"/>
            <a:endParaRPr lang="en-US" altLang="en-US" sz="800"/>
          </a:p>
          <a:p>
            <a:r>
              <a:rPr lang="en-US" altLang="en-US"/>
              <a:t>Some ILP problems can be solved by LP</a:t>
            </a:r>
          </a:p>
          <a:p>
            <a:pPr lvl="1"/>
            <a:r>
              <a:rPr lang="en-US" altLang="en-US"/>
              <a:t>the coefficient matrix is totally unimodular</a:t>
            </a:r>
          </a:p>
          <a:p>
            <a:pPr lvl="1"/>
            <a:r>
              <a:rPr lang="en-US" altLang="en-US"/>
              <a:t>specific cost functions and coefficient matrices</a:t>
            </a:r>
          </a:p>
        </p:txBody>
      </p:sp>
    </p:spTree>
  </p:cSld>
  <p:clrMapOvr>
    <a:masterClrMapping/>
  </p:clrMapOvr>
  <p:transition spd="med" advTm="2175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A1303816-BDD2-4CE1-99B6-7344060BDB2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Shortest Path using ILP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Shortest path: s</a:t>
            </a:r>
            <a:r>
              <a:rPr lang="en-US" altLang="en-US">
                <a:sym typeface="Symbol" panose="05050102010706020507" pitchFamily="18" charset="2"/>
              </a:rPr>
              <a:t>cebadt, cost = 10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Binary decision variable </a:t>
            </a:r>
            <a:r>
              <a:rPr lang="en-US" altLang="en-US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="1" i="1" baseline="-250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uv</a:t>
            </a:r>
            <a:r>
              <a:rPr lang="en-US" altLang="en-US">
                <a:sym typeface="Symbol" panose="05050102010706020507" pitchFamily="18" charset="2"/>
              </a:rPr>
              <a:t> to indicate if edge </a:t>
            </a:r>
            <a:r>
              <a:rPr lang="en-US" altLang="en-US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>
                <a:sym typeface="Symbol" panose="05050102010706020507" pitchFamily="18" charset="2"/>
              </a:rPr>
              <a:t> is in the shortest path</a:t>
            </a:r>
          </a:p>
        </p:txBody>
      </p:sp>
      <p:cxnSp>
        <p:nvCxnSpPr>
          <p:cNvPr id="483356" name="AutoShape 28"/>
          <p:cNvCxnSpPr>
            <a:cxnSpLocks noChangeShapeType="1"/>
            <a:stCxn id="483337" idx="1"/>
            <a:endCxn id="483333" idx="5"/>
          </p:cNvCxnSpPr>
          <p:nvPr/>
        </p:nvCxnSpPr>
        <p:spPr bwMode="auto">
          <a:xfrm flipH="1" flipV="1">
            <a:off x="1241425" y="3270250"/>
            <a:ext cx="1127125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3" name="Oval 5"/>
          <p:cNvSpPr>
            <a:spLocks noChangeArrowheads="1"/>
          </p:cNvSpPr>
          <p:nvPr/>
        </p:nvSpPr>
        <p:spPr bwMode="auto">
          <a:xfrm>
            <a:off x="762000" y="2790825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s</a:t>
            </a:r>
          </a:p>
        </p:txBody>
      </p:sp>
      <p:sp>
        <p:nvSpPr>
          <p:cNvPr id="483336" name="Oval 8"/>
          <p:cNvSpPr>
            <a:spLocks noChangeArrowheads="1"/>
          </p:cNvSpPr>
          <p:nvPr/>
        </p:nvSpPr>
        <p:spPr bwMode="auto">
          <a:xfrm>
            <a:off x="3733800" y="2790825"/>
            <a:ext cx="563563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83354" name="Oval 26"/>
          <p:cNvSpPr>
            <a:spLocks noChangeArrowheads="1"/>
          </p:cNvSpPr>
          <p:nvPr/>
        </p:nvSpPr>
        <p:spPr bwMode="auto">
          <a:xfrm>
            <a:off x="7543800" y="2790825"/>
            <a:ext cx="561975" cy="561975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t</a:t>
            </a:r>
            <a:endParaRPr lang="zh-TW" altLang="en-US" sz="2500" b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483357" name="AutoShape 29"/>
          <p:cNvCxnSpPr>
            <a:cxnSpLocks noChangeShapeType="1"/>
            <a:stCxn id="483333" idx="6"/>
            <a:endCxn id="483336" idx="2"/>
          </p:cNvCxnSpPr>
          <p:nvPr/>
        </p:nvCxnSpPr>
        <p:spPr bwMode="auto">
          <a:xfrm>
            <a:off x="1323975" y="3071813"/>
            <a:ext cx="2409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64" name="AutoShape 36"/>
          <p:cNvCxnSpPr>
            <a:cxnSpLocks noChangeShapeType="1"/>
            <a:stCxn id="483336" idx="5"/>
            <a:endCxn id="483341" idx="1"/>
          </p:cNvCxnSpPr>
          <p:nvPr/>
        </p:nvCxnSpPr>
        <p:spPr bwMode="auto">
          <a:xfrm>
            <a:off x="4214813" y="3270250"/>
            <a:ext cx="2116137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376" name="AutoShape 48"/>
          <p:cNvCxnSpPr>
            <a:cxnSpLocks noChangeShapeType="1"/>
            <a:stCxn id="483337" idx="6"/>
            <a:endCxn id="483354" idx="2"/>
          </p:cNvCxnSpPr>
          <p:nvPr/>
        </p:nvCxnSpPr>
        <p:spPr bwMode="auto">
          <a:xfrm flipV="1">
            <a:off x="2849563" y="3071813"/>
            <a:ext cx="4675187" cy="10969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7" name="Oval 9"/>
          <p:cNvSpPr>
            <a:spLocks noChangeArrowheads="1"/>
          </p:cNvSpPr>
          <p:nvPr/>
        </p:nvSpPr>
        <p:spPr bwMode="auto">
          <a:xfrm>
            <a:off x="2286000" y="388620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83341" name="Oval 13"/>
          <p:cNvSpPr>
            <a:spLocks noChangeArrowheads="1"/>
          </p:cNvSpPr>
          <p:nvPr/>
        </p:nvSpPr>
        <p:spPr bwMode="auto">
          <a:xfrm>
            <a:off x="6248400" y="388620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e</a:t>
            </a:r>
          </a:p>
        </p:txBody>
      </p:sp>
      <p:cxnSp>
        <p:nvCxnSpPr>
          <p:cNvPr id="483408" name="AutoShape 80"/>
          <p:cNvCxnSpPr>
            <a:cxnSpLocks noChangeShapeType="1"/>
            <a:stCxn id="483341" idx="2"/>
            <a:endCxn id="483337" idx="6"/>
          </p:cNvCxnSpPr>
          <p:nvPr/>
        </p:nvCxnSpPr>
        <p:spPr bwMode="auto">
          <a:xfrm flipH="1">
            <a:off x="2849563" y="4168775"/>
            <a:ext cx="33988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409" name="AutoShape 81"/>
          <p:cNvCxnSpPr>
            <a:cxnSpLocks noChangeShapeType="1"/>
            <a:stCxn id="483337" idx="0"/>
            <a:endCxn id="483335" idx="4"/>
          </p:cNvCxnSpPr>
          <p:nvPr/>
        </p:nvCxnSpPr>
        <p:spPr bwMode="auto">
          <a:xfrm flipH="1" flipV="1">
            <a:off x="2454275" y="2259013"/>
            <a:ext cx="114300" cy="1627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410" name="AutoShape 82"/>
          <p:cNvCxnSpPr>
            <a:cxnSpLocks noChangeShapeType="1"/>
            <a:stCxn id="483339" idx="6"/>
            <a:endCxn id="483354" idx="1"/>
          </p:cNvCxnSpPr>
          <p:nvPr/>
        </p:nvCxnSpPr>
        <p:spPr bwMode="auto">
          <a:xfrm>
            <a:off x="6049963" y="1978025"/>
            <a:ext cx="1576387" cy="8763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411" name="AutoShape 83"/>
          <p:cNvCxnSpPr>
            <a:cxnSpLocks noChangeShapeType="1"/>
            <a:stCxn id="483336" idx="7"/>
            <a:endCxn id="483339" idx="3"/>
          </p:cNvCxnSpPr>
          <p:nvPr/>
        </p:nvCxnSpPr>
        <p:spPr bwMode="auto">
          <a:xfrm flipV="1">
            <a:off x="4214813" y="2176463"/>
            <a:ext cx="1354137" cy="696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5" name="Oval 7"/>
          <p:cNvSpPr>
            <a:spLocks noChangeArrowheads="1"/>
          </p:cNvSpPr>
          <p:nvPr/>
        </p:nvSpPr>
        <p:spPr bwMode="auto">
          <a:xfrm>
            <a:off x="2171700" y="169545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83339" name="Oval 11"/>
          <p:cNvSpPr>
            <a:spLocks noChangeArrowheads="1"/>
          </p:cNvSpPr>
          <p:nvPr/>
        </p:nvSpPr>
        <p:spPr bwMode="auto">
          <a:xfrm>
            <a:off x="5486400" y="169545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d</a:t>
            </a:r>
          </a:p>
        </p:txBody>
      </p:sp>
      <p:cxnSp>
        <p:nvCxnSpPr>
          <p:cNvPr id="483412" name="AutoShape 84"/>
          <p:cNvCxnSpPr>
            <a:cxnSpLocks noChangeShapeType="1"/>
            <a:stCxn id="483335" idx="6"/>
            <a:endCxn id="483339" idx="2"/>
          </p:cNvCxnSpPr>
          <p:nvPr/>
        </p:nvCxnSpPr>
        <p:spPr bwMode="auto">
          <a:xfrm>
            <a:off x="2735263" y="1978025"/>
            <a:ext cx="2751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3413" name="AutoShape 85"/>
          <p:cNvCxnSpPr>
            <a:cxnSpLocks noChangeShapeType="1"/>
            <a:stCxn id="483339" idx="4"/>
            <a:endCxn id="483341" idx="0"/>
          </p:cNvCxnSpPr>
          <p:nvPr/>
        </p:nvCxnSpPr>
        <p:spPr bwMode="auto">
          <a:xfrm>
            <a:off x="5768975" y="2259013"/>
            <a:ext cx="762000" cy="1627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417" name="Text Box 89"/>
          <p:cNvSpPr txBox="1">
            <a:spLocks noChangeArrowheads="1"/>
          </p:cNvSpPr>
          <p:nvPr/>
        </p:nvSpPr>
        <p:spPr bwMode="auto">
          <a:xfrm>
            <a:off x="1905000" y="2667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3418" name="Text Box 90"/>
          <p:cNvSpPr txBox="1">
            <a:spLocks noChangeArrowheads="1"/>
          </p:cNvSpPr>
          <p:nvPr/>
        </p:nvSpPr>
        <p:spPr bwMode="auto">
          <a:xfrm>
            <a:off x="3505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83419" name="Text Box 91"/>
          <p:cNvSpPr txBox="1">
            <a:spLocks noChangeArrowheads="1"/>
          </p:cNvSpPr>
          <p:nvPr/>
        </p:nvSpPr>
        <p:spPr bwMode="auto">
          <a:xfrm>
            <a:off x="6705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3420" name="Text Box 92"/>
          <p:cNvSpPr txBox="1">
            <a:spLocks noChangeArrowheads="1"/>
          </p:cNvSpPr>
          <p:nvPr/>
        </p:nvSpPr>
        <p:spPr bwMode="auto">
          <a:xfrm>
            <a:off x="12192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83421" name="Text Box 93"/>
          <p:cNvSpPr txBox="1">
            <a:spLocks noChangeArrowheads="1"/>
          </p:cNvSpPr>
          <p:nvPr/>
        </p:nvSpPr>
        <p:spPr bwMode="auto">
          <a:xfrm>
            <a:off x="25146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83422" name="Text Box 94"/>
          <p:cNvSpPr txBox="1">
            <a:spLocks noChangeArrowheads="1"/>
          </p:cNvSpPr>
          <p:nvPr/>
        </p:nvSpPr>
        <p:spPr bwMode="auto">
          <a:xfrm>
            <a:off x="42672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3423" name="Text Box 95"/>
          <p:cNvSpPr txBox="1">
            <a:spLocks noChangeArrowheads="1"/>
          </p:cNvSpPr>
          <p:nvPr/>
        </p:nvSpPr>
        <p:spPr bwMode="auto">
          <a:xfrm>
            <a:off x="3352800" y="3581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83424" name="Text Box 96"/>
          <p:cNvSpPr txBox="1">
            <a:spLocks noChangeArrowheads="1"/>
          </p:cNvSpPr>
          <p:nvPr/>
        </p:nvSpPr>
        <p:spPr bwMode="auto">
          <a:xfrm>
            <a:off x="5943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83425" name="Text Box 97"/>
          <p:cNvSpPr txBox="1">
            <a:spLocks noChangeArrowheads="1"/>
          </p:cNvSpPr>
          <p:nvPr/>
        </p:nvSpPr>
        <p:spPr bwMode="auto">
          <a:xfrm>
            <a:off x="41910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83426" name="Text Box 98"/>
          <p:cNvSpPr txBox="1">
            <a:spLocks noChangeArrowheads="1"/>
          </p:cNvSpPr>
          <p:nvPr/>
        </p:nvSpPr>
        <p:spPr bwMode="auto">
          <a:xfrm>
            <a:off x="4572000" y="3048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pSp>
        <p:nvGrpSpPr>
          <p:cNvPr id="483460" name="Group 132"/>
          <p:cNvGrpSpPr>
            <a:grpSpLocks/>
          </p:cNvGrpSpPr>
          <p:nvPr/>
        </p:nvGrpSpPr>
        <p:grpSpPr bwMode="auto">
          <a:xfrm>
            <a:off x="1524000" y="1447800"/>
            <a:ext cx="6019800" cy="3124200"/>
            <a:chOff x="960" y="912"/>
            <a:chExt cx="3792" cy="1968"/>
          </a:xfrm>
        </p:grpSpPr>
        <p:sp>
          <p:nvSpPr>
            <p:cNvPr id="483427" name="Text Box 99"/>
            <p:cNvSpPr txBox="1">
              <a:spLocks noChangeArrowheads="1"/>
            </p:cNvSpPr>
            <p:nvPr/>
          </p:nvSpPr>
          <p:spPr bwMode="auto">
            <a:xfrm>
              <a:off x="2496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ad</a:t>
              </a:r>
            </a:p>
          </p:txBody>
        </p:sp>
        <p:sp>
          <p:nvSpPr>
            <p:cNvPr id="483428" name="Text Box 100"/>
            <p:cNvSpPr txBox="1">
              <a:spLocks noChangeArrowheads="1"/>
            </p:cNvSpPr>
            <p:nvPr/>
          </p:nvSpPr>
          <p:spPr bwMode="auto">
            <a:xfrm>
              <a:off x="4368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dt</a:t>
              </a:r>
            </a:p>
          </p:txBody>
        </p:sp>
        <p:sp>
          <p:nvSpPr>
            <p:cNvPr id="483430" name="Text Box 102"/>
            <p:cNvSpPr txBox="1">
              <a:spLocks noChangeArrowheads="1"/>
            </p:cNvSpPr>
            <p:nvPr/>
          </p:nvSpPr>
          <p:spPr bwMode="auto">
            <a:xfrm>
              <a:off x="1632" y="163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sc</a:t>
              </a:r>
            </a:p>
          </p:txBody>
        </p:sp>
        <p:sp>
          <p:nvSpPr>
            <p:cNvPr id="483431" name="Text Box 103"/>
            <p:cNvSpPr txBox="1">
              <a:spLocks noChangeArrowheads="1"/>
            </p:cNvSpPr>
            <p:nvPr/>
          </p:nvSpPr>
          <p:spPr bwMode="auto">
            <a:xfrm>
              <a:off x="2736" y="129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483432" name="Text Box 104"/>
            <p:cNvSpPr txBox="1">
              <a:spLocks noChangeArrowheads="1"/>
            </p:cNvSpPr>
            <p:nvPr/>
          </p:nvSpPr>
          <p:spPr bwMode="auto">
            <a:xfrm>
              <a:off x="3792" y="168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</a:t>
              </a:r>
            </a:p>
          </p:txBody>
        </p:sp>
        <p:sp>
          <p:nvSpPr>
            <p:cNvPr id="483433" name="Text Box 105"/>
            <p:cNvSpPr txBox="1">
              <a:spLocks noChangeArrowheads="1"/>
            </p:cNvSpPr>
            <p:nvPr/>
          </p:nvSpPr>
          <p:spPr bwMode="auto">
            <a:xfrm>
              <a:off x="3024" y="192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ce</a:t>
              </a:r>
            </a:p>
          </p:txBody>
        </p:sp>
        <p:sp>
          <p:nvSpPr>
            <p:cNvPr id="483434" name="Text Box 106"/>
            <p:cNvSpPr txBox="1">
              <a:spLocks noChangeArrowheads="1"/>
            </p:cNvSpPr>
            <p:nvPr/>
          </p:nvSpPr>
          <p:spPr bwMode="auto">
            <a:xfrm>
              <a:off x="2976" y="259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eb</a:t>
              </a:r>
            </a:p>
          </p:txBody>
        </p:sp>
        <p:sp>
          <p:nvSpPr>
            <p:cNvPr id="483435" name="Text Box 107"/>
            <p:cNvSpPr txBox="1">
              <a:spLocks noChangeArrowheads="1"/>
            </p:cNvSpPr>
            <p:nvPr/>
          </p:nvSpPr>
          <p:spPr bwMode="auto">
            <a:xfrm>
              <a:off x="2256" y="216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bt</a:t>
              </a:r>
            </a:p>
          </p:txBody>
        </p:sp>
        <p:sp>
          <p:nvSpPr>
            <p:cNvPr id="483436" name="Text Box 108"/>
            <p:cNvSpPr txBox="1">
              <a:spLocks noChangeArrowheads="1"/>
            </p:cNvSpPr>
            <p:nvPr/>
          </p:nvSpPr>
          <p:spPr bwMode="auto">
            <a:xfrm>
              <a:off x="1584" y="21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ba</a:t>
              </a:r>
            </a:p>
          </p:txBody>
        </p:sp>
        <p:sp>
          <p:nvSpPr>
            <p:cNvPr id="483437" name="Text Box 109"/>
            <p:cNvSpPr txBox="1">
              <a:spLocks noChangeArrowheads="1"/>
            </p:cNvSpPr>
            <p:nvPr/>
          </p:nvSpPr>
          <p:spPr bwMode="auto">
            <a:xfrm>
              <a:off x="960" y="2256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en-US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bs</a:t>
              </a:r>
            </a:p>
          </p:txBody>
        </p:sp>
      </p:grpSp>
      <p:grpSp>
        <p:nvGrpSpPr>
          <p:cNvPr id="483445" name="Group 117"/>
          <p:cNvGrpSpPr>
            <a:grpSpLocks/>
          </p:cNvGrpSpPr>
          <p:nvPr/>
        </p:nvGrpSpPr>
        <p:grpSpPr bwMode="auto">
          <a:xfrm>
            <a:off x="1323975" y="1978025"/>
            <a:ext cx="6302375" cy="2190750"/>
            <a:chOff x="834" y="1246"/>
            <a:chExt cx="3970" cy="1380"/>
          </a:xfrm>
        </p:grpSpPr>
        <p:cxnSp>
          <p:nvCxnSpPr>
            <p:cNvPr id="483439" name="AutoShape 111"/>
            <p:cNvCxnSpPr>
              <a:cxnSpLocks noChangeShapeType="1"/>
              <a:stCxn id="483333" idx="6"/>
              <a:endCxn id="483336" idx="2"/>
            </p:cNvCxnSpPr>
            <p:nvPr/>
          </p:nvCxnSpPr>
          <p:spPr bwMode="auto">
            <a:xfrm>
              <a:off x="834" y="1935"/>
              <a:ext cx="1518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40" name="AutoShape 112"/>
            <p:cNvCxnSpPr>
              <a:cxnSpLocks noChangeShapeType="1"/>
              <a:stCxn id="483336" idx="5"/>
              <a:endCxn id="483341" idx="1"/>
            </p:cNvCxnSpPr>
            <p:nvPr/>
          </p:nvCxnSpPr>
          <p:spPr bwMode="auto">
            <a:xfrm>
              <a:off x="2655" y="2060"/>
              <a:ext cx="1333" cy="44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41" name="AutoShape 113"/>
            <p:cNvCxnSpPr>
              <a:cxnSpLocks noChangeShapeType="1"/>
              <a:stCxn id="483341" idx="2"/>
              <a:endCxn id="483337" idx="6"/>
            </p:cNvCxnSpPr>
            <p:nvPr/>
          </p:nvCxnSpPr>
          <p:spPr bwMode="auto">
            <a:xfrm flipH="1">
              <a:off x="1795" y="2626"/>
              <a:ext cx="2141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42" name="AutoShape 114"/>
            <p:cNvCxnSpPr>
              <a:cxnSpLocks noChangeShapeType="1"/>
              <a:stCxn id="483337" idx="0"/>
              <a:endCxn id="483335" idx="4"/>
            </p:cNvCxnSpPr>
            <p:nvPr/>
          </p:nvCxnSpPr>
          <p:spPr bwMode="auto">
            <a:xfrm flipH="1" flipV="1">
              <a:off x="1546" y="1423"/>
              <a:ext cx="72" cy="1025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43" name="AutoShape 115"/>
            <p:cNvCxnSpPr>
              <a:cxnSpLocks noChangeShapeType="1"/>
              <a:stCxn id="483335" idx="6"/>
              <a:endCxn id="483339" idx="2"/>
            </p:cNvCxnSpPr>
            <p:nvPr/>
          </p:nvCxnSpPr>
          <p:spPr bwMode="auto">
            <a:xfrm>
              <a:off x="1723" y="1246"/>
              <a:ext cx="1733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3444" name="AutoShape 116"/>
            <p:cNvCxnSpPr>
              <a:cxnSpLocks noChangeShapeType="1"/>
              <a:stCxn id="483339" idx="6"/>
              <a:endCxn id="483354" idx="1"/>
            </p:cNvCxnSpPr>
            <p:nvPr/>
          </p:nvCxnSpPr>
          <p:spPr bwMode="auto">
            <a:xfrm>
              <a:off x="3811" y="1246"/>
              <a:ext cx="993" cy="564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 advTm="313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8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3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889407CD-1684-45F5-AA89-CD2FDC22CCC2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Shortest Path using ILP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Shortest path: s</a:t>
            </a:r>
            <a:r>
              <a:rPr lang="en-US" altLang="en-US">
                <a:sym typeface="Symbol" panose="05050102010706020507" pitchFamily="18" charset="2"/>
              </a:rPr>
              <a:t>cebadt, cost = 10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Binary decision variable </a:t>
            </a:r>
            <a:r>
              <a:rPr lang="en-US" altLang="en-US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800" b="1" i="1" baseline="-2500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uv</a:t>
            </a:r>
            <a:r>
              <a:rPr lang="en-US" altLang="en-US">
                <a:sym typeface="Symbol" panose="05050102010706020507" pitchFamily="18" charset="2"/>
              </a:rPr>
              <a:t> to indicate if edge </a:t>
            </a:r>
            <a:r>
              <a:rPr lang="en-US" altLang="en-US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sz="2800" b="1" i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en-US">
                <a:sym typeface="Symbol" panose="05050102010706020507" pitchFamily="18" charset="2"/>
              </a:rPr>
              <a:t> is in the shortest path</a:t>
            </a:r>
          </a:p>
        </p:txBody>
      </p:sp>
      <p:cxnSp>
        <p:nvCxnSpPr>
          <p:cNvPr id="484356" name="AutoShape 4"/>
          <p:cNvCxnSpPr>
            <a:cxnSpLocks noChangeShapeType="1"/>
            <a:stCxn id="484363" idx="1"/>
            <a:endCxn id="484357" idx="5"/>
          </p:cNvCxnSpPr>
          <p:nvPr/>
        </p:nvCxnSpPr>
        <p:spPr bwMode="auto">
          <a:xfrm flipH="1" flipV="1">
            <a:off x="1241425" y="3270250"/>
            <a:ext cx="1127125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57" name="Oval 5"/>
          <p:cNvSpPr>
            <a:spLocks noChangeArrowheads="1"/>
          </p:cNvSpPr>
          <p:nvPr/>
        </p:nvSpPr>
        <p:spPr bwMode="auto">
          <a:xfrm>
            <a:off x="762000" y="2790825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s</a:t>
            </a:r>
          </a:p>
        </p:txBody>
      </p:sp>
      <p:sp>
        <p:nvSpPr>
          <p:cNvPr id="484358" name="Oval 6"/>
          <p:cNvSpPr>
            <a:spLocks noChangeArrowheads="1"/>
          </p:cNvSpPr>
          <p:nvPr/>
        </p:nvSpPr>
        <p:spPr bwMode="auto">
          <a:xfrm>
            <a:off x="3733800" y="2790825"/>
            <a:ext cx="563563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84359" name="Oval 7"/>
          <p:cNvSpPr>
            <a:spLocks noChangeArrowheads="1"/>
          </p:cNvSpPr>
          <p:nvPr/>
        </p:nvSpPr>
        <p:spPr bwMode="auto">
          <a:xfrm>
            <a:off x="7543800" y="2790825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t</a:t>
            </a:r>
            <a:endParaRPr lang="zh-TW" altLang="en-US" sz="2500" b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484360" name="AutoShape 8"/>
          <p:cNvCxnSpPr>
            <a:cxnSpLocks noChangeShapeType="1"/>
            <a:stCxn id="484357" idx="6"/>
            <a:endCxn id="484358" idx="2"/>
          </p:cNvCxnSpPr>
          <p:nvPr/>
        </p:nvCxnSpPr>
        <p:spPr bwMode="auto">
          <a:xfrm>
            <a:off x="1323975" y="3071813"/>
            <a:ext cx="240982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1" name="AutoShape 9"/>
          <p:cNvCxnSpPr>
            <a:cxnSpLocks noChangeShapeType="1"/>
            <a:stCxn id="484358" idx="5"/>
            <a:endCxn id="484364" idx="1"/>
          </p:cNvCxnSpPr>
          <p:nvPr/>
        </p:nvCxnSpPr>
        <p:spPr bwMode="auto">
          <a:xfrm>
            <a:off x="4214813" y="3270250"/>
            <a:ext cx="2116137" cy="698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2" name="AutoShape 10"/>
          <p:cNvCxnSpPr>
            <a:cxnSpLocks noChangeShapeType="1"/>
            <a:stCxn id="484363" idx="6"/>
            <a:endCxn id="484359" idx="2"/>
          </p:cNvCxnSpPr>
          <p:nvPr/>
        </p:nvCxnSpPr>
        <p:spPr bwMode="auto">
          <a:xfrm flipV="1">
            <a:off x="2849563" y="3071813"/>
            <a:ext cx="4694237" cy="109696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63" name="Oval 11"/>
          <p:cNvSpPr>
            <a:spLocks noChangeArrowheads="1"/>
          </p:cNvSpPr>
          <p:nvPr/>
        </p:nvSpPr>
        <p:spPr bwMode="auto">
          <a:xfrm>
            <a:off x="2286000" y="388620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84364" name="Oval 12"/>
          <p:cNvSpPr>
            <a:spLocks noChangeArrowheads="1"/>
          </p:cNvSpPr>
          <p:nvPr/>
        </p:nvSpPr>
        <p:spPr bwMode="auto">
          <a:xfrm>
            <a:off x="6248400" y="388620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e</a:t>
            </a:r>
          </a:p>
        </p:txBody>
      </p:sp>
      <p:cxnSp>
        <p:nvCxnSpPr>
          <p:cNvPr id="484365" name="AutoShape 13"/>
          <p:cNvCxnSpPr>
            <a:cxnSpLocks noChangeShapeType="1"/>
            <a:stCxn id="484364" idx="2"/>
            <a:endCxn id="484363" idx="6"/>
          </p:cNvCxnSpPr>
          <p:nvPr/>
        </p:nvCxnSpPr>
        <p:spPr bwMode="auto">
          <a:xfrm flipH="1">
            <a:off x="2849563" y="4168775"/>
            <a:ext cx="33988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6" name="AutoShape 14"/>
          <p:cNvCxnSpPr>
            <a:cxnSpLocks noChangeShapeType="1"/>
            <a:stCxn id="484363" idx="0"/>
            <a:endCxn id="484369" idx="4"/>
          </p:cNvCxnSpPr>
          <p:nvPr/>
        </p:nvCxnSpPr>
        <p:spPr bwMode="auto">
          <a:xfrm flipH="1" flipV="1">
            <a:off x="2454275" y="2259013"/>
            <a:ext cx="114300" cy="1627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7" name="AutoShape 15"/>
          <p:cNvCxnSpPr>
            <a:cxnSpLocks noChangeShapeType="1"/>
            <a:stCxn id="484370" idx="6"/>
            <a:endCxn id="484359" idx="1"/>
          </p:cNvCxnSpPr>
          <p:nvPr/>
        </p:nvCxnSpPr>
        <p:spPr bwMode="auto">
          <a:xfrm>
            <a:off x="6049963" y="1978025"/>
            <a:ext cx="1576387" cy="8953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8" name="AutoShape 16"/>
          <p:cNvCxnSpPr>
            <a:cxnSpLocks noChangeShapeType="1"/>
            <a:stCxn id="484358" idx="7"/>
            <a:endCxn id="484370" idx="3"/>
          </p:cNvCxnSpPr>
          <p:nvPr/>
        </p:nvCxnSpPr>
        <p:spPr bwMode="auto">
          <a:xfrm flipV="1">
            <a:off x="4214813" y="2176463"/>
            <a:ext cx="1354137" cy="6969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69" name="Oval 17"/>
          <p:cNvSpPr>
            <a:spLocks noChangeArrowheads="1"/>
          </p:cNvSpPr>
          <p:nvPr/>
        </p:nvSpPr>
        <p:spPr bwMode="auto">
          <a:xfrm>
            <a:off x="2171700" y="169545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84370" name="Oval 18"/>
          <p:cNvSpPr>
            <a:spLocks noChangeArrowheads="1"/>
          </p:cNvSpPr>
          <p:nvPr/>
        </p:nvSpPr>
        <p:spPr bwMode="auto">
          <a:xfrm>
            <a:off x="5486400" y="169545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d</a:t>
            </a:r>
          </a:p>
        </p:txBody>
      </p:sp>
      <p:cxnSp>
        <p:nvCxnSpPr>
          <p:cNvPr id="484371" name="AutoShape 19"/>
          <p:cNvCxnSpPr>
            <a:cxnSpLocks noChangeShapeType="1"/>
            <a:stCxn id="484369" idx="6"/>
            <a:endCxn id="484370" idx="2"/>
          </p:cNvCxnSpPr>
          <p:nvPr/>
        </p:nvCxnSpPr>
        <p:spPr bwMode="auto">
          <a:xfrm>
            <a:off x="2735263" y="1978025"/>
            <a:ext cx="2751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72" name="AutoShape 20"/>
          <p:cNvCxnSpPr>
            <a:cxnSpLocks noChangeShapeType="1"/>
            <a:stCxn id="484370" idx="4"/>
            <a:endCxn id="484364" idx="0"/>
          </p:cNvCxnSpPr>
          <p:nvPr/>
        </p:nvCxnSpPr>
        <p:spPr bwMode="auto">
          <a:xfrm>
            <a:off x="5768975" y="2259013"/>
            <a:ext cx="762000" cy="16271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73" name="Text Box 21"/>
          <p:cNvSpPr txBox="1">
            <a:spLocks noChangeArrowheads="1"/>
          </p:cNvSpPr>
          <p:nvPr/>
        </p:nvSpPr>
        <p:spPr bwMode="auto">
          <a:xfrm>
            <a:off x="1905000" y="2667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4374" name="Text Box 22"/>
          <p:cNvSpPr txBox="1">
            <a:spLocks noChangeArrowheads="1"/>
          </p:cNvSpPr>
          <p:nvPr/>
        </p:nvSpPr>
        <p:spPr bwMode="auto">
          <a:xfrm>
            <a:off x="3505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484375" name="Text Box 23"/>
          <p:cNvSpPr txBox="1">
            <a:spLocks noChangeArrowheads="1"/>
          </p:cNvSpPr>
          <p:nvPr/>
        </p:nvSpPr>
        <p:spPr bwMode="auto">
          <a:xfrm>
            <a:off x="6705600" y="1981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4376" name="Text Box 24"/>
          <p:cNvSpPr txBox="1">
            <a:spLocks noChangeArrowheads="1"/>
          </p:cNvSpPr>
          <p:nvPr/>
        </p:nvSpPr>
        <p:spPr bwMode="auto">
          <a:xfrm>
            <a:off x="12192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84377" name="Text Box 25"/>
          <p:cNvSpPr txBox="1">
            <a:spLocks noChangeArrowheads="1"/>
          </p:cNvSpPr>
          <p:nvPr/>
        </p:nvSpPr>
        <p:spPr bwMode="auto">
          <a:xfrm>
            <a:off x="2514600" y="3200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84378" name="Text Box 26"/>
          <p:cNvSpPr txBox="1">
            <a:spLocks noChangeArrowheads="1"/>
          </p:cNvSpPr>
          <p:nvPr/>
        </p:nvSpPr>
        <p:spPr bwMode="auto">
          <a:xfrm>
            <a:off x="4267200" y="4114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84379" name="Text Box 27"/>
          <p:cNvSpPr txBox="1">
            <a:spLocks noChangeArrowheads="1"/>
          </p:cNvSpPr>
          <p:nvPr/>
        </p:nvSpPr>
        <p:spPr bwMode="auto">
          <a:xfrm>
            <a:off x="3352800" y="3581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484380" name="Text Box 28"/>
          <p:cNvSpPr txBox="1">
            <a:spLocks noChangeArrowheads="1"/>
          </p:cNvSpPr>
          <p:nvPr/>
        </p:nvSpPr>
        <p:spPr bwMode="auto">
          <a:xfrm>
            <a:off x="5943600" y="2438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484381" name="Text Box 29"/>
          <p:cNvSpPr txBox="1">
            <a:spLocks noChangeArrowheads="1"/>
          </p:cNvSpPr>
          <p:nvPr/>
        </p:nvSpPr>
        <p:spPr bwMode="auto">
          <a:xfrm>
            <a:off x="41910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84382" name="Text Box 30"/>
          <p:cNvSpPr txBox="1">
            <a:spLocks noChangeArrowheads="1"/>
          </p:cNvSpPr>
          <p:nvPr/>
        </p:nvSpPr>
        <p:spPr bwMode="auto">
          <a:xfrm>
            <a:off x="4572000" y="3048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grpSp>
        <p:nvGrpSpPr>
          <p:cNvPr id="484394" name="Group 42"/>
          <p:cNvGrpSpPr>
            <a:grpSpLocks/>
          </p:cNvGrpSpPr>
          <p:nvPr/>
        </p:nvGrpSpPr>
        <p:grpSpPr bwMode="auto">
          <a:xfrm>
            <a:off x="1323975" y="1978025"/>
            <a:ext cx="6302375" cy="2190750"/>
            <a:chOff x="834" y="1246"/>
            <a:chExt cx="3970" cy="1380"/>
          </a:xfrm>
        </p:grpSpPr>
        <p:cxnSp>
          <p:nvCxnSpPr>
            <p:cNvPr id="484395" name="AutoShape 43"/>
            <p:cNvCxnSpPr>
              <a:cxnSpLocks noChangeShapeType="1"/>
              <a:stCxn id="484357" idx="6"/>
              <a:endCxn id="484358" idx="2"/>
            </p:cNvCxnSpPr>
            <p:nvPr/>
          </p:nvCxnSpPr>
          <p:spPr bwMode="auto">
            <a:xfrm>
              <a:off x="834" y="1935"/>
              <a:ext cx="1518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96" name="AutoShape 44"/>
            <p:cNvCxnSpPr>
              <a:cxnSpLocks noChangeShapeType="1"/>
              <a:stCxn id="484358" idx="5"/>
              <a:endCxn id="484364" idx="1"/>
            </p:cNvCxnSpPr>
            <p:nvPr/>
          </p:nvCxnSpPr>
          <p:spPr bwMode="auto">
            <a:xfrm>
              <a:off x="2655" y="2060"/>
              <a:ext cx="1333" cy="44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97" name="AutoShape 45"/>
            <p:cNvCxnSpPr>
              <a:cxnSpLocks noChangeShapeType="1"/>
              <a:stCxn id="484364" idx="2"/>
              <a:endCxn id="484363" idx="6"/>
            </p:cNvCxnSpPr>
            <p:nvPr/>
          </p:nvCxnSpPr>
          <p:spPr bwMode="auto">
            <a:xfrm flipH="1">
              <a:off x="1795" y="2626"/>
              <a:ext cx="2141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98" name="AutoShape 46"/>
            <p:cNvCxnSpPr>
              <a:cxnSpLocks noChangeShapeType="1"/>
              <a:stCxn id="484363" idx="0"/>
              <a:endCxn id="484369" idx="4"/>
            </p:cNvCxnSpPr>
            <p:nvPr/>
          </p:nvCxnSpPr>
          <p:spPr bwMode="auto">
            <a:xfrm flipH="1" flipV="1">
              <a:off x="1546" y="1423"/>
              <a:ext cx="72" cy="1025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399" name="AutoShape 47"/>
            <p:cNvCxnSpPr>
              <a:cxnSpLocks noChangeShapeType="1"/>
              <a:stCxn id="484369" idx="6"/>
              <a:endCxn id="484370" idx="2"/>
            </p:cNvCxnSpPr>
            <p:nvPr/>
          </p:nvCxnSpPr>
          <p:spPr bwMode="auto">
            <a:xfrm>
              <a:off x="1723" y="1246"/>
              <a:ext cx="1733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4400" name="AutoShape 48"/>
            <p:cNvCxnSpPr>
              <a:cxnSpLocks noChangeShapeType="1"/>
              <a:stCxn id="484370" idx="6"/>
              <a:endCxn id="484359" idx="1"/>
            </p:cNvCxnSpPr>
            <p:nvPr/>
          </p:nvCxnSpPr>
          <p:spPr bwMode="auto">
            <a:xfrm>
              <a:off x="3811" y="1246"/>
              <a:ext cx="993" cy="564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4401" name="Text Box 49"/>
          <p:cNvSpPr txBox="1">
            <a:spLocks noChangeArrowheads="1"/>
          </p:cNvSpPr>
          <p:nvPr/>
        </p:nvSpPr>
        <p:spPr bwMode="auto">
          <a:xfrm>
            <a:off x="4724400" y="41148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en-US" altLang="en-US"/>
              <a:t>=</a:t>
            </a:r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4402" name="Text Box 50"/>
          <p:cNvSpPr txBox="1">
            <a:spLocks noChangeArrowheads="1"/>
          </p:cNvSpPr>
          <p:nvPr/>
        </p:nvSpPr>
        <p:spPr bwMode="auto">
          <a:xfrm>
            <a:off x="3962400" y="1447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2400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4403" name="Text Box 51"/>
          <p:cNvSpPr txBox="1">
            <a:spLocks noChangeArrowheads="1"/>
          </p:cNvSpPr>
          <p:nvPr/>
        </p:nvSpPr>
        <p:spPr bwMode="auto">
          <a:xfrm>
            <a:off x="6934200" y="1981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en-US" altLang="en-US"/>
              <a:t>=</a:t>
            </a:r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4404" name="Text Box 52"/>
          <p:cNvSpPr txBox="1">
            <a:spLocks noChangeArrowheads="1"/>
          </p:cNvSpPr>
          <p:nvPr/>
        </p:nvSpPr>
        <p:spPr bwMode="auto">
          <a:xfrm>
            <a:off x="2590800" y="2590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altLang="en-US"/>
              <a:t>=</a:t>
            </a:r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4405" name="Text Box 53"/>
          <p:cNvSpPr txBox="1">
            <a:spLocks noChangeArrowheads="1"/>
          </p:cNvSpPr>
          <p:nvPr/>
        </p:nvSpPr>
        <p:spPr bwMode="auto">
          <a:xfrm>
            <a:off x="4343400" y="20574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en-US" altLang="en-US"/>
              <a:t>=0</a:t>
            </a:r>
          </a:p>
        </p:txBody>
      </p:sp>
      <p:sp>
        <p:nvSpPr>
          <p:cNvPr id="484406" name="Text Box 54"/>
          <p:cNvSpPr txBox="1">
            <a:spLocks noChangeArrowheads="1"/>
          </p:cNvSpPr>
          <p:nvPr/>
        </p:nvSpPr>
        <p:spPr bwMode="auto">
          <a:xfrm>
            <a:off x="6096000" y="2667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altLang="en-US"/>
              <a:t>=0</a:t>
            </a:r>
          </a:p>
        </p:txBody>
      </p:sp>
      <p:sp>
        <p:nvSpPr>
          <p:cNvPr id="484407" name="Text Box 55"/>
          <p:cNvSpPr txBox="1">
            <a:spLocks noChangeArrowheads="1"/>
          </p:cNvSpPr>
          <p:nvPr/>
        </p:nvSpPr>
        <p:spPr bwMode="auto">
          <a:xfrm>
            <a:off x="4800600" y="3048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/>
              <a:t>=</a:t>
            </a:r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4408" name="Text Box 56"/>
          <p:cNvSpPr txBox="1">
            <a:spLocks noChangeArrowheads="1"/>
          </p:cNvSpPr>
          <p:nvPr/>
        </p:nvSpPr>
        <p:spPr bwMode="auto">
          <a:xfrm>
            <a:off x="3581400" y="3352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bt</a:t>
            </a:r>
            <a:r>
              <a:rPr lang="en-US" altLang="en-US"/>
              <a:t>=0</a:t>
            </a:r>
          </a:p>
        </p:txBody>
      </p:sp>
      <p:sp>
        <p:nvSpPr>
          <p:cNvPr id="484409" name="Text Box 57"/>
          <p:cNvSpPr txBox="1">
            <a:spLocks noChangeArrowheads="1"/>
          </p:cNvSpPr>
          <p:nvPr/>
        </p:nvSpPr>
        <p:spPr bwMode="auto">
          <a:xfrm>
            <a:off x="2514600" y="3429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en-US" altLang="en-US"/>
              <a:t>=</a:t>
            </a:r>
            <a:r>
              <a:rPr lang="en-US" alt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4410" name="Text Box 58"/>
          <p:cNvSpPr txBox="1">
            <a:spLocks noChangeArrowheads="1"/>
          </p:cNvSpPr>
          <p:nvPr/>
        </p:nvSpPr>
        <p:spPr bwMode="auto">
          <a:xfrm>
            <a:off x="1371600" y="37338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bs</a:t>
            </a:r>
            <a:r>
              <a:rPr lang="en-US" altLang="en-US"/>
              <a:t>=0</a:t>
            </a:r>
          </a:p>
        </p:txBody>
      </p:sp>
    </p:spTree>
  </p:cSld>
  <p:clrMapOvr>
    <a:masterClrMapping/>
  </p:clrMapOvr>
  <p:transition spd="med" advTm="14922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9953DFF2-8211-4983-B7DA-3E2B3927C345}" type="slidenum">
              <a:rPr lang="en-US" altLang="zh-TW"/>
              <a:pPr/>
              <a:t>19</a:t>
            </a:fld>
            <a:endParaRPr lang="en-US" altLang="zh-TW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Shortest Path using ILP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715000"/>
            <a:ext cx="8229600" cy="457200"/>
          </a:xfrm>
        </p:spPr>
        <p:txBody>
          <a:bodyPr/>
          <a:lstStyle/>
          <a:p>
            <a:r>
              <a:rPr lang="en-US" altLang="en-US" sz="2800" i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programming solution is always integral.</a:t>
            </a:r>
            <a:endParaRPr lang="en-US" altLang="en-US" sz="2800" i="1">
              <a:solidFill>
                <a:srgbClr val="99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485426" name="Object 50"/>
          <p:cNvGraphicFramePr>
            <a:graphicFrameLocks noChangeAspect="1"/>
          </p:cNvGraphicFramePr>
          <p:nvPr>
            <p:ph sz="half" idx="2"/>
          </p:nvPr>
        </p:nvGraphicFramePr>
        <p:xfrm>
          <a:off x="533400" y="1477963"/>
          <a:ext cx="5003800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463" name="Equation" r:id="rId4" imgW="2463480" imgH="1981080" progId="Equation.3">
                  <p:embed/>
                </p:oleObj>
              </mc:Choice>
              <mc:Fallback>
                <p:oleObj name="Equation" r:id="rId4" imgW="2463480" imgH="19810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77963"/>
                        <a:ext cx="5003800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5461" name="Group 85"/>
          <p:cNvGrpSpPr>
            <a:grpSpLocks/>
          </p:cNvGrpSpPr>
          <p:nvPr/>
        </p:nvGrpSpPr>
        <p:grpSpPr bwMode="auto">
          <a:xfrm>
            <a:off x="2514600" y="1371600"/>
            <a:ext cx="6248400" cy="838200"/>
            <a:chOff x="1584" y="864"/>
            <a:chExt cx="3936" cy="528"/>
          </a:xfrm>
        </p:grpSpPr>
        <p:sp>
          <p:nvSpPr>
            <p:cNvPr id="485430" name="Text Box 54"/>
            <p:cNvSpPr txBox="1">
              <a:spLocks noChangeArrowheads="1"/>
            </p:cNvSpPr>
            <p:nvPr/>
          </p:nvSpPr>
          <p:spPr bwMode="auto">
            <a:xfrm>
              <a:off x="2784" y="864"/>
              <a:ext cx="27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00FF"/>
                  </a:solidFill>
                </a:rPr>
                <a:t>Total cost of the picked edges</a:t>
              </a:r>
              <a:br>
                <a:rPr lang="en-US" altLang="en-US" sz="2400" i="1">
                  <a:solidFill>
                    <a:srgbClr val="0000FF"/>
                  </a:solidFill>
                </a:rPr>
              </a:br>
              <a:r>
                <a:rPr lang="en-US" altLang="en-US" sz="2400" i="1">
                  <a:solidFill>
                    <a:srgbClr val="0000FF"/>
                  </a:solidFill>
                </a:rPr>
                <a:t> 	         </a:t>
              </a:r>
              <a:r>
                <a:rPr lang="en-US" altLang="en-US" sz="2400">
                  <a:solidFill>
                    <a:srgbClr val="0000FF"/>
                  </a:solidFill>
                </a:rPr>
                <a:t>–</a:t>
              </a:r>
              <a:r>
                <a:rPr lang="en-US" altLang="en-US" sz="2400" i="1">
                  <a:solidFill>
                    <a:srgbClr val="0000FF"/>
                  </a:solidFill>
                </a:rPr>
                <a:t> Cost of the path</a:t>
              </a:r>
            </a:p>
          </p:txBody>
        </p:sp>
        <p:sp>
          <p:nvSpPr>
            <p:cNvPr id="485435" name="Rectangle 59"/>
            <p:cNvSpPr>
              <a:spLocks noChangeArrowheads="1"/>
            </p:cNvSpPr>
            <p:nvPr/>
          </p:nvSpPr>
          <p:spPr bwMode="auto">
            <a:xfrm>
              <a:off x="1584" y="864"/>
              <a:ext cx="960" cy="528"/>
            </a:xfrm>
            <a:prstGeom prst="rect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5438" name="Group 62"/>
          <p:cNvGrpSpPr>
            <a:grpSpLocks/>
          </p:cNvGrpSpPr>
          <p:nvPr/>
        </p:nvGrpSpPr>
        <p:grpSpPr bwMode="auto">
          <a:xfrm>
            <a:off x="685800" y="2667000"/>
            <a:ext cx="7848600" cy="2390775"/>
            <a:chOff x="528" y="1680"/>
            <a:chExt cx="4944" cy="1506"/>
          </a:xfrm>
        </p:grpSpPr>
        <p:sp>
          <p:nvSpPr>
            <p:cNvPr id="485434" name="Text Box 58"/>
            <p:cNvSpPr txBox="1">
              <a:spLocks noChangeArrowheads="1"/>
            </p:cNvSpPr>
            <p:nvPr/>
          </p:nvSpPr>
          <p:spPr bwMode="auto">
            <a:xfrm>
              <a:off x="2592" y="2208"/>
              <a:ext cx="288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00FF"/>
                  </a:solidFill>
                </a:rPr>
                <a:t>Each node except </a:t>
              </a:r>
              <a:r>
                <a:rPr lang="en-US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sz="2400" i="1">
                  <a:solidFill>
                    <a:srgbClr val="0000FF"/>
                  </a:solidFill>
                </a:rPr>
                <a:t> and </a:t>
              </a:r>
              <a:r>
                <a:rPr lang="en-US" altLang="en-US" sz="2400" i="1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en-US" sz="2400" i="1">
                  <a:solidFill>
                    <a:srgbClr val="0000FF"/>
                  </a:solidFill>
                </a:rPr>
                <a:t>should have the same number of inward edges and outward edges in the path.</a:t>
              </a:r>
              <a:endPara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5436" name="Rectangle 60"/>
            <p:cNvSpPr>
              <a:spLocks noChangeArrowheads="1"/>
            </p:cNvSpPr>
            <p:nvPr/>
          </p:nvSpPr>
          <p:spPr bwMode="auto">
            <a:xfrm>
              <a:off x="528" y="1680"/>
              <a:ext cx="3168" cy="528"/>
            </a:xfrm>
            <a:prstGeom prst="rect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5446" name="Group 70"/>
          <p:cNvGrpSpPr>
            <a:grpSpLocks/>
          </p:cNvGrpSpPr>
          <p:nvPr/>
        </p:nvGrpSpPr>
        <p:grpSpPr bwMode="auto">
          <a:xfrm>
            <a:off x="685800" y="3505200"/>
            <a:ext cx="8305800" cy="685800"/>
            <a:chOff x="528" y="2208"/>
            <a:chExt cx="5232" cy="432"/>
          </a:xfrm>
        </p:grpSpPr>
        <p:sp>
          <p:nvSpPr>
            <p:cNvPr id="485440" name="Text Box 64"/>
            <p:cNvSpPr txBox="1">
              <a:spLocks noChangeArrowheads="1"/>
            </p:cNvSpPr>
            <p:nvPr/>
          </p:nvSpPr>
          <p:spPr bwMode="auto">
            <a:xfrm>
              <a:off x="2256" y="2208"/>
              <a:ext cx="3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00FF"/>
                  </a:solidFill>
                </a:rPr>
                <a:t>Start node has one more outward edge.</a:t>
              </a:r>
            </a:p>
          </p:txBody>
        </p:sp>
        <p:sp>
          <p:nvSpPr>
            <p:cNvPr id="485441" name="Rectangle 65"/>
            <p:cNvSpPr>
              <a:spLocks noChangeArrowheads="1"/>
            </p:cNvSpPr>
            <p:nvPr/>
          </p:nvSpPr>
          <p:spPr bwMode="auto">
            <a:xfrm>
              <a:off x="528" y="2208"/>
              <a:ext cx="1728" cy="432"/>
            </a:xfrm>
            <a:prstGeom prst="rect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5447" name="Group 71"/>
          <p:cNvGrpSpPr>
            <a:grpSpLocks/>
          </p:cNvGrpSpPr>
          <p:nvPr/>
        </p:nvGrpSpPr>
        <p:grpSpPr bwMode="auto">
          <a:xfrm>
            <a:off x="685800" y="4267200"/>
            <a:ext cx="8458200" cy="685800"/>
            <a:chOff x="528" y="2688"/>
            <a:chExt cx="5136" cy="432"/>
          </a:xfrm>
        </p:grpSpPr>
        <p:sp>
          <p:nvSpPr>
            <p:cNvPr id="485444" name="Text Box 68"/>
            <p:cNvSpPr txBox="1">
              <a:spLocks noChangeArrowheads="1"/>
            </p:cNvSpPr>
            <p:nvPr/>
          </p:nvSpPr>
          <p:spPr bwMode="auto">
            <a:xfrm>
              <a:off x="2160" y="2688"/>
              <a:ext cx="3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00FF"/>
                  </a:solidFill>
                </a:rPr>
                <a:t>Target node has one more inward edge.</a:t>
              </a:r>
            </a:p>
          </p:txBody>
        </p:sp>
        <p:sp>
          <p:nvSpPr>
            <p:cNvPr id="485445" name="Rectangle 69"/>
            <p:cNvSpPr>
              <a:spLocks noChangeArrowheads="1"/>
            </p:cNvSpPr>
            <p:nvPr/>
          </p:nvSpPr>
          <p:spPr bwMode="auto">
            <a:xfrm>
              <a:off x="528" y="2688"/>
              <a:ext cx="1584" cy="432"/>
            </a:xfrm>
            <a:prstGeom prst="rect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5451" name="Group 75"/>
          <p:cNvGrpSpPr>
            <a:grpSpLocks/>
          </p:cNvGrpSpPr>
          <p:nvPr/>
        </p:nvGrpSpPr>
        <p:grpSpPr bwMode="auto">
          <a:xfrm>
            <a:off x="1981200" y="5029200"/>
            <a:ext cx="6019800" cy="457200"/>
            <a:chOff x="1248" y="3168"/>
            <a:chExt cx="3792" cy="288"/>
          </a:xfrm>
        </p:grpSpPr>
        <p:sp>
          <p:nvSpPr>
            <p:cNvPr id="485449" name="Text Box 73"/>
            <p:cNvSpPr txBox="1">
              <a:spLocks noChangeArrowheads="1"/>
            </p:cNvSpPr>
            <p:nvPr/>
          </p:nvSpPr>
          <p:spPr bwMode="auto">
            <a:xfrm>
              <a:off x="3360" y="3168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i="1">
                  <a:solidFill>
                    <a:srgbClr val="0000FF"/>
                  </a:solidFill>
                </a:rPr>
                <a:t>Binary constraints</a:t>
              </a:r>
            </a:p>
          </p:txBody>
        </p:sp>
        <p:sp>
          <p:nvSpPr>
            <p:cNvPr id="485450" name="Rectangle 74"/>
            <p:cNvSpPr>
              <a:spLocks noChangeArrowheads="1"/>
            </p:cNvSpPr>
            <p:nvPr/>
          </p:nvSpPr>
          <p:spPr bwMode="auto">
            <a:xfrm>
              <a:off x="1248" y="3168"/>
              <a:ext cx="2064" cy="288"/>
            </a:xfrm>
            <a:prstGeom prst="rect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5460" name="Group 84"/>
          <p:cNvGrpSpPr>
            <a:grpSpLocks/>
          </p:cNvGrpSpPr>
          <p:nvPr/>
        </p:nvGrpSpPr>
        <p:grpSpPr bwMode="auto">
          <a:xfrm>
            <a:off x="1752600" y="4648200"/>
            <a:ext cx="7391400" cy="1187450"/>
            <a:chOff x="1104" y="2928"/>
            <a:chExt cx="4656" cy="748"/>
          </a:xfrm>
        </p:grpSpPr>
        <p:sp>
          <p:nvSpPr>
            <p:cNvPr id="485454" name="Line 78"/>
            <p:cNvSpPr>
              <a:spLocks noChangeShapeType="1"/>
            </p:cNvSpPr>
            <p:nvPr/>
          </p:nvSpPr>
          <p:spPr bwMode="auto">
            <a:xfrm>
              <a:off x="1104" y="3312"/>
              <a:ext cx="2208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457" name="Text Box 81"/>
            <p:cNvSpPr txBox="1">
              <a:spLocks noChangeArrowheads="1"/>
            </p:cNvSpPr>
            <p:nvPr/>
          </p:nvSpPr>
          <p:spPr bwMode="auto">
            <a:xfrm>
              <a:off x="3264" y="2928"/>
              <a:ext cx="2496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i="1">
                  <a:solidFill>
                    <a:schemeClr val="hlink"/>
                  </a:solidFill>
                </a:rPr>
                <a:t>Because the coefficient matrix is totally unimodular</a:t>
              </a:r>
              <a:br>
                <a:rPr lang="en-US" altLang="en-US" sz="2400" i="1">
                  <a:solidFill>
                    <a:schemeClr val="hlink"/>
                  </a:solidFill>
                </a:rPr>
              </a:br>
              <a:r>
                <a:rPr lang="en-US" altLang="en-US" sz="2400" i="1">
                  <a:solidFill>
                    <a:schemeClr val="hlink"/>
                  </a:solidFill>
                </a:rPr>
                <a:t>                            </a:t>
              </a:r>
              <a:r>
                <a:rPr lang="en-US" altLang="en-US" sz="2000"/>
                <a:t>[Wolsey 98]</a:t>
              </a:r>
              <a:r>
                <a:rPr lang="en-US" altLang="en-US" sz="2400" i="1">
                  <a:solidFill>
                    <a:schemeClr val="hlink"/>
                  </a:solidFill>
                </a:rPr>
                <a:t> </a:t>
              </a:r>
            </a:p>
          </p:txBody>
        </p:sp>
      </p:grpSp>
    </p:spTree>
  </p:cSld>
  <p:clrMapOvr>
    <a:masterClrMapping/>
  </p:clrMapOvr>
  <p:transition spd="med" advTm="661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7B64D3B0-F21E-45DC-8F1A-B344FBD29003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Structured Output</a:t>
            </a:r>
          </a:p>
        </p:txBody>
      </p:sp>
      <p:pic>
        <p:nvPicPr>
          <p:cNvPr id="539651" name="Picture 3" descr="Cartoon of man driving a c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"/>
            <a:ext cx="285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52" name="Picture 4" descr="Cartoon of man driving a c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533400" cy="609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53" name="Picture 5" descr="Cartoon of man driving a c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962400"/>
            <a:ext cx="419100" cy="5334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54" name="Picture 6" descr="Cartoon of man driving a ca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962400"/>
            <a:ext cx="685800" cy="6667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55" name="Picture 7" descr="Cartoon of man driving a ca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05200"/>
            <a:ext cx="495300" cy="609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9656" name="Picture 8" descr="Cartoon of man driving a ca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962400"/>
            <a:ext cx="685800" cy="6667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965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749425"/>
            <a:ext cx="5181600" cy="2249488"/>
          </a:xfrm>
          <a:noFill/>
          <a:ln/>
        </p:spPr>
        <p:txBody>
          <a:bodyPr/>
          <a:lstStyle/>
          <a:p>
            <a:r>
              <a:rPr lang="en-US" altLang="en-US" sz="2800"/>
              <a:t>Car part recognition</a:t>
            </a:r>
          </a:p>
          <a:p>
            <a:pPr lvl="1"/>
            <a:r>
              <a:rPr lang="en-US" altLang="en-US" sz="2400"/>
              <a:t>Label the parts of a car.</a:t>
            </a:r>
          </a:p>
          <a:p>
            <a:r>
              <a:rPr lang="en-US" altLang="en-US" sz="2800"/>
              <a:t>Local approach</a:t>
            </a:r>
          </a:p>
          <a:p>
            <a:pPr lvl="1"/>
            <a:r>
              <a:rPr lang="en-US" altLang="en-US" sz="2400"/>
              <a:t>Learn a classifier for each part</a:t>
            </a:r>
          </a:p>
        </p:txBody>
      </p:sp>
      <p:sp>
        <p:nvSpPr>
          <p:cNvPr id="539658" name="Rectangle 10"/>
          <p:cNvSpPr>
            <a:spLocks noChangeArrowheads="1"/>
          </p:cNvSpPr>
          <p:nvPr/>
        </p:nvSpPr>
        <p:spPr bwMode="auto">
          <a:xfrm>
            <a:off x="685800" y="3962400"/>
            <a:ext cx="58674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800"/>
              <a:t>Global Approach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/>
              <a:t>Assume that we know it is a car.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/>
              <a:t>No more than four wheels in the image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/>
              <a:t>No more than four lights in the image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en-US" sz="2000"/>
              <a:t>Relative positions of the parts</a:t>
            </a:r>
          </a:p>
        </p:txBody>
      </p:sp>
    </p:spTree>
  </p:cSld>
  <p:clrMapOvr>
    <a:masterClrMapping/>
  </p:clrMapOvr>
  <p:transition spd="med" advTm="464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EB028595-4A55-4153-8EDD-28ED4BD1C13C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en-US"/>
              <a:t>Graph in CRFs and HMMs</a:t>
            </a:r>
          </a:p>
        </p:txBody>
      </p:sp>
      <p:grpSp>
        <p:nvGrpSpPr>
          <p:cNvPr id="490500" name="Group 4"/>
          <p:cNvGrpSpPr>
            <a:grpSpLocks/>
          </p:cNvGrpSpPr>
          <p:nvPr/>
        </p:nvGrpSpPr>
        <p:grpSpPr bwMode="auto">
          <a:xfrm>
            <a:off x="1371600" y="2057400"/>
            <a:ext cx="6245225" cy="2776538"/>
            <a:chOff x="2124" y="7920"/>
            <a:chExt cx="7176" cy="3763"/>
          </a:xfrm>
        </p:grpSpPr>
        <p:sp>
          <p:nvSpPr>
            <p:cNvPr id="490501" name="Oval 5"/>
            <p:cNvSpPr>
              <a:spLocks noChangeArrowheads="1"/>
            </p:cNvSpPr>
            <p:nvPr/>
          </p:nvSpPr>
          <p:spPr bwMode="auto">
            <a:xfrm>
              <a:off x="2124" y="9408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s</a:t>
              </a:r>
            </a:p>
          </p:txBody>
        </p:sp>
        <p:grpSp>
          <p:nvGrpSpPr>
            <p:cNvPr id="490502" name="Group 6"/>
            <p:cNvGrpSpPr>
              <a:grpSpLocks/>
            </p:cNvGrpSpPr>
            <p:nvPr/>
          </p:nvGrpSpPr>
          <p:grpSpPr bwMode="auto">
            <a:xfrm>
              <a:off x="3228" y="8447"/>
              <a:ext cx="576" cy="2497"/>
              <a:chOff x="2640" y="8591"/>
              <a:chExt cx="576" cy="2497"/>
            </a:xfrm>
          </p:grpSpPr>
          <p:sp>
            <p:nvSpPr>
              <p:cNvPr id="490503" name="Oval 7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90504" name="Oval 8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90505" name="Oval 9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90506" name="Group 10"/>
            <p:cNvGrpSpPr>
              <a:grpSpLocks/>
            </p:cNvGrpSpPr>
            <p:nvPr/>
          </p:nvGrpSpPr>
          <p:grpSpPr bwMode="auto">
            <a:xfrm>
              <a:off x="4325" y="8448"/>
              <a:ext cx="576" cy="2497"/>
              <a:chOff x="2640" y="8591"/>
              <a:chExt cx="576" cy="2497"/>
            </a:xfrm>
          </p:grpSpPr>
          <p:sp>
            <p:nvSpPr>
              <p:cNvPr id="490507" name="Oval 11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90508" name="Oval 12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90509" name="Oval 13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90510" name="Group 14"/>
            <p:cNvGrpSpPr>
              <a:grpSpLocks/>
            </p:cNvGrpSpPr>
            <p:nvPr/>
          </p:nvGrpSpPr>
          <p:grpSpPr bwMode="auto">
            <a:xfrm>
              <a:off x="5424" y="8448"/>
              <a:ext cx="576" cy="2497"/>
              <a:chOff x="2640" y="8591"/>
              <a:chExt cx="576" cy="2497"/>
            </a:xfrm>
          </p:grpSpPr>
          <p:sp>
            <p:nvSpPr>
              <p:cNvPr id="490511" name="Oval 15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90512" name="Oval 16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90513" name="Oval 17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90514" name="Group 18"/>
            <p:cNvGrpSpPr>
              <a:grpSpLocks/>
            </p:cNvGrpSpPr>
            <p:nvPr/>
          </p:nvGrpSpPr>
          <p:grpSpPr bwMode="auto">
            <a:xfrm>
              <a:off x="6528" y="8448"/>
              <a:ext cx="576" cy="2497"/>
              <a:chOff x="2640" y="8591"/>
              <a:chExt cx="576" cy="2497"/>
            </a:xfrm>
          </p:grpSpPr>
          <p:sp>
            <p:nvSpPr>
              <p:cNvPr id="490515" name="Oval 19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90516" name="Oval 20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90517" name="Oval 21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grpSp>
          <p:nvGrpSpPr>
            <p:cNvPr id="490518" name="Group 22"/>
            <p:cNvGrpSpPr>
              <a:grpSpLocks/>
            </p:cNvGrpSpPr>
            <p:nvPr/>
          </p:nvGrpSpPr>
          <p:grpSpPr bwMode="auto">
            <a:xfrm>
              <a:off x="7624" y="8448"/>
              <a:ext cx="576" cy="2497"/>
              <a:chOff x="2640" y="8591"/>
              <a:chExt cx="576" cy="2497"/>
            </a:xfrm>
          </p:grpSpPr>
          <p:sp>
            <p:nvSpPr>
              <p:cNvPr id="490519" name="Oval 23"/>
              <p:cNvSpPr>
                <a:spLocks noChangeArrowheads="1"/>
              </p:cNvSpPr>
              <p:nvPr/>
            </p:nvSpPr>
            <p:spPr bwMode="auto">
              <a:xfrm>
                <a:off x="2640" y="859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90520" name="Oval 24"/>
              <p:cNvSpPr>
                <a:spLocks noChangeArrowheads="1"/>
              </p:cNvSpPr>
              <p:nvPr/>
            </p:nvSpPr>
            <p:spPr bwMode="auto">
              <a:xfrm>
                <a:off x="2640" y="955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90521" name="Oval 25"/>
              <p:cNvSpPr>
                <a:spLocks noChangeArrowheads="1"/>
              </p:cNvSpPr>
              <p:nvPr/>
            </p:nvSpPr>
            <p:spPr bwMode="auto">
              <a:xfrm>
                <a:off x="2640" y="10512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56261" tIns="28130" rIns="56261" bIns="28130" anchor="ctr"/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zh-TW" sz="2500" b="1"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  <p:sp>
          <p:nvSpPr>
            <p:cNvPr id="490522" name="Oval 26"/>
            <p:cNvSpPr>
              <a:spLocks noChangeArrowheads="1"/>
            </p:cNvSpPr>
            <p:nvPr/>
          </p:nvSpPr>
          <p:spPr bwMode="auto">
            <a:xfrm>
              <a:off x="8724" y="9408"/>
              <a:ext cx="576" cy="57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latin typeface="Arial" panose="020B0604020202020204" pitchFamily="34" charset="0"/>
                  <a:ea typeface="PMingLiU" panose="02020500000000000000" pitchFamily="18" charset="-120"/>
                </a:rPr>
                <a:t>t</a:t>
              </a:r>
              <a:endParaRPr lang="zh-TW" altLang="en-US" sz="2500" i="1">
                <a:latin typeface="Arial" panose="020B0604020202020204" pitchFamily="34" charset="0"/>
                <a:ea typeface="PMingLiU" panose="02020500000000000000" pitchFamily="18" charset="-120"/>
              </a:endParaRPr>
            </a:p>
          </p:txBody>
        </p:sp>
        <p:cxnSp>
          <p:nvCxnSpPr>
            <p:cNvPr id="490523" name="AutoShape 27"/>
            <p:cNvCxnSpPr>
              <a:cxnSpLocks noChangeShapeType="1"/>
              <a:stCxn id="490501" idx="6"/>
              <a:endCxn id="490503" idx="2"/>
            </p:cNvCxnSpPr>
            <p:nvPr/>
          </p:nvCxnSpPr>
          <p:spPr bwMode="auto">
            <a:xfrm flipV="1">
              <a:off x="2700" y="8735"/>
              <a:ext cx="528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4" name="AutoShape 28"/>
            <p:cNvCxnSpPr>
              <a:cxnSpLocks noChangeShapeType="1"/>
              <a:stCxn id="490501" idx="6"/>
              <a:endCxn id="490504" idx="2"/>
            </p:cNvCxnSpPr>
            <p:nvPr/>
          </p:nvCxnSpPr>
          <p:spPr bwMode="auto">
            <a:xfrm>
              <a:off x="2700" y="969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5" name="AutoShape 29"/>
            <p:cNvCxnSpPr>
              <a:cxnSpLocks noChangeShapeType="1"/>
              <a:stCxn id="490501" idx="6"/>
              <a:endCxn id="490505" idx="2"/>
            </p:cNvCxnSpPr>
            <p:nvPr/>
          </p:nvCxnSpPr>
          <p:spPr bwMode="auto">
            <a:xfrm>
              <a:off x="2700" y="9696"/>
              <a:ext cx="528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6" name="AutoShape 30"/>
            <p:cNvCxnSpPr>
              <a:cxnSpLocks noChangeShapeType="1"/>
            </p:cNvCxnSpPr>
            <p:nvPr/>
          </p:nvCxnSpPr>
          <p:spPr bwMode="auto">
            <a:xfrm>
              <a:off x="3792" y="873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7" name="AutoShape 31"/>
            <p:cNvCxnSpPr>
              <a:cxnSpLocks noChangeShapeType="1"/>
              <a:stCxn id="490503" idx="6"/>
              <a:endCxn id="490508" idx="2"/>
            </p:cNvCxnSpPr>
            <p:nvPr/>
          </p:nvCxnSpPr>
          <p:spPr bwMode="auto">
            <a:xfrm>
              <a:off x="3804" y="8735"/>
              <a:ext cx="521" cy="962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8" name="AutoShape 32"/>
            <p:cNvCxnSpPr>
              <a:cxnSpLocks noChangeShapeType="1"/>
              <a:stCxn id="490503" idx="6"/>
              <a:endCxn id="490509" idx="2"/>
            </p:cNvCxnSpPr>
            <p:nvPr/>
          </p:nvCxnSpPr>
          <p:spPr bwMode="auto">
            <a:xfrm>
              <a:off x="3804" y="8735"/>
              <a:ext cx="521" cy="19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29" name="AutoShape 33"/>
            <p:cNvCxnSpPr>
              <a:cxnSpLocks noChangeShapeType="1"/>
              <a:stCxn id="490507" idx="6"/>
              <a:endCxn id="490511" idx="2"/>
            </p:cNvCxnSpPr>
            <p:nvPr/>
          </p:nvCxnSpPr>
          <p:spPr bwMode="auto">
            <a:xfrm>
              <a:off x="4901" y="8736"/>
              <a:ext cx="52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0" name="AutoShape 34"/>
            <p:cNvCxnSpPr>
              <a:cxnSpLocks noChangeShapeType="1"/>
              <a:stCxn id="490511" idx="6"/>
              <a:endCxn id="490515" idx="2"/>
            </p:cNvCxnSpPr>
            <p:nvPr/>
          </p:nvCxnSpPr>
          <p:spPr bwMode="auto">
            <a:xfrm>
              <a:off x="6000" y="8736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1" name="AutoShape 35"/>
            <p:cNvCxnSpPr>
              <a:cxnSpLocks noChangeShapeType="1"/>
              <a:stCxn id="490515" idx="6"/>
              <a:endCxn id="490519" idx="2"/>
            </p:cNvCxnSpPr>
            <p:nvPr/>
          </p:nvCxnSpPr>
          <p:spPr bwMode="auto">
            <a:xfrm>
              <a:off x="7104" y="8736"/>
              <a:ext cx="5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2" name="AutoShape 36"/>
            <p:cNvCxnSpPr>
              <a:cxnSpLocks noChangeShapeType="1"/>
              <a:stCxn id="490519" idx="6"/>
              <a:endCxn id="490522" idx="2"/>
            </p:cNvCxnSpPr>
            <p:nvPr/>
          </p:nvCxnSpPr>
          <p:spPr bwMode="auto">
            <a:xfrm>
              <a:off x="8200" y="8736"/>
              <a:ext cx="524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3" name="AutoShape 37"/>
            <p:cNvCxnSpPr>
              <a:cxnSpLocks noChangeShapeType="1"/>
              <a:stCxn id="490504" idx="6"/>
              <a:endCxn id="490508" idx="2"/>
            </p:cNvCxnSpPr>
            <p:nvPr/>
          </p:nvCxnSpPr>
          <p:spPr bwMode="auto">
            <a:xfrm>
              <a:off x="3804" y="969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4" name="AutoShape 38"/>
            <p:cNvCxnSpPr>
              <a:cxnSpLocks noChangeShapeType="1"/>
              <a:stCxn id="490508" idx="6"/>
              <a:endCxn id="490512" idx="2"/>
            </p:cNvCxnSpPr>
            <p:nvPr/>
          </p:nvCxnSpPr>
          <p:spPr bwMode="auto">
            <a:xfrm>
              <a:off x="4901" y="9697"/>
              <a:ext cx="523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5" name="AutoShape 39"/>
            <p:cNvCxnSpPr>
              <a:cxnSpLocks noChangeShapeType="1"/>
              <a:stCxn id="490512" idx="6"/>
              <a:endCxn id="490516" idx="2"/>
            </p:cNvCxnSpPr>
            <p:nvPr/>
          </p:nvCxnSpPr>
          <p:spPr bwMode="auto">
            <a:xfrm>
              <a:off x="6000" y="9697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6" name="AutoShape 40"/>
            <p:cNvCxnSpPr>
              <a:cxnSpLocks noChangeShapeType="1"/>
              <a:stCxn id="490516" idx="6"/>
              <a:endCxn id="490520" idx="2"/>
            </p:cNvCxnSpPr>
            <p:nvPr/>
          </p:nvCxnSpPr>
          <p:spPr bwMode="auto">
            <a:xfrm>
              <a:off x="7104" y="9697"/>
              <a:ext cx="5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7" name="AutoShape 41"/>
            <p:cNvCxnSpPr>
              <a:cxnSpLocks noChangeShapeType="1"/>
              <a:stCxn id="490505" idx="6"/>
              <a:endCxn id="490509" idx="2"/>
            </p:cNvCxnSpPr>
            <p:nvPr/>
          </p:nvCxnSpPr>
          <p:spPr bwMode="auto">
            <a:xfrm>
              <a:off x="3804" y="10656"/>
              <a:ext cx="5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8" name="AutoShape 42"/>
            <p:cNvCxnSpPr>
              <a:cxnSpLocks noChangeShapeType="1"/>
              <a:stCxn id="490509" idx="6"/>
              <a:endCxn id="490513" idx="2"/>
            </p:cNvCxnSpPr>
            <p:nvPr/>
          </p:nvCxnSpPr>
          <p:spPr bwMode="auto">
            <a:xfrm>
              <a:off x="4901" y="10657"/>
              <a:ext cx="523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39" name="AutoShape 43"/>
            <p:cNvCxnSpPr>
              <a:cxnSpLocks noChangeShapeType="1"/>
              <a:stCxn id="490513" idx="6"/>
              <a:endCxn id="490517" idx="2"/>
            </p:cNvCxnSpPr>
            <p:nvPr/>
          </p:nvCxnSpPr>
          <p:spPr bwMode="auto">
            <a:xfrm>
              <a:off x="6000" y="10657"/>
              <a:ext cx="528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0" name="AutoShape 44"/>
            <p:cNvCxnSpPr>
              <a:cxnSpLocks noChangeShapeType="1"/>
              <a:stCxn id="490517" idx="6"/>
              <a:endCxn id="490521" idx="2"/>
            </p:cNvCxnSpPr>
            <p:nvPr/>
          </p:nvCxnSpPr>
          <p:spPr bwMode="auto">
            <a:xfrm>
              <a:off x="7104" y="10657"/>
              <a:ext cx="520" cy="0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1" name="AutoShape 45"/>
            <p:cNvCxnSpPr>
              <a:cxnSpLocks noChangeShapeType="1"/>
              <a:stCxn id="490507" idx="6"/>
              <a:endCxn id="490512" idx="2"/>
            </p:cNvCxnSpPr>
            <p:nvPr/>
          </p:nvCxnSpPr>
          <p:spPr bwMode="auto">
            <a:xfrm>
              <a:off x="4901" y="8736"/>
              <a:ext cx="523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2" name="AutoShape 46"/>
            <p:cNvCxnSpPr>
              <a:cxnSpLocks noChangeShapeType="1"/>
            </p:cNvCxnSpPr>
            <p:nvPr/>
          </p:nvCxnSpPr>
          <p:spPr bwMode="auto">
            <a:xfrm>
              <a:off x="6000" y="8736"/>
              <a:ext cx="521" cy="9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3" name="AutoShape 47"/>
            <p:cNvCxnSpPr>
              <a:cxnSpLocks noChangeShapeType="1"/>
              <a:stCxn id="490515" idx="6"/>
              <a:endCxn id="490520" idx="2"/>
            </p:cNvCxnSpPr>
            <p:nvPr/>
          </p:nvCxnSpPr>
          <p:spPr bwMode="auto">
            <a:xfrm>
              <a:off x="7104" y="8736"/>
              <a:ext cx="520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4" name="AutoShape 48"/>
            <p:cNvCxnSpPr>
              <a:cxnSpLocks noChangeShapeType="1"/>
              <a:stCxn id="490520" idx="6"/>
              <a:endCxn id="490522" idx="2"/>
            </p:cNvCxnSpPr>
            <p:nvPr/>
          </p:nvCxnSpPr>
          <p:spPr bwMode="auto">
            <a:xfrm flipV="1">
              <a:off x="8200" y="9696"/>
              <a:ext cx="524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5" name="AutoShape 49"/>
            <p:cNvCxnSpPr>
              <a:cxnSpLocks noChangeShapeType="1"/>
              <a:stCxn id="490507" idx="6"/>
              <a:endCxn id="490513" idx="2"/>
            </p:cNvCxnSpPr>
            <p:nvPr/>
          </p:nvCxnSpPr>
          <p:spPr bwMode="auto">
            <a:xfrm>
              <a:off x="4901" y="8736"/>
              <a:ext cx="523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6" name="AutoShape 50"/>
            <p:cNvCxnSpPr>
              <a:cxnSpLocks noChangeShapeType="1"/>
              <a:stCxn id="490511" idx="6"/>
              <a:endCxn id="490517" idx="2"/>
            </p:cNvCxnSpPr>
            <p:nvPr/>
          </p:nvCxnSpPr>
          <p:spPr bwMode="auto">
            <a:xfrm>
              <a:off x="6000" y="8736"/>
              <a:ext cx="528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7" name="AutoShape 51"/>
            <p:cNvCxnSpPr>
              <a:cxnSpLocks noChangeShapeType="1"/>
              <a:stCxn id="490515" idx="6"/>
              <a:endCxn id="490521" idx="2"/>
            </p:cNvCxnSpPr>
            <p:nvPr/>
          </p:nvCxnSpPr>
          <p:spPr bwMode="auto">
            <a:xfrm>
              <a:off x="7104" y="8736"/>
              <a:ext cx="520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8" name="AutoShape 52"/>
            <p:cNvCxnSpPr>
              <a:cxnSpLocks noChangeShapeType="1"/>
              <a:stCxn id="490504" idx="6"/>
              <a:endCxn id="490507" idx="2"/>
            </p:cNvCxnSpPr>
            <p:nvPr/>
          </p:nvCxnSpPr>
          <p:spPr bwMode="auto">
            <a:xfrm flipV="1">
              <a:off x="3804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49" name="AutoShape 53"/>
            <p:cNvCxnSpPr>
              <a:cxnSpLocks noChangeShapeType="1"/>
              <a:stCxn id="490504" idx="6"/>
              <a:endCxn id="490509" idx="2"/>
            </p:cNvCxnSpPr>
            <p:nvPr/>
          </p:nvCxnSpPr>
          <p:spPr bwMode="auto">
            <a:xfrm>
              <a:off x="3804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0" name="AutoShape 54"/>
            <p:cNvCxnSpPr>
              <a:cxnSpLocks noChangeShapeType="1"/>
            </p:cNvCxnSpPr>
            <p:nvPr/>
          </p:nvCxnSpPr>
          <p:spPr bwMode="auto">
            <a:xfrm flipV="1">
              <a:off x="4896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1" name="AutoShape 55"/>
            <p:cNvCxnSpPr>
              <a:cxnSpLocks noChangeShapeType="1"/>
            </p:cNvCxnSpPr>
            <p:nvPr/>
          </p:nvCxnSpPr>
          <p:spPr bwMode="auto">
            <a:xfrm>
              <a:off x="4896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2" name="AutoShape 56"/>
            <p:cNvCxnSpPr>
              <a:cxnSpLocks noChangeShapeType="1"/>
            </p:cNvCxnSpPr>
            <p:nvPr/>
          </p:nvCxnSpPr>
          <p:spPr bwMode="auto">
            <a:xfrm flipV="1">
              <a:off x="6000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3" name="AutoShape 57"/>
            <p:cNvCxnSpPr>
              <a:cxnSpLocks noChangeShapeType="1"/>
            </p:cNvCxnSpPr>
            <p:nvPr/>
          </p:nvCxnSpPr>
          <p:spPr bwMode="auto">
            <a:xfrm>
              <a:off x="6000" y="9696"/>
              <a:ext cx="521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4" name="AutoShape 58"/>
            <p:cNvCxnSpPr>
              <a:cxnSpLocks noChangeShapeType="1"/>
            </p:cNvCxnSpPr>
            <p:nvPr/>
          </p:nvCxnSpPr>
          <p:spPr bwMode="auto">
            <a:xfrm flipV="1">
              <a:off x="7104" y="8736"/>
              <a:ext cx="521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5" name="AutoShape 59"/>
            <p:cNvCxnSpPr>
              <a:cxnSpLocks noChangeShapeType="1"/>
            </p:cNvCxnSpPr>
            <p:nvPr/>
          </p:nvCxnSpPr>
          <p:spPr bwMode="auto">
            <a:xfrm>
              <a:off x="7104" y="9696"/>
              <a:ext cx="521" cy="96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6" name="AutoShape 60"/>
            <p:cNvCxnSpPr>
              <a:cxnSpLocks noChangeShapeType="1"/>
              <a:stCxn id="490505" idx="6"/>
              <a:endCxn id="490508" idx="2"/>
            </p:cNvCxnSpPr>
            <p:nvPr/>
          </p:nvCxnSpPr>
          <p:spPr bwMode="auto">
            <a:xfrm flipV="1">
              <a:off x="3804" y="9697"/>
              <a:ext cx="521" cy="95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7" name="AutoShape 61"/>
            <p:cNvCxnSpPr>
              <a:cxnSpLocks noChangeShapeType="1"/>
              <a:stCxn id="490509" idx="6"/>
              <a:endCxn id="490512" idx="2"/>
            </p:cNvCxnSpPr>
            <p:nvPr/>
          </p:nvCxnSpPr>
          <p:spPr bwMode="auto">
            <a:xfrm flipV="1">
              <a:off x="4901" y="9697"/>
              <a:ext cx="523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8" name="AutoShape 62"/>
            <p:cNvCxnSpPr>
              <a:cxnSpLocks noChangeShapeType="1"/>
              <a:stCxn id="490513" idx="6"/>
              <a:endCxn id="490516" idx="2"/>
            </p:cNvCxnSpPr>
            <p:nvPr/>
          </p:nvCxnSpPr>
          <p:spPr bwMode="auto">
            <a:xfrm flipV="1">
              <a:off x="6000" y="9697"/>
              <a:ext cx="528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59" name="AutoShape 63"/>
            <p:cNvCxnSpPr>
              <a:cxnSpLocks noChangeShapeType="1"/>
              <a:stCxn id="490517" idx="6"/>
              <a:endCxn id="490520" idx="2"/>
            </p:cNvCxnSpPr>
            <p:nvPr/>
          </p:nvCxnSpPr>
          <p:spPr bwMode="auto">
            <a:xfrm flipV="1">
              <a:off x="7104" y="9697"/>
              <a:ext cx="520" cy="96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60" name="AutoShape 64"/>
            <p:cNvCxnSpPr>
              <a:cxnSpLocks noChangeShapeType="1"/>
              <a:stCxn id="490521" idx="6"/>
              <a:endCxn id="490522" idx="2"/>
            </p:cNvCxnSpPr>
            <p:nvPr/>
          </p:nvCxnSpPr>
          <p:spPr bwMode="auto">
            <a:xfrm flipV="1">
              <a:off x="8200" y="9696"/>
              <a:ext cx="524" cy="961"/>
            </a:xfrm>
            <a:prstGeom prst="straightConnector1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90561" name="Group 65"/>
            <p:cNvGrpSpPr>
              <a:grpSpLocks/>
            </p:cNvGrpSpPr>
            <p:nvPr/>
          </p:nvGrpSpPr>
          <p:grpSpPr bwMode="auto">
            <a:xfrm>
              <a:off x="3360" y="7920"/>
              <a:ext cx="4704" cy="595"/>
              <a:chOff x="3360" y="7920"/>
              <a:chExt cx="4704" cy="595"/>
            </a:xfrm>
          </p:grpSpPr>
          <p:sp>
            <p:nvSpPr>
              <p:cNvPr id="490562" name="Text Box 66"/>
              <p:cNvSpPr txBox="1">
                <a:spLocks noChangeArrowheads="1"/>
              </p:cNvSpPr>
              <p:nvPr/>
            </p:nvSpPr>
            <p:spPr bwMode="auto">
              <a:xfrm>
                <a:off x="3360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0</a:t>
                </a:r>
              </a:p>
            </p:txBody>
          </p:sp>
          <p:sp>
            <p:nvSpPr>
              <p:cNvPr id="490563" name="Text Box 67"/>
              <p:cNvSpPr txBox="1">
                <a:spLocks noChangeArrowheads="1"/>
              </p:cNvSpPr>
              <p:nvPr/>
            </p:nvSpPr>
            <p:spPr bwMode="auto">
              <a:xfrm>
                <a:off x="4462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1</a:t>
                </a:r>
              </a:p>
            </p:txBody>
          </p:sp>
          <p:sp>
            <p:nvSpPr>
              <p:cNvPr id="490564" name="Text Box 68"/>
              <p:cNvSpPr txBox="1">
                <a:spLocks noChangeArrowheads="1"/>
              </p:cNvSpPr>
              <p:nvPr/>
            </p:nvSpPr>
            <p:spPr bwMode="auto">
              <a:xfrm>
                <a:off x="5568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2</a:t>
                </a:r>
              </a:p>
            </p:txBody>
          </p:sp>
          <p:sp>
            <p:nvSpPr>
              <p:cNvPr id="490565" name="Text Box 69"/>
              <p:cNvSpPr txBox="1">
                <a:spLocks noChangeArrowheads="1"/>
              </p:cNvSpPr>
              <p:nvPr/>
            </p:nvSpPr>
            <p:spPr bwMode="auto">
              <a:xfrm>
                <a:off x="6624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3</a:t>
                </a:r>
              </a:p>
            </p:txBody>
          </p:sp>
          <p:sp>
            <p:nvSpPr>
              <p:cNvPr id="490566" name="Text Box 70"/>
              <p:cNvSpPr txBox="1">
                <a:spLocks noChangeArrowheads="1"/>
              </p:cNvSpPr>
              <p:nvPr/>
            </p:nvSpPr>
            <p:spPr bwMode="auto">
              <a:xfrm>
                <a:off x="7728" y="7920"/>
                <a:ext cx="336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chemeClr val="accent2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4</a:t>
                </a:r>
              </a:p>
            </p:txBody>
          </p:sp>
        </p:grpSp>
        <p:cxnSp>
          <p:nvCxnSpPr>
            <p:cNvPr id="490567" name="AutoShape 71"/>
            <p:cNvCxnSpPr>
              <a:cxnSpLocks noChangeShapeType="1"/>
              <a:stCxn id="490505" idx="6"/>
              <a:endCxn id="490507" idx="2"/>
            </p:cNvCxnSpPr>
            <p:nvPr/>
          </p:nvCxnSpPr>
          <p:spPr bwMode="auto">
            <a:xfrm flipV="1">
              <a:off x="3804" y="8736"/>
              <a:ext cx="521" cy="19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68" name="AutoShape 72"/>
            <p:cNvCxnSpPr>
              <a:cxnSpLocks noChangeShapeType="1"/>
              <a:stCxn id="490509" idx="6"/>
              <a:endCxn id="490511" idx="2"/>
            </p:cNvCxnSpPr>
            <p:nvPr/>
          </p:nvCxnSpPr>
          <p:spPr bwMode="auto">
            <a:xfrm flipV="1">
              <a:off x="4901" y="8736"/>
              <a:ext cx="523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69" name="AutoShape 73"/>
            <p:cNvCxnSpPr>
              <a:cxnSpLocks noChangeShapeType="1"/>
              <a:stCxn id="490513" idx="6"/>
              <a:endCxn id="490515" idx="2"/>
            </p:cNvCxnSpPr>
            <p:nvPr/>
          </p:nvCxnSpPr>
          <p:spPr bwMode="auto">
            <a:xfrm flipV="1">
              <a:off x="6000" y="8736"/>
              <a:ext cx="528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0570" name="AutoShape 74"/>
            <p:cNvCxnSpPr>
              <a:cxnSpLocks noChangeShapeType="1"/>
              <a:stCxn id="490517" idx="6"/>
              <a:endCxn id="490519" idx="2"/>
            </p:cNvCxnSpPr>
            <p:nvPr/>
          </p:nvCxnSpPr>
          <p:spPr bwMode="auto">
            <a:xfrm flipV="1">
              <a:off x="7104" y="8736"/>
              <a:ext cx="520" cy="192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490571" name="Group 75"/>
            <p:cNvGrpSpPr>
              <a:grpSpLocks/>
            </p:cNvGrpSpPr>
            <p:nvPr/>
          </p:nvGrpSpPr>
          <p:grpSpPr bwMode="auto">
            <a:xfrm>
              <a:off x="3360" y="11088"/>
              <a:ext cx="4704" cy="595"/>
              <a:chOff x="3360" y="7920"/>
              <a:chExt cx="4704" cy="595"/>
            </a:xfrm>
          </p:grpSpPr>
          <p:sp>
            <p:nvSpPr>
              <p:cNvPr id="490572" name="Text Box 76"/>
              <p:cNvSpPr txBox="1">
                <a:spLocks noChangeArrowheads="1"/>
              </p:cNvSpPr>
              <p:nvPr/>
            </p:nvSpPr>
            <p:spPr bwMode="auto">
              <a:xfrm>
                <a:off x="3360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A</a:t>
                </a:r>
              </a:p>
            </p:txBody>
          </p:sp>
          <p:sp>
            <p:nvSpPr>
              <p:cNvPr id="490573" name="Text Box 77"/>
              <p:cNvSpPr txBox="1">
                <a:spLocks noChangeArrowheads="1"/>
              </p:cNvSpPr>
              <p:nvPr/>
            </p:nvSpPr>
            <p:spPr bwMode="auto">
              <a:xfrm>
                <a:off x="4462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90574" name="Text Box 78"/>
              <p:cNvSpPr txBox="1">
                <a:spLocks noChangeArrowheads="1"/>
              </p:cNvSpPr>
              <p:nvPr/>
            </p:nvSpPr>
            <p:spPr bwMode="auto">
              <a:xfrm>
                <a:off x="5568" y="7920"/>
                <a:ext cx="336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B</a:t>
                </a:r>
              </a:p>
            </p:txBody>
          </p:sp>
          <p:sp>
            <p:nvSpPr>
              <p:cNvPr id="490575" name="Text Box 79"/>
              <p:cNvSpPr txBox="1">
                <a:spLocks noChangeArrowheads="1"/>
              </p:cNvSpPr>
              <p:nvPr/>
            </p:nvSpPr>
            <p:spPr bwMode="auto">
              <a:xfrm>
                <a:off x="6624" y="7920"/>
                <a:ext cx="338" cy="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  <p:sp>
            <p:nvSpPr>
              <p:cNvPr id="490576" name="Text Box 80"/>
              <p:cNvSpPr txBox="1">
                <a:spLocks noChangeArrowheads="1"/>
              </p:cNvSpPr>
              <p:nvPr/>
            </p:nvSpPr>
            <p:spPr bwMode="auto">
              <a:xfrm>
                <a:off x="7728" y="7920"/>
                <a:ext cx="336" cy="5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56261" tIns="28130" rIns="56261" bIns="28130">
                <a:spAutoFit/>
              </a:bodyPr>
              <a:lstStyle>
                <a:lvl1pPr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28098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561975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844550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1125538" algn="l" defTabSz="30543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15827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0399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24971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2954338" defTabSz="3054350" fontAlgn="base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TW" sz="2500" b="1">
                    <a:solidFill>
                      <a:srgbClr val="990033"/>
                    </a:solidFill>
                    <a:latin typeface="Arial" panose="020B0604020202020204" pitchFamily="34" charset="0"/>
                    <a:ea typeface="PMingLiU" panose="02020500000000000000" pitchFamily="18" charset="-120"/>
                  </a:rPr>
                  <a:t>C</a:t>
                </a:r>
              </a:p>
            </p:txBody>
          </p:sp>
        </p:grpSp>
      </p:grpSp>
      <p:graphicFrame>
        <p:nvGraphicFramePr>
          <p:cNvPr id="490577" name="Object 81"/>
          <p:cNvGraphicFramePr>
            <a:graphicFrameLocks noChangeAspect="1"/>
          </p:cNvGraphicFramePr>
          <p:nvPr/>
        </p:nvGraphicFramePr>
        <p:xfrm>
          <a:off x="2438400" y="4800600"/>
          <a:ext cx="3657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582" name="Equation" r:id="rId4" imgW="1358640" imgH="330120" progId="Equation.3">
                  <p:embed/>
                </p:oleObj>
              </mc:Choice>
              <mc:Fallback>
                <p:oleObj name="Equation" r:id="rId4" imgW="1358640" imgH="33012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3657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0578" name="Group 82"/>
          <p:cNvGrpSpPr>
            <a:grpSpLocks/>
          </p:cNvGrpSpPr>
          <p:nvPr/>
        </p:nvGrpSpPr>
        <p:grpSpPr bwMode="auto">
          <a:xfrm>
            <a:off x="5562600" y="1600200"/>
            <a:ext cx="1260475" cy="914400"/>
            <a:chOff x="3504" y="528"/>
            <a:chExt cx="794" cy="576"/>
          </a:xfrm>
        </p:grpSpPr>
        <p:sp>
          <p:nvSpPr>
            <p:cNvPr id="490579" name="Text Box 83"/>
            <p:cNvSpPr txBox="1">
              <a:spLocks noChangeArrowheads="1"/>
            </p:cNvSpPr>
            <p:nvPr/>
          </p:nvSpPr>
          <p:spPr bwMode="auto">
            <a:xfrm>
              <a:off x="3504" y="528"/>
              <a:ext cx="794" cy="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TW" sz="2500">
                  <a:latin typeface="Arial" panose="020B0604020202020204" pitchFamily="34" charset="0"/>
                  <a:ea typeface="PMingLiU" panose="02020500000000000000" pitchFamily="18" charset="-120"/>
                </a:rPr>
                <a:t>-log </a:t>
              </a:r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M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34</a:t>
              </a:r>
              <a:endPara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90580" name="AutoShape 84"/>
            <p:cNvSpPr>
              <a:spLocks noChangeArrowheads="1"/>
            </p:cNvSpPr>
            <p:nvPr/>
          </p:nvSpPr>
          <p:spPr bwMode="auto">
            <a:xfrm>
              <a:off x="3652" y="853"/>
              <a:ext cx="166" cy="251"/>
            </a:xfrm>
            <a:prstGeom prst="downArrow">
              <a:avLst>
                <a:gd name="adj1" fmla="val 50000"/>
                <a:gd name="adj2" fmla="val 37801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sz="6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 advTm="11997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46530493-35E9-474A-B929-B3194DFF25B6}" type="slidenum">
              <a:rPr lang="en-US" altLang="zh-TW"/>
              <a:pPr/>
              <a:t>21</a:t>
            </a:fld>
            <a:endParaRPr lang="en-US" altLang="zh-TW"/>
          </a:p>
        </p:txBody>
      </p:sp>
      <p:pic>
        <p:nvPicPr>
          <p:cNvPr id="538635" name="Picture 11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6032500" cy="443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Corresponding (Integer) Linear Program</a:t>
            </a:r>
          </a:p>
        </p:txBody>
      </p:sp>
      <p:sp>
        <p:nvSpPr>
          <p:cNvPr id="538633" name="Line 9"/>
          <p:cNvSpPr>
            <a:spLocks noChangeShapeType="1"/>
          </p:cNvSpPr>
          <p:nvPr/>
        </p:nvSpPr>
        <p:spPr bwMode="auto">
          <a:xfrm>
            <a:off x="609600" y="2590800"/>
            <a:ext cx="7848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4" name="Line 10"/>
          <p:cNvSpPr>
            <a:spLocks noChangeShapeType="1"/>
          </p:cNvSpPr>
          <p:nvPr/>
        </p:nvSpPr>
        <p:spPr bwMode="auto">
          <a:xfrm>
            <a:off x="2057400" y="4343400"/>
            <a:ext cx="6400800" cy="0"/>
          </a:xfrm>
          <a:prstGeom prst="line">
            <a:avLst/>
          </a:prstGeom>
          <a:noFill/>
          <a:ln w="9525">
            <a:solidFill>
              <a:srgbClr val="99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8638" name="Text Box 14"/>
          <p:cNvSpPr txBox="1">
            <a:spLocks noChangeArrowheads="1"/>
          </p:cNvSpPr>
          <p:nvPr/>
        </p:nvSpPr>
        <p:spPr bwMode="auto">
          <a:xfrm>
            <a:off x="457200" y="1676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</a:p>
        </p:txBody>
      </p:sp>
      <p:sp>
        <p:nvSpPr>
          <p:cNvPr id="538639" name="Text Box 15"/>
          <p:cNvSpPr txBox="1">
            <a:spLocks noChangeArrowheads="1"/>
          </p:cNvSpPr>
          <p:nvPr/>
        </p:nvSpPr>
        <p:spPr bwMode="auto">
          <a:xfrm>
            <a:off x="152400" y="4114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</p:spTree>
  </p:cSld>
  <p:clrMapOvr>
    <a:masterClrMapping/>
  </p:clrMapOvr>
  <p:transition spd="med" advTm="979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E0223697-4F70-4AA8-8ADF-E0276A1271F4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sz="2800">
                <a:solidFill>
                  <a:srgbClr val="808080"/>
                </a:solidFill>
              </a:rPr>
              <a:t>Background of CRFs and Viterbi</a:t>
            </a:r>
          </a:p>
          <a:p>
            <a:pPr lvl="4"/>
            <a:endParaRPr lang="en-US" altLang="en-US">
              <a:solidFill>
                <a:srgbClr val="808080"/>
              </a:solidFill>
            </a:endParaRPr>
          </a:p>
          <a:p>
            <a:r>
              <a:rPr lang="en-US" altLang="en-US" sz="2800">
                <a:solidFill>
                  <a:srgbClr val="808080"/>
                </a:solidFill>
              </a:rPr>
              <a:t>Integer Linear Programming based Inference</a:t>
            </a:r>
          </a:p>
          <a:p>
            <a:pPr lvl="4"/>
            <a:endParaRPr lang="en-US" altLang="en-US">
              <a:solidFill>
                <a:srgbClr val="808080"/>
              </a:solidFill>
            </a:endParaRPr>
          </a:p>
          <a:p>
            <a:r>
              <a:rPr lang="en-US" altLang="en-US" sz="2800"/>
              <a:t>Incorporating constraints in the ILP inference</a:t>
            </a:r>
          </a:p>
          <a:p>
            <a:pPr lvl="1"/>
            <a:r>
              <a:rPr lang="en-US" altLang="en-US" sz="2400"/>
              <a:t>Allows non-sequential/expressive constraints</a:t>
            </a:r>
          </a:p>
          <a:p>
            <a:pPr lvl="1"/>
            <a:r>
              <a:rPr lang="en-US" altLang="en-US" sz="2400"/>
              <a:t>Does not necessarily increase complexity</a:t>
            </a:r>
          </a:p>
          <a:p>
            <a:pPr lvl="4"/>
            <a:endParaRPr lang="en-US" altLang="en-US"/>
          </a:p>
          <a:p>
            <a:r>
              <a:rPr lang="en-US" altLang="en-US" sz="2800">
                <a:solidFill>
                  <a:srgbClr val="808080"/>
                </a:solidFill>
              </a:rPr>
              <a:t>Experiments</a:t>
            </a:r>
          </a:p>
          <a:p>
            <a:pPr lvl="4"/>
            <a:endParaRPr lang="en-US" altLang="en-US" sz="800">
              <a:solidFill>
                <a:srgbClr val="808080"/>
              </a:solidFill>
            </a:endParaRPr>
          </a:p>
        </p:txBody>
      </p:sp>
    </p:spTree>
  </p:cSld>
  <p:clrMapOvr>
    <a:masterClrMapping/>
  </p:clrMapOvr>
  <p:transition spd="med" advTm="15442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ADCF421C-0D2A-4637-925B-BC898F11A401}" type="slidenum">
              <a:rPr lang="en-US" altLang="zh-TW"/>
              <a:pPr/>
              <a:t>23</a:t>
            </a:fld>
            <a:endParaRPr lang="en-US" altLang="zh-TW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Example #1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457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200"/>
              <a:t>If label </a:t>
            </a:r>
            <a:r>
              <a:rPr lang="en-US" altLang="en-US" sz="2500" b="1">
                <a:solidFill>
                  <a:srgbClr val="0000FF"/>
                </a:solidFill>
              </a:rPr>
              <a:t>A</a:t>
            </a:r>
            <a:r>
              <a:rPr lang="en-US" altLang="en-US" sz="2200"/>
              <a:t> appears, then label </a:t>
            </a:r>
            <a:r>
              <a:rPr lang="en-US" altLang="en-US" sz="2600" b="1">
                <a:solidFill>
                  <a:srgbClr val="990099"/>
                </a:solidFill>
              </a:rPr>
              <a:t>B</a:t>
            </a:r>
            <a:r>
              <a:rPr lang="en-US" altLang="en-US" sz="2200"/>
              <a:t> must also appear.</a:t>
            </a:r>
          </a:p>
        </p:txBody>
      </p:sp>
      <p:graphicFrame>
        <p:nvGraphicFramePr>
          <p:cNvPr id="491536" name="Object 16"/>
          <p:cNvGraphicFramePr>
            <a:graphicFrameLocks noChangeAspect="1"/>
          </p:cNvGraphicFramePr>
          <p:nvPr>
            <p:ph sz="half" idx="2"/>
          </p:nvPr>
        </p:nvGraphicFramePr>
        <p:xfrm>
          <a:off x="1487488" y="4953000"/>
          <a:ext cx="60928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21" name="Equation" r:id="rId3" imgW="2831760" imgH="482400" progId="Equation.3">
                  <p:embed/>
                </p:oleObj>
              </mc:Choice>
              <mc:Fallback>
                <p:oleObj name="Equation" r:id="rId3" imgW="2831760" imgH="482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4953000"/>
                        <a:ext cx="60928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39" name="Oval 19"/>
          <p:cNvSpPr>
            <a:spLocks noChangeArrowheads="1"/>
          </p:cNvSpPr>
          <p:nvPr/>
        </p:nvSpPr>
        <p:spPr bwMode="auto">
          <a:xfrm>
            <a:off x="838200" y="3130550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s</a:t>
            </a:r>
          </a:p>
        </p:txBody>
      </p:sp>
      <p:sp>
        <p:nvSpPr>
          <p:cNvPr id="491541" name="Oval 21"/>
          <p:cNvSpPr>
            <a:spLocks noChangeArrowheads="1"/>
          </p:cNvSpPr>
          <p:nvPr/>
        </p:nvSpPr>
        <p:spPr bwMode="auto">
          <a:xfrm>
            <a:off x="1916113" y="2190750"/>
            <a:ext cx="563562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1542" name="Oval 22"/>
          <p:cNvSpPr>
            <a:spLocks noChangeArrowheads="1"/>
          </p:cNvSpPr>
          <p:nvPr/>
        </p:nvSpPr>
        <p:spPr bwMode="auto">
          <a:xfrm>
            <a:off x="1916113" y="3130550"/>
            <a:ext cx="563562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1543" name="Oval 23"/>
          <p:cNvSpPr>
            <a:spLocks noChangeArrowheads="1"/>
          </p:cNvSpPr>
          <p:nvPr/>
        </p:nvSpPr>
        <p:spPr bwMode="auto">
          <a:xfrm>
            <a:off x="1916113" y="4067175"/>
            <a:ext cx="563562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1545" name="Oval 25"/>
          <p:cNvSpPr>
            <a:spLocks noChangeArrowheads="1"/>
          </p:cNvSpPr>
          <p:nvPr/>
        </p:nvSpPr>
        <p:spPr bwMode="auto">
          <a:xfrm>
            <a:off x="2987675" y="2192338"/>
            <a:ext cx="563563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1546" name="Oval 26"/>
          <p:cNvSpPr>
            <a:spLocks noChangeArrowheads="1"/>
          </p:cNvSpPr>
          <p:nvPr/>
        </p:nvSpPr>
        <p:spPr bwMode="auto">
          <a:xfrm>
            <a:off x="2987675" y="3132138"/>
            <a:ext cx="563563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1547" name="Oval 27"/>
          <p:cNvSpPr>
            <a:spLocks noChangeArrowheads="1"/>
          </p:cNvSpPr>
          <p:nvPr/>
        </p:nvSpPr>
        <p:spPr bwMode="auto">
          <a:xfrm>
            <a:off x="2987675" y="4068763"/>
            <a:ext cx="563563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1549" name="Oval 29"/>
          <p:cNvSpPr>
            <a:spLocks noChangeArrowheads="1"/>
          </p:cNvSpPr>
          <p:nvPr/>
        </p:nvSpPr>
        <p:spPr bwMode="auto">
          <a:xfrm>
            <a:off x="4062413" y="219233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1550" name="Oval 30"/>
          <p:cNvSpPr>
            <a:spLocks noChangeArrowheads="1"/>
          </p:cNvSpPr>
          <p:nvPr/>
        </p:nvSpPr>
        <p:spPr bwMode="auto">
          <a:xfrm>
            <a:off x="4062413" y="3132138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1551" name="Oval 31"/>
          <p:cNvSpPr>
            <a:spLocks noChangeArrowheads="1"/>
          </p:cNvSpPr>
          <p:nvPr/>
        </p:nvSpPr>
        <p:spPr bwMode="auto">
          <a:xfrm>
            <a:off x="4062413" y="4068763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1553" name="Oval 33"/>
          <p:cNvSpPr>
            <a:spLocks noChangeArrowheads="1"/>
          </p:cNvSpPr>
          <p:nvPr/>
        </p:nvSpPr>
        <p:spPr bwMode="auto">
          <a:xfrm>
            <a:off x="5140325" y="2192338"/>
            <a:ext cx="563563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1554" name="Oval 34"/>
          <p:cNvSpPr>
            <a:spLocks noChangeArrowheads="1"/>
          </p:cNvSpPr>
          <p:nvPr/>
        </p:nvSpPr>
        <p:spPr bwMode="auto">
          <a:xfrm>
            <a:off x="5140325" y="3132138"/>
            <a:ext cx="563563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1555" name="Oval 35"/>
          <p:cNvSpPr>
            <a:spLocks noChangeArrowheads="1"/>
          </p:cNvSpPr>
          <p:nvPr/>
        </p:nvSpPr>
        <p:spPr bwMode="auto">
          <a:xfrm>
            <a:off x="5140325" y="4068763"/>
            <a:ext cx="563563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1557" name="Oval 37"/>
          <p:cNvSpPr>
            <a:spLocks noChangeArrowheads="1"/>
          </p:cNvSpPr>
          <p:nvPr/>
        </p:nvSpPr>
        <p:spPr bwMode="auto">
          <a:xfrm>
            <a:off x="6211888" y="219233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1558" name="Oval 38"/>
          <p:cNvSpPr>
            <a:spLocks noChangeArrowheads="1"/>
          </p:cNvSpPr>
          <p:nvPr/>
        </p:nvSpPr>
        <p:spPr bwMode="auto">
          <a:xfrm>
            <a:off x="6211888" y="3132138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1559" name="Oval 39"/>
          <p:cNvSpPr>
            <a:spLocks noChangeArrowheads="1"/>
          </p:cNvSpPr>
          <p:nvPr/>
        </p:nvSpPr>
        <p:spPr bwMode="auto">
          <a:xfrm>
            <a:off x="6211888" y="4068763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1560" name="Oval 40"/>
          <p:cNvSpPr>
            <a:spLocks noChangeArrowheads="1"/>
          </p:cNvSpPr>
          <p:nvPr/>
        </p:nvSpPr>
        <p:spPr bwMode="auto">
          <a:xfrm>
            <a:off x="7286625" y="3130550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t</a:t>
            </a:r>
            <a:endParaRPr lang="zh-TW" altLang="en-US" sz="2500" i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491561" name="AutoShape 41"/>
          <p:cNvCxnSpPr>
            <a:cxnSpLocks noChangeShapeType="1"/>
            <a:stCxn id="491539" idx="6"/>
            <a:endCxn id="491541" idx="2"/>
          </p:cNvCxnSpPr>
          <p:nvPr/>
        </p:nvCxnSpPr>
        <p:spPr bwMode="auto">
          <a:xfrm flipV="1">
            <a:off x="1400175" y="2473325"/>
            <a:ext cx="515938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2" name="AutoShape 42"/>
          <p:cNvCxnSpPr>
            <a:cxnSpLocks noChangeShapeType="1"/>
            <a:stCxn id="491539" idx="6"/>
            <a:endCxn id="491542" idx="2"/>
          </p:cNvCxnSpPr>
          <p:nvPr/>
        </p:nvCxnSpPr>
        <p:spPr bwMode="auto">
          <a:xfrm>
            <a:off x="1400175" y="3411538"/>
            <a:ext cx="5159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3" name="AutoShape 43"/>
          <p:cNvCxnSpPr>
            <a:cxnSpLocks noChangeShapeType="1"/>
            <a:stCxn id="491539" idx="6"/>
            <a:endCxn id="491543" idx="2"/>
          </p:cNvCxnSpPr>
          <p:nvPr/>
        </p:nvCxnSpPr>
        <p:spPr bwMode="auto">
          <a:xfrm>
            <a:off x="1400175" y="3411538"/>
            <a:ext cx="515938" cy="938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4" name="AutoShape 44"/>
          <p:cNvCxnSpPr>
            <a:cxnSpLocks noChangeShapeType="1"/>
          </p:cNvCxnSpPr>
          <p:nvPr/>
        </p:nvCxnSpPr>
        <p:spPr bwMode="auto">
          <a:xfrm>
            <a:off x="2466975" y="2473325"/>
            <a:ext cx="5095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5" name="AutoShape 45"/>
          <p:cNvCxnSpPr>
            <a:cxnSpLocks noChangeShapeType="1"/>
            <a:stCxn id="491541" idx="6"/>
            <a:endCxn id="491546" idx="2"/>
          </p:cNvCxnSpPr>
          <p:nvPr/>
        </p:nvCxnSpPr>
        <p:spPr bwMode="auto">
          <a:xfrm>
            <a:off x="2479675" y="2473325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6" name="AutoShape 46"/>
          <p:cNvCxnSpPr>
            <a:cxnSpLocks noChangeShapeType="1"/>
            <a:stCxn id="491541" idx="6"/>
            <a:endCxn id="491547" idx="2"/>
          </p:cNvCxnSpPr>
          <p:nvPr/>
        </p:nvCxnSpPr>
        <p:spPr bwMode="auto">
          <a:xfrm>
            <a:off x="2479675" y="2473325"/>
            <a:ext cx="508000" cy="1878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7" name="AutoShape 47"/>
          <p:cNvCxnSpPr>
            <a:cxnSpLocks noChangeShapeType="1"/>
            <a:stCxn id="491545" idx="6"/>
            <a:endCxn id="491549" idx="2"/>
          </p:cNvCxnSpPr>
          <p:nvPr/>
        </p:nvCxnSpPr>
        <p:spPr bwMode="auto">
          <a:xfrm>
            <a:off x="3551238" y="2474913"/>
            <a:ext cx="5111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8" name="AutoShape 48"/>
          <p:cNvCxnSpPr>
            <a:cxnSpLocks noChangeShapeType="1"/>
            <a:stCxn id="491549" idx="6"/>
            <a:endCxn id="491553" idx="2"/>
          </p:cNvCxnSpPr>
          <p:nvPr/>
        </p:nvCxnSpPr>
        <p:spPr bwMode="auto">
          <a:xfrm>
            <a:off x="4624388" y="2474913"/>
            <a:ext cx="5159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69" name="AutoShape 49"/>
          <p:cNvCxnSpPr>
            <a:cxnSpLocks noChangeShapeType="1"/>
            <a:stCxn id="491553" idx="6"/>
            <a:endCxn id="491557" idx="2"/>
          </p:cNvCxnSpPr>
          <p:nvPr/>
        </p:nvCxnSpPr>
        <p:spPr bwMode="auto">
          <a:xfrm>
            <a:off x="5703888" y="2474913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0" name="AutoShape 50"/>
          <p:cNvCxnSpPr>
            <a:cxnSpLocks noChangeShapeType="1"/>
            <a:stCxn id="491557" idx="6"/>
            <a:endCxn id="491560" idx="2"/>
          </p:cNvCxnSpPr>
          <p:nvPr/>
        </p:nvCxnSpPr>
        <p:spPr bwMode="auto">
          <a:xfrm>
            <a:off x="6773863" y="2474913"/>
            <a:ext cx="512762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1" name="AutoShape 51"/>
          <p:cNvCxnSpPr>
            <a:cxnSpLocks noChangeShapeType="1"/>
            <a:stCxn id="491542" idx="6"/>
            <a:endCxn id="491546" idx="2"/>
          </p:cNvCxnSpPr>
          <p:nvPr/>
        </p:nvCxnSpPr>
        <p:spPr bwMode="auto">
          <a:xfrm>
            <a:off x="2479675" y="3411538"/>
            <a:ext cx="5080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2" name="AutoShape 52"/>
          <p:cNvCxnSpPr>
            <a:cxnSpLocks noChangeShapeType="1"/>
            <a:stCxn id="491546" idx="6"/>
            <a:endCxn id="491550" idx="2"/>
          </p:cNvCxnSpPr>
          <p:nvPr/>
        </p:nvCxnSpPr>
        <p:spPr bwMode="auto">
          <a:xfrm>
            <a:off x="3551238" y="3413125"/>
            <a:ext cx="5111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3" name="AutoShape 53"/>
          <p:cNvCxnSpPr>
            <a:cxnSpLocks noChangeShapeType="1"/>
          </p:cNvCxnSpPr>
          <p:nvPr/>
        </p:nvCxnSpPr>
        <p:spPr bwMode="auto">
          <a:xfrm>
            <a:off x="4637088" y="3411538"/>
            <a:ext cx="5159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4" name="AutoShape 54"/>
          <p:cNvCxnSpPr>
            <a:cxnSpLocks noChangeShapeType="1"/>
            <a:stCxn id="491554" idx="6"/>
            <a:endCxn id="491558" idx="2"/>
          </p:cNvCxnSpPr>
          <p:nvPr/>
        </p:nvCxnSpPr>
        <p:spPr bwMode="auto">
          <a:xfrm>
            <a:off x="5703888" y="3413125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5" name="AutoShape 55"/>
          <p:cNvCxnSpPr>
            <a:cxnSpLocks noChangeShapeType="1"/>
            <a:stCxn id="491543" idx="6"/>
            <a:endCxn id="491547" idx="2"/>
          </p:cNvCxnSpPr>
          <p:nvPr/>
        </p:nvCxnSpPr>
        <p:spPr bwMode="auto">
          <a:xfrm>
            <a:off x="2479675" y="4349750"/>
            <a:ext cx="508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6" name="AutoShape 56"/>
          <p:cNvCxnSpPr>
            <a:cxnSpLocks noChangeShapeType="1"/>
            <a:stCxn id="491547" idx="6"/>
            <a:endCxn id="491551" idx="2"/>
          </p:cNvCxnSpPr>
          <p:nvPr/>
        </p:nvCxnSpPr>
        <p:spPr bwMode="auto">
          <a:xfrm>
            <a:off x="3551238" y="4351338"/>
            <a:ext cx="5111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7" name="AutoShape 57"/>
          <p:cNvCxnSpPr>
            <a:cxnSpLocks noChangeShapeType="1"/>
            <a:stCxn id="491551" idx="6"/>
            <a:endCxn id="491555" idx="2"/>
          </p:cNvCxnSpPr>
          <p:nvPr/>
        </p:nvCxnSpPr>
        <p:spPr bwMode="auto">
          <a:xfrm>
            <a:off x="4624388" y="4351338"/>
            <a:ext cx="5159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8" name="AutoShape 58"/>
          <p:cNvCxnSpPr>
            <a:cxnSpLocks noChangeShapeType="1"/>
            <a:stCxn id="491555" idx="6"/>
            <a:endCxn id="491559" idx="2"/>
          </p:cNvCxnSpPr>
          <p:nvPr/>
        </p:nvCxnSpPr>
        <p:spPr bwMode="auto">
          <a:xfrm>
            <a:off x="5703888" y="4351338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79" name="AutoShape 59"/>
          <p:cNvCxnSpPr>
            <a:cxnSpLocks noChangeShapeType="1"/>
            <a:stCxn id="491545" idx="6"/>
            <a:endCxn id="491550" idx="2"/>
          </p:cNvCxnSpPr>
          <p:nvPr/>
        </p:nvCxnSpPr>
        <p:spPr bwMode="auto">
          <a:xfrm>
            <a:off x="3551238" y="2474913"/>
            <a:ext cx="511175" cy="938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0" name="AutoShape 60"/>
          <p:cNvCxnSpPr>
            <a:cxnSpLocks noChangeShapeType="1"/>
          </p:cNvCxnSpPr>
          <p:nvPr/>
        </p:nvCxnSpPr>
        <p:spPr bwMode="auto">
          <a:xfrm>
            <a:off x="4624388" y="2473325"/>
            <a:ext cx="509587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1" name="AutoShape 61"/>
          <p:cNvCxnSpPr>
            <a:cxnSpLocks noChangeShapeType="1"/>
            <a:stCxn id="491553" idx="6"/>
            <a:endCxn id="491558" idx="2"/>
          </p:cNvCxnSpPr>
          <p:nvPr/>
        </p:nvCxnSpPr>
        <p:spPr bwMode="auto">
          <a:xfrm>
            <a:off x="5703888" y="2474913"/>
            <a:ext cx="508000" cy="938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2" name="AutoShape 62"/>
          <p:cNvCxnSpPr>
            <a:cxnSpLocks noChangeShapeType="1"/>
            <a:stCxn id="491558" idx="6"/>
            <a:endCxn id="491560" idx="2"/>
          </p:cNvCxnSpPr>
          <p:nvPr/>
        </p:nvCxnSpPr>
        <p:spPr bwMode="auto">
          <a:xfrm flipV="1">
            <a:off x="6773863" y="3411538"/>
            <a:ext cx="512762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3" name="AutoShape 63"/>
          <p:cNvCxnSpPr>
            <a:cxnSpLocks noChangeShapeType="1"/>
            <a:stCxn id="491545" idx="6"/>
            <a:endCxn id="491551" idx="2"/>
          </p:cNvCxnSpPr>
          <p:nvPr/>
        </p:nvCxnSpPr>
        <p:spPr bwMode="auto">
          <a:xfrm>
            <a:off x="3551238" y="2474913"/>
            <a:ext cx="511175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4" name="AutoShape 64"/>
          <p:cNvCxnSpPr>
            <a:cxnSpLocks noChangeShapeType="1"/>
            <a:stCxn id="491549" idx="6"/>
            <a:endCxn id="491555" idx="2"/>
          </p:cNvCxnSpPr>
          <p:nvPr/>
        </p:nvCxnSpPr>
        <p:spPr bwMode="auto">
          <a:xfrm>
            <a:off x="4624388" y="2474913"/>
            <a:ext cx="515937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5" name="AutoShape 65"/>
          <p:cNvCxnSpPr>
            <a:cxnSpLocks noChangeShapeType="1"/>
            <a:stCxn id="491553" idx="6"/>
            <a:endCxn id="491559" idx="2"/>
          </p:cNvCxnSpPr>
          <p:nvPr/>
        </p:nvCxnSpPr>
        <p:spPr bwMode="auto">
          <a:xfrm>
            <a:off x="5703888" y="2474913"/>
            <a:ext cx="508000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6" name="AutoShape 66"/>
          <p:cNvCxnSpPr>
            <a:cxnSpLocks noChangeShapeType="1"/>
            <a:stCxn id="491542" idx="6"/>
            <a:endCxn id="491545" idx="2"/>
          </p:cNvCxnSpPr>
          <p:nvPr/>
        </p:nvCxnSpPr>
        <p:spPr bwMode="auto">
          <a:xfrm flipV="1">
            <a:off x="2479675" y="2474913"/>
            <a:ext cx="508000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7" name="AutoShape 67"/>
          <p:cNvCxnSpPr>
            <a:cxnSpLocks noChangeShapeType="1"/>
            <a:stCxn id="491542" idx="6"/>
            <a:endCxn id="491547" idx="2"/>
          </p:cNvCxnSpPr>
          <p:nvPr/>
        </p:nvCxnSpPr>
        <p:spPr bwMode="auto">
          <a:xfrm>
            <a:off x="2479675" y="3411538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8" name="AutoShape 68"/>
          <p:cNvCxnSpPr>
            <a:cxnSpLocks noChangeShapeType="1"/>
          </p:cNvCxnSpPr>
          <p:nvPr/>
        </p:nvCxnSpPr>
        <p:spPr bwMode="auto">
          <a:xfrm flipV="1">
            <a:off x="3546475" y="2473325"/>
            <a:ext cx="508000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89" name="AutoShape 69"/>
          <p:cNvCxnSpPr>
            <a:cxnSpLocks noChangeShapeType="1"/>
          </p:cNvCxnSpPr>
          <p:nvPr/>
        </p:nvCxnSpPr>
        <p:spPr bwMode="auto">
          <a:xfrm>
            <a:off x="3546475" y="3411538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0" name="AutoShape 70"/>
          <p:cNvCxnSpPr>
            <a:cxnSpLocks noChangeShapeType="1"/>
          </p:cNvCxnSpPr>
          <p:nvPr/>
        </p:nvCxnSpPr>
        <p:spPr bwMode="auto">
          <a:xfrm flipV="1">
            <a:off x="4624388" y="2473325"/>
            <a:ext cx="509587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1" name="AutoShape 71"/>
          <p:cNvCxnSpPr>
            <a:cxnSpLocks noChangeShapeType="1"/>
          </p:cNvCxnSpPr>
          <p:nvPr/>
        </p:nvCxnSpPr>
        <p:spPr bwMode="auto">
          <a:xfrm>
            <a:off x="4624388" y="3411538"/>
            <a:ext cx="509587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2" name="AutoShape 72"/>
          <p:cNvCxnSpPr>
            <a:cxnSpLocks noChangeShapeType="1"/>
          </p:cNvCxnSpPr>
          <p:nvPr/>
        </p:nvCxnSpPr>
        <p:spPr bwMode="auto">
          <a:xfrm flipV="1">
            <a:off x="5703888" y="2473325"/>
            <a:ext cx="508000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3" name="AutoShape 73"/>
          <p:cNvCxnSpPr>
            <a:cxnSpLocks noChangeShapeType="1"/>
          </p:cNvCxnSpPr>
          <p:nvPr/>
        </p:nvCxnSpPr>
        <p:spPr bwMode="auto">
          <a:xfrm>
            <a:off x="5703888" y="3411538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4" name="AutoShape 74"/>
          <p:cNvCxnSpPr>
            <a:cxnSpLocks noChangeShapeType="1"/>
            <a:stCxn id="491543" idx="6"/>
            <a:endCxn id="491546" idx="2"/>
          </p:cNvCxnSpPr>
          <p:nvPr/>
        </p:nvCxnSpPr>
        <p:spPr bwMode="auto">
          <a:xfrm flipV="1">
            <a:off x="2479675" y="3413125"/>
            <a:ext cx="508000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5" name="AutoShape 75"/>
          <p:cNvCxnSpPr>
            <a:cxnSpLocks noChangeShapeType="1"/>
            <a:stCxn id="491547" idx="6"/>
            <a:endCxn id="491550" idx="2"/>
          </p:cNvCxnSpPr>
          <p:nvPr/>
        </p:nvCxnSpPr>
        <p:spPr bwMode="auto">
          <a:xfrm flipV="1">
            <a:off x="3551238" y="3413125"/>
            <a:ext cx="511175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6" name="AutoShape 76"/>
          <p:cNvCxnSpPr>
            <a:cxnSpLocks noChangeShapeType="1"/>
            <a:stCxn id="491551" idx="6"/>
            <a:endCxn id="491554" idx="2"/>
          </p:cNvCxnSpPr>
          <p:nvPr/>
        </p:nvCxnSpPr>
        <p:spPr bwMode="auto">
          <a:xfrm flipV="1">
            <a:off x="4624388" y="3413125"/>
            <a:ext cx="515937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7" name="AutoShape 77"/>
          <p:cNvCxnSpPr>
            <a:cxnSpLocks noChangeShapeType="1"/>
          </p:cNvCxnSpPr>
          <p:nvPr/>
        </p:nvCxnSpPr>
        <p:spPr bwMode="auto">
          <a:xfrm flipV="1">
            <a:off x="5703888" y="3352800"/>
            <a:ext cx="508000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8" name="AutoShape 78"/>
          <p:cNvCxnSpPr>
            <a:cxnSpLocks noChangeShapeType="1"/>
            <a:stCxn id="491559" idx="6"/>
            <a:endCxn id="491560" idx="2"/>
          </p:cNvCxnSpPr>
          <p:nvPr/>
        </p:nvCxnSpPr>
        <p:spPr bwMode="auto">
          <a:xfrm flipV="1">
            <a:off x="6773863" y="3411538"/>
            <a:ext cx="512762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00" name="Text Box 80"/>
          <p:cNvSpPr txBox="1">
            <a:spLocks noChangeArrowheads="1"/>
          </p:cNvSpPr>
          <p:nvPr/>
        </p:nvSpPr>
        <p:spPr bwMode="auto">
          <a:xfrm>
            <a:off x="2046288" y="1676400"/>
            <a:ext cx="3286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0</a:t>
            </a:r>
          </a:p>
        </p:txBody>
      </p:sp>
      <p:sp>
        <p:nvSpPr>
          <p:cNvPr id="491601" name="Text Box 81"/>
          <p:cNvSpPr txBox="1">
            <a:spLocks noChangeArrowheads="1"/>
          </p:cNvSpPr>
          <p:nvPr/>
        </p:nvSpPr>
        <p:spPr bwMode="auto">
          <a:xfrm>
            <a:off x="3124200" y="1676400"/>
            <a:ext cx="3286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</a:p>
        </p:txBody>
      </p:sp>
      <p:sp>
        <p:nvSpPr>
          <p:cNvPr id="491602" name="Text Box 82"/>
          <p:cNvSpPr txBox="1">
            <a:spLocks noChangeArrowheads="1"/>
          </p:cNvSpPr>
          <p:nvPr/>
        </p:nvSpPr>
        <p:spPr bwMode="auto">
          <a:xfrm>
            <a:off x="4202113" y="1676400"/>
            <a:ext cx="3286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</a:t>
            </a:r>
          </a:p>
        </p:txBody>
      </p:sp>
      <p:sp>
        <p:nvSpPr>
          <p:cNvPr id="491603" name="Text Box 83"/>
          <p:cNvSpPr txBox="1">
            <a:spLocks noChangeArrowheads="1"/>
          </p:cNvSpPr>
          <p:nvPr/>
        </p:nvSpPr>
        <p:spPr bwMode="auto">
          <a:xfrm>
            <a:off x="5233988" y="1676400"/>
            <a:ext cx="3286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</a:p>
        </p:txBody>
      </p:sp>
      <p:sp>
        <p:nvSpPr>
          <p:cNvPr id="491604" name="Text Box 84"/>
          <p:cNvSpPr txBox="1">
            <a:spLocks noChangeArrowheads="1"/>
          </p:cNvSpPr>
          <p:nvPr/>
        </p:nvSpPr>
        <p:spPr bwMode="auto">
          <a:xfrm>
            <a:off x="6311900" y="1676400"/>
            <a:ext cx="3286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4</a:t>
            </a:r>
          </a:p>
        </p:txBody>
      </p:sp>
      <p:cxnSp>
        <p:nvCxnSpPr>
          <p:cNvPr id="491605" name="AutoShape 85"/>
          <p:cNvCxnSpPr>
            <a:cxnSpLocks noChangeShapeType="1"/>
            <a:stCxn id="491543" idx="6"/>
            <a:endCxn id="491545" idx="2"/>
          </p:cNvCxnSpPr>
          <p:nvPr/>
        </p:nvCxnSpPr>
        <p:spPr bwMode="auto">
          <a:xfrm flipV="1">
            <a:off x="2479675" y="2474913"/>
            <a:ext cx="508000" cy="1874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06" name="AutoShape 86"/>
          <p:cNvCxnSpPr>
            <a:cxnSpLocks noChangeShapeType="1"/>
            <a:stCxn id="491547" idx="6"/>
            <a:endCxn id="491549" idx="2"/>
          </p:cNvCxnSpPr>
          <p:nvPr/>
        </p:nvCxnSpPr>
        <p:spPr bwMode="auto">
          <a:xfrm flipV="1">
            <a:off x="3551238" y="2474913"/>
            <a:ext cx="511175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07" name="AutoShape 87"/>
          <p:cNvCxnSpPr>
            <a:cxnSpLocks noChangeShapeType="1"/>
            <a:stCxn id="491551" idx="6"/>
            <a:endCxn id="491553" idx="2"/>
          </p:cNvCxnSpPr>
          <p:nvPr/>
        </p:nvCxnSpPr>
        <p:spPr bwMode="auto">
          <a:xfrm flipV="1">
            <a:off x="4624388" y="2474913"/>
            <a:ext cx="515937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08" name="AutoShape 88"/>
          <p:cNvCxnSpPr>
            <a:cxnSpLocks noChangeShapeType="1"/>
            <a:stCxn id="491555" idx="6"/>
            <a:endCxn id="491557" idx="2"/>
          </p:cNvCxnSpPr>
          <p:nvPr/>
        </p:nvCxnSpPr>
        <p:spPr bwMode="auto">
          <a:xfrm flipV="1">
            <a:off x="5703888" y="2474913"/>
            <a:ext cx="508000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17" name="Rectangle 97"/>
          <p:cNvSpPr>
            <a:spLocks noChangeArrowheads="1"/>
          </p:cNvSpPr>
          <p:nvPr/>
        </p:nvSpPr>
        <p:spPr bwMode="auto">
          <a:xfrm>
            <a:off x="1371600" y="4800600"/>
            <a:ext cx="1295400" cy="1066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8" name="Rectangle 98"/>
          <p:cNvSpPr>
            <a:spLocks noChangeArrowheads="1"/>
          </p:cNvSpPr>
          <p:nvPr/>
        </p:nvSpPr>
        <p:spPr bwMode="auto">
          <a:xfrm>
            <a:off x="2971800" y="4724400"/>
            <a:ext cx="1219200" cy="1219200"/>
          </a:xfrm>
          <a:prstGeom prst="rect">
            <a:avLst/>
          </a:prstGeom>
          <a:noFill/>
          <a:ln w="28575">
            <a:solidFill>
              <a:srgbClr val="99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19" name="Line 99"/>
          <p:cNvSpPr>
            <a:spLocks noChangeShapeType="1"/>
          </p:cNvSpPr>
          <p:nvPr/>
        </p:nvSpPr>
        <p:spPr bwMode="auto">
          <a:xfrm>
            <a:off x="4495800" y="5410200"/>
            <a:ext cx="3048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 advTm="1343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9154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9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91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9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916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916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915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915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915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915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4915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915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915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915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915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915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915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915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4915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915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915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915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4915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915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4915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915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915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915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915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915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4915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915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915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915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4915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915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91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9154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491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49155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49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9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5" grpId="0"/>
      <p:bldP spid="491546" grpId="0"/>
      <p:bldP spid="491550" grpId="0" build="allAtOnce"/>
      <p:bldP spid="491554" grpId="0"/>
      <p:bldP spid="491558" grpId="0" build="allAtOnce"/>
      <p:bldP spid="491617" grpId="0" animBg="1"/>
      <p:bldP spid="491618" grpId="0" animBg="1"/>
      <p:bldP spid="4916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06F47862-06C7-4983-A8E2-A3DCEDC2ECC5}" type="slidenum">
              <a:rPr lang="en-US" altLang="zh-TW"/>
              <a:pPr/>
              <a:t>24</a:t>
            </a:fld>
            <a:endParaRPr lang="en-US" altLang="zh-TW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 Example #2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200"/>
              <a:t>Tokens 1 ~ 3 share the same label.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sz="2200"/>
              <a:t>If token 1 is label </a:t>
            </a:r>
            <a:r>
              <a:rPr lang="en-US" altLang="en-US" sz="25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200"/>
              <a:t> then tokens 2,3 have to be </a:t>
            </a:r>
            <a:r>
              <a:rPr lang="en-US" altLang="en-US" sz="2500" b="1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200"/>
              <a:t>.</a:t>
            </a:r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1243013" y="3663950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s</a:t>
            </a:r>
          </a:p>
        </p:txBody>
      </p:sp>
      <p:sp>
        <p:nvSpPr>
          <p:cNvPr id="493586" name="Oval 18"/>
          <p:cNvSpPr>
            <a:spLocks noChangeArrowheads="1"/>
          </p:cNvSpPr>
          <p:nvPr/>
        </p:nvSpPr>
        <p:spPr bwMode="auto">
          <a:xfrm>
            <a:off x="2320925" y="272415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3587" name="Oval 19"/>
          <p:cNvSpPr>
            <a:spLocks noChangeArrowheads="1"/>
          </p:cNvSpPr>
          <p:nvPr/>
        </p:nvSpPr>
        <p:spPr bwMode="auto">
          <a:xfrm>
            <a:off x="2320925" y="3663950"/>
            <a:ext cx="563563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3588" name="Oval 20"/>
          <p:cNvSpPr>
            <a:spLocks noChangeArrowheads="1"/>
          </p:cNvSpPr>
          <p:nvPr/>
        </p:nvSpPr>
        <p:spPr bwMode="auto">
          <a:xfrm>
            <a:off x="2320925" y="4600575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3589" name="Oval 21"/>
          <p:cNvSpPr>
            <a:spLocks noChangeArrowheads="1"/>
          </p:cNvSpPr>
          <p:nvPr/>
        </p:nvSpPr>
        <p:spPr bwMode="auto">
          <a:xfrm>
            <a:off x="3392488" y="2725738"/>
            <a:ext cx="563562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3590" name="Oval 22"/>
          <p:cNvSpPr>
            <a:spLocks noChangeArrowheads="1"/>
          </p:cNvSpPr>
          <p:nvPr/>
        </p:nvSpPr>
        <p:spPr bwMode="auto">
          <a:xfrm>
            <a:off x="3392488" y="3665538"/>
            <a:ext cx="563562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3591" name="Oval 23"/>
          <p:cNvSpPr>
            <a:spLocks noChangeArrowheads="1"/>
          </p:cNvSpPr>
          <p:nvPr/>
        </p:nvSpPr>
        <p:spPr bwMode="auto">
          <a:xfrm>
            <a:off x="3392488" y="4602163"/>
            <a:ext cx="563562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3592" name="Oval 24"/>
          <p:cNvSpPr>
            <a:spLocks noChangeArrowheads="1"/>
          </p:cNvSpPr>
          <p:nvPr/>
        </p:nvSpPr>
        <p:spPr bwMode="auto">
          <a:xfrm>
            <a:off x="4467225" y="272573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3593" name="Oval 25"/>
          <p:cNvSpPr>
            <a:spLocks noChangeArrowheads="1"/>
          </p:cNvSpPr>
          <p:nvPr/>
        </p:nvSpPr>
        <p:spPr bwMode="auto">
          <a:xfrm>
            <a:off x="4467225" y="3665538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3594" name="Oval 26"/>
          <p:cNvSpPr>
            <a:spLocks noChangeArrowheads="1"/>
          </p:cNvSpPr>
          <p:nvPr/>
        </p:nvSpPr>
        <p:spPr bwMode="auto">
          <a:xfrm>
            <a:off x="4467225" y="4602163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3595" name="Oval 27"/>
          <p:cNvSpPr>
            <a:spLocks noChangeArrowheads="1"/>
          </p:cNvSpPr>
          <p:nvPr/>
        </p:nvSpPr>
        <p:spPr bwMode="auto">
          <a:xfrm>
            <a:off x="5545138" y="2725738"/>
            <a:ext cx="563562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3596" name="Oval 28"/>
          <p:cNvSpPr>
            <a:spLocks noChangeArrowheads="1"/>
          </p:cNvSpPr>
          <p:nvPr/>
        </p:nvSpPr>
        <p:spPr bwMode="auto">
          <a:xfrm>
            <a:off x="5545138" y="3665538"/>
            <a:ext cx="563562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3597" name="Oval 29"/>
          <p:cNvSpPr>
            <a:spLocks noChangeArrowheads="1"/>
          </p:cNvSpPr>
          <p:nvPr/>
        </p:nvSpPr>
        <p:spPr bwMode="auto">
          <a:xfrm>
            <a:off x="5545138" y="4602163"/>
            <a:ext cx="563562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3598" name="Oval 30"/>
          <p:cNvSpPr>
            <a:spLocks noChangeArrowheads="1"/>
          </p:cNvSpPr>
          <p:nvPr/>
        </p:nvSpPr>
        <p:spPr bwMode="auto">
          <a:xfrm>
            <a:off x="6616700" y="272573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493599" name="Oval 31"/>
          <p:cNvSpPr>
            <a:spLocks noChangeArrowheads="1"/>
          </p:cNvSpPr>
          <p:nvPr/>
        </p:nvSpPr>
        <p:spPr bwMode="auto">
          <a:xfrm>
            <a:off x="6616700" y="3665538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493600" name="Oval 32"/>
          <p:cNvSpPr>
            <a:spLocks noChangeArrowheads="1"/>
          </p:cNvSpPr>
          <p:nvPr/>
        </p:nvSpPr>
        <p:spPr bwMode="auto">
          <a:xfrm>
            <a:off x="6616700" y="4602163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b="1"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</a:p>
        </p:txBody>
      </p:sp>
      <p:sp>
        <p:nvSpPr>
          <p:cNvPr id="493601" name="Oval 33"/>
          <p:cNvSpPr>
            <a:spLocks noChangeArrowheads="1"/>
          </p:cNvSpPr>
          <p:nvPr/>
        </p:nvSpPr>
        <p:spPr bwMode="auto">
          <a:xfrm>
            <a:off x="7691438" y="3663950"/>
            <a:ext cx="561975" cy="5619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latin typeface="Arial" panose="020B0604020202020204" pitchFamily="34" charset="0"/>
                <a:ea typeface="PMingLiU" panose="02020500000000000000" pitchFamily="18" charset="-120"/>
              </a:rPr>
              <a:t>t</a:t>
            </a:r>
            <a:endParaRPr lang="zh-TW" altLang="en-US" sz="2500" i="1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493602" name="AutoShape 34"/>
          <p:cNvCxnSpPr>
            <a:cxnSpLocks noChangeShapeType="1"/>
            <a:stCxn id="493585" idx="6"/>
            <a:endCxn id="493586" idx="2"/>
          </p:cNvCxnSpPr>
          <p:nvPr/>
        </p:nvCxnSpPr>
        <p:spPr bwMode="auto">
          <a:xfrm flipV="1">
            <a:off x="1804988" y="3006725"/>
            <a:ext cx="515937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3" name="AutoShape 35"/>
          <p:cNvCxnSpPr>
            <a:cxnSpLocks noChangeShapeType="1"/>
            <a:stCxn id="493585" idx="6"/>
            <a:endCxn id="493587" idx="2"/>
          </p:cNvCxnSpPr>
          <p:nvPr/>
        </p:nvCxnSpPr>
        <p:spPr bwMode="auto">
          <a:xfrm>
            <a:off x="1804988" y="3944938"/>
            <a:ext cx="5159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4" name="AutoShape 36"/>
          <p:cNvCxnSpPr>
            <a:cxnSpLocks noChangeShapeType="1"/>
            <a:stCxn id="493585" idx="6"/>
            <a:endCxn id="493588" idx="2"/>
          </p:cNvCxnSpPr>
          <p:nvPr/>
        </p:nvCxnSpPr>
        <p:spPr bwMode="auto">
          <a:xfrm>
            <a:off x="1804988" y="3944938"/>
            <a:ext cx="515937" cy="938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5" name="AutoShape 37"/>
          <p:cNvCxnSpPr>
            <a:cxnSpLocks noChangeShapeType="1"/>
          </p:cNvCxnSpPr>
          <p:nvPr/>
        </p:nvCxnSpPr>
        <p:spPr bwMode="auto">
          <a:xfrm>
            <a:off x="2871788" y="3006725"/>
            <a:ext cx="509587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6" name="AutoShape 38"/>
          <p:cNvCxnSpPr>
            <a:cxnSpLocks noChangeShapeType="1"/>
            <a:stCxn id="493586" idx="6"/>
            <a:endCxn id="493590" idx="2"/>
          </p:cNvCxnSpPr>
          <p:nvPr/>
        </p:nvCxnSpPr>
        <p:spPr bwMode="auto">
          <a:xfrm>
            <a:off x="2884488" y="3006725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7" name="AutoShape 39"/>
          <p:cNvCxnSpPr>
            <a:cxnSpLocks noChangeShapeType="1"/>
            <a:stCxn id="493586" idx="6"/>
            <a:endCxn id="493591" idx="2"/>
          </p:cNvCxnSpPr>
          <p:nvPr/>
        </p:nvCxnSpPr>
        <p:spPr bwMode="auto">
          <a:xfrm>
            <a:off x="2884488" y="3006725"/>
            <a:ext cx="508000" cy="18780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8" name="AutoShape 40"/>
          <p:cNvCxnSpPr>
            <a:cxnSpLocks noChangeShapeType="1"/>
            <a:stCxn id="493589" idx="6"/>
            <a:endCxn id="493592" idx="2"/>
          </p:cNvCxnSpPr>
          <p:nvPr/>
        </p:nvCxnSpPr>
        <p:spPr bwMode="auto">
          <a:xfrm>
            <a:off x="3956050" y="3008313"/>
            <a:ext cx="5111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9" name="AutoShape 41"/>
          <p:cNvCxnSpPr>
            <a:cxnSpLocks noChangeShapeType="1"/>
            <a:stCxn id="493592" idx="6"/>
            <a:endCxn id="493595" idx="2"/>
          </p:cNvCxnSpPr>
          <p:nvPr/>
        </p:nvCxnSpPr>
        <p:spPr bwMode="auto">
          <a:xfrm>
            <a:off x="5029200" y="3008313"/>
            <a:ext cx="5159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0" name="AutoShape 42"/>
          <p:cNvCxnSpPr>
            <a:cxnSpLocks noChangeShapeType="1"/>
            <a:stCxn id="493595" idx="6"/>
            <a:endCxn id="493598" idx="2"/>
          </p:cNvCxnSpPr>
          <p:nvPr/>
        </p:nvCxnSpPr>
        <p:spPr bwMode="auto">
          <a:xfrm>
            <a:off x="6108700" y="3008313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1" name="AutoShape 43"/>
          <p:cNvCxnSpPr>
            <a:cxnSpLocks noChangeShapeType="1"/>
            <a:stCxn id="493598" idx="6"/>
            <a:endCxn id="493601" idx="2"/>
          </p:cNvCxnSpPr>
          <p:nvPr/>
        </p:nvCxnSpPr>
        <p:spPr bwMode="auto">
          <a:xfrm>
            <a:off x="7178675" y="3008313"/>
            <a:ext cx="512763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2" name="AutoShape 44"/>
          <p:cNvCxnSpPr>
            <a:cxnSpLocks noChangeShapeType="1"/>
            <a:stCxn id="493587" idx="6"/>
            <a:endCxn id="493590" idx="2"/>
          </p:cNvCxnSpPr>
          <p:nvPr/>
        </p:nvCxnSpPr>
        <p:spPr bwMode="auto">
          <a:xfrm>
            <a:off x="2884488" y="3944938"/>
            <a:ext cx="508000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3" name="AutoShape 45"/>
          <p:cNvCxnSpPr>
            <a:cxnSpLocks noChangeShapeType="1"/>
            <a:stCxn id="493590" idx="6"/>
            <a:endCxn id="493593" idx="2"/>
          </p:cNvCxnSpPr>
          <p:nvPr/>
        </p:nvCxnSpPr>
        <p:spPr bwMode="auto">
          <a:xfrm>
            <a:off x="3956050" y="3946525"/>
            <a:ext cx="5111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4" name="AutoShape 46"/>
          <p:cNvCxnSpPr>
            <a:cxnSpLocks noChangeShapeType="1"/>
          </p:cNvCxnSpPr>
          <p:nvPr/>
        </p:nvCxnSpPr>
        <p:spPr bwMode="auto">
          <a:xfrm>
            <a:off x="5041900" y="3944938"/>
            <a:ext cx="5159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5" name="AutoShape 47"/>
          <p:cNvCxnSpPr>
            <a:cxnSpLocks noChangeShapeType="1"/>
            <a:stCxn id="493596" idx="6"/>
            <a:endCxn id="493599" idx="2"/>
          </p:cNvCxnSpPr>
          <p:nvPr/>
        </p:nvCxnSpPr>
        <p:spPr bwMode="auto">
          <a:xfrm>
            <a:off x="6108700" y="3946525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6" name="AutoShape 48"/>
          <p:cNvCxnSpPr>
            <a:cxnSpLocks noChangeShapeType="1"/>
            <a:stCxn id="493588" idx="6"/>
            <a:endCxn id="493591" idx="2"/>
          </p:cNvCxnSpPr>
          <p:nvPr/>
        </p:nvCxnSpPr>
        <p:spPr bwMode="auto">
          <a:xfrm>
            <a:off x="2884488" y="4883150"/>
            <a:ext cx="5080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7" name="AutoShape 49"/>
          <p:cNvCxnSpPr>
            <a:cxnSpLocks noChangeShapeType="1"/>
            <a:stCxn id="493591" idx="6"/>
            <a:endCxn id="493594" idx="2"/>
          </p:cNvCxnSpPr>
          <p:nvPr/>
        </p:nvCxnSpPr>
        <p:spPr bwMode="auto">
          <a:xfrm>
            <a:off x="3956050" y="4884738"/>
            <a:ext cx="511175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8" name="AutoShape 50"/>
          <p:cNvCxnSpPr>
            <a:cxnSpLocks noChangeShapeType="1"/>
            <a:stCxn id="493594" idx="6"/>
            <a:endCxn id="493597" idx="2"/>
          </p:cNvCxnSpPr>
          <p:nvPr/>
        </p:nvCxnSpPr>
        <p:spPr bwMode="auto">
          <a:xfrm>
            <a:off x="5029200" y="4884738"/>
            <a:ext cx="5159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19" name="AutoShape 51"/>
          <p:cNvCxnSpPr>
            <a:cxnSpLocks noChangeShapeType="1"/>
            <a:stCxn id="493597" idx="6"/>
            <a:endCxn id="493600" idx="2"/>
          </p:cNvCxnSpPr>
          <p:nvPr/>
        </p:nvCxnSpPr>
        <p:spPr bwMode="auto">
          <a:xfrm>
            <a:off x="6108700" y="4884738"/>
            <a:ext cx="508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0" name="AutoShape 52"/>
          <p:cNvCxnSpPr>
            <a:cxnSpLocks noChangeShapeType="1"/>
            <a:stCxn id="493589" idx="6"/>
            <a:endCxn id="493593" idx="2"/>
          </p:cNvCxnSpPr>
          <p:nvPr/>
        </p:nvCxnSpPr>
        <p:spPr bwMode="auto">
          <a:xfrm>
            <a:off x="3956050" y="3008313"/>
            <a:ext cx="511175" cy="938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1" name="AutoShape 53"/>
          <p:cNvCxnSpPr>
            <a:cxnSpLocks noChangeShapeType="1"/>
          </p:cNvCxnSpPr>
          <p:nvPr/>
        </p:nvCxnSpPr>
        <p:spPr bwMode="auto">
          <a:xfrm>
            <a:off x="5029200" y="3006725"/>
            <a:ext cx="509588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2" name="AutoShape 54"/>
          <p:cNvCxnSpPr>
            <a:cxnSpLocks noChangeShapeType="1"/>
            <a:stCxn id="493595" idx="6"/>
            <a:endCxn id="493599" idx="2"/>
          </p:cNvCxnSpPr>
          <p:nvPr/>
        </p:nvCxnSpPr>
        <p:spPr bwMode="auto">
          <a:xfrm>
            <a:off x="6108700" y="3008313"/>
            <a:ext cx="508000" cy="938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3" name="AutoShape 55"/>
          <p:cNvCxnSpPr>
            <a:cxnSpLocks noChangeShapeType="1"/>
            <a:stCxn id="493599" idx="6"/>
            <a:endCxn id="493601" idx="2"/>
          </p:cNvCxnSpPr>
          <p:nvPr/>
        </p:nvCxnSpPr>
        <p:spPr bwMode="auto">
          <a:xfrm flipV="1">
            <a:off x="7178675" y="3944938"/>
            <a:ext cx="512763" cy="15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4" name="AutoShape 56"/>
          <p:cNvCxnSpPr>
            <a:cxnSpLocks noChangeShapeType="1"/>
            <a:stCxn id="493589" idx="6"/>
            <a:endCxn id="493594" idx="2"/>
          </p:cNvCxnSpPr>
          <p:nvPr/>
        </p:nvCxnSpPr>
        <p:spPr bwMode="auto">
          <a:xfrm>
            <a:off x="3956050" y="3008313"/>
            <a:ext cx="511175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5" name="AutoShape 57"/>
          <p:cNvCxnSpPr>
            <a:cxnSpLocks noChangeShapeType="1"/>
            <a:stCxn id="493592" idx="6"/>
            <a:endCxn id="493597" idx="2"/>
          </p:cNvCxnSpPr>
          <p:nvPr/>
        </p:nvCxnSpPr>
        <p:spPr bwMode="auto">
          <a:xfrm>
            <a:off x="5029200" y="3008313"/>
            <a:ext cx="515938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6" name="AutoShape 58"/>
          <p:cNvCxnSpPr>
            <a:cxnSpLocks noChangeShapeType="1"/>
            <a:stCxn id="493595" idx="6"/>
            <a:endCxn id="493600" idx="2"/>
          </p:cNvCxnSpPr>
          <p:nvPr/>
        </p:nvCxnSpPr>
        <p:spPr bwMode="auto">
          <a:xfrm>
            <a:off x="6108700" y="3008313"/>
            <a:ext cx="508000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7" name="AutoShape 59"/>
          <p:cNvCxnSpPr>
            <a:cxnSpLocks noChangeShapeType="1"/>
            <a:stCxn id="493587" idx="6"/>
            <a:endCxn id="493589" idx="2"/>
          </p:cNvCxnSpPr>
          <p:nvPr/>
        </p:nvCxnSpPr>
        <p:spPr bwMode="auto">
          <a:xfrm flipV="1">
            <a:off x="2884488" y="3008313"/>
            <a:ext cx="508000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8" name="AutoShape 60"/>
          <p:cNvCxnSpPr>
            <a:cxnSpLocks noChangeShapeType="1"/>
            <a:stCxn id="493587" idx="6"/>
            <a:endCxn id="493591" idx="2"/>
          </p:cNvCxnSpPr>
          <p:nvPr/>
        </p:nvCxnSpPr>
        <p:spPr bwMode="auto">
          <a:xfrm>
            <a:off x="2884488" y="3944938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29" name="AutoShape 61"/>
          <p:cNvCxnSpPr>
            <a:cxnSpLocks noChangeShapeType="1"/>
          </p:cNvCxnSpPr>
          <p:nvPr/>
        </p:nvCxnSpPr>
        <p:spPr bwMode="auto">
          <a:xfrm flipV="1">
            <a:off x="3951288" y="3006725"/>
            <a:ext cx="508000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0" name="AutoShape 62"/>
          <p:cNvCxnSpPr>
            <a:cxnSpLocks noChangeShapeType="1"/>
          </p:cNvCxnSpPr>
          <p:nvPr/>
        </p:nvCxnSpPr>
        <p:spPr bwMode="auto">
          <a:xfrm>
            <a:off x="3951288" y="3944938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1" name="AutoShape 63"/>
          <p:cNvCxnSpPr>
            <a:cxnSpLocks noChangeShapeType="1"/>
          </p:cNvCxnSpPr>
          <p:nvPr/>
        </p:nvCxnSpPr>
        <p:spPr bwMode="auto">
          <a:xfrm flipV="1">
            <a:off x="5029200" y="3006725"/>
            <a:ext cx="509588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2" name="AutoShape 64"/>
          <p:cNvCxnSpPr>
            <a:cxnSpLocks noChangeShapeType="1"/>
          </p:cNvCxnSpPr>
          <p:nvPr/>
        </p:nvCxnSpPr>
        <p:spPr bwMode="auto">
          <a:xfrm>
            <a:off x="5029200" y="3944938"/>
            <a:ext cx="509588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3" name="AutoShape 65"/>
          <p:cNvCxnSpPr>
            <a:cxnSpLocks noChangeShapeType="1"/>
          </p:cNvCxnSpPr>
          <p:nvPr/>
        </p:nvCxnSpPr>
        <p:spPr bwMode="auto">
          <a:xfrm flipV="1">
            <a:off x="6108700" y="3006725"/>
            <a:ext cx="508000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4" name="AutoShape 66"/>
          <p:cNvCxnSpPr>
            <a:cxnSpLocks noChangeShapeType="1"/>
          </p:cNvCxnSpPr>
          <p:nvPr/>
        </p:nvCxnSpPr>
        <p:spPr bwMode="auto">
          <a:xfrm>
            <a:off x="6108700" y="3944938"/>
            <a:ext cx="508000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5" name="AutoShape 67"/>
          <p:cNvCxnSpPr>
            <a:cxnSpLocks noChangeShapeType="1"/>
            <a:stCxn id="493588" idx="6"/>
            <a:endCxn id="493590" idx="2"/>
          </p:cNvCxnSpPr>
          <p:nvPr/>
        </p:nvCxnSpPr>
        <p:spPr bwMode="auto">
          <a:xfrm flipV="1">
            <a:off x="2884488" y="3946525"/>
            <a:ext cx="508000" cy="9366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6" name="AutoShape 68"/>
          <p:cNvCxnSpPr>
            <a:cxnSpLocks noChangeShapeType="1"/>
            <a:stCxn id="493591" idx="6"/>
            <a:endCxn id="493593" idx="2"/>
          </p:cNvCxnSpPr>
          <p:nvPr/>
        </p:nvCxnSpPr>
        <p:spPr bwMode="auto">
          <a:xfrm flipV="1">
            <a:off x="3956050" y="3946525"/>
            <a:ext cx="511175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7" name="AutoShape 69"/>
          <p:cNvCxnSpPr>
            <a:cxnSpLocks noChangeShapeType="1"/>
            <a:stCxn id="493594" idx="6"/>
            <a:endCxn id="493596" idx="2"/>
          </p:cNvCxnSpPr>
          <p:nvPr/>
        </p:nvCxnSpPr>
        <p:spPr bwMode="auto">
          <a:xfrm flipV="1">
            <a:off x="5029200" y="3946525"/>
            <a:ext cx="515938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8" name="AutoShape 70"/>
          <p:cNvCxnSpPr>
            <a:cxnSpLocks noChangeShapeType="1"/>
          </p:cNvCxnSpPr>
          <p:nvPr/>
        </p:nvCxnSpPr>
        <p:spPr bwMode="auto">
          <a:xfrm flipV="1">
            <a:off x="6108700" y="3886200"/>
            <a:ext cx="508000" cy="938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39" name="AutoShape 71"/>
          <p:cNvCxnSpPr>
            <a:cxnSpLocks noChangeShapeType="1"/>
            <a:stCxn id="493600" idx="6"/>
            <a:endCxn id="493601" idx="2"/>
          </p:cNvCxnSpPr>
          <p:nvPr/>
        </p:nvCxnSpPr>
        <p:spPr bwMode="auto">
          <a:xfrm flipV="1">
            <a:off x="7178675" y="3944938"/>
            <a:ext cx="512763" cy="939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640" name="Text Box 72"/>
          <p:cNvSpPr txBox="1">
            <a:spLocks noChangeArrowheads="1"/>
          </p:cNvSpPr>
          <p:nvPr/>
        </p:nvSpPr>
        <p:spPr bwMode="auto">
          <a:xfrm>
            <a:off x="2451100" y="2209800"/>
            <a:ext cx="3286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0</a:t>
            </a:r>
          </a:p>
        </p:txBody>
      </p:sp>
      <p:sp>
        <p:nvSpPr>
          <p:cNvPr id="493641" name="Text Box 73"/>
          <p:cNvSpPr txBox="1">
            <a:spLocks noChangeArrowheads="1"/>
          </p:cNvSpPr>
          <p:nvPr/>
        </p:nvSpPr>
        <p:spPr bwMode="auto">
          <a:xfrm>
            <a:off x="3529013" y="2209800"/>
            <a:ext cx="3286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1</a:t>
            </a:r>
          </a:p>
        </p:txBody>
      </p:sp>
      <p:sp>
        <p:nvSpPr>
          <p:cNvPr id="493642" name="Text Box 74"/>
          <p:cNvSpPr txBox="1">
            <a:spLocks noChangeArrowheads="1"/>
          </p:cNvSpPr>
          <p:nvPr/>
        </p:nvSpPr>
        <p:spPr bwMode="auto">
          <a:xfrm>
            <a:off x="4606925" y="2209800"/>
            <a:ext cx="3286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2</a:t>
            </a:r>
          </a:p>
        </p:txBody>
      </p:sp>
      <p:sp>
        <p:nvSpPr>
          <p:cNvPr id="493643" name="Text Box 75"/>
          <p:cNvSpPr txBox="1">
            <a:spLocks noChangeArrowheads="1"/>
          </p:cNvSpPr>
          <p:nvPr/>
        </p:nvSpPr>
        <p:spPr bwMode="auto">
          <a:xfrm>
            <a:off x="5638800" y="2209800"/>
            <a:ext cx="328613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3</a:t>
            </a:r>
          </a:p>
        </p:txBody>
      </p:sp>
      <p:sp>
        <p:nvSpPr>
          <p:cNvPr id="493644" name="Text Box 76"/>
          <p:cNvSpPr txBox="1">
            <a:spLocks noChangeArrowheads="1"/>
          </p:cNvSpPr>
          <p:nvPr/>
        </p:nvSpPr>
        <p:spPr bwMode="auto">
          <a:xfrm>
            <a:off x="6716713" y="2209800"/>
            <a:ext cx="328612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sz="2500" b="1">
                <a:solidFill>
                  <a:schemeClr val="accent2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4</a:t>
            </a:r>
          </a:p>
        </p:txBody>
      </p:sp>
      <p:cxnSp>
        <p:nvCxnSpPr>
          <p:cNvPr id="493645" name="AutoShape 77"/>
          <p:cNvCxnSpPr>
            <a:cxnSpLocks noChangeShapeType="1"/>
            <a:stCxn id="493588" idx="6"/>
            <a:endCxn id="493589" idx="2"/>
          </p:cNvCxnSpPr>
          <p:nvPr/>
        </p:nvCxnSpPr>
        <p:spPr bwMode="auto">
          <a:xfrm flipV="1">
            <a:off x="2884488" y="3008313"/>
            <a:ext cx="508000" cy="18748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46" name="AutoShape 78"/>
          <p:cNvCxnSpPr>
            <a:cxnSpLocks noChangeShapeType="1"/>
            <a:stCxn id="493591" idx="6"/>
            <a:endCxn id="493592" idx="2"/>
          </p:cNvCxnSpPr>
          <p:nvPr/>
        </p:nvCxnSpPr>
        <p:spPr bwMode="auto">
          <a:xfrm flipV="1">
            <a:off x="3956050" y="3008313"/>
            <a:ext cx="511175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47" name="AutoShape 79"/>
          <p:cNvCxnSpPr>
            <a:cxnSpLocks noChangeShapeType="1"/>
            <a:stCxn id="493594" idx="6"/>
            <a:endCxn id="493595" idx="2"/>
          </p:cNvCxnSpPr>
          <p:nvPr/>
        </p:nvCxnSpPr>
        <p:spPr bwMode="auto">
          <a:xfrm flipV="1">
            <a:off x="5029200" y="3008313"/>
            <a:ext cx="515938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48" name="AutoShape 80"/>
          <p:cNvCxnSpPr>
            <a:cxnSpLocks noChangeShapeType="1"/>
            <a:stCxn id="493597" idx="6"/>
            <a:endCxn id="493598" idx="2"/>
          </p:cNvCxnSpPr>
          <p:nvPr/>
        </p:nvCxnSpPr>
        <p:spPr bwMode="auto">
          <a:xfrm flipV="1">
            <a:off x="6108700" y="3008313"/>
            <a:ext cx="508000" cy="18764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3657" name="Group 89"/>
          <p:cNvGrpSpPr>
            <a:grpSpLocks/>
          </p:cNvGrpSpPr>
          <p:nvPr/>
        </p:nvGrpSpPr>
        <p:grpSpPr bwMode="auto">
          <a:xfrm>
            <a:off x="3287713" y="2209800"/>
            <a:ext cx="2895600" cy="457200"/>
            <a:chOff x="1824" y="1296"/>
            <a:chExt cx="1824" cy="288"/>
          </a:xfrm>
        </p:grpSpPr>
        <p:sp>
          <p:nvSpPr>
            <p:cNvPr id="493654" name="Line 86"/>
            <p:cNvSpPr>
              <a:spLocks noChangeShapeType="1"/>
            </p:cNvSpPr>
            <p:nvPr/>
          </p:nvSpPr>
          <p:spPr bwMode="auto">
            <a:xfrm>
              <a:off x="1824" y="1296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655" name="Line 87"/>
            <p:cNvSpPr>
              <a:spLocks noChangeShapeType="1"/>
            </p:cNvSpPr>
            <p:nvPr/>
          </p:nvSpPr>
          <p:spPr bwMode="auto">
            <a:xfrm>
              <a:off x="1824" y="1296"/>
              <a:ext cx="182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656" name="Line 88"/>
            <p:cNvSpPr>
              <a:spLocks noChangeShapeType="1"/>
            </p:cNvSpPr>
            <p:nvPr/>
          </p:nvSpPr>
          <p:spPr bwMode="auto">
            <a:xfrm>
              <a:off x="3648" y="1296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93660" name="Object 92"/>
          <p:cNvGraphicFramePr>
            <a:graphicFrameLocks noChangeAspect="1"/>
          </p:cNvGraphicFramePr>
          <p:nvPr/>
        </p:nvGraphicFramePr>
        <p:xfrm>
          <a:off x="2133600" y="5486400"/>
          <a:ext cx="5899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4" name="Equation" r:id="rId4" imgW="2514600" imgH="241200" progId="Equation.3">
                  <p:embed/>
                </p:oleObj>
              </mc:Choice>
              <mc:Fallback>
                <p:oleObj name="Equation" r:id="rId4" imgW="2514600" imgH="2412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86400"/>
                        <a:ext cx="5899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669" name="Group 101"/>
          <p:cNvGrpSpPr>
            <a:grpSpLocks/>
          </p:cNvGrpSpPr>
          <p:nvPr/>
        </p:nvGrpSpPr>
        <p:grpSpPr bwMode="auto">
          <a:xfrm>
            <a:off x="990600" y="5257800"/>
            <a:ext cx="7239000" cy="1089025"/>
            <a:chOff x="624" y="3312"/>
            <a:chExt cx="4560" cy="686"/>
          </a:xfrm>
        </p:grpSpPr>
        <p:grpSp>
          <p:nvGrpSpPr>
            <p:cNvPr id="493664" name="Group 96"/>
            <p:cNvGrpSpPr>
              <a:grpSpLocks/>
            </p:cNvGrpSpPr>
            <p:nvPr/>
          </p:nvGrpSpPr>
          <p:grpSpPr bwMode="auto">
            <a:xfrm>
              <a:off x="624" y="3360"/>
              <a:ext cx="4560" cy="638"/>
              <a:chOff x="624" y="3360"/>
              <a:chExt cx="4560" cy="638"/>
            </a:xfrm>
          </p:grpSpPr>
          <p:grpSp>
            <p:nvGrpSpPr>
              <p:cNvPr id="493662" name="Group 94"/>
              <p:cNvGrpSpPr>
                <a:grpSpLocks/>
              </p:cNvGrpSpPr>
              <p:nvPr/>
            </p:nvGrpSpPr>
            <p:grpSpPr bwMode="auto">
              <a:xfrm>
                <a:off x="624" y="3360"/>
                <a:ext cx="1488" cy="638"/>
                <a:chOff x="624" y="3360"/>
                <a:chExt cx="1488" cy="638"/>
              </a:xfrm>
            </p:grpSpPr>
            <p:graphicFrame>
              <p:nvGraphicFramePr>
                <p:cNvPr id="493584" name="Object 16"/>
                <p:cNvGraphicFramePr>
                  <a:graphicFrameLocks noChangeAspect="1"/>
                </p:cNvGraphicFramePr>
                <p:nvPr/>
              </p:nvGraphicFramePr>
              <p:xfrm>
                <a:off x="624" y="3360"/>
                <a:ext cx="1445" cy="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3675" name="Equation" r:id="rId6" imgW="977760" imgH="431640" progId="Equation.3">
                        <p:embed/>
                      </p:oleObj>
                    </mc:Choice>
                    <mc:Fallback>
                      <p:oleObj name="Equation" r:id="rId6" imgW="977760" imgH="43164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3360"/>
                              <a:ext cx="1445" cy="63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93661" name="Rectangle 93"/>
                <p:cNvSpPr>
                  <a:spLocks noChangeArrowheads="1"/>
                </p:cNvSpPr>
                <p:nvPr/>
              </p:nvSpPr>
              <p:spPr bwMode="auto">
                <a:xfrm>
                  <a:off x="624" y="3360"/>
                  <a:ext cx="1488" cy="624"/>
                </a:xfrm>
                <a:prstGeom prst="rect">
                  <a:avLst/>
                </a:prstGeom>
                <a:noFill/>
                <a:ln w="28575">
                  <a:solidFill>
                    <a:srgbClr val="990099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93663" name="Text Box 95"/>
              <p:cNvSpPr txBox="1">
                <a:spLocks noChangeArrowheads="1"/>
              </p:cNvSpPr>
              <p:nvPr/>
            </p:nvSpPr>
            <p:spPr bwMode="auto">
              <a:xfrm>
                <a:off x="2112" y="3504"/>
                <a:ext cx="3072" cy="2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en-US" sz="2400"/>
                  <a:t>whether token </a:t>
                </a:r>
                <a:r>
                  <a:rPr lang="en-US" altLang="en-US" sz="2500" b="1" i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/>
                  <a:t> is assigned label </a:t>
                </a:r>
                <a:r>
                  <a:rPr lang="en-US" altLang="en-US" sz="2500" b="1" i="1">
                    <a:solidFill>
                      <a:srgbClr val="008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</p:grpSp>
        <p:grpSp>
          <p:nvGrpSpPr>
            <p:cNvPr id="493668" name="Group 100"/>
            <p:cNvGrpSpPr>
              <a:grpSpLocks/>
            </p:cNvGrpSpPr>
            <p:nvPr/>
          </p:nvGrpSpPr>
          <p:grpSpPr bwMode="auto">
            <a:xfrm>
              <a:off x="2112" y="3312"/>
              <a:ext cx="192" cy="192"/>
              <a:chOff x="2112" y="3360"/>
              <a:chExt cx="192" cy="144"/>
            </a:xfrm>
          </p:grpSpPr>
          <p:sp>
            <p:nvSpPr>
              <p:cNvPr id="493666" name="Line 98"/>
              <p:cNvSpPr>
                <a:spLocks noChangeShapeType="1"/>
              </p:cNvSpPr>
              <p:nvPr/>
            </p:nvSpPr>
            <p:spPr bwMode="auto">
              <a:xfrm>
                <a:off x="2112" y="350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3667" name="Line 99"/>
              <p:cNvSpPr>
                <a:spLocks noChangeShapeType="1"/>
              </p:cNvSpPr>
              <p:nvPr/>
            </p:nvSpPr>
            <p:spPr bwMode="auto">
              <a:xfrm flipV="1">
                <a:off x="2304" y="336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93671" name="Text Box 103"/>
          <p:cNvSpPr txBox="1">
            <a:spLocks noChangeArrowheads="1"/>
          </p:cNvSpPr>
          <p:nvPr/>
        </p:nvSpPr>
        <p:spPr bwMode="auto">
          <a:xfrm>
            <a:off x="533400" y="5562600"/>
            <a:ext cx="8229600" cy="430213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FF0000"/>
                </a:solidFill>
                <a:ea typeface="PMingLiU" panose="02020500000000000000" pitchFamily="18" charset="-120"/>
              </a:rPr>
              <a:t>Any Boolean rule can be encoded as linear constraints.</a:t>
            </a:r>
          </a:p>
        </p:txBody>
      </p:sp>
    </p:spTree>
  </p:cSld>
  <p:clrMapOvr>
    <a:masterClrMapping/>
  </p:clrMapOvr>
  <p:transition spd="med" advTm="926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9358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9359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9359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935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4935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4935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1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4935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9359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9359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936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49360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4936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00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936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7" dur="indefinite"/>
                                        <p:tgtEl>
                                          <p:spTgt spid="49359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1" dur="indefinite"/>
                                        <p:tgtEl>
                                          <p:spTgt spid="49359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53" dur="indefinite"/>
                                        <p:tgtEl>
                                          <p:spTgt spid="49359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FF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500"/>
                                        <p:tgtEl>
                                          <p:spTgt spid="49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9" grpId="0"/>
      <p:bldP spid="493590" grpId="0"/>
      <p:bldP spid="493590" grpId="1"/>
      <p:bldP spid="493591" grpId="0"/>
      <p:bldP spid="493592" grpId="0"/>
      <p:bldP spid="493593" grpId="0"/>
      <p:bldP spid="493593" grpId="1"/>
      <p:bldP spid="493594" grpId="0"/>
      <p:bldP spid="493595" grpId="0"/>
      <p:bldP spid="493596" grpId="0"/>
      <p:bldP spid="493596" grpId="1"/>
      <p:bldP spid="493597" grpId="0"/>
      <p:bldP spid="49367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B5F5D109-45E4-43F1-A7A1-73E850F542E4}" type="slidenum">
              <a:rPr lang="en-US" altLang="zh-TW"/>
              <a:pPr/>
              <a:t>25</a:t>
            </a:fld>
            <a:endParaRPr lang="en-US" altLang="zh-TW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Properties of this ILP Inference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34400" cy="4572000"/>
          </a:xfrm>
        </p:spPr>
        <p:txBody>
          <a:bodyPr/>
          <a:lstStyle/>
          <a:p>
            <a:r>
              <a:rPr lang="en-US" altLang="en-US"/>
              <a:t>Allows expressive constraints</a:t>
            </a:r>
          </a:p>
          <a:p>
            <a:pPr lvl="1"/>
            <a:r>
              <a:rPr lang="en-US" altLang="en-US" sz="1900"/>
              <a:t>See paper for more examples</a:t>
            </a:r>
          </a:p>
          <a:p>
            <a:pPr lvl="1"/>
            <a:r>
              <a:rPr lang="en-US" altLang="en-US" sz="1900"/>
              <a:t>Any Boolean rule can be represented by a set of linear (in)equalities</a:t>
            </a:r>
          </a:p>
          <a:p>
            <a:pPr lvl="4"/>
            <a:endParaRPr lang="en-US" altLang="en-US"/>
          </a:p>
          <a:p>
            <a:r>
              <a:rPr lang="en-US" altLang="en-US"/>
              <a:t>The additional constraints are added to the basic integer linear program.</a:t>
            </a:r>
          </a:p>
          <a:p>
            <a:pPr lvl="4"/>
            <a:endParaRPr lang="en-US" altLang="en-US"/>
          </a:p>
          <a:p>
            <a:r>
              <a:rPr lang="en-US" altLang="en-US"/>
              <a:t>Solved using off-the-shelf packages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1900"/>
              <a:t>For example, Xpress-MP or CPLEX</a:t>
            </a:r>
          </a:p>
          <a:p>
            <a:pPr lvl="1"/>
            <a:r>
              <a:rPr lang="en-US" altLang="en-US" sz="1900"/>
              <a:t>If the additional constraints don’t change the solution, LP is enough</a:t>
            </a:r>
          </a:p>
          <a:p>
            <a:pPr lvl="1"/>
            <a:r>
              <a:rPr lang="en-US" altLang="en-US" sz="1900"/>
              <a:t>Otherwise, the computational time depends, but usually fast in practice</a:t>
            </a:r>
            <a:endParaRPr lang="en-US" altLang="en-US" sz="1800"/>
          </a:p>
        </p:txBody>
      </p:sp>
    </p:spTree>
  </p:cSld>
  <p:clrMapOvr>
    <a:masterClrMapping/>
  </p:clrMapOvr>
  <p:transition spd="med" advTm="5824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366FA2D9-5CDD-4FB6-A5B0-E311CA85397B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>
                <a:solidFill>
                  <a:srgbClr val="808080"/>
                </a:solidFill>
              </a:rPr>
              <a:t>Background of CRFs and Viterbi</a:t>
            </a:r>
          </a:p>
          <a:p>
            <a:pPr lvl="4"/>
            <a:endParaRPr lang="en-US" altLang="en-US">
              <a:solidFill>
                <a:srgbClr val="808080"/>
              </a:solidFill>
            </a:endParaRPr>
          </a:p>
          <a:p>
            <a:r>
              <a:rPr lang="en-US" altLang="en-US">
                <a:solidFill>
                  <a:srgbClr val="808080"/>
                </a:solidFill>
              </a:rPr>
              <a:t>Integer Linear Programming based Inference</a:t>
            </a:r>
          </a:p>
          <a:p>
            <a:pPr lvl="4"/>
            <a:endParaRPr lang="en-US" altLang="en-US">
              <a:solidFill>
                <a:srgbClr val="808080"/>
              </a:solidFill>
            </a:endParaRPr>
          </a:p>
          <a:p>
            <a:r>
              <a:rPr lang="en-US" altLang="en-US">
                <a:solidFill>
                  <a:srgbClr val="808080"/>
                </a:solidFill>
              </a:rPr>
              <a:t>Incorporating constraints in the ILP inference</a:t>
            </a:r>
          </a:p>
          <a:p>
            <a:pPr lvl="4"/>
            <a:endParaRPr lang="en-US" altLang="en-US">
              <a:solidFill>
                <a:srgbClr val="808080"/>
              </a:solidFill>
            </a:endParaRPr>
          </a:p>
          <a:p>
            <a:r>
              <a:rPr lang="en-US" altLang="en-US"/>
              <a:t>Experiments – </a:t>
            </a:r>
            <a:r>
              <a:rPr lang="en-US" altLang="zh-TW" sz="2200" i="1">
                <a:ea typeface="PMingLiU" panose="02020500000000000000" pitchFamily="18" charset="-120"/>
              </a:rPr>
              <a:t>contribution of expressive constraints</a:t>
            </a:r>
            <a:endParaRPr lang="en-US" altLang="en-US" sz="2200" i="1"/>
          </a:p>
          <a:p>
            <a:pPr lvl="1"/>
            <a:r>
              <a:rPr lang="en-US" altLang="en-US"/>
              <a:t>Setting for the Semantic Role Labeling task</a:t>
            </a:r>
          </a:p>
          <a:p>
            <a:pPr lvl="1"/>
            <a:r>
              <a:rPr lang="en-US" altLang="en-US"/>
              <a:t>Additional constraints</a:t>
            </a:r>
          </a:p>
          <a:p>
            <a:pPr lvl="1"/>
            <a:r>
              <a:rPr lang="en-US" altLang="en-US"/>
              <a:t>Comparing different training frameworks</a:t>
            </a:r>
          </a:p>
          <a:p>
            <a:pPr lvl="4"/>
            <a:endParaRPr lang="en-US" altLang="en-US" sz="700"/>
          </a:p>
        </p:txBody>
      </p:sp>
    </p:spTree>
  </p:cSld>
  <p:clrMapOvr>
    <a:masterClrMapping/>
  </p:clrMapOvr>
  <p:transition spd="med" advTm="28521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EAD0BF08-A71D-4EB0-88CF-6DC3946FEACF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PMingLiU" panose="02020500000000000000" pitchFamily="18" charset="-120"/>
              </a:rPr>
              <a:t>Semantic Role Labeling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305800" cy="2438400"/>
          </a:xfrm>
        </p:spPr>
        <p:txBody>
          <a:bodyPr/>
          <a:lstStyle/>
          <a:p>
            <a:pPr marL="609600" indent="-609600"/>
            <a:r>
              <a:rPr lang="en-US" altLang="zh-TW">
                <a:ea typeface="PMingLiU" panose="02020500000000000000" pitchFamily="18" charset="-120"/>
              </a:rPr>
              <a:t>For each verb in a sentence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zh-TW">
                <a:ea typeface="PMingLiU" panose="02020500000000000000" pitchFamily="18" charset="-120"/>
              </a:rPr>
              <a:t>Identify all constituents that fill a semantic role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zh-TW">
                <a:ea typeface="PMingLiU" panose="02020500000000000000" pitchFamily="18" charset="-120"/>
              </a:rPr>
              <a:t>Determine their roles, such as, Agent, Patient or Instrument</a:t>
            </a:r>
          </a:p>
          <a:p>
            <a:pPr marL="609600" indent="-609600"/>
            <a:r>
              <a:rPr lang="en-US" altLang="zh-TW">
                <a:ea typeface="PMingLiU" panose="02020500000000000000" pitchFamily="18" charset="-120"/>
              </a:rPr>
              <a:t>No two arguments share the same label</a:t>
            </a:r>
          </a:p>
          <a:p>
            <a:pPr marL="990600" lvl="1" indent="-533400"/>
            <a:r>
              <a:rPr lang="en-US" altLang="zh-TW">
                <a:ea typeface="PMingLiU" panose="02020500000000000000" pitchFamily="18" charset="-120"/>
              </a:rPr>
              <a:t>Use </a:t>
            </a:r>
            <a:r>
              <a:rPr lang="en-US" altLang="zh-TW" b="1">
                <a:ea typeface="PMingLiU" panose="02020500000000000000" pitchFamily="18" charset="-120"/>
              </a:rPr>
              <a:t>IO</a:t>
            </a:r>
            <a:r>
              <a:rPr lang="en-US" altLang="zh-TW">
                <a:ea typeface="PMingLiU" panose="02020500000000000000" pitchFamily="18" charset="-120"/>
              </a:rPr>
              <a:t> representation</a:t>
            </a:r>
          </a:p>
        </p:txBody>
      </p:sp>
      <p:graphicFrame>
        <p:nvGraphicFramePr>
          <p:cNvPr id="499070" name="Group 382"/>
          <p:cNvGraphicFramePr>
            <a:graphicFrameLocks noGrp="1"/>
          </p:cNvGraphicFramePr>
          <p:nvPr>
            <p:ph sz="half" idx="2"/>
          </p:nvPr>
        </p:nvGraphicFramePr>
        <p:xfrm>
          <a:off x="381000" y="3886200"/>
          <a:ext cx="8531225" cy="1574800"/>
        </p:xfrm>
        <a:graphic>
          <a:graphicData uri="http://schemas.openxmlformats.org/drawingml/2006/table">
            <a:tbl>
              <a:tblPr/>
              <a:tblGrid>
                <a:gridCol w="1397000"/>
                <a:gridCol w="563563"/>
                <a:gridCol w="649287"/>
                <a:gridCol w="1047750"/>
                <a:gridCol w="685800"/>
                <a:gridCol w="685800"/>
                <a:gridCol w="1981200"/>
                <a:gridCol w="301625"/>
                <a:gridCol w="457200"/>
                <a:gridCol w="457200"/>
                <a:gridCol w="304800"/>
              </a:tblGrid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A0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: 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leaver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V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A1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: 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thing left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8249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A2</a:t>
                      </a: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: </a:t>
                      </a:r>
                      <a:r>
                        <a:rPr kumimoji="0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benefactor</a:t>
                      </a: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80008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left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80008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my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pearls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8249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to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A824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8249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my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A824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A8249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daughter-in-law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3A8249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in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my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will</a:t>
                      </a:r>
                      <a:endParaRPr kumimoji="0" lang="en-US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I-A0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I-A1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I-A1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I-A2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I-A2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I-A2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9068" name="Text Box 380"/>
          <p:cNvSpPr txBox="1">
            <a:spLocks noChangeArrowheads="1"/>
          </p:cNvSpPr>
          <p:nvPr/>
        </p:nvSpPr>
        <p:spPr bwMode="auto">
          <a:xfrm>
            <a:off x="0" y="4343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99069" name="Text Box 381"/>
          <p:cNvSpPr txBox="1">
            <a:spLocks noChangeArrowheads="1"/>
          </p:cNvSpPr>
          <p:nvPr/>
        </p:nvSpPr>
        <p:spPr bwMode="auto">
          <a:xfrm>
            <a:off x="0" y="4953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custDataLst>
      <p:tags r:id="rId1"/>
    </p:custDataLst>
  </p:cSld>
  <p:clrMapOvr>
    <a:masterClrMapping/>
  </p:clrMapOvr>
  <p:transition spd="med" advTm="49261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398B1F74-26B9-4B3F-B267-89184D3F7A44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Constraints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724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No duplicate argument labels 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dup</a:t>
            </a:r>
            <a:r>
              <a:rPr lang="en-US" altLang="en-US"/>
              <a:t>)</a:t>
            </a:r>
          </a:p>
          <a:p>
            <a:pPr marL="838200" lvl="1" indent="-381000">
              <a:buFont typeface="Wingdings" panose="05000000000000000000" pitchFamily="2" charset="2"/>
              <a:buChar char="n"/>
            </a:pPr>
            <a:r>
              <a:rPr lang="en-US" altLang="en-US"/>
              <a:t>e.g., no two discontinuous segments are both A0</a:t>
            </a:r>
          </a:p>
          <a:p>
            <a:pPr marL="2133600" lvl="4" indent="-304800">
              <a:buFont typeface="Wingdings" panose="05000000000000000000" pitchFamily="2" charset="2"/>
              <a:buChar char="n"/>
            </a:pPr>
            <a:endParaRPr lang="en-US" altLang="en-US" sz="80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Specific token sequence share same labels 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cand</a:t>
            </a:r>
            <a:r>
              <a:rPr lang="en-US" altLang="en-US"/>
              <a:t>)</a:t>
            </a:r>
          </a:p>
          <a:p>
            <a:pPr marL="838200" lvl="1" indent="-381000">
              <a:buFont typeface="Wingdings" panose="05000000000000000000" pitchFamily="2" charset="2"/>
              <a:buChar char="n"/>
            </a:pPr>
            <a:r>
              <a:rPr lang="en-US" altLang="en-US"/>
              <a:t>Derive argument candidates from the parse tree</a:t>
            </a:r>
            <a:endParaRPr lang="en-US" altLang="en-US" sz="100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At least one argument in a sentence 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r>
              <a:rPr lang="en-US" altLang="en-US"/>
              <a:t>)</a:t>
            </a:r>
          </a:p>
          <a:p>
            <a:pPr marL="838200" lvl="1" indent="-381000">
              <a:buFont typeface="Wingdings" panose="05000000000000000000" pitchFamily="2" charset="2"/>
              <a:buChar char="n"/>
            </a:pPr>
            <a:r>
              <a:rPr lang="en-US" altLang="en-US"/>
              <a:t>Not all of the tokens are label O</a:t>
            </a:r>
          </a:p>
          <a:p>
            <a:pPr marL="2133600" lvl="4" indent="-304800">
              <a:buFont typeface="Wingdings" panose="05000000000000000000" pitchFamily="2" charset="2"/>
              <a:buChar char="n"/>
            </a:pPr>
            <a:endParaRPr lang="en-US" altLang="en-US" sz="80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Given the verb position 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 pos</a:t>
            </a:r>
            <a:r>
              <a:rPr lang="en-US" altLang="en-US"/>
              <a:t>)</a:t>
            </a:r>
          </a:p>
          <a:p>
            <a:pPr marL="838200" lvl="1" indent="-381000">
              <a:buFont typeface="Wingdings" panose="05000000000000000000" pitchFamily="2" charset="2"/>
              <a:buChar char="n"/>
            </a:pPr>
            <a:r>
              <a:rPr lang="en-US" altLang="en-US"/>
              <a:t>The label of the verb should be O</a:t>
            </a:r>
          </a:p>
          <a:p>
            <a:pPr marL="2133600" lvl="4" indent="-304800">
              <a:buFont typeface="Wingdings" panose="05000000000000000000" pitchFamily="2" charset="2"/>
              <a:buChar char="n"/>
            </a:pPr>
            <a:endParaRPr lang="en-US" altLang="en-US" sz="80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en-US" altLang="en-US"/>
              <a:t>Disallow some arguments (</a:t>
            </a:r>
            <a:r>
              <a:rPr lang="en-US" alt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disallow</a:t>
            </a:r>
            <a:r>
              <a:rPr lang="en-US" altLang="en-US"/>
              <a:t>)</a:t>
            </a:r>
          </a:p>
          <a:p>
            <a:pPr marL="838200" lvl="1" indent="-381000">
              <a:buFont typeface="Wingdings" panose="05000000000000000000" pitchFamily="2" charset="2"/>
              <a:buChar char="n"/>
            </a:pPr>
            <a:r>
              <a:rPr lang="en-US" altLang="en-US"/>
              <a:t>Derive from the </a:t>
            </a:r>
            <a:r>
              <a:rPr lang="en-US" altLang="en-US" i="1"/>
              <a:t>frame</a:t>
            </a:r>
            <a:r>
              <a:rPr lang="en-US" altLang="en-US"/>
              <a:t> files in the PropBank corpus</a:t>
            </a:r>
          </a:p>
        </p:txBody>
      </p:sp>
      <p:sp>
        <p:nvSpPr>
          <p:cNvPr id="501765" name="AutoShape 5"/>
          <p:cNvSpPr>
            <a:spLocks noChangeArrowheads="1"/>
          </p:cNvSpPr>
          <p:nvPr/>
        </p:nvSpPr>
        <p:spPr bwMode="auto">
          <a:xfrm>
            <a:off x="228600" y="2438400"/>
            <a:ext cx="2286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 advTm="20078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D22D74BB-E633-46C9-BED1-E5837EBA7A2A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 of CRFs Models</a:t>
            </a: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7800"/>
            <a:ext cx="8229600" cy="457200"/>
          </a:xfrm>
        </p:spPr>
        <p:txBody>
          <a:bodyPr/>
          <a:lstStyle/>
          <a:p>
            <a:r>
              <a:rPr lang="en-US" altLang="en-US"/>
              <a:t>Learning with statistical constraints only</a:t>
            </a:r>
          </a:p>
        </p:txBody>
      </p:sp>
      <p:sp>
        <p:nvSpPr>
          <p:cNvPr id="503021" name="Rectangle 237"/>
          <p:cNvSpPr>
            <a:spLocks noChangeArrowheads="1"/>
          </p:cNvSpPr>
          <p:nvPr/>
        </p:nvSpPr>
        <p:spPr bwMode="auto">
          <a:xfrm>
            <a:off x="5983288" y="494347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73.91</a:t>
            </a:r>
          </a:p>
        </p:txBody>
      </p:sp>
      <p:sp>
        <p:nvSpPr>
          <p:cNvPr id="503019" name="Rectangle 235"/>
          <p:cNvSpPr>
            <a:spLocks noChangeArrowheads="1"/>
          </p:cNvSpPr>
          <p:nvPr/>
        </p:nvSpPr>
        <p:spPr bwMode="auto">
          <a:xfrm>
            <a:off x="5983288" y="448786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73.78</a:t>
            </a:r>
          </a:p>
        </p:txBody>
      </p:sp>
      <p:sp>
        <p:nvSpPr>
          <p:cNvPr id="503017" name="Rectangle 233"/>
          <p:cNvSpPr>
            <a:spLocks noChangeArrowheads="1"/>
          </p:cNvSpPr>
          <p:nvPr/>
        </p:nvSpPr>
        <p:spPr bwMode="auto">
          <a:xfrm>
            <a:off x="5983288" y="4032250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73.71</a:t>
            </a:r>
          </a:p>
        </p:txBody>
      </p:sp>
      <p:sp>
        <p:nvSpPr>
          <p:cNvPr id="503015" name="Rectangle 231"/>
          <p:cNvSpPr>
            <a:spLocks noChangeArrowheads="1"/>
          </p:cNvSpPr>
          <p:nvPr/>
        </p:nvSpPr>
        <p:spPr bwMode="auto">
          <a:xfrm>
            <a:off x="5983288" y="3576638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73.64</a:t>
            </a:r>
          </a:p>
        </p:txBody>
      </p:sp>
      <p:sp>
        <p:nvSpPr>
          <p:cNvPr id="503013" name="Rectangle 229"/>
          <p:cNvSpPr>
            <a:spLocks noChangeArrowheads="1"/>
          </p:cNvSpPr>
          <p:nvPr/>
        </p:nvSpPr>
        <p:spPr bwMode="auto">
          <a:xfrm>
            <a:off x="5983288" y="312102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69.74</a:t>
            </a:r>
          </a:p>
        </p:txBody>
      </p:sp>
      <p:sp>
        <p:nvSpPr>
          <p:cNvPr id="503011" name="Rectangle 227"/>
          <p:cNvSpPr>
            <a:spLocks noChangeArrowheads="1"/>
          </p:cNvSpPr>
          <p:nvPr/>
        </p:nvSpPr>
        <p:spPr bwMode="auto">
          <a:xfrm>
            <a:off x="5983288" y="266541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69.14</a:t>
            </a:r>
          </a:p>
        </p:txBody>
      </p:sp>
      <p:sp>
        <p:nvSpPr>
          <p:cNvPr id="503004" name="Rectangle 220"/>
          <p:cNvSpPr>
            <a:spLocks noChangeArrowheads="1"/>
          </p:cNvSpPr>
          <p:nvPr/>
        </p:nvSpPr>
        <p:spPr bwMode="auto">
          <a:xfrm>
            <a:off x="3214688" y="494347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71.94</a:t>
            </a:r>
          </a:p>
        </p:txBody>
      </p:sp>
      <p:sp>
        <p:nvSpPr>
          <p:cNvPr id="503002" name="Rectangle 218"/>
          <p:cNvSpPr>
            <a:spLocks noChangeArrowheads="1"/>
          </p:cNvSpPr>
          <p:nvPr/>
        </p:nvSpPr>
        <p:spPr bwMode="auto">
          <a:xfrm>
            <a:off x="3214688" y="448786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71.72</a:t>
            </a:r>
          </a:p>
        </p:txBody>
      </p:sp>
      <p:sp>
        <p:nvSpPr>
          <p:cNvPr id="503000" name="Rectangle 216"/>
          <p:cNvSpPr>
            <a:spLocks noChangeArrowheads="1"/>
          </p:cNvSpPr>
          <p:nvPr/>
        </p:nvSpPr>
        <p:spPr bwMode="auto">
          <a:xfrm>
            <a:off x="3214688" y="4032250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71.71</a:t>
            </a:r>
          </a:p>
        </p:txBody>
      </p:sp>
      <p:sp>
        <p:nvSpPr>
          <p:cNvPr id="502998" name="Rectangle 214"/>
          <p:cNvSpPr>
            <a:spLocks noChangeArrowheads="1"/>
          </p:cNvSpPr>
          <p:nvPr/>
        </p:nvSpPr>
        <p:spPr bwMode="auto">
          <a:xfrm>
            <a:off x="3214688" y="3576638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71.78</a:t>
            </a:r>
          </a:p>
        </p:txBody>
      </p:sp>
      <p:sp>
        <p:nvSpPr>
          <p:cNvPr id="502996" name="Rectangle 212"/>
          <p:cNvSpPr>
            <a:spLocks noChangeArrowheads="1"/>
          </p:cNvSpPr>
          <p:nvPr/>
        </p:nvSpPr>
        <p:spPr bwMode="auto">
          <a:xfrm>
            <a:off x="3214688" y="312102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67.10</a:t>
            </a:r>
          </a:p>
        </p:txBody>
      </p:sp>
      <p:sp>
        <p:nvSpPr>
          <p:cNvPr id="502994" name="Rectangle 210"/>
          <p:cNvSpPr>
            <a:spLocks noChangeArrowheads="1"/>
          </p:cNvSpPr>
          <p:nvPr/>
        </p:nvSpPr>
        <p:spPr bwMode="auto">
          <a:xfrm>
            <a:off x="3214688" y="266541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66.46</a:t>
            </a:r>
          </a:p>
        </p:txBody>
      </p:sp>
      <p:sp>
        <p:nvSpPr>
          <p:cNvPr id="502861" name="Rectangle 77"/>
          <p:cNvSpPr>
            <a:spLocks noChangeArrowheads="1"/>
          </p:cNvSpPr>
          <p:nvPr/>
        </p:nvSpPr>
        <p:spPr bwMode="auto">
          <a:xfrm>
            <a:off x="914400" y="4943475"/>
            <a:ext cx="23002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disallow</a:t>
            </a:r>
          </a:p>
        </p:txBody>
      </p:sp>
      <p:sp>
        <p:nvSpPr>
          <p:cNvPr id="502862" name="Rectangle 78"/>
          <p:cNvSpPr>
            <a:spLocks noChangeArrowheads="1"/>
          </p:cNvSpPr>
          <p:nvPr/>
        </p:nvSpPr>
        <p:spPr bwMode="auto">
          <a:xfrm>
            <a:off x="914400" y="4487863"/>
            <a:ext cx="23002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verb pos</a:t>
            </a:r>
          </a:p>
        </p:txBody>
      </p:sp>
      <p:sp>
        <p:nvSpPr>
          <p:cNvPr id="502863" name="Rectangle 79"/>
          <p:cNvSpPr>
            <a:spLocks noChangeArrowheads="1"/>
          </p:cNvSpPr>
          <p:nvPr/>
        </p:nvSpPr>
        <p:spPr bwMode="auto">
          <a:xfrm>
            <a:off x="914400" y="4032250"/>
            <a:ext cx="23002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argument</a:t>
            </a:r>
          </a:p>
        </p:txBody>
      </p:sp>
      <p:sp>
        <p:nvSpPr>
          <p:cNvPr id="502864" name="Rectangle 80"/>
          <p:cNvSpPr>
            <a:spLocks noChangeArrowheads="1"/>
          </p:cNvSpPr>
          <p:nvPr/>
        </p:nvSpPr>
        <p:spPr bwMode="auto">
          <a:xfrm>
            <a:off x="914400" y="3576638"/>
            <a:ext cx="23002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cand</a:t>
            </a:r>
          </a:p>
        </p:txBody>
      </p:sp>
      <p:sp>
        <p:nvSpPr>
          <p:cNvPr id="502865" name="Rectangle 81"/>
          <p:cNvSpPr>
            <a:spLocks noChangeArrowheads="1"/>
          </p:cNvSpPr>
          <p:nvPr/>
        </p:nvSpPr>
        <p:spPr bwMode="auto">
          <a:xfrm>
            <a:off x="914400" y="3121025"/>
            <a:ext cx="23002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no dup</a:t>
            </a:r>
          </a:p>
        </p:txBody>
      </p:sp>
      <p:sp>
        <p:nvSpPr>
          <p:cNvPr id="502866" name="Rectangle 82"/>
          <p:cNvSpPr>
            <a:spLocks noChangeArrowheads="1"/>
          </p:cNvSpPr>
          <p:nvPr/>
        </p:nvSpPr>
        <p:spPr bwMode="auto">
          <a:xfrm>
            <a:off x="914400" y="2665413"/>
            <a:ext cx="23002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basic </a:t>
            </a:r>
            <a:r>
              <a:rPr lang="en-US" altLang="zh-TW" sz="16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(Viterbi)</a:t>
            </a:r>
          </a:p>
        </p:txBody>
      </p:sp>
      <p:sp>
        <p:nvSpPr>
          <p:cNvPr id="502867" name="Rectangle 83"/>
          <p:cNvSpPr>
            <a:spLocks noChangeArrowheads="1"/>
          </p:cNvSpPr>
          <p:nvPr/>
        </p:nvSpPr>
        <p:spPr bwMode="auto">
          <a:xfrm>
            <a:off x="914400" y="2209800"/>
            <a:ext cx="23002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F</a:t>
            </a:r>
            <a:r>
              <a:rPr lang="en-US" altLang="zh-TW" sz="2400" baseline="-25000">
                <a:ea typeface="PMingLiU" panose="02020500000000000000" pitchFamily="18" charset="-120"/>
              </a:rPr>
              <a:t>1</a:t>
            </a:r>
          </a:p>
        </p:txBody>
      </p:sp>
      <p:sp>
        <p:nvSpPr>
          <p:cNvPr id="502868" name="Rectangle 84"/>
          <p:cNvSpPr>
            <a:spLocks noChangeArrowheads="1"/>
          </p:cNvSpPr>
          <p:nvPr/>
        </p:nvSpPr>
        <p:spPr bwMode="auto">
          <a:xfrm>
            <a:off x="7158038" y="494347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+0.13</a:t>
            </a:r>
          </a:p>
        </p:txBody>
      </p:sp>
      <p:sp>
        <p:nvSpPr>
          <p:cNvPr id="502871" name="Rectangle 87"/>
          <p:cNvSpPr>
            <a:spLocks noChangeArrowheads="1"/>
          </p:cNvSpPr>
          <p:nvPr/>
        </p:nvSpPr>
        <p:spPr bwMode="auto">
          <a:xfrm>
            <a:off x="4598988" y="494347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+0.22</a:t>
            </a:r>
          </a:p>
        </p:txBody>
      </p:sp>
      <p:sp>
        <p:nvSpPr>
          <p:cNvPr id="502874" name="Rectangle 90"/>
          <p:cNvSpPr>
            <a:spLocks noChangeArrowheads="1"/>
          </p:cNvSpPr>
          <p:nvPr/>
        </p:nvSpPr>
        <p:spPr bwMode="auto">
          <a:xfrm>
            <a:off x="7158038" y="448786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+0.07</a:t>
            </a:r>
          </a:p>
        </p:txBody>
      </p:sp>
      <p:sp>
        <p:nvSpPr>
          <p:cNvPr id="502877" name="Rectangle 93"/>
          <p:cNvSpPr>
            <a:spLocks noChangeArrowheads="1"/>
          </p:cNvSpPr>
          <p:nvPr/>
        </p:nvSpPr>
        <p:spPr bwMode="auto">
          <a:xfrm>
            <a:off x="4598988" y="448786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+0.01</a:t>
            </a:r>
          </a:p>
        </p:txBody>
      </p:sp>
      <p:sp>
        <p:nvSpPr>
          <p:cNvPr id="502880" name="Rectangle 96"/>
          <p:cNvSpPr>
            <a:spLocks noChangeArrowheads="1"/>
          </p:cNvSpPr>
          <p:nvPr/>
        </p:nvSpPr>
        <p:spPr bwMode="auto">
          <a:xfrm>
            <a:off x="7158038" y="4032250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+0.07</a:t>
            </a:r>
          </a:p>
        </p:txBody>
      </p:sp>
      <p:sp>
        <p:nvSpPr>
          <p:cNvPr id="502883" name="Rectangle 99"/>
          <p:cNvSpPr>
            <a:spLocks noChangeArrowheads="1"/>
          </p:cNvSpPr>
          <p:nvPr/>
        </p:nvSpPr>
        <p:spPr bwMode="auto">
          <a:xfrm>
            <a:off x="4598988" y="4032250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-0.07</a:t>
            </a:r>
          </a:p>
        </p:txBody>
      </p:sp>
      <p:sp>
        <p:nvSpPr>
          <p:cNvPr id="502886" name="Rectangle 102"/>
          <p:cNvSpPr>
            <a:spLocks noChangeArrowheads="1"/>
          </p:cNvSpPr>
          <p:nvPr/>
        </p:nvSpPr>
        <p:spPr bwMode="auto">
          <a:xfrm>
            <a:off x="7158038" y="3576638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+3.90</a:t>
            </a:r>
          </a:p>
        </p:txBody>
      </p:sp>
      <p:sp>
        <p:nvSpPr>
          <p:cNvPr id="502889" name="Rectangle 105"/>
          <p:cNvSpPr>
            <a:spLocks noChangeArrowheads="1"/>
          </p:cNvSpPr>
          <p:nvPr/>
        </p:nvSpPr>
        <p:spPr bwMode="auto">
          <a:xfrm>
            <a:off x="4598988" y="3576638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+4.68</a:t>
            </a:r>
          </a:p>
        </p:txBody>
      </p:sp>
      <p:sp>
        <p:nvSpPr>
          <p:cNvPr id="502892" name="Rectangle 108"/>
          <p:cNvSpPr>
            <a:spLocks noChangeArrowheads="1"/>
          </p:cNvSpPr>
          <p:nvPr/>
        </p:nvSpPr>
        <p:spPr bwMode="auto">
          <a:xfrm>
            <a:off x="7158038" y="312102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+0.60</a:t>
            </a:r>
          </a:p>
        </p:txBody>
      </p:sp>
      <p:sp>
        <p:nvSpPr>
          <p:cNvPr id="502895" name="Rectangle 111"/>
          <p:cNvSpPr>
            <a:spLocks noChangeArrowheads="1"/>
          </p:cNvSpPr>
          <p:nvPr/>
        </p:nvSpPr>
        <p:spPr bwMode="auto">
          <a:xfrm>
            <a:off x="4598988" y="312102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+0.64</a:t>
            </a:r>
          </a:p>
        </p:txBody>
      </p:sp>
      <p:sp>
        <p:nvSpPr>
          <p:cNvPr id="502898" name="Rectangle 114"/>
          <p:cNvSpPr>
            <a:spLocks noChangeArrowheads="1"/>
          </p:cNvSpPr>
          <p:nvPr/>
        </p:nvSpPr>
        <p:spPr bwMode="auto">
          <a:xfrm>
            <a:off x="7158038" y="266541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>
                <a:solidFill>
                  <a:srgbClr val="008000"/>
                </a:solidFill>
                <a:ea typeface="PMingLiU" panose="02020500000000000000" pitchFamily="18" charset="-120"/>
              </a:rPr>
              <a:t>diff</a:t>
            </a:r>
          </a:p>
        </p:txBody>
      </p:sp>
      <p:sp>
        <p:nvSpPr>
          <p:cNvPr id="502901" name="Rectangle 117"/>
          <p:cNvSpPr>
            <a:spLocks noChangeArrowheads="1"/>
          </p:cNvSpPr>
          <p:nvPr/>
        </p:nvSpPr>
        <p:spPr bwMode="auto">
          <a:xfrm>
            <a:off x="4598988" y="266541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>
                <a:solidFill>
                  <a:srgbClr val="008000"/>
                </a:solidFill>
                <a:ea typeface="PMingLiU" panose="02020500000000000000" pitchFamily="18" charset="-120"/>
              </a:rPr>
              <a:t>diff</a:t>
            </a:r>
          </a:p>
        </p:txBody>
      </p:sp>
      <p:sp>
        <p:nvSpPr>
          <p:cNvPr id="502910" name="Rectangle 126"/>
          <p:cNvSpPr>
            <a:spLocks noChangeArrowheads="1"/>
          </p:cNvSpPr>
          <p:nvPr/>
        </p:nvSpPr>
        <p:spPr bwMode="auto">
          <a:xfrm>
            <a:off x="5983288" y="2209800"/>
            <a:ext cx="23495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CRF-D</a:t>
            </a:r>
          </a:p>
        </p:txBody>
      </p:sp>
      <p:sp>
        <p:nvSpPr>
          <p:cNvPr id="502911" name="Rectangle 127"/>
          <p:cNvSpPr>
            <a:spLocks noChangeArrowheads="1"/>
          </p:cNvSpPr>
          <p:nvPr/>
        </p:nvSpPr>
        <p:spPr bwMode="auto">
          <a:xfrm>
            <a:off x="3214688" y="2209800"/>
            <a:ext cx="2768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CRF-ML</a:t>
            </a:r>
          </a:p>
        </p:txBody>
      </p:sp>
      <p:sp>
        <p:nvSpPr>
          <p:cNvPr id="502914" name="Line 130"/>
          <p:cNvSpPr>
            <a:spLocks noChangeShapeType="1"/>
          </p:cNvSpPr>
          <p:nvPr/>
        </p:nvSpPr>
        <p:spPr bwMode="auto">
          <a:xfrm>
            <a:off x="914400" y="3576638"/>
            <a:ext cx="741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15" name="Line 131"/>
          <p:cNvSpPr>
            <a:spLocks noChangeShapeType="1"/>
          </p:cNvSpPr>
          <p:nvPr/>
        </p:nvSpPr>
        <p:spPr bwMode="auto">
          <a:xfrm>
            <a:off x="914400" y="4032250"/>
            <a:ext cx="741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16" name="Line 132"/>
          <p:cNvSpPr>
            <a:spLocks noChangeShapeType="1"/>
          </p:cNvSpPr>
          <p:nvPr/>
        </p:nvSpPr>
        <p:spPr bwMode="auto">
          <a:xfrm>
            <a:off x="914400" y="4487863"/>
            <a:ext cx="741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17" name="Line 133"/>
          <p:cNvSpPr>
            <a:spLocks noChangeShapeType="1"/>
          </p:cNvSpPr>
          <p:nvPr/>
        </p:nvSpPr>
        <p:spPr bwMode="auto">
          <a:xfrm>
            <a:off x="914400" y="4943475"/>
            <a:ext cx="741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18" name="Line 134"/>
          <p:cNvSpPr>
            <a:spLocks noChangeShapeType="1"/>
          </p:cNvSpPr>
          <p:nvPr/>
        </p:nvSpPr>
        <p:spPr bwMode="auto">
          <a:xfrm>
            <a:off x="5983288" y="2209800"/>
            <a:ext cx="0" cy="318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23" name="Line 139"/>
          <p:cNvSpPr>
            <a:spLocks noChangeShapeType="1"/>
          </p:cNvSpPr>
          <p:nvPr/>
        </p:nvSpPr>
        <p:spPr bwMode="auto">
          <a:xfrm>
            <a:off x="3214688" y="2209800"/>
            <a:ext cx="0" cy="318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25" name="Line 141"/>
          <p:cNvSpPr>
            <a:spLocks noChangeShapeType="1"/>
          </p:cNvSpPr>
          <p:nvPr/>
        </p:nvSpPr>
        <p:spPr bwMode="auto">
          <a:xfrm>
            <a:off x="914400" y="2209800"/>
            <a:ext cx="0" cy="911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26" name="Line 142"/>
          <p:cNvSpPr>
            <a:spLocks noChangeShapeType="1"/>
          </p:cNvSpPr>
          <p:nvPr/>
        </p:nvSpPr>
        <p:spPr bwMode="auto">
          <a:xfrm>
            <a:off x="8332788" y="2209800"/>
            <a:ext cx="0" cy="911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27" name="Line 143"/>
          <p:cNvSpPr>
            <a:spLocks noChangeShapeType="1"/>
          </p:cNvSpPr>
          <p:nvPr/>
        </p:nvSpPr>
        <p:spPr bwMode="auto">
          <a:xfrm>
            <a:off x="914400" y="3121025"/>
            <a:ext cx="7418388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28" name="Line 144"/>
          <p:cNvSpPr>
            <a:spLocks noChangeShapeType="1"/>
          </p:cNvSpPr>
          <p:nvPr/>
        </p:nvSpPr>
        <p:spPr bwMode="auto">
          <a:xfrm>
            <a:off x="914400" y="3121025"/>
            <a:ext cx="0" cy="227806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29" name="Line 145"/>
          <p:cNvSpPr>
            <a:spLocks noChangeShapeType="1"/>
          </p:cNvSpPr>
          <p:nvPr/>
        </p:nvSpPr>
        <p:spPr bwMode="auto">
          <a:xfrm>
            <a:off x="8332788" y="3121025"/>
            <a:ext cx="0" cy="227806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32" name="Line 148"/>
          <p:cNvSpPr>
            <a:spLocks noChangeShapeType="1"/>
          </p:cNvSpPr>
          <p:nvPr/>
        </p:nvSpPr>
        <p:spPr bwMode="auto">
          <a:xfrm>
            <a:off x="914400" y="2665413"/>
            <a:ext cx="7418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07" name="Line 223"/>
          <p:cNvSpPr>
            <a:spLocks noChangeShapeType="1"/>
          </p:cNvSpPr>
          <p:nvPr/>
        </p:nvSpPr>
        <p:spPr bwMode="auto">
          <a:xfrm>
            <a:off x="4598988" y="2665413"/>
            <a:ext cx="0" cy="273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25" name="Line 241"/>
          <p:cNvSpPr>
            <a:spLocks noChangeShapeType="1"/>
          </p:cNvSpPr>
          <p:nvPr/>
        </p:nvSpPr>
        <p:spPr bwMode="auto">
          <a:xfrm>
            <a:off x="7158038" y="2665413"/>
            <a:ext cx="0" cy="273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55" name="Line 271"/>
          <p:cNvSpPr>
            <a:spLocks noChangeShapeType="1"/>
          </p:cNvSpPr>
          <p:nvPr/>
        </p:nvSpPr>
        <p:spPr bwMode="auto">
          <a:xfrm>
            <a:off x="3214688" y="2209800"/>
            <a:ext cx="5118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12" name="Line 128"/>
          <p:cNvSpPr>
            <a:spLocks noChangeShapeType="1"/>
          </p:cNvSpPr>
          <p:nvPr/>
        </p:nvSpPr>
        <p:spPr bwMode="auto">
          <a:xfrm>
            <a:off x="914400" y="2209800"/>
            <a:ext cx="230028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82" name="Line 298"/>
          <p:cNvSpPr>
            <a:spLocks noChangeShapeType="1"/>
          </p:cNvSpPr>
          <p:nvPr/>
        </p:nvSpPr>
        <p:spPr bwMode="auto">
          <a:xfrm>
            <a:off x="3214688" y="5399088"/>
            <a:ext cx="51181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930" name="Line 146"/>
          <p:cNvSpPr>
            <a:spLocks noChangeShapeType="1"/>
          </p:cNvSpPr>
          <p:nvPr/>
        </p:nvSpPr>
        <p:spPr bwMode="auto">
          <a:xfrm>
            <a:off x="914400" y="5399088"/>
            <a:ext cx="2300288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3031" name="Rectangle 247"/>
          <p:cNvSpPr>
            <a:spLocks noChangeArrowheads="1"/>
          </p:cNvSpPr>
          <p:nvPr/>
        </p:nvSpPr>
        <p:spPr bwMode="auto">
          <a:xfrm>
            <a:off x="533400" y="54102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400">
              <a:solidFill>
                <a:srgbClr val="FF0000"/>
              </a:solidFill>
              <a:ea typeface="PMingLiU" panose="02020500000000000000" pitchFamily="18" charset="-120"/>
            </a:endParaRPr>
          </a:p>
        </p:txBody>
      </p:sp>
    </p:spTree>
  </p:cSld>
  <p:clrMapOvr>
    <a:masterClrMapping/>
  </p:clrMapOvr>
  <p:transition spd="med" advTm="545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0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030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030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030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021" grpId="0"/>
      <p:bldP spid="503011" grpId="0"/>
      <p:bldP spid="503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3CBF4D2E-A3BE-4A5A-981B-30A5DCB0EC0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Semantic Role Labeling (SRL)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2133600"/>
          </a:xfrm>
        </p:spPr>
        <p:txBody>
          <a:bodyPr/>
          <a:lstStyle/>
          <a:p>
            <a:pPr marL="609600" indent="-609600"/>
            <a:r>
              <a:rPr lang="en-US" altLang="en-US" sz="2800"/>
              <a:t>For each verb in a sentence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2400"/>
              <a:t>Identify all constituents that fill a semantic role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sz="2400"/>
              <a:t>Determine their roles</a:t>
            </a:r>
          </a:p>
          <a:p>
            <a:pPr marL="1371600" lvl="2" indent="-457200">
              <a:buFontTx/>
              <a:buChar char="•"/>
            </a:pPr>
            <a:r>
              <a:rPr lang="en-US" altLang="en-US" sz="2000"/>
              <a:t>Core Arguments, e.g., Agent, Patient or Instrument</a:t>
            </a:r>
          </a:p>
          <a:p>
            <a:pPr marL="1371600" lvl="2" indent="-457200">
              <a:buFontTx/>
              <a:buChar char="•"/>
            </a:pPr>
            <a:r>
              <a:rPr lang="en-US" altLang="en-US" sz="2000"/>
              <a:t>Their adjuncts, e.g., Locative, Temporal or Manner</a:t>
            </a:r>
          </a:p>
        </p:txBody>
      </p:sp>
      <p:grpSp>
        <p:nvGrpSpPr>
          <p:cNvPr id="566276" name="Group 4"/>
          <p:cNvGrpSpPr>
            <a:grpSpLocks/>
          </p:cNvGrpSpPr>
          <p:nvPr/>
        </p:nvGrpSpPr>
        <p:grpSpPr bwMode="auto">
          <a:xfrm>
            <a:off x="381000" y="4191000"/>
            <a:ext cx="8305800" cy="1676400"/>
            <a:chOff x="240" y="2688"/>
            <a:chExt cx="5232" cy="1056"/>
          </a:xfrm>
        </p:grpSpPr>
        <p:sp>
          <p:nvSpPr>
            <p:cNvPr id="566277" name="Text Box 5"/>
            <p:cNvSpPr txBox="1">
              <a:spLocks noChangeArrowheads="1"/>
            </p:cNvSpPr>
            <p:nvPr/>
          </p:nvSpPr>
          <p:spPr bwMode="auto">
            <a:xfrm>
              <a:off x="528" y="3024"/>
              <a:ext cx="49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800">
                  <a:solidFill>
                    <a:srgbClr val="0000FF"/>
                  </a:solidFill>
                </a:rPr>
                <a:t>I</a:t>
              </a:r>
              <a:r>
                <a:rPr lang="en-US" altLang="en-US" sz="2800"/>
                <a:t> </a:t>
              </a:r>
              <a:r>
                <a:rPr lang="en-US" altLang="en-US" sz="2800" b="1">
                  <a:solidFill>
                    <a:srgbClr val="800080"/>
                  </a:solidFill>
                </a:rPr>
                <a:t>left</a:t>
              </a:r>
              <a:r>
                <a:rPr lang="en-US" altLang="en-US" sz="2800"/>
                <a:t> </a:t>
              </a:r>
              <a:r>
                <a:rPr lang="en-US" altLang="en-US" sz="2800">
                  <a:solidFill>
                    <a:schemeClr val="hlink"/>
                  </a:solidFill>
                </a:rPr>
                <a:t>my pearls</a:t>
              </a:r>
              <a:r>
                <a:rPr lang="en-US" altLang="en-US" sz="2800"/>
                <a:t> </a:t>
              </a:r>
              <a:r>
                <a:rPr lang="en-US" altLang="en-US" sz="2800">
                  <a:solidFill>
                    <a:srgbClr val="3A8249"/>
                  </a:solidFill>
                </a:rPr>
                <a:t>to my daughter-in-law</a:t>
              </a:r>
              <a:r>
                <a:rPr lang="en-US" altLang="en-US" sz="2800"/>
                <a:t> </a:t>
              </a:r>
              <a:r>
                <a:rPr lang="en-US" altLang="en-US" sz="2800">
                  <a:solidFill>
                    <a:srgbClr val="FF3399"/>
                  </a:solidFill>
                </a:rPr>
                <a:t>in my will</a:t>
              </a:r>
              <a:r>
                <a:rPr lang="en-US" altLang="en-US" sz="2800"/>
                <a:t>.</a:t>
              </a:r>
            </a:p>
          </p:txBody>
        </p:sp>
        <p:sp>
          <p:nvSpPr>
            <p:cNvPr id="566278" name="Text Box 6"/>
            <p:cNvSpPr txBox="1">
              <a:spLocks noChangeArrowheads="1"/>
            </p:cNvSpPr>
            <p:nvPr/>
          </p:nvSpPr>
          <p:spPr bwMode="auto">
            <a:xfrm>
              <a:off x="240" y="268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0000FF"/>
                  </a:solidFill>
                  <a:latin typeface="Tempus Sans ITC" panose="04020404030D07020202" pitchFamily="82" charset="0"/>
                </a:rPr>
                <a:t>A0 </a:t>
              </a:r>
              <a:r>
                <a:rPr lang="en-US" altLang="en-US" sz="2400" b="1">
                  <a:latin typeface="Tempus Sans ITC" panose="04020404030D07020202" pitchFamily="82" charset="0"/>
                </a:rPr>
                <a:t>: leaver</a:t>
              </a:r>
              <a:endParaRPr lang="en-US" altLang="en-US" sz="2400" b="1">
                <a:solidFill>
                  <a:srgbClr val="0000FF"/>
                </a:solidFill>
                <a:latin typeface="Tempus Sans ITC" panose="04020404030D07020202" pitchFamily="82" charset="0"/>
              </a:endParaRPr>
            </a:p>
          </p:txBody>
        </p:sp>
        <p:sp>
          <p:nvSpPr>
            <p:cNvPr id="566279" name="Text Box 7"/>
            <p:cNvSpPr txBox="1">
              <a:spLocks noChangeArrowheads="1"/>
            </p:cNvSpPr>
            <p:nvPr/>
          </p:nvSpPr>
          <p:spPr bwMode="auto">
            <a:xfrm>
              <a:off x="960" y="3456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hlink"/>
                  </a:solidFill>
                  <a:latin typeface="Tempus Sans ITC" panose="04020404030D07020202" pitchFamily="82" charset="0"/>
                </a:rPr>
                <a:t>A1</a:t>
              </a:r>
              <a:r>
                <a:rPr lang="en-US" altLang="en-US" sz="2400" b="1">
                  <a:solidFill>
                    <a:srgbClr val="0000FF"/>
                  </a:solidFill>
                  <a:latin typeface="Tempus Sans ITC" panose="04020404030D07020202" pitchFamily="82" charset="0"/>
                </a:rPr>
                <a:t> </a:t>
              </a:r>
              <a:r>
                <a:rPr lang="en-US" altLang="en-US" sz="2400" b="1">
                  <a:latin typeface="Tempus Sans ITC" panose="04020404030D07020202" pitchFamily="82" charset="0"/>
                </a:rPr>
                <a:t>: thing left</a:t>
              </a:r>
              <a:endParaRPr lang="en-US" altLang="en-US" sz="2400" b="1">
                <a:solidFill>
                  <a:srgbClr val="0000FF"/>
                </a:solidFill>
                <a:latin typeface="Tempus Sans ITC" panose="04020404030D07020202" pitchFamily="82" charset="0"/>
              </a:endParaRPr>
            </a:p>
          </p:txBody>
        </p:sp>
        <p:sp>
          <p:nvSpPr>
            <p:cNvPr id="566280" name="Text Box 8"/>
            <p:cNvSpPr txBox="1">
              <a:spLocks noChangeArrowheads="1"/>
            </p:cNvSpPr>
            <p:nvPr/>
          </p:nvSpPr>
          <p:spPr bwMode="auto">
            <a:xfrm>
              <a:off x="2544" y="268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3A8249"/>
                  </a:solidFill>
                  <a:latin typeface="Tempus Sans ITC" panose="04020404030D07020202" pitchFamily="82" charset="0"/>
                </a:rPr>
                <a:t>A2</a:t>
              </a:r>
              <a:r>
                <a:rPr lang="en-US" altLang="en-US" sz="2400" b="1">
                  <a:solidFill>
                    <a:srgbClr val="0000FF"/>
                  </a:solidFill>
                  <a:latin typeface="Tempus Sans ITC" panose="04020404030D07020202" pitchFamily="82" charset="0"/>
                </a:rPr>
                <a:t> </a:t>
              </a:r>
              <a:r>
                <a:rPr lang="en-US" altLang="en-US" sz="2400" b="1">
                  <a:latin typeface="Tempus Sans ITC" panose="04020404030D07020202" pitchFamily="82" charset="0"/>
                </a:rPr>
                <a:t>: benefactor </a:t>
              </a:r>
              <a:endParaRPr lang="en-US" altLang="en-US" sz="2400" b="1">
                <a:solidFill>
                  <a:srgbClr val="0000FF"/>
                </a:solidFill>
                <a:latin typeface="Tempus Sans ITC" panose="04020404030D07020202" pitchFamily="82" charset="0"/>
              </a:endParaRPr>
            </a:p>
          </p:txBody>
        </p:sp>
        <p:sp>
          <p:nvSpPr>
            <p:cNvPr id="566281" name="Text Box 9"/>
            <p:cNvSpPr txBox="1">
              <a:spLocks noChangeArrowheads="1"/>
            </p:cNvSpPr>
            <p:nvPr/>
          </p:nvSpPr>
          <p:spPr bwMode="auto">
            <a:xfrm>
              <a:off x="4368" y="34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b="1">
                  <a:solidFill>
                    <a:srgbClr val="FF3399"/>
                  </a:solidFill>
                  <a:latin typeface="Tempus Sans ITC" panose="04020404030D07020202" pitchFamily="82" charset="0"/>
                </a:rPr>
                <a:t>AM-LOC</a:t>
              </a:r>
            </a:p>
          </p:txBody>
        </p:sp>
      </p:grpSp>
    </p:spTree>
  </p:cSld>
  <p:clrMapOvr>
    <a:masterClrMapping/>
  </p:clrMapOvr>
  <p:transition spd="med" advTm="780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EE0BCE2A-DC93-4C2A-A6AB-23B0F7C4ECC2}" type="slidenum">
              <a:rPr lang="en-US" altLang="zh-TW"/>
              <a:pPr/>
              <a:t>30</a:t>
            </a:fld>
            <a:endParaRPr lang="en-US" altLang="zh-TW"/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>
                <a:solidFill>
                  <a:srgbClr val="808080"/>
                </a:solidFill>
              </a:rPr>
              <a:t>Background of CRFs and Viterbi</a:t>
            </a:r>
          </a:p>
          <a:p>
            <a:r>
              <a:rPr lang="en-US" altLang="en-US">
                <a:solidFill>
                  <a:srgbClr val="808080"/>
                </a:solidFill>
              </a:rPr>
              <a:t>Integer Linear Programming based Inference</a:t>
            </a:r>
          </a:p>
          <a:p>
            <a:r>
              <a:rPr lang="en-US" altLang="en-US">
                <a:solidFill>
                  <a:srgbClr val="808080"/>
                </a:solidFill>
              </a:rPr>
              <a:t>Incorporating constraints in the ILP inference</a:t>
            </a:r>
          </a:p>
          <a:p>
            <a:r>
              <a:rPr lang="en-US" altLang="en-US">
                <a:solidFill>
                  <a:srgbClr val="808080"/>
                </a:solidFill>
              </a:rPr>
              <a:t>Experiments – </a:t>
            </a:r>
            <a:r>
              <a:rPr lang="en-US" altLang="zh-TW" sz="2200" i="1">
                <a:solidFill>
                  <a:srgbClr val="808080"/>
                </a:solidFill>
                <a:ea typeface="PMingLiU" panose="02020500000000000000" pitchFamily="18" charset="-120"/>
              </a:rPr>
              <a:t>contribution of expressive constraints</a:t>
            </a:r>
            <a:endParaRPr lang="en-US" altLang="en-US" sz="2200" i="1">
              <a:solidFill>
                <a:srgbClr val="808080"/>
              </a:solidFill>
            </a:endParaRPr>
          </a:p>
          <a:p>
            <a:pPr lvl="1"/>
            <a:r>
              <a:rPr lang="en-US" altLang="en-US">
                <a:solidFill>
                  <a:srgbClr val="808080"/>
                </a:solidFill>
              </a:rPr>
              <a:t>Setting for the Semantic Role Labeling task</a:t>
            </a:r>
          </a:p>
          <a:p>
            <a:pPr lvl="1"/>
            <a:r>
              <a:rPr lang="en-US" altLang="en-US">
                <a:solidFill>
                  <a:srgbClr val="808080"/>
                </a:solidFill>
              </a:rPr>
              <a:t>Additional constraints</a:t>
            </a:r>
          </a:p>
          <a:p>
            <a:pPr lvl="1"/>
            <a:r>
              <a:rPr lang="en-US" altLang="en-US" b="1"/>
              <a:t>Comparing different training frameworks</a:t>
            </a:r>
          </a:p>
          <a:p>
            <a:pPr lvl="4"/>
            <a:endParaRPr lang="en-US" altLang="en-US" sz="700">
              <a:solidFill>
                <a:srgbClr val="808080"/>
              </a:solidFill>
            </a:endParaRPr>
          </a:p>
        </p:txBody>
      </p:sp>
      <p:sp>
        <p:nvSpPr>
          <p:cNvPr id="575493" name="Oval 5"/>
          <p:cNvSpPr>
            <a:spLocks noChangeArrowheads="1"/>
          </p:cNvSpPr>
          <p:nvPr/>
        </p:nvSpPr>
        <p:spPr bwMode="auto">
          <a:xfrm>
            <a:off x="1916113" y="4648200"/>
            <a:ext cx="563562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5494" name="Oval 6"/>
          <p:cNvSpPr>
            <a:spLocks noChangeArrowheads="1"/>
          </p:cNvSpPr>
          <p:nvPr/>
        </p:nvSpPr>
        <p:spPr bwMode="auto">
          <a:xfrm>
            <a:off x="2987675" y="4649788"/>
            <a:ext cx="563563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5495" name="Oval 7"/>
          <p:cNvSpPr>
            <a:spLocks noChangeArrowheads="1"/>
          </p:cNvSpPr>
          <p:nvPr/>
        </p:nvSpPr>
        <p:spPr bwMode="auto">
          <a:xfrm>
            <a:off x="4060825" y="4649788"/>
            <a:ext cx="563563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75496" name="Oval 8"/>
          <p:cNvSpPr>
            <a:spLocks noChangeArrowheads="1"/>
          </p:cNvSpPr>
          <p:nvPr/>
        </p:nvSpPr>
        <p:spPr bwMode="auto">
          <a:xfrm>
            <a:off x="5140325" y="464978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5497" name="Oval 9"/>
          <p:cNvSpPr>
            <a:spLocks noChangeArrowheads="1"/>
          </p:cNvSpPr>
          <p:nvPr/>
        </p:nvSpPr>
        <p:spPr bwMode="auto">
          <a:xfrm>
            <a:off x="6210300" y="464978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75502" name="Text Box 14"/>
          <p:cNvSpPr txBox="1">
            <a:spLocks noChangeArrowheads="1"/>
          </p:cNvSpPr>
          <p:nvPr/>
        </p:nvSpPr>
        <p:spPr bwMode="auto">
          <a:xfrm>
            <a:off x="1143000" y="4687888"/>
            <a:ext cx="3810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800" b="1" i="1">
                <a:ea typeface="PMingLiU" panose="02020500000000000000" pitchFamily="18" charset="-12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75503" name="Text Box 15"/>
          <p:cNvSpPr txBox="1">
            <a:spLocks noChangeArrowheads="1"/>
          </p:cNvSpPr>
          <p:nvPr/>
        </p:nvSpPr>
        <p:spPr bwMode="auto">
          <a:xfrm>
            <a:off x="1143000" y="5697538"/>
            <a:ext cx="381000" cy="48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261" tIns="28130" rIns="56261" bIns="28130">
            <a:spAutoFit/>
          </a:bodyPr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TW" sz="2800" b="1" i="1"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575504" name="Oval 16"/>
          <p:cNvSpPr>
            <a:spLocks noChangeArrowheads="1"/>
          </p:cNvSpPr>
          <p:nvPr/>
        </p:nvSpPr>
        <p:spPr bwMode="auto">
          <a:xfrm>
            <a:off x="1905000" y="5657850"/>
            <a:ext cx="563563" cy="563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5505" name="Oval 17"/>
          <p:cNvSpPr>
            <a:spLocks noChangeArrowheads="1"/>
          </p:cNvSpPr>
          <p:nvPr/>
        </p:nvSpPr>
        <p:spPr bwMode="auto">
          <a:xfrm>
            <a:off x="2976563" y="5659438"/>
            <a:ext cx="563562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5506" name="Oval 18"/>
          <p:cNvSpPr>
            <a:spLocks noChangeArrowheads="1"/>
          </p:cNvSpPr>
          <p:nvPr/>
        </p:nvSpPr>
        <p:spPr bwMode="auto">
          <a:xfrm>
            <a:off x="4049713" y="5659438"/>
            <a:ext cx="563562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75507" name="Oval 19"/>
          <p:cNvSpPr>
            <a:spLocks noChangeArrowheads="1"/>
          </p:cNvSpPr>
          <p:nvPr/>
        </p:nvSpPr>
        <p:spPr bwMode="auto">
          <a:xfrm>
            <a:off x="5129213" y="565943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75508" name="Oval 20"/>
          <p:cNvSpPr>
            <a:spLocks noChangeArrowheads="1"/>
          </p:cNvSpPr>
          <p:nvPr/>
        </p:nvSpPr>
        <p:spPr bwMode="auto">
          <a:xfrm>
            <a:off x="6199188" y="5659438"/>
            <a:ext cx="561975" cy="563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6261" tIns="28130" rIns="56261" bIns="28130" anchor="ctr"/>
          <a:lstStyle>
            <a:lvl1pPr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8098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561975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844550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25538" algn="l" defTabSz="30543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5827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0399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24971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954338" defTabSz="3054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TW" sz="2500" i="1">
                <a:ea typeface="PMingLiU" panose="02020500000000000000" pitchFamily="18" charset="-120"/>
                <a:cs typeface="Times New Roman" panose="02020603050405020304" pitchFamily="18" charset="0"/>
              </a:rPr>
              <a:t>x</a:t>
            </a:r>
            <a:r>
              <a:rPr lang="en-US" altLang="zh-TW" sz="2500" i="1" baseline="-25000">
                <a:ea typeface="PMingLiU" panose="02020500000000000000" pitchFamily="18" charset="-12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75509" name="AutoShape 21"/>
          <p:cNvCxnSpPr>
            <a:cxnSpLocks noChangeShapeType="1"/>
            <a:stCxn id="575504" idx="0"/>
            <a:endCxn id="575493" idx="4"/>
          </p:cNvCxnSpPr>
          <p:nvPr/>
        </p:nvCxnSpPr>
        <p:spPr bwMode="auto">
          <a:xfrm flipV="1">
            <a:off x="2187575" y="5211763"/>
            <a:ext cx="11113" cy="4460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10" name="AutoShape 22"/>
          <p:cNvCxnSpPr>
            <a:cxnSpLocks noChangeShapeType="1"/>
            <a:stCxn id="575505" idx="0"/>
            <a:endCxn id="575494" idx="4"/>
          </p:cNvCxnSpPr>
          <p:nvPr/>
        </p:nvCxnSpPr>
        <p:spPr bwMode="auto">
          <a:xfrm flipV="1">
            <a:off x="3259138" y="5213350"/>
            <a:ext cx="11112" cy="446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11" name="AutoShape 23"/>
          <p:cNvCxnSpPr>
            <a:cxnSpLocks noChangeShapeType="1"/>
            <a:stCxn id="575506" idx="0"/>
            <a:endCxn id="575495" idx="4"/>
          </p:cNvCxnSpPr>
          <p:nvPr/>
        </p:nvCxnSpPr>
        <p:spPr bwMode="auto">
          <a:xfrm flipV="1">
            <a:off x="4332288" y="5213350"/>
            <a:ext cx="11112" cy="446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12" name="AutoShape 24"/>
          <p:cNvCxnSpPr>
            <a:cxnSpLocks noChangeShapeType="1"/>
            <a:stCxn id="575507" idx="0"/>
            <a:endCxn id="575496" idx="4"/>
          </p:cNvCxnSpPr>
          <p:nvPr/>
        </p:nvCxnSpPr>
        <p:spPr bwMode="auto">
          <a:xfrm flipV="1">
            <a:off x="5410200" y="5213350"/>
            <a:ext cx="11113" cy="446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13" name="AutoShape 25"/>
          <p:cNvCxnSpPr>
            <a:cxnSpLocks noChangeShapeType="1"/>
            <a:stCxn id="575508" idx="0"/>
            <a:endCxn id="575497" idx="4"/>
          </p:cNvCxnSpPr>
          <p:nvPr/>
        </p:nvCxnSpPr>
        <p:spPr bwMode="auto">
          <a:xfrm flipV="1">
            <a:off x="6480175" y="5213350"/>
            <a:ext cx="11113" cy="4460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 advTm="26748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D9873B70-CD31-40AF-B345-C49AC20B99A4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Results of Simple Learning + Inference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8229600" cy="914400"/>
          </a:xfrm>
        </p:spPr>
        <p:txBody>
          <a:bodyPr/>
          <a:lstStyle/>
          <a:p>
            <a:r>
              <a:rPr lang="en-US" altLang="en-US"/>
              <a:t>Learning an independent token label classifier</a:t>
            </a:r>
          </a:p>
          <a:p>
            <a:r>
              <a:rPr lang="en-US" altLang="en-US"/>
              <a:t>Inference using a similar (but simpler) ILP method</a:t>
            </a:r>
          </a:p>
        </p:txBody>
      </p:sp>
      <p:sp>
        <p:nvSpPr>
          <p:cNvPr id="506885" name="Rectangle 5"/>
          <p:cNvSpPr>
            <a:spLocks noChangeArrowheads="1"/>
          </p:cNvSpPr>
          <p:nvPr/>
        </p:nvSpPr>
        <p:spPr bwMode="auto">
          <a:xfrm>
            <a:off x="5875338" y="540067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72.04</a:t>
            </a:r>
          </a:p>
        </p:txBody>
      </p:sp>
      <p:sp>
        <p:nvSpPr>
          <p:cNvPr id="506886" name="Rectangle 6"/>
          <p:cNvSpPr>
            <a:spLocks noChangeArrowheads="1"/>
          </p:cNvSpPr>
          <p:nvPr/>
        </p:nvSpPr>
        <p:spPr bwMode="auto">
          <a:xfrm>
            <a:off x="5875338" y="494506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71.84</a:t>
            </a: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5875338" y="4489450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71.76</a:t>
            </a:r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5875338" y="4033838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71.72</a:t>
            </a:r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5875338" y="357822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61.87</a:t>
            </a:r>
          </a:p>
        </p:txBody>
      </p:sp>
      <p:sp>
        <p:nvSpPr>
          <p:cNvPr id="506890" name="Rectangle 10"/>
          <p:cNvSpPr>
            <a:spLocks noChangeArrowheads="1"/>
          </p:cNvSpPr>
          <p:nvPr/>
        </p:nvSpPr>
        <p:spPr bwMode="auto">
          <a:xfrm>
            <a:off x="5875338" y="312261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54.32</a:t>
            </a:r>
          </a:p>
        </p:txBody>
      </p:sp>
      <p:sp>
        <p:nvSpPr>
          <p:cNvPr id="506891" name="Rectangle 11"/>
          <p:cNvSpPr>
            <a:spLocks noChangeArrowheads="1"/>
          </p:cNvSpPr>
          <p:nvPr/>
        </p:nvSpPr>
        <p:spPr bwMode="auto">
          <a:xfrm>
            <a:off x="3106738" y="540067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74.49</a:t>
            </a:r>
          </a:p>
        </p:txBody>
      </p:sp>
      <p:sp>
        <p:nvSpPr>
          <p:cNvPr id="506892" name="Rectangle 12"/>
          <p:cNvSpPr>
            <a:spLocks noChangeArrowheads="1"/>
          </p:cNvSpPr>
          <p:nvPr/>
        </p:nvSpPr>
        <p:spPr bwMode="auto">
          <a:xfrm>
            <a:off x="3106738" y="494506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74.03</a:t>
            </a:r>
          </a:p>
        </p:txBody>
      </p:sp>
      <p:sp>
        <p:nvSpPr>
          <p:cNvPr id="506893" name="Rectangle 13"/>
          <p:cNvSpPr>
            <a:spLocks noChangeArrowheads="1"/>
          </p:cNvSpPr>
          <p:nvPr/>
        </p:nvSpPr>
        <p:spPr bwMode="auto">
          <a:xfrm>
            <a:off x="3106738" y="4489450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74.02</a:t>
            </a:r>
          </a:p>
        </p:txBody>
      </p:sp>
      <p:sp>
        <p:nvSpPr>
          <p:cNvPr id="506894" name="Rectangle 14"/>
          <p:cNvSpPr>
            <a:spLocks noChangeArrowheads="1"/>
          </p:cNvSpPr>
          <p:nvPr/>
        </p:nvSpPr>
        <p:spPr bwMode="auto">
          <a:xfrm>
            <a:off x="3106738" y="4033838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74.17</a:t>
            </a:r>
          </a:p>
        </p:txBody>
      </p:sp>
      <p:sp>
        <p:nvSpPr>
          <p:cNvPr id="506895" name="Rectangle 15"/>
          <p:cNvSpPr>
            <a:spLocks noChangeArrowheads="1"/>
          </p:cNvSpPr>
          <p:nvPr/>
        </p:nvSpPr>
        <p:spPr bwMode="auto">
          <a:xfrm>
            <a:off x="3106738" y="357822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64.33</a:t>
            </a:r>
          </a:p>
        </p:txBody>
      </p:sp>
      <p:sp>
        <p:nvSpPr>
          <p:cNvPr id="506896" name="Rectangle 16"/>
          <p:cNvSpPr>
            <a:spLocks noChangeArrowheads="1"/>
          </p:cNvSpPr>
          <p:nvPr/>
        </p:nvSpPr>
        <p:spPr bwMode="auto">
          <a:xfrm>
            <a:off x="3106738" y="312261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58.15</a:t>
            </a:r>
          </a:p>
        </p:txBody>
      </p:sp>
      <p:sp>
        <p:nvSpPr>
          <p:cNvPr id="506897" name="Rectangle 17"/>
          <p:cNvSpPr>
            <a:spLocks noChangeArrowheads="1"/>
          </p:cNvSpPr>
          <p:nvPr/>
        </p:nvSpPr>
        <p:spPr bwMode="auto">
          <a:xfrm>
            <a:off x="914400" y="5400675"/>
            <a:ext cx="2192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disallow</a:t>
            </a:r>
          </a:p>
        </p:txBody>
      </p:sp>
      <p:sp>
        <p:nvSpPr>
          <p:cNvPr id="506898" name="Rectangle 18"/>
          <p:cNvSpPr>
            <a:spLocks noChangeArrowheads="1"/>
          </p:cNvSpPr>
          <p:nvPr/>
        </p:nvSpPr>
        <p:spPr bwMode="auto">
          <a:xfrm>
            <a:off x="914400" y="4945063"/>
            <a:ext cx="21923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verb pos</a:t>
            </a:r>
          </a:p>
        </p:txBody>
      </p:sp>
      <p:sp>
        <p:nvSpPr>
          <p:cNvPr id="506899" name="Rectangle 19"/>
          <p:cNvSpPr>
            <a:spLocks noChangeArrowheads="1"/>
          </p:cNvSpPr>
          <p:nvPr/>
        </p:nvSpPr>
        <p:spPr bwMode="auto">
          <a:xfrm>
            <a:off x="914400" y="4489450"/>
            <a:ext cx="2192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argument</a:t>
            </a:r>
          </a:p>
        </p:txBody>
      </p:sp>
      <p:sp>
        <p:nvSpPr>
          <p:cNvPr id="506900" name="Rectangle 20"/>
          <p:cNvSpPr>
            <a:spLocks noChangeArrowheads="1"/>
          </p:cNvSpPr>
          <p:nvPr/>
        </p:nvSpPr>
        <p:spPr bwMode="auto">
          <a:xfrm>
            <a:off x="914400" y="4033838"/>
            <a:ext cx="21923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cand</a:t>
            </a:r>
          </a:p>
        </p:txBody>
      </p:sp>
      <p:sp>
        <p:nvSpPr>
          <p:cNvPr id="506901" name="Rectangle 21"/>
          <p:cNvSpPr>
            <a:spLocks noChangeArrowheads="1"/>
          </p:cNvSpPr>
          <p:nvPr/>
        </p:nvSpPr>
        <p:spPr bwMode="auto">
          <a:xfrm>
            <a:off x="914400" y="3578225"/>
            <a:ext cx="2192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+ no dup</a:t>
            </a:r>
          </a:p>
        </p:txBody>
      </p:sp>
      <p:sp>
        <p:nvSpPr>
          <p:cNvPr id="506902" name="Rectangle 22"/>
          <p:cNvSpPr>
            <a:spLocks noChangeArrowheads="1"/>
          </p:cNvSpPr>
          <p:nvPr/>
        </p:nvSpPr>
        <p:spPr bwMode="auto">
          <a:xfrm>
            <a:off x="914400" y="3122613"/>
            <a:ext cx="219233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buFont typeface="Wingdings" panose="05000000000000000000" pitchFamily="2" charset="2"/>
              <a:buNone/>
            </a:pPr>
            <a:r>
              <a:rPr lang="en-US" altLang="zh-TW" sz="2400" b="1">
                <a:solidFill>
                  <a:srgbClr val="0000FF"/>
                </a:solidFill>
                <a:latin typeface="Courier New" panose="020703090202050204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basic</a:t>
            </a:r>
          </a:p>
        </p:txBody>
      </p:sp>
      <p:sp>
        <p:nvSpPr>
          <p:cNvPr id="506903" name="Rectangle 23"/>
          <p:cNvSpPr>
            <a:spLocks noChangeArrowheads="1"/>
          </p:cNvSpPr>
          <p:nvPr/>
        </p:nvSpPr>
        <p:spPr bwMode="auto">
          <a:xfrm>
            <a:off x="914400" y="2667000"/>
            <a:ext cx="21923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F</a:t>
            </a:r>
            <a:r>
              <a:rPr lang="en-US" altLang="zh-TW" sz="2400" baseline="-25000">
                <a:ea typeface="PMingLiU" panose="02020500000000000000" pitchFamily="18" charset="-120"/>
              </a:rPr>
              <a:t>1</a:t>
            </a:r>
          </a:p>
        </p:txBody>
      </p:sp>
      <p:sp>
        <p:nvSpPr>
          <p:cNvPr id="506904" name="Rectangle 24"/>
          <p:cNvSpPr>
            <a:spLocks noChangeArrowheads="1"/>
          </p:cNvSpPr>
          <p:nvPr/>
        </p:nvSpPr>
        <p:spPr bwMode="auto">
          <a:xfrm>
            <a:off x="7050088" y="540067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+0.20</a:t>
            </a:r>
          </a:p>
        </p:txBody>
      </p:sp>
      <p:sp>
        <p:nvSpPr>
          <p:cNvPr id="506905" name="Rectangle 25"/>
          <p:cNvSpPr>
            <a:spLocks noChangeArrowheads="1"/>
          </p:cNvSpPr>
          <p:nvPr/>
        </p:nvSpPr>
        <p:spPr bwMode="auto">
          <a:xfrm>
            <a:off x="4491038" y="540067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+0.46</a:t>
            </a:r>
          </a:p>
        </p:txBody>
      </p:sp>
      <p:sp>
        <p:nvSpPr>
          <p:cNvPr id="506906" name="Rectangle 26"/>
          <p:cNvSpPr>
            <a:spLocks noChangeArrowheads="1"/>
          </p:cNvSpPr>
          <p:nvPr/>
        </p:nvSpPr>
        <p:spPr bwMode="auto">
          <a:xfrm>
            <a:off x="7050088" y="494506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+0.08</a:t>
            </a:r>
          </a:p>
        </p:txBody>
      </p:sp>
      <p:sp>
        <p:nvSpPr>
          <p:cNvPr id="506907" name="Rectangle 27"/>
          <p:cNvSpPr>
            <a:spLocks noChangeArrowheads="1"/>
          </p:cNvSpPr>
          <p:nvPr/>
        </p:nvSpPr>
        <p:spPr bwMode="auto">
          <a:xfrm>
            <a:off x="4491038" y="494506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+0.01</a:t>
            </a:r>
          </a:p>
        </p:txBody>
      </p:sp>
      <p:sp>
        <p:nvSpPr>
          <p:cNvPr id="506908" name="Rectangle 28"/>
          <p:cNvSpPr>
            <a:spLocks noChangeArrowheads="1"/>
          </p:cNvSpPr>
          <p:nvPr/>
        </p:nvSpPr>
        <p:spPr bwMode="auto">
          <a:xfrm>
            <a:off x="7050088" y="4489450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+0.04</a:t>
            </a:r>
          </a:p>
        </p:txBody>
      </p:sp>
      <p:sp>
        <p:nvSpPr>
          <p:cNvPr id="506909" name="Rectangle 29"/>
          <p:cNvSpPr>
            <a:spLocks noChangeArrowheads="1"/>
          </p:cNvSpPr>
          <p:nvPr/>
        </p:nvSpPr>
        <p:spPr bwMode="auto">
          <a:xfrm>
            <a:off x="4491038" y="4489450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-0.15</a:t>
            </a:r>
          </a:p>
        </p:txBody>
      </p:sp>
      <p:sp>
        <p:nvSpPr>
          <p:cNvPr id="506910" name="Rectangle 30"/>
          <p:cNvSpPr>
            <a:spLocks noChangeArrowheads="1"/>
          </p:cNvSpPr>
          <p:nvPr/>
        </p:nvSpPr>
        <p:spPr bwMode="auto">
          <a:xfrm>
            <a:off x="7050088" y="4033838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+9.85</a:t>
            </a:r>
          </a:p>
        </p:txBody>
      </p:sp>
      <p:sp>
        <p:nvSpPr>
          <p:cNvPr id="506911" name="Rectangle 31"/>
          <p:cNvSpPr>
            <a:spLocks noChangeArrowheads="1"/>
          </p:cNvSpPr>
          <p:nvPr/>
        </p:nvSpPr>
        <p:spPr bwMode="auto">
          <a:xfrm>
            <a:off x="4491038" y="4033838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+9.84</a:t>
            </a:r>
          </a:p>
        </p:txBody>
      </p:sp>
      <p:sp>
        <p:nvSpPr>
          <p:cNvPr id="506912" name="Rectangle 32"/>
          <p:cNvSpPr>
            <a:spLocks noChangeArrowheads="1"/>
          </p:cNvSpPr>
          <p:nvPr/>
        </p:nvSpPr>
        <p:spPr bwMode="auto">
          <a:xfrm>
            <a:off x="7050088" y="3578225"/>
            <a:ext cx="11747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+7.55</a:t>
            </a:r>
          </a:p>
        </p:txBody>
      </p:sp>
      <p:sp>
        <p:nvSpPr>
          <p:cNvPr id="506913" name="Rectangle 33"/>
          <p:cNvSpPr>
            <a:spLocks noChangeArrowheads="1"/>
          </p:cNvSpPr>
          <p:nvPr/>
        </p:nvSpPr>
        <p:spPr bwMode="auto">
          <a:xfrm>
            <a:off x="4491038" y="3578225"/>
            <a:ext cx="13843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8000"/>
                </a:solidFill>
                <a:ea typeface="PMingLiU" panose="02020500000000000000" pitchFamily="18" charset="-120"/>
              </a:rPr>
              <a:t>+6.18</a:t>
            </a:r>
          </a:p>
        </p:txBody>
      </p:sp>
      <p:sp>
        <p:nvSpPr>
          <p:cNvPr id="506914" name="Rectangle 34"/>
          <p:cNvSpPr>
            <a:spLocks noChangeArrowheads="1"/>
          </p:cNvSpPr>
          <p:nvPr/>
        </p:nvSpPr>
        <p:spPr bwMode="auto">
          <a:xfrm>
            <a:off x="7050088" y="3122613"/>
            <a:ext cx="117475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>
                <a:solidFill>
                  <a:srgbClr val="008000"/>
                </a:solidFill>
                <a:ea typeface="PMingLiU" panose="02020500000000000000" pitchFamily="18" charset="-120"/>
              </a:rPr>
              <a:t>diff</a:t>
            </a:r>
          </a:p>
        </p:txBody>
      </p:sp>
      <p:sp>
        <p:nvSpPr>
          <p:cNvPr id="506915" name="Rectangle 35"/>
          <p:cNvSpPr>
            <a:spLocks noChangeArrowheads="1"/>
          </p:cNvSpPr>
          <p:nvPr/>
        </p:nvSpPr>
        <p:spPr bwMode="auto">
          <a:xfrm>
            <a:off x="4491038" y="3122613"/>
            <a:ext cx="1384300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 i="1">
                <a:solidFill>
                  <a:srgbClr val="008000"/>
                </a:solidFill>
                <a:ea typeface="PMingLiU" panose="02020500000000000000" pitchFamily="18" charset="-120"/>
              </a:rPr>
              <a:t>diff</a:t>
            </a:r>
            <a:endParaRPr lang="en-US" altLang="zh-TW" sz="2400">
              <a:ea typeface="PMingLiU" panose="02020500000000000000" pitchFamily="18" charset="-120"/>
            </a:endParaRPr>
          </a:p>
        </p:txBody>
      </p:sp>
      <p:sp>
        <p:nvSpPr>
          <p:cNvPr id="506916" name="Rectangle 36"/>
          <p:cNvSpPr>
            <a:spLocks noChangeArrowheads="1"/>
          </p:cNvSpPr>
          <p:nvPr/>
        </p:nvSpPr>
        <p:spPr bwMode="auto">
          <a:xfrm>
            <a:off x="5875338" y="2667000"/>
            <a:ext cx="23495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Voted Winnow</a:t>
            </a:r>
          </a:p>
        </p:txBody>
      </p:sp>
      <p:sp>
        <p:nvSpPr>
          <p:cNvPr id="506917" name="Rectangle 37"/>
          <p:cNvSpPr>
            <a:spLocks noChangeArrowheads="1"/>
          </p:cNvSpPr>
          <p:nvPr/>
        </p:nvSpPr>
        <p:spPr bwMode="auto">
          <a:xfrm>
            <a:off x="3106738" y="2667000"/>
            <a:ext cx="27686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defTabSz="30543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528763" algn="l" defTabSz="30543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3054350" algn="l" defTabSz="305435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4581525" algn="l" defTabSz="3054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107113" algn="l" defTabSz="30543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65643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70215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74787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7935913" defTabSz="305435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altLang="zh-TW" sz="2400">
                <a:ea typeface="PMingLiU" panose="02020500000000000000" pitchFamily="18" charset="-120"/>
              </a:rPr>
              <a:t>Voted Perceptron</a:t>
            </a:r>
          </a:p>
        </p:txBody>
      </p:sp>
      <p:sp>
        <p:nvSpPr>
          <p:cNvPr id="506918" name="Line 38"/>
          <p:cNvSpPr>
            <a:spLocks noChangeShapeType="1"/>
          </p:cNvSpPr>
          <p:nvPr/>
        </p:nvSpPr>
        <p:spPr bwMode="auto">
          <a:xfrm>
            <a:off x="914400" y="2667000"/>
            <a:ext cx="7310438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19" name="Line 39"/>
          <p:cNvSpPr>
            <a:spLocks noChangeShapeType="1"/>
          </p:cNvSpPr>
          <p:nvPr/>
        </p:nvSpPr>
        <p:spPr bwMode="auto">
          <a:xfrm>
            <a:off x="914400" y="4033838"/>
            <a:ext cx="7310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0" name="Line 40"/>
          <p:cNvSpPr>
            <a:spLocks noChangeShapeType="1"/>
          </p:cNvSpPr>
          <p:nvPr/>
        </p:nvSpPr>
        <p:spPr bwMode="auto">
          <a:xfrm>
            <a:off x="914400" y="4489450"/>
            <a:ext cx="7310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1" name="Line 41"/>
          <p:cNvSpPr>
            <a:spLocks noChangeShapeType="1"/>
          </p:cNvSpPr>
          <p:nvPr/>
        </p:nvSpPr>
        <p:spPr bwMode="auto">
          <a:xfrm>
            <a:off x="914400" y="4945063"/>
            <a:ext cx="7310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2" name="Line 42"/>
          <p:cNvSpPr>
            <a:spLocks noChangeShapeType="1"/>
          </p:cNvSpPr>
          <p:nvPr/>
        </p:nvSpPr>
        <p:spPr bwMode="auto">
          <a:xfrm>
            <a:off x="914400" y="5400675"/>
            <a:ext cx="7310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3" name="Line 43"/>
          <p:cNvSpPr>
            <a:spLocks noChangeShapeType="1"/>
          </p:cNvSpPr>
          <p:nvPr/>
        </p:nvSpPr>
        <p:spPr bwMode="auto">
          <a:xfrm>
            <a:off x="5875338" y="2667000"/>
            <a:ext cx="0" cy="318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4" name="Line 44"/>
          <p:cNvSpPr>
            <a:spLocks noChangeShapeType="1"/>
          </p:cNvSpPr>
          <p:nvPr/>
        </p:nvSpPr>
        <p:spPr bwMode="auto">
          <a:xfrm>
            <a:off x="3106738" y="2667000"/>
            <a:ext cx="0" cy="318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5" name="Line 45"/>
          <p:cNvSpPr>
            <a:spLocks noChangeShapeType="1"/>
          </p:cNvSpPr>
          <p:nvPr/>
        </p:nvSpPr>
        <p:spPr bwMode="auto">
          <a:xfrm>
            <a:off x="914400" y="2667000"/>
            <a:ext cx="0" cy="911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6" name="Line 46"/>
          <p:cNvSpPr>
            <a:spLocks noChangeShapeType="1"/>
          </p:cNvSpPr>
          <p:nvPr/>
        </p:nvSpPr>
        <p:spPr bwMode="auto">
          <a:xfrm>
            <a:off x="8224838" y="2667000"/>
            <a:ext cx="0" cy="91122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7" name="Line 47"/>
          <p:cNvSpPr>
            <a:spLocks noChangeShapeType="1"/>
          </p:cNvSpPr>
          <p:nvPr/>
        </p:nvSpPr>
        <p:spPr bwMode="auto">
          <a:xfrm>
            <a:off x="914400" y="3578225"/>
            <a:ext cx="7310438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8" name="Line 48"/>
          <p:cNvSpPr>
            <a:spLocks noChangeShapeType="1"/>
          </p:cNvSpPr>
          <p:nvPr/>
        </p:nvSpPr>
        <p:spPr bwMode="auto">
          <a:xfrm>
            <a:off x="914400" y="3578225"/>
            <a:ext cx="0" cy="227806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29" name="Line 49"/>
          <p:cNvSpPr>
            <a:spLocks noChangeShapeType="1"/>
          </p:cNvSpPr>
          <p:nvPr/>
        </p:nvSpPr>
        <p:spPr bwMode="auto">
          <a:xfrm>
            <a:off x="8224838" y="3578225"/>
            <a:ext cx="0" cy="2278063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30" name="Line 50"/>
          <p:cNvSpPr>
            <a:spLocks noChangeShapeType="1"/>
          </p:cNvSpPr>
          <p:nvPr/>
        </p:nvSpPr>
        <p:spPr bwMode="auto">
          <a:xfrm>
            <a:off x="914400" y="5856288"/>
            <a:ext cx="7310438" cy="0"/>
          </a:xfrm>
          <a:prstGeom prst="line">
            <a:avLst/>
          </a:prstGeom>
          <a:noFill/>
          <a:ln w="38100" cap="sq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31" name="Line 51"/>
          <p:cNvSpPr>
            <a:spLocks noChangeShapeType="1"/>
          </p:cNvSpPr>
          <p:nvPr/>
        </p:nvSpPr>
        <p:spPr bwMode="auto">
          <a:xfrm>
            <a:off x="914400" y="3122613"/>
            <a:ext cx="7310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32" name="Line 52"/>
          <p:cNvSpPr>
            <a:spLocks noChangeShapeType="1"/>
          </p:cNvSpPr>
          <p:nvPr/>
        </p:nvSpPr>
        <p:spPr bwMode="auto">
          <a:xfrm>
            <a:off x="4491038" y="3122613"/>
            <a:ext cx="0" cy="273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6933" name="Line 53"/>
          <p:cNvSpPr>
            <a:spLocks noChangeShapeType="1"/>
          </p:cNvSpPr>
          <p:nvPr/>
        </p:nvSpPr>
        <p:spPr bwMode="auto">
          <a:xfrm>
            <a:off x="7050088" y="3122613"/>
            <a:ext cx="0" cy="273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 advTm="349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068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068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5068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5" grpId="0"/>
      <p:bldP spid="506890" grpId="0"/>
      <p:bldP spid="506891" grpId="0"/>
      <p:bldP spid="50689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9DD08A00-4341-4757-B7DA-53905DA95228}" type="slidenum">
              <a:rPr lang="en-US" altLang="zh-TW"/>
              <a:pPr/>
              <a:t>32</a:t>
            </a:fld>
            <a:endParaRPr lang="en-US" altLang="zh-TW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Training Efficiency</a:t>
            </a:r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00200"/>
            <a:ext cx="8686800" cy="457200"/>
          </a:xfrm>
        </p:spPr>
        <p:txBody>
          <a:bodyPr/>
          <a:lstStyle/>
          <a:p>
            <a:r>
              <a:rPr lang="en-US" altLang="en-US"/>
              <a:t>CRF-D (global): Learning with all constraints discriminatively</a:t>
            </a:r>
            <a:endParaRPr lang="en-US" altLang="en-US">
              <a:solidFill>
                <a:srgbClr val="FF0000"/>
              </a:solidFill>
              <a:ea typeface="PMingLiU" panose="02020500000000000000" pitchFamily="18" charset="-120"/>
            </a:endParaRPr>
          </a:p>
        </p:txBody>
      </p:sp>
      <p:graphicFrame>
        <p:nvGraphicFramePr>
          <p:cNvPr id="508118" name="Group 214"/>
          <p:cNvGraphicFramePr>
            <a:graphicFrameLocks noGrp="1"/>
          </p:cNvGraphicFramePr>
          <p:nvPr>
            <p:ph sz="half" idx="2"/>
          </p:nvPr>
        </p:nvGraphicFramePr>
        <p:xfrm>
          <a:off x="609600" y="2438400"/>
          <a:ext cx="8175625" cy="1547813"/>
        </p:xfrm>
        <a:graphic>
          <a:graphicData uri="http://schemas.openxmlformats.org/drawingml/2006/table">
            <a:tbl>
              <a:tblPr/>
              <a:tblGrid>
                <a:gridCol w="1573213"/>
                <a:gridCol w="1336675"/>
                <a:gridCol w="1133475"/>
                <a:gridCol w="2236787"/>
                <a:gridCol w="947738"/>
                <a:gridCol w="947737"/>
              </a:tblGrid>
              <a:tr h="180975"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TW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CRF-ML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CRF-D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CRF-D (global)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VP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Best F</a:t>
                      </a:r>
                      <a:r>
                        <a:rPr kumimoji="0" lang="en-US" altLang="zh-TW" sz="2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71.94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73.91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69.82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74.49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72.04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PMingLiU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Time (hrs)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48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38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145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1528763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3054350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4581525" algn="l" defTabSz="30543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6107113" algn="l" defTabSz="305435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65643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70215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74787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7935913" defTabSz="305435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30543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PMingLiU" panose="02020500000000000000" pitchFamily="18" charset="-120"/>
                          <a:cs typeface="Arial" panose="020B0604020202020204" pitchFamily="34" charset="0"/>
                        </a:rPr>
                        <a:t>0.8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508034" name="Rectangle 130"/>
          <p:cNvSpPr>
            <a:spLocks noChangeArrowheads="1"/>
          </p:cNvSpPr>
          <p:nvPr/>
        </p:nvSpPr>
        <p:spPr bwMode="auto">
          <a:xfrm>
            <a:off x="495300" y="5105400"/>
            <a:ext cx="80772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Blip>
                <a:blip r:embed="rId3"/>
              </a:buBlip>
            </a:pPr>
            <a:r>
              <a:rPr lang="en-US" altLang="zh-TW" sz="2400">
                <a:ea typeface="PMingLiU" panose="02020500000000000000" pitchFamily="18" charset="-120"/>
              </a:rPr>
              <a:t>For more discussion, see</a:t>
            </a:r>
            <a:r>
              <a:rPr lang="en-US" altLang="zh-TW" sz="2200">
                <a:ea typeface="PMingLiU" panose="02020500000000000000" pitchFamily="18" charset="-120"/>
              </a:rPr>
              <a:t> </a:t>
            </a:r>
            <a:br>
              <a:rPr lang="en-US" altLang="zh-TW" sz="2200">
                <a:ea typeface="PMingLiU" panose="02020500000000000000" pitchFamily="18" charset="-120"/>
              </a:rPr>
            </a:b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Vasin Punyakanok, Dan Roth, Wen-tau Yih, Dav Zimak, </a:t>
            </a:r>
            <a:b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200" i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Learning and Inference over Constrained Output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IJCAI-05</a:t>
            </a:r>
          </a:p>
        </p:txBody>
      </p:sp>
      <p:sp>
        <p:nvSpPr>
          <p:cNvPr id="508116" name="Rectangle 212"/>
          <p:cNvSpPr>
            <a:spLocks noChangeArrowheads="1"/>
          </p:cNvSpPr>
          <p:nvPr/>
        </p:nvSpPr>
        <p:spPr bwMode="auto">
          <a:xfrm>
            <a:off x="495300" y="4267200"/>
            <a:ext cx="8382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/>
              <a:t>When more expressive and informative constraints are available, simple L+I strategy may be better.</a:t>
            </a:r>
          </a:p>
        </p:txBody>
      </p:sp>
    </p:spTree>
  </p:cSld>
  <p:clrMapOvr>
    <a:masterClrMapping/>
  </p:clrMapOvr>
  <p:transition spd="med" advTm="74557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5AB7351C-F73B-4194-8CEB-E84EC11A125A}" type="slidenum">
              <a:rPr lang="en-US" altLang="zh-TW"/>
              <a:pPr/>
              <a:t>33</a:t>
            </a:fld>
            <a:endParaRPr lang="en-US" altLang="zh-TW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Final Notes on SRL Experiments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4800600"/>
          </a:xfrm>
        </p:spPr>
        <p:txBody>
          <a:bodyPr/>
          <a:lstStyle/>
          <a:p>
            <a:r>
              <a:rPr lang="en-US" altLang="zh-TW">
                <a:ea typeface="PMingLiU" panose="02020500000000000000" pitchFamily="18" charset="-120"/>
              </a:rPr>
              <a:t>Goals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Demonstrate the new inference/learning framework</a:t>
            </a:r>
          </a:p>
          <a:p>
            <a:pPr lvl="1"/>
            <a:r>
              <a:rPr lang="en-US" altLang="zh-TW">
                <a:ea typeface="PMingLiU" panose="02020500000000000000" pitchFamily="18" charset="-120"/>
              </a:rPr>
              <a:t>Show the contribution of complicated constraints</a:t>
            </a:r>
          </a:p>
          <a:p>
            <a:pPr lvl="4"/>
            <a:endParaRPr lang="en-US" altLang="en-US"/>
          </a:p>
          <a:p>
            <a:r>
              <a:rPr lang="en-US" altLang="en-US"/>
              <a:t>The Semantic Role Labeling task is simplified here</a:t>
            </a:r>
          </a:p>
          <a:p>
            <a:pPr lvl="1"/>
            <a:r>
              <a:rPr lang="en-US" altLang="en-US"/>
              <a:t>Only deal with core arguments</a:t>
            </a:r>
          </a:p>
          <a:p>
            <a:pPr lvl="1"/>
            <a:r>
              <a:rPr lang="en-US" altLang="en-US"/>
              <a:t>Smaller training set</a:t>
            </a:r>
          </a:p>
          <a:p>
            <a:pPr lvl="4"/>
            <a:endParaRPr lang="en-US" altLang="en-US"/>
          </a:p>
          <a:p>
            <a:r>
              <a:rPr lang="en-US" altLang="en-US"/>
              <a:t>A different ILP inference method helps us win a competition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b="1" i="1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Best system in CoNLL-05 shared task!!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TW" sz="800" b="1" i="1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	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000" b="1" i="1">
                <a:solidFill>
                  <a:schemeClr val="hlink"/>
                </a:solidFill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      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Vasin Punyakanok, Dan Roth, Wen-tau Yih</a:t>
            </a:r>
            <a:b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</a:br>
            <a:r>
              <a:rPr lang="en-US" altLang="zh-TW" sz="2200" i="1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The Necessity of Syntactic Parsing for Semantic Role Labeling</a:t>
            </a:r>
            <a:r>
              <a:rPr lang="en-US" altLang="zh-TW" sz="2200">
                <a:latin typeface="Times New Roman" panose="02020603050405020304" pitchFamily="18" charset="0"/>
                <a:ea typeface="PMingLiU" panose="02020500000000000000" pitchFamily="18" charset="-120"/>
                <a:cs typeface="Times New Roman" panose="02020603050405020304" pitchFamily="18" charset="0"/>
              </a:rPr>
              <a:t>, IJCAI-05</a:t>
            </a:r>
          </a:p>
        </p:txBody>
      </p:sp>
    </p:spTree>
  </p:cSld>
  <p:clrMapOvr>
    <a:masterClrMapping/>
  </p:clrMapOvr>
  <p:transition spd="med" advTm="47869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9865C013-2E10-428B-8A7B-E50622BB5FC2}" type="slidenum">
              <a:rPr lang="en-US" altLang="zh-TW"/>
              <a:pPr/>
              <a:t>34</a:t>
            </a:fld>
            <a:endParaRPr lang="en-US" altLang="zh-TW"/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Conclusions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r>
              <a:rPr lang="en-US" altLang="en-US"/>
              <a:t>We studied models for structured output learning problems in the presence of expressive constraints.</a:t>
            </a:r>
          </a:p>
          <a:p>
            <a:pPr lvl="4"/>
            <a:endParaRPr lang="en-US" altLang="en-US"/>
          </a:p>
          <a:p>
            <a:r>
              <a:rPr lang="en-US" altLang="en-US">
                <a:solidFill>
                  <a:srgbClr val="0000FF"/>
                </a:solidFill>
              </a:rPr>
              <a:t>Inference based on Integer Linear Programming</a:t>
            </a:r>
          </a:p>
          <a:p>
            <a:pPr lvl="1"/>
            <a:r>
              <a:rPr lang="en-US" altLang="en-US"/>
              <a:t>It allows incorporating non-sequential/expressive constraints.</a:t>
            </a:r>
          </a:p>
          <a:p>
            <a:pPr lvl="1"/>
            <a:r>
              <a:rPr lang="en-US" altLang="en-US"/>
              <a:t>Very efficient in practice</a:t>
            </a:r>
          </a:p>
          <a:p>
            <a:pPr lvl="4"/>
            <a:endParaRPr lang="en-US" altLang="en-US"/>
          </a:p>
          <a:p>
            <a:r>
              <a:rPr lang="en-US" altLang="en-US">
                <a:solidFill>
                  <a:srgbClr val="0000FF"/>
                </a:solidFill>
              </a:rPr>
              <a:t>More constraints help</a:t>
            </a:r>
          </a:p>
          <a:p>
            <a:pPr lvl="1"/>
            <a:r>
              <a:rPr lang="en-US" altLang="en-US"/>
              <a:t>Has been demonstrated in the SRL task</a:t>
            </a:r>
          </a:p>
          <a:p>
            <a:pPr lvl="1"/>
            <a:r>
              <a:rPr lang="en-US" altLang="en-US"/>
              <a:t>L+I strategy may work better with much less computational cost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  <p:transition spd="med" advTm="42541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512672E3-E2F7-4051-929F-C7A9ADEBA133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Identifying Phrase Structure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4675" y="2514600"/>
            <a:ext cx="8340725" cy="38862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/>
              <a:t>Classifiers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/>
              <a:t>Recognizing “The beginning of NP”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/>
              <a:t>Recognizing “The end of NP”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                (or: word based classifiers: BIO representation)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/>
              <a:t>Also for other kinds of phrases…</a:t>
            </a:r>
          </a:p>
          <a:p>
            <a:pPr marL="2209800" lvl="4" indent="-342900">
              <a:lnSpc>
                <a:spcPct val="90000"/>
              </a:lnSpc>
              <a:spcBef>
                <a:spcPct val="0"/>
              </a:spcBef>
            </a:pPr>
            <a:endParaRPr lang="en-US" altLang="en-US"/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Some Constraints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/>
              <a:t>Hard and declarative: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Phrases do not overlap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/>
              <a:t>Soft and statistical: learn </a:t>
            </a: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Prob(NP</a:t>
            </a: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VP)</a:t>
            </a:r>
            <a:r>
              <a:rPr lang="en-US" altLang="en-US">
                <a:sym typeface="Symbol" panose="05050102010706020507" pitchFamily="18" charset="2"/>
              </a:rPr>
              <a:t> from the data</a:t>
            </a:r>
          </a:p>
          <a:p>
            <a:pPr marL="914400" lvl="1" indent="-457200">
              <a:lnSpc>
                <a:spcPct val="90000"/>
              </a:lnSpc>
              <a:spcBef>
                <a:spcPct val="0"/>
              </a:spcBef>
              <a:buFontTx/>
              <a:buAutoNum type="arabicPeriod"/>
            </a:pPr>
            <a:r>
              <a:rPr lang="en-US" altLang="en-US"/>
              <a:t>Non-sequential and declarative: </a:t>
            </a:r>
            <a:r>
              <a:rPr lang="en-US" altLang="en-US" b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PP then NP in the sentence</a:t>
            </a:r>
          </a:p>
          <a:p>
            <a:pPr marL="2209800" lvl="4" indent="-342900">
              <a:lnSpc>
                <a:spcPct val="90000"/>
              </a:lnSpc>
              <a:spcBef>
                <a:spcPct val="0"/>
              </a:spcBef>
            </a:pPr>
            <a:endParaRPr lang="en-US" altLang="en-US"/>
          </a:p>
          <a:p>
            <a:pPr marL="533400" indent="-533400">
              <a:lnSpc>
                <a:spcPct val="90000"/>
              </a:lnSpc>
              <a:spcBef>
                <a:spcPct val="0"/>
              </a:spcBef>
            </a:pPr>
            <a:r>
              <a:rPr lang="en-US" altLang="en-US"/>
              <a:t>Inference (used in testing or training): </a:t>
            </a:r>
            <a:br>
              <a:rPr lang="en-US" altLang="en-US"/>
            </a:br>
            <a:r>
              <a:rPr lang="en-US" altLang="en-US"/>
              <a:t>Find the best global prediction subject to the constraints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590550" y="1603375"/>
            <a:ext cx="8361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>
                <a:latin typeface="Tahoma" panose="020B0604030504040204" pitchFamily="34" charset="0"/>
              </a:rPr>
              <a:t>He reckons the current account deficit will narrow to only # 1.8 billion in</a:t>
            </a:r>
          </a:p>
          <a:p>
            <a:pPr algn="l"/>
            <a:r>
              <a:rPr lang="en-US" altLang="en-US" sz="2000">
                <a:latin typeface="Tahoma" panose="020B0604030504040204" pitchFamily="34" charset="0"/>
              </a:rPr>
              <a:t>	September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609600" y="1600200"/>
            <a:ext cx="8361363" cy="70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en-US" sz="2000">
                <a:latin typeface="Tahoma" panose="020B0604030504040204" pitchFamily="34" charset="0"/>
              </a:rPr>
              <a:t>[</a:t>
            </a:r>
            <a:r>
              <a:rPr lang="en-US" altLang="en-US" sz="2000" baseline="-25000">
                <a:solidFill>
                  <a:schemeClr val="hlink"/>
                </a:solidFill>
                <a:latin typeface="Tahoma" panose="020B0604030504040204" pitchFamily="34" charset="0"/>
              </a:rPr>
              <a:t>NP</a:t>
            </a:r>
            <a:r>
              <a:rPr lang="en-US" altLang="en-US" sz="2000">
                <a:latin typeface="Tahoma" panose="020B0604030504040204" pitchFamily="34" charset="0"/>
              </a:rPr>
              <a:t> He ] [</a:t>
            </a:r>
            <a:r>
              <a:rPr lang="en-US" altLang="en-US" sz="2000" baseline="-25000">
                <a:solidFill>
                  <a:schemeClr val="accent2"/>
                </a:solidFill>
                <a:latin typeface="Tahoma" panose="020B0604030504040204" pitchFamily="34" charset="0"/>
              </a:rPr>
              <a:t>VP</a:t>
            </a:r>
            <a:r>
              <a:rPr lang="en-US" altLang="en-US" sz="2000">
                <a:latin typeface="Tahoma" panose="020B0604030504040204" pitchFamily="34" charset="0"/>
              </a:rPr>
              <a:t> reckons ] [</a:t>
            </a:r>
            <a:r>
              <a:rPr lang="en-US" altLang="en-US" sz="2000" baseline="-25000">
                <a:solidFill>
                  <a:schemeClr val="hlink"/>
                </a:solidFill>
                <a:latin typeface="Tahoma" panose="020B0604030504040204" pitchFamily="34" charset="0"/>
              </a:rPr>
              <a:t>NP</a:t>
            </a:r>
            <a:r>
              <a:rPr lang="en-US" altLang="en-US" sz="2000">
                <a:latin typeface="Tahoma" panose="020B0604030504040204" pitchFamily="34" charset="0"/>
              </a:rPr>
              <a:t> the current account deficit ] [</a:t>
            </a:r>
            <a:r>
              <a:rPr lang="en-US" altLang="en-US" sz="2000" baseline="-25000">
                <a:solidFill>
                  <a:schemeClr val="accent2"/>
                </a:solidFill>
                <a:latin typeface="Tahoma" panose="020B0604030504040204" pitchFamily="34" charset="0"/>
              </a:rPr>
              <a:t>VP</a:t>
            </a:r>
            <a:r>
              <a:rPr lang="en-US" altLang="en-US" sz="2000">
                <a:latin typeface="Tahoma" panose="020B0604030504040204" pitchFamily="34" charset="0"/>
              </a:rPr>
              <a:t> will narrow ]</a:t>
            </a:r>
          </a:p>
          <a:p>
            <a:pPr algn="l"/>
            <a:r>
              <a:rPr lang="en-US" altLang="en-US" sz="2000">
                <a:latin typeface="Tahoma" panose="020B0604030504040204" pitchFamily="34" charset="0"/>
              </a:rPr>
              <a:t>	[</a:t>
            </a:r>
            <a:r>
              <a:rPr lang="en-US" altLang="en-US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PP</a:t>
            </a:r>
            <a:r>
              <a:rPr lang="en-US" altLang="en-US" sz="2000">
                <a:latin typeface="Tahoma" panose="020B0604030504040204" pitchFamily="34" charset="0"/>
              </a:rPr>
              <a:t> to ] [</a:t>
            </a:r>
            <a:r>
              <a:rPr lang="en-US" altLang="en-US" sz="2000" baseline="-25000">
                <a:solidFill>
                  <a:schemeClr val="hlink"/>
                </a:solidFill>
                <a:latin typeface="Tahoma" panose="020B0604030504040204" pitchFamily="34" charset="0"/>
              </a:rPr>
              <a:t>NP</a:t>
            </a:r>
            <a:r>
              <a:rPr lang="en-US" altLang="en-US" sz="2000">
                <a:latin typeface="Tahoma" panose="020B0604030504040204" pitchFamily="34" charset="0"/>
              </a:rPr>
              <a:t> only # 1.8 billion ] [</a:t>
            </a:r>
            <a:r>
              <a:rPr lang="en-US" altLang="en-US" sz="2000" baseline="-25000">
                <a:solidFill>
                  <a:schemeClr val="accent1"/>
                </a:solidFill>
                <a:latin typeface="Tahoma" panose="020B0604030504040204" pitchFamily="34" charset="0"/>
              </a:rPr>
              <a:t>PP</a:t>
            </a:r>
            <a:r>
              <a:rPr lang="en-US" altLang="en-US" sz="2000">
                <a:latin typeface="Tahoma" panose="020B0604030504040204" pitchFamily="34" charset="0"/>
              </a:rPr>
              <a:t> in ] [</a:t>
            </a:r>
            <a:r>
              <a:rPr lang="en-US" altLang="en-US" sz="2000" baseline="-25000">
                <a:solidFill>
                  <a:schemeClr val="hlink"/>
                </a:solidFill>
                <a:latin typeface="Tahoma" panose="020B0604030504040204" pitchFamily="34" charset="0"/>
              </a:rPr>
              <a:t>NP</a:t>
            </a:r>
            <a:r>
              <a:rPr lang="en-US" altLang="en-US" sz="2000">
                <a:latin typeface="Tahoma" panose="020B0604030504040204" pitchFamily="34" charset="0"/>
              </a:rPr>
              <a:t> September ]</a:t>
            </a:r>
          </a:p>
        </p:txBody>
      </p:sp>
    </p:spTree>
  </p:cSld>
  <p:clrMapOvr>
    <a:masterClrMapping/>
  </p:clrMapOvr>
  <p:transition spd="med" advTm="1047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build="p" autoUpdateAnimBg="0"/>
      <p:bldP spid="541700" grpId="0" autoUpdateAnimBg="0"/>
      <p:bldP spid="54170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F5BB68BD-556E-4D2D-B5BE-695E992ABFCC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Questions/Issues</a:t>
            </a:r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Incorporating different types of constraints</a:t>
            </a:r>
            <a:endParaRPr lang="en-US" altLang="en-US"/>
          </a:p>
          <a:p>
            <a:pPr lvl="1"/>
            <a:r>
              <a:rPr lang="en-US" altLang="en-US" sz="2400"/>
              <a:t>Allow both statistical and declarative constraints </a:t>
            </a:r>
          </a:p>
          <a:p>
            <a:pPr lvl="1"/>
            <a:r>
              <a:rPr lang="en-US" altLang="en-US" sz="2400"/>
              <a:t>Allow non-sequential constraints (generally difficult)</a:t>
            </a:r>
          </a:p>
          <a:p>
            <a:pPr lvl="4"/>
            <a:endParaRPr lang="en-US" altLang="en-US" sz="1800"/>
          </a:p>
          <a:p>
            <a:r>
              <a:rPr lang="en-US" altLang="en-US" sz="2800"/>
              <a:t>Do more constraints help?</a:t>
            </a:r>
          </a:p>
          <a:p>
            <a:pPr lvl="4"/>
            <a:endParaRPr lang="en-US" altLang="en-US" sz="1800"/>
          </a:p>
          <a:p>
            <a:r>
              <a:rPr lang="en-US" altLang="en-US" sz="2800"/>
              <a:t>Training frameworks for structured output</a:t>
            </a:r>
          </a:p>
          <a:p>
            <a:pPr lvl="1"/>
            <a:r>
              <a:rPr lang="en-US" altLang="en-US" sz="2400"/>
              <a:t>Learning + Inference vs. Inference-based Training</a:t>
            </a:r>
          </a:p>
        </p:txBody>
      </p:sp>
    </p:spTree>
  </p:cSld>
  <p:clrMapOvr>
    <a:masterClrMapping/>
  </p:clrMapOvr>
  <p:transition spd="med" advTm="75819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84444047-3AA6-4E06-8BEE-EA8114008615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This Paper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572000"/>
          </a:xfrm>
        </p:spPr>
        <p:txBody>
          <a:bodyPr/>
          <a:lstStyle/>
          <a:p>
            <a:r>
              <a:rPr lang="en-US" altLang="en-US">
                <a:solidFill>
                  <a:srgbClr val="0000FF"/>
                </a:solidFill>
              </a:rPr>
              <a:t>Integer Linear Programming based Inference</a:t>
            </a:r>
          </a:p>
          <a:p>
            <a:pPr lvl="1"/>
            <a:r>
              <a:rPr lang="en-US" altLang="en-US"/>
              <a:t>It allows incorporating non-sequential/expressive constraints.</a:t>
            </a:r>
          </a:p>
          <a:p>
            <a:pPr lvl="1"/>
            <a:r>
              <a:rPr lang="en-US" altLang="en-US"/>
              <a:t>It reduces to a polynomial scheme when constraints are sequential.</a:t>
            </a:r>
            <a:br>
              <a:rPr lang="en-US" altLang="en-US"/>
            </a:br>
            <a:r>
              <a:rPr lang="en-US" altLang="en-US"/>
              <a:t>(e.g., it can model Viterbi)</a:t>
            </a:r>
          </a:p>
          <a:p>
            <a:pPr lvl="1"/>
            <a:r>
              <a:rPr lang="en-US" altLang="en-US"/>
              <a:t>Not necessarily increases complexity and very efficient in practice</a:t>
            </a:r>
          </a:p>
          <a:p>
            <a:pPr lvl="4"/>
            <a:endParaRPr lang="en-US" altLang="en-US" sz="800"/>
          </a:p>
          <a:p>
            <a:r>
              <a:rPr lang="en-US" altLang="en-US">
                <a:solidFill>
                  <a:srgbClr val="0000FF"/>
                </a:solidFill>
              </a:rPr>
              <a:t>More constraints help</a:t>
            </a:r>
          </a:p>
          <a:p>
            <a:pPr lvl="1"/>
            <a:r>
              <a:rPr lang="en-US" altLang="en-US"/>
              <a:t>In a domain such as SRL, where many complex constraints exist, incorporating these constraints helps significantly.</a:t>
            </a:r>
          </a:p>
          <a:p>
            <a:pPr lvl="4"/>
            <a:endParaRPr lang="en-US" altLang="en-US" sz="800"/>
          </a:p>
          <a:p>
            <a:r>
              <a:rPr lang="en-US" altLang="en-US"/>
              <a:t>A simple </a:t>
            </a:r>
            <a:r>
              <a:rPr lang="en-US" altLang="en-US" i="1"/>
              <a:t>learning</a:t>
            </a:r>
            <a:r>
              <a:rPr lang="en-US" altLang="en-US"/>
              <a:t> plus </a:t>
            </a:r>
            <a:r>
              <a:rPr lang="en-US" altLang="en-US" i="1"/>
              <a:t>inference</a:t>
            </a:r>
            <a:r>
              <a:rPr lang="en-US" altLang="en-US"/>
              <a:t> strategy may work better when more constraints are available.  </a:t>
            </a:r>
            <a:r>
              <a:rPr lang="en-US" altLang="en-US" sz="2000"/>
              <a:t>(more in [IJCAI-05a])</a:t>
            </a:r>
          </a:p>
        </p:txBody>
      </p:sp>
    </p:spTree>
  </p:cSld>
  <p:clrMapOvr>
    <a:masterClrMapping/>
  </p:clrMapOvr>
  <p:transition spd="med" advTm="5612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796AC152-9B23-4838-897A-0C7434FDE3AF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429000"/>
          </a:xfrm>
        </p:spPr>
        <p:txBody>
          <a:bodyPr/>
          <a:lstStyle/>
          <a:p>
            <a:r>
              <a:rPr lang="en-US" altLang="en-US" sz="2800"/>
              <a:t>Background of CRFs and Viterbi</a:t>
            </a:r>
          </a:p>
          <a:p>
            <a:pPr lvl="1"/>
            <a:r>
              <a:rPr lang="en-US" altLang="en-US" sz="2400"/>
              <a:t>Model, Training, Inference</a:t>
            </a:r>
          </a:p>
          <a:p>
            <a:pPr lvl="1"/>
            <a:r>
              <a:rPr lang="en-US" altLang="en-US" sz="2400"/>
              <a:t>Notes on Viterbi</a:t>
            </a:r>
          </a:p>
          <a:p>
            <a:pPr lvl="4"/>
            <a:endParaRPr lang="en-US" altLang="en-US" sz="800"/>
          </a:p>
          <a:p>
            <a:r>
              <a:rPr lang="en-US" altLang="en-US" sz="2800"/>
              <a:t>Integer Linear Programming based Inference</a:t>
            </a:r>
          </a:p>
          <a:p>
            <a:pPr lvl="4"/>
            <a:endParaRPr lang="en-US" altLang="en-US" sz="800"/>
          </a:p>
          <a:p>
            <a:r>
              <a:rPr lang="en-US" altLang="en-US" sz="2800"/>
              <a:t>Incorporating constraints in the ILP inference</a:t>
            </a:r>
          </a:p>
          <a:p>
            <a:pPr lvl="4"/>
            <a:endParaRPr lang="en-US" altLang="en-US" sz="800"/>
          </a:p>
          <a:p>
            <a:r>
              <a:rPr lang="en-US" altLang="en-US" sz="2800"/>
              <a:t>Experiments</a:t>
            </a:r>
          </a:p>
          <a:p>
            <a:pPr lvl="4"/>
            <a:endParaRPr lang="en-US" altLang="en-US" sz="800"/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2362200" y="5486400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 i="1"/>
              <a:t> </a:t>
            </a:r>
            <a:r>
              <a:rPr lang="en-US" altLang="en-US" sz="2000" b="1" i="1">
                <a:solidFill>
                  <a:srgbClr val="008000"/>
                </a:solidFill>
              </a:rPr>
              <a:t>ILP</a:t>
            </a:r>
            <a:r>
              <a:rPr lang="en-US" altLang="en-US" sz="2000" i="1">
                <a:solidFill>
                  <a:srgbClr val="008000"/>
                </a:solidFill>
              </a:rPr>
              <a:t> means </a:t>
            </a:r>
            <a:r>
              <a:rPr lang="en-US" altLang="en-US" sz="2000" b="1" i="1">
                <a:solidFill>
                  <a:srgbClr val="008000"/>
                </a:solidFill>
              </a:rPr>
              <a:t>I</a:t>
            </a:r>
            <a:r>
              <a:rPr lang="en-US" altLang="en-US" sz="2000" i="1">
                <a:solidFill>
                  <a:srgbClr val="008000"/>
                </a:solidFill>
              </a:rPr>
              <a:t>nteger </a:t>
            </a:r>
            <a:r>
              <a:rPr lang="en-US" altLang="en-US" sz="2000" b="1" i="1">
                <a:solidFill>
                  <a:srgbClr val="008000"/>
                </a:solidFill>
              </a:rPr>
              <a:t>L</a:t>
            </a:r>
            <a:r>
              <a:rPr lang="en-US" altLang="en-US" sz="2000" i="1">
                <a:solidFill>
                  <a:srgbClr val="008000"/>
                </a:solidFill>
              </a:rPr>
              <a:t>inear </a:t>
            </a:r>
            <a:r>
              <a:rPr lang="en-US" altLang="en-US" sz="2000" b="1" i="1">
                <a:solidFill>
                  <a:srgbClr val="008000"/>
                </a:solidFill>
              </a:rPr>
              <a:t>P</a:t>
            </a:r>
            <a:r>
              <a:rPr lang="en-US" altLang="en-US" sz="2000" i="1">
                <a:solidFill>
                  <a:srgbClr val="008000"/>
                </a:solidFill>
              </a:rPr>
              <a:t>rogramming in this talk.</a:t>
            </a:r>
          </a:p>
        </p:txBody>
      </p:sp>
    </p:spTree>
  </p:cSld>
  <p:clrMapOvr>
    <a:masterClrMapping/>
  </p:clrMapOvr>
  <p:transition spd="med" advTm="49592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7ECB39BB-121E-4C76-A614-75282E68D365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Conditional Random Fields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371600"/>
          </a:xfrm>
        </p:spPr>
        <p:txBody>
          <a:bodyPr/>
          <a:lstStyle/>
          <a:p>
            <a:r>
              <a:rPr lang="en-US" altLang="en-US"/>
              <a:t>Sequence labeling case</a:t>
            </a:r>
          </a:p>
          <a:p>
            <a:pPr lvl="1"/>
            <a:r>
              <a:rPr lang="en-US" altLang="en-US"/>
              <a:t>CRFs are linear-chain MRFs that model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Pr(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/>
              <a:t>The potential functions are decided by features over 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464998" name="Group 102"/>
          <p:cNvGrpSpPr>
            <a:grpSpLocks/>
          </p:cNvGrpSpPr>
          <p:nvPr/>
        </p:nvGrpSpPr>
        <p:grpSpPr bwMode="auto">
          <a:xfrm>
            <a:off x="1524000" y="2895600"/>
            <a:ext cx="5629275" cy="1574800"/>
            <a:chOff x="946" y="2015"/>
            <a:chExt cx="3546" cy="992"/>
          </a:xfrm>
        </p:grpSpPr>
        <p:sp>
          <p:nvSpPr>
            <p:cNvPr id="464903" name="Oval 7"/>
            <p:cNvSpPr>
              <a:spLocks noChangeArrowheads="1"/>
            </p:cNvSpPr>
            <p:nvPr/>
          </p:nvSpPr>
          <p:spPr bwMode="auto">
            <a:xfrm>
              <a:off x="1433" y="2015"/>
              <a:ext cx="355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y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4907" name="Oval 11"/>
            <p:cNvSpPr>
              <a:spLocks noChangeArrowheads="1"/>
            </p:cNvSpPr>
            <p:nvPr/>
          </p:nvSpPr>
          <p:spPr bwMode="auto">
            <a:xfrm>
              <a:off x="2108" y="2016"/>
              <a:ext cx="355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y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4911" name="Oval 15"/>
            <p:cNvSpPr>
              <a:spLocks noChangeArrowheads="1"/>
            </p:cNvSpPr>
            <p:nvPr/>
          </p:nvSpPr>
          <p:spPr bwMode="auto">
            <a:xfrm>
              <a:off x="2784" y="2016"/>
              <a:ext cx="355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y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4915" name="Oval 19"/>
            <p:cNvSpPr>
              <a:spLocks noChangeArrowheads="1"/>
            </p:cNvSpPr>
            <p:nvPr/>
          </p:nvSpPr>
          <p:spPr bwMode="auto">
            <a:xfrm>
              <a:off x="3464" y="2016"/>
              <a:ext cx="354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y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4919" name="Oval 23"/>
            <p:cNvSpPr>
              <a:spLocks noChangeArrowheads="1"/>
            </p:cNvSpPr>
            <p:nvPr/>
          </p:nvSpPr>
          <p:spPr bwMode="auto">
            <a:xfrm>
              <a:off x="4138" y="2016"/>
              <a:ext cx="354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y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464926" name="AutoShape 30"/>
            <p:cNvCxnSpPr>
              <a:cxnSpLocks noChangeShapeType="1"/>
            </p:cNvCxnSpPr>
            <p:nvPr/>
          </p:nvCxnSpPr>
          <p:spPr bwMode="auto">
            <a:xfrm>
              <a:off x="1780" y="2193"/>
              <a:ext cx="321" cy="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929" name="AutoShape 33"/>
            <p:cNvCxnSpPr>
              <a:cxnSpLocks noChangeShapeType="1"/>
              <a:stCxn id="464907" idx="6"/>
              <a:endCxn id="464911" idx="2"/>
            </p:cNvCxnSpPr>
            <p:nvPr/>
          </p:nvCxnSpPr>
          <p:spPr bwMode="auto">
            <a:xfrm>
              <a:off x="2463" y="2194"/>
              <a:ext cx="321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930" name="AutoShape 34"/>
            <p:cNvCxnSpPr>
              <a:cxnSpLocks noChangeShapeType="1"/>
              <a:stCxn id="464911" idx="6"/>
              <a:endCxn id="464915" idx="2"/>
            </p:cNvCxnSpPr>
            <p:nvPr/>
          </p:nvCxnSpPr>
          <p:spPr bwMode="auto">
            <a:xfrm>
              <a:off x="3139" y="2194"/>
              <a:ext cx="32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931" name="AutoShape 35"/>
            <p:cNvCxnSpPr>
              <a:cxnSpLocks noChangeShapeType="1"/>
              <a:stCxn id="464915" idx="6"/>
              <a:endCxn id="464919" idx="2"/>
            </p:cNvCxnSpPr>
            <p:nvPr/>
          </p:nvCxnSpPr>
          <p:spPr bwMode="auto">
            <a:xfrm>
              <a:off x="3818" y="2194"/>
              <a:ext cx="32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4981" name="Text Box 85"/>
            <p:cNvSpPr txBox="1">
              <a:spLocks noChangeArrowheads="1"/>
            </p:cNvSpPr>
            <p:nvPr/>
          </p:nvSpPr>
          <p:spPr bwMode="auto">
            <a:xfrm>
              <a:off x="946" y="2040"/>
              <a:ext cx="24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2800" b="1" i="1">
                  <a:ea typeface="PMingLiU" panose="02020500000000000000" pitchFamily="18" charset="-12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64982" name="Text Box 86"/>
            <p:cNvSpPr txBox="1">
              <a:spLocks noChangeArrowheads="1"/>
            </p:cNvSpPr>
            <p:nvPr/>
          </p:nvSpPr>
          <p:spPr bwMode="auto">
            <a:xfrm>
              <a:off x="946" y="2676"/>
              <a:ext cx="240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6261" tIns="28130" rIns="56261" bIns="28130">
              <a:spAutoFit/>
            </a:bodyPr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TW" sz="2800" b="1" i="1">
                  <a:ea typeface="PMingLiU" panose="02020500000000000000" pitchFamily="18" charset="-12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64983" name="Oval 87"/>
            <p:cNvSpPr>
              <a:spLocks noChangeArrowheads="1"/>
            </p:cNvSpPr>
            <p:nvPr/>
          </p:nvSpPr>
          <p:spPr bwMode="auto">
            <a:xfrm>
              <a:off x="1426" y="2651"/>
              <a:ext cx="355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4984" name="Oval 88"/>
            <p:cNvSpPr>
              <a:spLocks noChangeArrowheads="1"/>
            </p:cNvSpPr>
            <p:nvPr/>
          </p:nvSpPr>
          <p:spPr bwMode="auto">
            <a:xfrm>
              <a:off x="2101" y="2652"/>
              <a:ext cx="355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4985" name="Oval 89"/>
            <p:cNvSpPr>
              <a:spLocks noChangeArrowheads="1"/>
            </p:cNvSpPr>
            <p:nvPr/>
          </p:nvSpPr>
          <p:spPr bwMode="auto">
            <a:xfrm>
              <a:off x="2777" y="2652"/>
              <a:ext cx="355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4986" name="Oval 90"/>
            <p:cNvSpPr>
              <a:spLocks noChangeArrowheads="1"/>
            </p:cNvSpPr>
            <p:nvPr/>
          </p:nvSpPr>
          <p:spPr bwMode="auto">
            <a:xfrm>
              <a:off x="3457" y="2652"/>
              <a:ext cx="354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64987" name="Oval 91"/>
            <p:cNvSpPr>
              <a:spLocks noChangeArrowheads="1"/>
            </p:cNvSpPr>
            <p:nvPr/>
          </p:nvSpPr>
          <p:spPr bwMode="auto">
            <a:xfrm>
              <a:off x="4131" y="2652"/>
              <a:ext cx="354" cy="35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56261" tIns="28130" rIns="56261" bIns="28130" anchor="ctr"/>
            <a:lstStyle>
              <a:lvl1pPr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28098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561975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844550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125538" algn="l" defTabSz="30543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15827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0399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24971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2954338" defTabSz="3054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TW" sz="2500" i="1">
                  <a:ea typeface="PMingLiU" panose="02020500000000000000" pitchFamily="18" charset="-120"/>
                  <a:cs typeface="Times New Roman" panose="02020603050405020304" pitchFamily="18" charset="0"/>
                </a:rPr>
                <a:t>x</a:t>
              </a:r>
              <a:r>
                <a:rPr lang="en-US" altLang="zh-TW" sz="2500" i="1" baseline="-25000">
                  <a:ea typeface="PMingLiU" panose="02020500000000000000" pitchFamily="18" charset="-120"/>
                  <a:cs typeface="Times New Roman" panose="02020603050405020304" pitchFamily="18" charset="0"/>
                </a:rPr>
                <a:t>5</a:t>
              </a:r>
            </a:p>
          </p:txBody>
        </p:sp>
        <p:cxnSp>
          <p:nvCxnSpPr>
            <p:cNvPr id="464992" name="AutoShape 96"/>
            <p:cNvCxnSpPr>
              <a:cxnSpLocks noChangeShapeType="1"/>
              <a:stCxn id="464983" idx="0"/>
              <a:endCxn id="464903" idx="4"/>
            </p:cNvCxnSpPr>
            <p:nvPr/>
          </p:nvCxnSpPr>
          <p:spPr bwMode="auto">
            <a:xfrm flipV="1">
              <a:off x="1604" y="2370"/>
              <a:ext cx="7" cy="28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993" name="AutoShape 97"/>
            <p:cNvCxnSpPr>
              <a:cxnSpLocks noChangeShapeType="1"/>
              <a:stCxn id="464984" idx="0"/>
              <a:endCxn id="464907" idx="4"/>
            </p:cNvCxnSpPr>
            <p:nvPr/>
          </p:nvCxnSpPr>
          <p:spPr bwMode="auto">
            <a:xfrm flipV="1">
              <a:off x="2279" y="2371"/>
              <a:ext cx="7" cy="28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994" name="AutoShape 98"/>
            <p:cNvCxnSpPr>
              <a:cxnSpLocks noChangeShapeType="1"/>
              <a:stCxn id="464985" idx="0"/>
              <a:endCxn id="464911" idx="4"/>
            </p:cNvCxnSpPr>
            <p:nvPr/>
          </p:nvCxnSpPr>
          <p:spPr bwMode="auto">
            <a:xfrm flipV="1">
              <a:off x="2955" y="2371"/>
              <a:ext cx="7" cy="28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995" name="AutoShape 99"/>
            <p:cNvCxnSpPr>
              <a:cxnSpLocks noChangeShapeType="1"/>
              <a:stCxn id="464986" idx="0"/>
              <a:endCxn id="464915" idx="4"/>
            </p:cNvCxnSpPr>
            <p:nvPr/>
          </p:nvCxnSpPr>
          <p:spPr bwMode="auto">
            <a:xfrm flipV="1">
              <a:off x="3634" y="2371"/>
              <a:ext cx="7" cy="28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4996" name="AutoShape 100"/>
            <p:cNvCxnSpPr>
              <a:cxnSpLocks noChangeShapeType="1"/>
              <a:stCxn id="464987" idx="0"/>
              <a:endCxn id="464919" idx="4"/>
            </p:cNvCxnSpPr>
            <p:nvPr/>
          </p:nvCxnSpPr>
          <p:spPr bwMode="auto">
            <a:xfrm flipV="1">
              <a:off x="4308" y="2371"/>
              <a:ext cx="7" cy="28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4997" name="Rectangle 101"/>
          <p:cNvSpPr>
            <a:spLocks noChangeArrowheads="1"/>
          </p:cNvSpPr>
          <p:nvPr/>
        </p:nvSpPr>
        <p:spPr bwMode="auto">
          <a:xfrm>
            <a:off x="457200" y="4648200"/>
            <a:ext cx="8686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Local feature functions: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 …, f 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/>
            <a:r>
              <a:rPr lang="en-US" altLang="en-US"/>
              <a:t>Maps a pair of sequences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/>
              <a:t> and a token index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/>
              <a:t> to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en-US" b="1">
              <a:sym typeface="Symbol" panose="05050102010706020507" pitchFamily="18" charset="2"/>
            </a:endParaRPr>
          </a:p>
          <a:p>
            <a:r>
              <a:rPr lang="en-US" altLang="en-US"/>
              <a:t>Global feature vector: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/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/>
              <a:t>,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)=</a:t>
            </a:r>
            <a:r>
              <a:rPr lang="en-US" altLang="en-US">
                <a:sym typeface="Symbol" panose="05050102010706020507" pitchFamily="18" charset="2"/>
              </a:rPr>
              <a:t>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 …, f </a:t>
            </a:r>
            <a:r>
              <a:rPr lang="en-US" altLang="en-US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>
                <a:sym typeface="Symbol" panose="05050102010706020507" pitchFamily="18" charset="2"/>
              </a:rPr>
              <a:t></a:t>
            </a:r>
          </a:p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 exp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b="1">
                <a:sym typeface="Symbol" panose="05050102010706020507" pitchFamily="18" charset="2"/>
              </a:rPr>
              <a:t>·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/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/>
              <a:t>,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/>
              <a:t>)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 / Z </a:t>
            </a:r>
            <a:r>
              <a:rPr lang="en-US" altLang="en-US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ransition spd="med" advTm="64743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TW"/>
              <a:t>Page </a:t>
            </a:r>
            <a:fld id="{79F22557-1CE6-4158-A92E-1D8A0C7270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295400"/>
            <a:ext cx="8305800" cy="4876800"/>
          </a:xfrm>
        </p:spPr>
        <p:txBody>
          <a:bodyPr/>
          <a:lstStyle/>
          <a:p>
            <a:pPr marL="381000" indent="-381000"/>
            <a:r>
              <a:rPr lang="en-US" altLang="en-US"/>
              <a:t>Training of CRFs requires estimating the weight vector </a:t>
            </a:r>
            <a:r>
              <a:rPr lang="en-US" altLang="en-US" sz="3200">
                <a:sym typeface="Symbol" panose="05050102010706020507" pitchFamily="18" charset="2"/>
              </a:rPr>
              <a:t></a:t>
            </a:r>
          </a:p>
          <a:p>
            <a:pPr marL="800100" lvl="1" indent="-342900">
              <a:buFont typeface="Wingdings" panose="05000000000000000000" pitchFamily="2" charset="2"/>
              <a:buNone/>
            </a:pPr>
            <a:r>
              <a:rPr lang="en-US" altLang="en-US" b="1"/>
              <a:t>1</a:t>
            </a:r>
            <a:r>
              <a:rPr lang="en-US" altLang="en-US"/>
              <a:t>. </a:t>
            </a:r>
            <a:r>
              <a:rPr lang="en-US" altLang="en-US">
                <a:solidFill>
                  <a:srgbClr val="FF0000"/>
                </a:solidFill>
              </a:rPr>
              <a:t>Maximize likelihood</a:t>
            </a:r>
            <a:r>
              <a:rPr lang="en-US" altLang="en-US"/>
              <a:t> of the training set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)},</a:t>
            </a:r>
            <a:r>
              <a:rPr lang="en-US" altLang="en-US"/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k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</a:p>
          <a:p>
            <a:pPr marL="800100" lvl="1" indent="-342900"/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1" indent="-342900"/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i="1">
                <a:sym typeface="Symbol" panose="05050102010706020507" pitchFamily="18" charset="2"/>
              </a:rPr>
              <a:t>Need to calculate the expectation of each feature function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altLang="en-US" i="1">
              <a:sym typeface="Symbol" panose="05050102010706020507" pitchFamily="18" charset="2"/>
            </a:endParaRPr>
          </a:p>
          <a:p>
            <a:pPr marL="2095500" lvl="4" indent="-266700">
              <a:buFont typeface="Wingdings" panose="05000000000000000000" pitchFamily="2" charset="2"/>
              <a:buChar char="Ø"/>
            </a:pPr>
            <a:endParaRPr lang="en-US" altLang="en-US" i="1">
              <a:sym typeface="Symbol" panose="05050102010706020507" pitchFamily="18" charset="2"/>
            </a:endParaRPr>
          </a:p>
          <a:p>
            <a:pPr marL="2095500" lvl="4" indent="-266700"/>
            <a:endParaRPr lang="en-US" altLang="en-US" sz="800"/>
          </a:p>
          <a:p>
            <a:pPr marL="800100" lvl="1" indent="-342900">
              <a:buFont typeface="Wingdings" panose="05000000000000000000" pitchFamily="2" charset="2"/>
              <a:buNone/>
            </a:pPr>
            <a:r>
              <a:rPr lang="en-US" altLang="en-US" b="1"/>
              <a:t>2</a:t>
            </a:r>
            <a:r>
              <a:rPr lang="en-US" altLang="en-US"/>
              <a:t>. </a:t>
            </a:r>
            <a:r>
              <a:rPr lang="en-US" altLang="en-US">
                <a:solidFill>
                  <a:srgbClr val="FF0000"/>
                </a:solidFill>
              </a:rPr>
              <a:t>Discriminative</a:t>
            </a:r>
            <a:r>
              <a:rPr lang="en-US" altLang="en-US"/>
              <a:t> training via voted Perceptron </a:t>
            </a:r>
            <a:br>
              <a:rPr lang="en-US" altLang="en-US"/>
            </a:br>
            <a:r>
              <a:rPr lang="en-US" altLang="en-US"/>
              <a:t>					         </a:t>
            </a:r>
            <a:r>
              <a:rPr lang="en-US" altLang="en-US" sz="1800"/>
              <a:t>[Collins 02, Sha&amp;Pereira 03]</a:t>
            </a:r>
          </a:p>
          <a:p>
            <a:pPr marL="800100" lvl="1" indent="-342900"/>
            <a:endParaRPr lang="en-US" altLang="en-US" sz="18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en-US" i="1"/>
              <a:t>Need to find the best global prediction (argmax inference)</a:t>
            </a:r>
          </a:p>
        </p:txBody>
      </p:sp>
      <p:grpSp>
        <p:nvGrpSpPr>
          <p:cNvPr id="469012" name="Group 20"/>
          <p:cNvGrpSpPr>
            <a:grpSpLocks/>
          </p:cNvGrpSpPr>
          <p:nvPr/>
        </p:nvGrpSpPr>
        <p:grpSpPr bwMode="auto">
          <a:xfrm>
            <a:off x="1447800" y="3352800"/>
            <a:ext cx="7010400" cy="650875"/>
            <a:chOff x="1056" y="2160"/>
            <a:chExt cx="4416" cy="410"/>
          </a:xfrm>
        </p:grpSpPr>
        <p:graphicFrame>
          <p:nvGraphicFramePr>
            <p:cNvPr id="469009" name="Object 17"/>
            <p:cNvGraphicFramePr>
              <a:graphicFrameLocks noChangeAspect="1"/>
            </p:cNvGraphicFramePr>
            <p:nvPr/>
          </p:nvGraphicFramePr>
          <p:xfrm>
            <a:off x="1056" y="2208"/>
            <a:ext cx="127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18" name="Equation" r:id="rId4" imgW="939600" imgH="241200" progId="Equation.3">
                    <p:embed/>
                  </p:oleObj>
                </mc:Choice>
                <mc:Fallback>
                  <p:oleObj name="Equation" r:id="rId4" imgW="93960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208"/>
                          <a:ext cx="127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0" name="Text Box 18"/>
            <p:cNvSpPr txBox="1">
              <a:spLocks noChangeArrowheads="1"/>
            </p:cNvSpPr>
            <p:nvPr/>
          </p:nvSpPr>
          <p:spPr bwMode="auto">
            <a:xfrm>
              <a:off x="2640" y="2160"/>
              <a:ext cx="2832" cy="41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Sum</a:t>
              </a:r>
              <a:r>
                <a:rPr lang="en-US" altLang="en-US"/>
                <a:t> over all possible output sequences</a:t>
              </a:r>
              <a:br>
                <a:rPr lang="en-US" altLang="en-US"/>
              </a:br>
              <a:r>
                <a:rPr lang="en-US" altLang="en-US"/>
                <a:t> </a:t>
              </a:r>
              <a:r>
                <a:rPr lang="en-US" altLang="en-US">
                  <a:sym typeface="Symbol" panose="05050102010706020507" pitchFamily="18" charset="2"/>
                </a:rPr>
                <a:t> </a:t>
              </a:r>
              <a:r>
                <a:rPr lang="en-US" altLang="en-US"/>
                <a:t>forward-backward algorithm</a:t>
              </a:r>
            </a:p>
          </p:txBody>
        </p:sp>
      </p:grp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/>
          <a:lstStyle/>
          <a:p>
            <a:r>
              <a:rPr lang="en-US" altLang="en-US"/>
              <a:t>Learning CRFs models</a:t>
            </a:r>
          </a:p>
        </p:txBody>
      </p:sp>
      <p:graphicFrame>
        <p:nvGraphicFramePr>
          <p:cNvPr id="4689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143000" y="2286000"/>
          <a:ext cx="63246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19" name="Equation" r:id="rId6" imgW="3365280" imgH="342720" progId="Equation.3">
                  <p:embed/>
                </p:oleObj>
              </mc:Choice>
              <mc:Fallback>
                <p:oleObj name="Equation" r:id="rId6" imgW="3365280" imgH="342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63246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8998" name="Object 6"/>
          <p:cNvGraphicFramePr>
            <a:graphicFrameLocks noChangeAspect="1"/>
          </p:cNvGraphicFramePr>
          <p:nvPr/>
        </p:nvGraphicFramePr>
        <p:xfrm>
          <a:off x="1219200" y="4495800"/>
          <a:ext cx="413226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9020" name="Equation" r:id="rId8" imgW="1917360" imgH="228600" progId="Equation.3">
                  <p:embed/>
                </p:oleObj>
              </mc:Choice>
              <mc:Fallback>
                <p:oleObj name="Equation" r:id="rId8" imgW="19173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95800"/>
                        <a:ext cx="413226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9013" name="Group 21"/>
          <p:cNvGrpSpPr>
            <a:grpSpLocks/>
          </p:cNvGrpSpPr>
          <p:nvPr/>
        </p:nvGrpSpPr>
        <p:grpSpPr bwMode="auto">
          <a:xfrm>
            <a:off x="1219200" y="5486400"/>
            <a:ext cx="7696200" cy="741363"/>
            <a:chOff x="768" y="3456"/>
            <a:chExt cx="4848" cy="467"/>
          </a:xfrm>
        </p:grpSpPr>
        <p:graphicFrame>
          <p:nvGraphicFramePr>
            <p:cNvPr id="469006" name="Object 14"/>
            <p:cNvGraphicFramePr>
              <a:graphicFrameLocks noChangeAspect="1"/>
            </p:cNvGraphicFramePr>
            <p:nvPr/>
          </p:nvGraphicFramePr>
          <p:xfrm>
            <a:off x="768" y="3456"/>
            <a:ext cx="1920" cy="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9021" name="Equation" r:id="rId10" imgW="1358640" imgH="330120" progId="Equation.3">
                    <p:embed/>
                  </p:oleObj>
                </mc:Choice>
                <mc:Fallback>
                  <p:oleObj name="Equation" r:id="rId10" imgW="1358640" imgH="33012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456"/>
                          <a:ext cx="1920" cy="4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9011" name="Text Box 19"/>
            <p:cNvSpPr txBox="1">
              <a:spLocks noChangeArrowheads="1"/>
            </p:cNvSpPr>
            <p:nvPr/>
          </p:nvSpPr>
          <p:spPr bwMode="auto">
            <a:xfrm>
              <a:off x="2784" y="3456"/>
              <a:ext cx="2832" cy="410"/>
            </a:xfrm>
            <a:prstGeom prst="rect">
              <a:avLst/>
            </a:prstGeom>
            <a:noFill/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Best</a:t>
              </a:r>
              <a:r>
                <a:rPr lang="en-US" altLang="en-US"/>
                <a:t> over all possible output sequences</a:t>
              </a:r>
              <a:br>
                <a:rPr lang="en-US" altLang="en-US"/>
              </a:br>
              <a:r>
                <a:rPr lang="en-US" altLang="en-US"/>
                <a:t> </a:t>
              </a:r>
              <a:r>
                <a:rPr lang="en-US" altLang="en-US">
                  <a:sym typeface="Symbol" panose="05050102010706020507" pitchFamily="18" charset="2"/>
                </a:rPr>
                <a:t> </a:t>
              </a:r>
              <a:r>
                <a:rPr lang="en-US" altLang="en-US"/>
                <a:t>Viterbi algorithm</a:t>
              </a:r>
            </a:p>
          </p:txBody>
        </p:sp>
      </p:grpSp>
    </p:spTree>
  </p:cSld>
  <p:clrMapOvr>
    <a:masterClrMapping/>
  </p:clrMapOvr>
  <p:transition spd="med" advTm="937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5" grpId="0" uiExpand="1" build="p" bldLvl="2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parbox{\columnwidth}{&#10;\[ \max \sum_{\scriptsize \begin{array}{c} 0 \leq i \leq n-1 \\ 0 \leq y_1,y_2\leq m-1 \end{array}}&#10;\log M_i(y_1,y_2) \cdot x_{i,y_1y_2} \]&#10;&#10;subject to:&#10;\[ \sum_{0 \leq y_1 \leq m-1} x_{i-1,y_1y} - \sum_{0 \leq y_2 \leq m-1} x_{i,yy_2} = 0, \]&#10;for all $i,y$ s.t. $0 \leq i \leq n-1, 0 \leq y \leq m-1$.&#10;&#10;\[ \sum_{0 \leq y \leq m-1} x_{-1,0y} = 1 \texttt{ and } \sum_{0 \leq y \leq m-1} x_{n,y0} = 1 \]&#10;\[ x_{-1,0y}, x_{i,y_1y}, x_{n,y0} \in \{0,1\}, \]&#10;for all $i,y_1,y$ s.t. $0 \leq i \leq n-1, 0 \leq y_1,y \leq m-1$.&#10;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465"/>
  <p:tag name="PICTUREFILESIZE" val="13769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heme/theme1.xml><?xml version="1.0" encoding="utf-8"?>
<a:theme xmlns:a="http://schemas.openxmlformats.org/drawingml/2006/main" name="vasin_CCG">
  <a:themeElements>
    <a:clrScheme name="vasin_CCG 10">
      <a:dk1>
        <a:srgbClr val="000000"/>
      </a:dk1>
      <a:lt1>
        <a:srgbClr val="FFFFFF"/>
      </a:lt1>
      <a:dk2>
        <a:srgbClr val="000000"/>
      </a:dk2>
      <a:lt2>
        <a:srgbClr val="FF9900"/>
      </a:lt2>
      <a:accent1>
        <a:srgbClr val="FFCC99"/>
      </a:accent1>
      <a:accent2>
        <a:srgbClr val="FBA313"/>
      </a:accent2>
      <a:accent3>
        <a:srgbClr val="FFFFFF"/>
      </a:accent3>
      <a:accent4>
        <a:srgbClr val="000000"/>
      </a:accent4>
      <a:accent5>
        <a:srgbClr val="FFE2CA"/>
      </a:accent5>
      <a:accent6>
        <a:srgbClr val="E39310"/>
      </a:accent6>
      <a:hlink>
        <a:srgbClr val="CC3300"/>
      </a:hlink>
      <a:folHlink>
        <a:srgbClr val="FCC66E"/>
      </a:folHlink>
    </a:clrScheme>
    <a:fontScheme name="vasin_CCG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vasin_CCG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asin_CCG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asin_CCG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Settings\davzimak\Application Data\Microsoft\Templates\vasin_CCG.pot</Template>
  <TotalTime>0</TotalTime>
  <Words>1925</Words>
  <Application>Microsoft Office PowerPoint</Application>
  <PresentationFormat>On-screen Show (4:3)</PresentationFormat>
  <Paragraphs>749</Paragraphs>
  <Slides>34</Slides>
  <Notes>31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Times New Roman</vt:lpstr>
      <vt:lpstr>Arial</vt:lpstr>
      <vt:lpstr>Wingdings</vt:lpstr>
      <vt:lpstr>PMingLiU</vt:lpstr>
      <vt:lpstr>Tempus Sans ITC</vt:lpstr>
      <vt:lpstr>Symbol</vt:lpstr>
      <vt:lpstr>Tahoma</vt:lpstr>
      <vt:lpstr>Courier New</vt:lpstr>
      <vt:lpstr>vasin_CCG</vt:lpstr>
      <vt:lpstr>Microsoft Equation 3.0</vt:lpstr>
      <vt:lpstr>Integer Linear Programming Inference for Conditional Random Fields</vt:lpstr>
      <vt:lpstr>Structured Output</vt:lpstr>
      <vt:lpstr>Semantic Role Labeling (SRL)</vt:lpstr>
      <vt:lpstr>Identifying Phrase Structure</vt:lpstr>
      <vt:lpstr>Questions/Issues</vt:lpstr>
      <vt:lpstr>This Paper</vt:lpstr>
      <vt:lpstr>Outline</vt:lpstr>
      <vt:lpstr>Conditional Random Fields</vt:lpstr>
      <vt:lpstr>Learning CRFs models</vt:lpstr>
      <vt:lpstr>Inference</vt:lpstr>
      <vt:lpstr>Inference via Viterbi</vt:lpstr>
      <vt:lpstr>Notes on Viterbi</vt:lpstr>
      <vt:lpstr>Notes on Viterbi</vt:lpstr>
      <vt:lpstr>Notes on Viterbi</vt:lpstr>
      <vt:lpstr>Outline</vt:lpstr>
      <vt:lpstr>Notes on Integer Linear Programming</vt:lpstr>
      <vt:lpstr>Finding Shortest Path using ILP</vt:lpstr>
      <vt:lpstr>Finding Shortest Path using ILP</vt:lpstr>
      <vt:lpstr>Finding Shortest Path using ILP</vt:lpstr>
      <vt:lpstr>Graph in CRFs and HMMs</vt:lpstr>
      <vt:lpstr>Corresponding (Integer) Linear Program</vt:lpstr>
      <vt:lpstr>Outline</vt:lpstr>
      <vt:lpstr>Constraints Example #1</vt:lpstr>
      <vt:lpstr>Constraints Example #2</vt:lpstr>
      <vt:lpstr>Some Properties of this ILP Inference</vt:lpstr>
      <vt:lpstr>Outline</vt:lpstr>
      <vt:lpstr>Semantic Role Labeling</vt:lpstr>
      <vt:lpstr>Constraints</vt:lpstr>
      <vt:lpstr>Results of CRFs Models</vt:lpstr>
      <vt:lpstr>Outline</vt:lpstr>
      <vt:lpstr>Results of Simple Learning + Inference</vt:lpstr>
      <vt:lpstr>Training Efficiency</vt:lpstr>
      <vt:lpstr>Final Notes on SRL Experiments</vt:lpstr>
      <vt:lpstr>Conclusions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2014-07-22T18:12:51Z</dcterms:created>
  <dcterms:modified xsi:type="dcterms:W3CDTF">2014-07-22T18:13:04Z</dcterms:modified>
</cp:coreProperties>
</file>