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4.xml" ContentType="application/vnd.openxmlformats-officedocument.presentationml.notesSlide+xml"/>
  <Override PartName="/ppt/tags/tag24.xml" ContentType="application/vnd.openxmlformats-officedocument.presentationml.tags+xml"/>
  <Override PartName="/ppt/notesSlides/notesSlide5.xml" ContentType="application/vnd.openxmlformats-officedocument.presentationml.notesSlide+xml"/>
  <Override PartName="/ppt/tags/tag25.xml" ContentType="application/vnd.openxmlformats-officedocument.presentationml.tags+xml"/>
  <Override PartName="/ppt/notesSlides/notesSlide6.xml" ContentType="application/vnd.openxmlformats-officedocument.presentationml.notesSlide+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notesSlides/notesSlide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9.xml" ContentType="application/vnd.openxmlformats-officedocument.presentationml.notesSlide+xml"/>
  <Override PartName="/ppt/tags/tag30.xml" ContentType="application/vnd.openxmlformats-officedocument.presentationml.tags+xml"/>
  <Override PartName="/ppt/notesSlides/notesSlide1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2.xml" ContentType="application/vnd.openxmlformats-officedocument.presentationml.notesSlide+xml"/>
  <Override PartName="/ppt/tags/tag35.xml" ContentType="application/vnd.openxmlformats-officedocument.presentationml.tags+xml"/>
  <Override PartName="/ppt/notesSlides/notesSlide13.xml" ContentType="application/vnd.openxmlformats-officedocument.presentationml.notesSlide+xml"/>
  <Override PartName="/ppt/tags/tag36.xml" ContentType="application/vnd.openxmlformats-officedocument.presentationml.tags+xml"/>
  <Override PartName="/ppt/notesSlides/notesSlide14.xml" ContentType="application/vnd.openxmlformats-officedocument.presentationml.notesSlide+xml"/>
  <Override PartName="/ppt/tags/tag37.xml" ContentType="application/vnd.openxmlformats-officedocument.presentationml.tags+xml"/>
  <Override PartName="/ppt/notesSlides/notesSlide15.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16.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7.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8.xml" ContentType="application/vnd.openxmlformats-officedocument.presentationml.notesSlide+xml"/>
  <Override PartName="/ppt/tags/tag44.xml" ContentType="application/vnd.openxmlformats-officedocument.presentationml.tags+xml"/>
  <Override PartName="/ppt/notesSlides/notesSlide19.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20.xml" ContentType="application/vnd.openxmlformats-officedocument.presentationml.notesSlide+xml"/>
  <Override PartName="/ppt/tags/tag47.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7" r:id="rId2"/>
    <p:sldId id="258" r:id="rId3"/>
    <p:sldId id="259" r:id="rId4"/>
    <p:sldId id="283" r:id="rId5"/>
    <p:sldId id="306" r:id="rId6"/>
    <p:sldId id="260" r:id="rId7"/>
    <p:sldId id="307" r:id="rId8"/>
    <p:sldId id="308" r:id="rId9"/>
    <p:sldId id="309" r:id="rId10"/>
    <p:sldId id="310" r:id="rId11"/>
    <p:sldId id="311" r:id="rId12"/>
    <p:sldId id="312" r:id="rId13"/>
    <p:sldId id="314" r:id="rId14"/>
    <p:sldId id="337" r:id="rId15"/>
    <p:sldId id="315" r:id="rId16"/>
    <p:sldId id="338" r:id="rId17"/>
    <p:sldId id="339" r:id="rId18"/>
    <p:sldId id="340" r:id="rId19"/>
    <p:sldId id="341" r:id="rId20"/>
    <p:sldId id="342" r:id="rId21"/>
    <p:sldId id="343" r:id="rId22"/>
    <p:sldId id="363" r:id="rId23"/>
  </p:sldIdLst>
  <p:sldSz cx="9144000" cy="5143500" type="screen16x9"/>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66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4" d="100"/>
          <a:sy n="104" d="100"/>
        </p:scale>
        <p:origin x="18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2017/11/30</a:t>
            </a:fld>
            <a:endParaRPr lang="zh-CN" altLang="en-US"/>
          </a:p>
        </p:txBody>
      </p:sp>
      <p:sp>
        <p:nvSpPr>
          <p:cNvPr id="4" name="幻灯片图像占位符 3"/>
          <p:cNvSpPr>
            <a:spLocks noGrp="1" noRot="1" noChangeAspect="1"/>
          </p:cNvSpPr>
          <p:nvPr>
            <p:ph type="sldImg" idx="2"/>
          </p:nvPr>
        </p:nvSpPr>
        <p:spPr>
          <a:xfrm>
            <a:off x="482121" y="1279287"/>
            <a:ext cx="6139502"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92"/>
            <a:ext cx="7886700" cy="435964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3048000" y="331528"/>
            <a:ext cx="3276600" cy="2313078"/>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81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2966029" y="2851588"/>
            <a:ext cx="3383973" cy="323892"/>
          </a:xfrm>
          <a:prstGeom prst="rect">
            <a:avLst/>
          </a:prstGeom>
        </p:spPr>
        <p:txBody>
          <a:bodyPr vert="horz" lIns="0" tIns="40504" rIns="0" bIns="40504" anchor="ctr"/>
          <a:lstStyle>
            <a:lvl1pPr marL="0" indent="0" algn="ctr">
              <a:lnSpc>
                <a:spcPct val="100000"/>
              </a:lnSpc>
              <a:spcBef>
                <a:spcPts val="0"/>
              </a:spcBef>
              <a:buNone/>
              <a:defRPr sz="3150" b="1">
                <a:solidFill>
                  <a:schemeClr val="bg1"/>
                </a:solidFill>
                <a:latin typeface="Lato Hairline"/>
                <a:cs typeface="Lato Hairline"/>
              </a:defRPr>
            </a:lvl1pPr>
          </a:lstStyle>
          <a:p>
            <a:pPr lvl="0"/>
            <a:r>
              <a:rPr lang="es-ES_tradnl" dirty="0"/>
              <a:t>TITLE HERE</a:t>
            </a:r>
          </a:p>
        </p:txBody>
      </p:sp>
      <p:sp>
        <p:nvSpPr>
          <p:cNvPr id="9" name="Text Placeholder 7"/>
          <p:cNvSpPr>
            <a:spLocks noGrp="1"/>
          </p:cNvSpPr>
          <p:nvPr>
            <p:ph type="body" sz="quarter" idx="11" hasCustomPrompt="1"/>
          </p:nvPr>
        </p:nvSpPr>
        <p:spPr>
          <a:xfrm>
            <a:off x="2966029" y="3289513"/>
            <a:ext cx="3383973" cy="171368"/>
          </a:xfrm>
          <a:prstGeom prst="rect">
            <a:avLst/>
          </a:prstGeom>
        </p:spPr>
        <p:txBody>
          <a:bodyPr vert="horz" lIns="0" tIns="40504" rIns="0" bIns="40504" anchor="ctr"/>
          <a:lstStyle>
            <a:lvl1pPr marL="0" indent="0" algn="ctr">
              <a:lnSpc>
                <a:spcPct val="100000"/>
              </a:lnSpc>
              <a:spcBef>
                <a:spcPts val="0"/>
              </a:spcBef>
              <a:spcAft>
                <a:spcPts val="0"/>
              </a:spcAft>
              <a:buNone/>
              <a:defRPr sz="135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2981375" y="3614001"/>
            <a:ext cx="3366029" cy="1152852"/>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700"/>
            <a:ext cx="7886700" cy="112533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458"/>
            <a:ext cx="3886200" cy="326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458"/>
            <a:ext cx="3886200" cy="326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r>
              <a:rPr lang="zh-CN" altLang="en-US"/>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8035" indent="0">
              <a:buNone/>
              <a:defRPr sz="1350"/>
            </a:lvl7pPr>
            <a:lvl8pPr marL="2400935" indent="0">
              <a:buNone/>
              <a:defRPr sz="1350"/>
            </a:lvl8pPr>
            <a:lvl9pPr marL="2743835"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1999384"/>
            <a:ext cx="3655181" cy="264367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8035" indent="0">
              <a:buNone/>
              <a:defRPr sz="1350"/>
            </a:lvl7pPr>
            <a:lvl8pPr marL="2400935" indent="0">
              <a:buNone/>
              <a:defRPr sz="1350"/>
            </a:lvl8pPr>
            <a:lvl9pPr marL="2743835"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1999384"/>
            <a:ext cx="3673182" cy="264367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2017/11/30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2017/11/30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629841" y="1543320"/>
            <a:ext cx="3124012" cy="28591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8035" indent="0">
              <a:buNone/>
              <a:defRPr sz="1050"/>
            </a:lvl7pPr>
            <a:lvl8pPr marL="2400935" indent="0">
              <a:buNone/>
              <a:defRPr sz="1050"/>
            </a:lvl8pPr>
            <a:lvl9pPr marL="2743835"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92"/>
            <a:ext cx="1971675" cy="435964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92"/>
            <a:ext cx="5800725" cy="435964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92"/>
            <a:ext cx="7886700" cy="99434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458"/>
            <a:ext cx="7886700" cy="326407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8097"/>
            <a:ext cx="20574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t>2017/11/30</a:t>
            </a:fld>
            <a:endParaRPr lang="zh-CN" altLang="en-US"/>
          </a:p>
        </p:txBody>
      </p:sp>
      <p:sp>
        <p:nvSpPr>
          <p:cNvPr id="5" name="页脚占位符 4"/>
          <p:cNvSpPr>
            <a:spLocks noGrp="1"/>
          </p:cNvSpPr>
          <p:nvPr>
            <p:ph type="ftr" sz="quarter" idx="3"/>
          </p:nvPr>
        </p:nvSpPr>
        <p:spPr>
          <a:xfrm>
            <a:off x="3028950" y="4768097"/>
            <a:ext cx="30861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8097"/>
            <a:ext cx="20574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0.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3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35.xml"/><Relationship Id="rId5" Type="http://schemas.openxmlformats.org/officeDocument/2006/relationships/image" Target="../media/image4.png"/><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6.xml"/><Relationship Id="rId5" Type="http://schemas.openxmlformats.org/officeDocument/2006/relationships/image" Target="../media/image13.jpe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37.xml"/><Relationship Id="rId5" Type="http://schemas.openxmlformats.org/officeDocument/2006/relationships/image" Target="../media/image14.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44.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notesSlide" Target="../notesSlides/notesSlide2.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image" Target="../media/image3.png"/><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4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6.xml"/><Relationship Id="rId6" Type="http://schemas.openxmlformats.org/officeDocument/2006/relationships/image" Target="../media/image6.jpeg"/><Relationship Id="rId5" Type="http://schemas.openxmlformats.org/officeDocument/2006/relationships/image" Target="../media/image4.pn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 y="591"/>
            <a:ext cx="9147197" cy="5143218"/>
          </a:xfrm>
          <a:prstGeom prst="rect">
            <a:avLst/>
          </a:prstGeom>
          <a:blipFill dpi="0" rotWithShape="1">
            <a:blip r:embed="rId3">
              <a:lum bright="70000" contrast="-70000"/>
            </a:blip>
            <a:srcRect/>
            <a:stretch>
              <a:fillRect l="-10248" t="-10272" r="-10248" b="-1027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a:p>
        </p:txBody>
      </p:sp>
      <p:sp>
        <p:nvSpPr>
          <p:cNvPr id="6148" name="AutoShape 3"/>
          <p:cNvSpPr>
            <a:spLocks noChangeAspect="1" noChangeArrowheads="1" noTextEdit="1"/>
          </p:cNvSpPr>
          <p:nvPr/>
        </p:nvSpPr>
        <p:spPr bwMode="auto">
          <a:xfrm>
            <a:off x="0" y="591"/>
            <a:ext cx="9232053" cy="5143218"/>
          </a:xfrm>
          <a:prstGeom prst="rect">
            <a:avLst/>
          </a:prstGeom>
          <a:noFill/>
          <a:ln w="9525">
            <a:noFill/>
            <a:miter lim="800000"/>
          </a:ln>
        </p:spPr>
        <p:txBody>
          <a:bodyPr lIns="91434" tIns="45717" rIns="91434" bIns="45717"/>
          <a:lstStyle/>
          <a:p>
            <a:endParaRPr lang="zh-CN" altLang="en-US" sz="100"/>
          </a:p>
        </p:txBody>
      </p:sp>
      <p:sp>
        <p:nvSpPr>
          <p:cNvPr id="6149" name="Rectangle 5"/>
          <p:cNvSpPr>
            <a:spLocks noChangeArrowheads="1"/>
          </p:cNvSpPr>
          <p:nvPr/>
        </p:nvSpPr>
        <p:spPr bwMode="auto">
          <a:xfrm>
            <a:off x="0" y="591"/>
            <a:ext cx="9228667" cy="5143218"/>
          </a:xfrm>
          <a:prstGeom prst="rect">
            <a:avLst/>
          </a:prstGeom>
          <a:noFill/>
          <a:ln w="0">
            <a:noFill/>
            <a:miter lim="800000"/>
          </a:ln>
        </p:spPr>
        <p:txBody>
          <a:bodyPr lIns="91434" tIns="45717" rIns="91434" bIns="45717"/>
          <a:lstStyle/>
          <a:p>
            <a:endParaRPr lang="zh-CN" altLang="en-US" sz="100"/>
          </a:p>
        </p:txBody>
      </p:sp>
      <p:sp>
        <p:nvSpPr>
          <p:cNvPr id="6" name="Freeform 6"/>
          <p:cNvSpPr/>
          <p:nvPr/>
        </p:nvSpPr>
        <p:spPr bwMode="auto">
          <a:xfrm>
            <a:off x="-3175" y="591"/>
            <a:ext cx="6626578" cy="2082800"/>
          </a:xfrm>
          <a:custGeom>
            <a:avLst/>
            <a:gdLst>
              <a:gd name="T0" fmla="*/ 0 w 4146"/>
              <a:gd name="T1" fmla="*/ 0 h 1307"/>
              <a:gd name="T2" fmla="*/ 4146 w 4146"/>
              <a:gd name="T3" fmla="*/ 0 h 1307"/>
              <a:gd name="T4" fmla="*/ 3392 w 4146"/>
              <a:gd name="T5" fmla="*/ 1307 h 1307"/>
              <a:gd name="T6" fmla="*/ 0 w 4146"/>
              <a:gd name="T7" fmla="*/ 1307 h 1307"/>
              <a:gd name="T8" fmla="*/ 0 w 4146"/>
              <a:gd name="T9" fmla="*/ 0 h 1307"/>
            </a:gdLst>
            <a:ahLst/>
            <a:cxnLst>
              <a:cxn ang="0">
                <a:pos x="T0" y="T1"/>
              </a:cxn>
              <a:cxn ang="0">
                <a:pos x="T2" y="T3"/>
              </a:cxn>
              <a:cxn ang="0">
                <a:pos x="T4" y="T5"/>
              </a:cxn>
              <a:cxn ang="0">
                <a:pos x="T6" y="T7"/>
              </a:cxn>
              <a:cxn ang="0">
                <a:pos x="T8" y="T9"/>
              </a:cxn>
            </a:cxnLst>
            <a:rect l="0" t="0" r="r" b="b"/>
            <a:pathLst>
              <a:path w="4146" h="1307">
                <a:moveTo>
                  <a:pt x="0" y="0"/>
                </a:moveTo>
                <a:lnTo>
                  <a:pt x="4146" y="0"/>
                </a:lnTo>
                <a:lnTo>
                  <a:pt x="3392" y="1307"/>
                </a:lnTo>
                <a:lnTo>
                  <a:pt x="0" y="1307"/>
                </a:lnTo>
                <a:lnTo>
                  <a:pt x="0" y="0"/>
                </a:lnTo>
                <a:close/>
              </a:path>
            </a:pathLst>
          </a:custGeom>
          <a:solidFill>
            <a:schemeClr val="bg1">
              <a:lumMod val="85000"/>
            </a:schemeClr>
          </a:solidFill>
          <a:ln w="0">
            <a:noFill/>
            <a:prstDash val="solid"/>
            <a:round/>
          </a:ln>
        </p:spPr>
        <p:txBody>
          <a:bodyPr lIns="91434" tIns="45717" rIns="91434" bIns="45717"/>
          <a:lstStyle/>
          <a:p>
            <a:pPr>
              <a:defRPr/>
            </a:pPr>
            <a:endParaRPr lang="zh-CN" altLang="en-US" sz="100">
              <a:ea typeface="宋体" panose="02010600030101010101" pitchFamily="2" charset="-122"/>
            </a:endParaRPr>
          </a:p>
        </p:txBody>
      </p:sp>
      <p:sp>
        <p:nvSpPr>
          <p:cNvPr id="7" name="Freeform 7"/>
          <p:cNvSpPr/>
          <p:nvPr/>
        </p:nvSpPr>
        <p:spPr bwMode="auto">
          <a:xfrm>
            <a:off x="-3387" y="670022"/>
            <a:ext cx="4657796" cy="1854764"/>
          </a:xfrm>
          <a:custGeom>
            <a:avLst/>
            <a:gdLst>
              <a:gd name="T0" fmla="*/ 0 w 2991"/>
              <a:gd name="T1" fmla="*/ 0 h 1195"/>
              <a:gd name="T2" fmla="*/ 6550319 w 2991"/>
              <a:gd name="T3" fmla="*/ 0 h 1195"/>
              <a:gd name="T4" fmla="*/ 5039213 w 2991"/>
              <a:gd name="T5" fmla="*/ 2608915 h 1195"/>
              <a:gd name="T6" fmla="*/ 0 w 2991"/>
              <a:gd name="T7" fmla="*/ 2608915 h 1195"/>
              <a:gd name="T8" fmla="*/ 0 w 2991"/>
              <a:gd name="T9" fmla="*/ 0 h 1195"/>
              <a:gd name="T10" fmla="*/ 0 60000 65536"/>
              <a:gd name="T11" fmla="*/ 0 60000 65536"/>
              <a:gd name="T12" fmla="*/ 0 60000 65536"/>
              <a:gd name="T13" fmla="*/ 0 60000 65536"/>
              <a:gd name="T14" fmla="*/ 0 60000 65536"/>
              <a:gd name="T15" fmla="*/ 0 w 2991"/>
              <a:gd name="T16" fmla="*/ 0 h 1195"/>
              <a:gd name="T17" fmla="*/ 2991 w 2991"/>
              <a:gd name="T18" fmla="*/ 1195 h 1195"/>
            </a:gdLst>
            <a:ahLst/>
            <a:cxnLst>
              <a:cxn ang="T10">
                <a:pos x="T0" y="T1"/>
              </a:cxn>
              <a:cxn ang="T11">
                <a:pos x="T2" y="T3"/>
              </a:cxn>
              <a:cxn ang="T12">
                <a:pos x="T4" y="T5"/>
              </a:cxn>
              <a:cxn ang="T13">
                <a:pos x="T6" y="T7"/>
              </a:cxn>
              <a:cxn ang="T14">
                <a:pos x="T8" y="T9"/>
              </a:cxn>
            </a:cxnLst>
            <a:rect l="T15" t="T16" r="T17" b="T18"/>
            <a:pathLst>
              <a:path w="2991" h="1195">
                <a:moveTo>
                  <a:pt x="0" y="0"/>
                </a:moveTo>
                <a:lnTo>
                  <a:pt x="2991" y="0"/>
                </a:lnTo>
                <a:lnTo>
                  <a:pt x="2301" y="1195"/>
                </a:lnTo>
                <a:lnTo>
                  <a:pt x="0" y="1195"/>
                </a:lnTo>
                <a:lnTo>
                  <a:pt x="0" y="0"/>
                </a:lnTo>
                <a:close/>
              </a:path>
            </a:pathLst>
          </a:custGeom>
          <a:solidFill>
            <a:schemeClr val="accent2"/>
          </a:solidFill>
          <a:ln w="0">
            <a:noFill/>
            <a:prstDash val="solid"/>
            <a:round/>
          </a:ln>
        </p:spPr>
        <p:txBody>
          <a:bodyPr lIns="91434" tIns="45717" rIns="91434" bIns="45717"/>
          <a:lstStyle/>
          <a:p>
            <a:endParaRPr lang="zh-CN" altLang="en-US" sz="100"/>
          </a:p>
        </p:txBody>
      </p:sp>
      <p:sp>
        <p:nvSpPr>
          <p:cNvPr id="8" name="Freeform 8"/>
          <p:cNvSpPr/>
          <p:nvPr/>
        </p:nvSpPr>
        <p:spPr bwMode="auto">
          <a:xfrm>
            <a:off x="0" y="-58464"/>
            <a:ext cx="4496365" cy="4278489"/>
          </a:xfrm>
          <a:custGeom>
            <a:avLst/>
            <a:gdLst>
              <a:gd name="T0" fmla="*/ 0 w 2917"/>
              <a:gd name="T1" fmla="*/ 0 h 2785"/>
              <a:gd name="T2" fmla="*/ 6322284 w 2917"/>
              <a:gd name="T3" fmla="*/ 0 h 2785"/>
              <a:gd name="T4" fmla="*/ 2834950 w 2917"/>
              <a:gd name="T5" fmla="*/ 6017399 h 2785"/>
              <a:gd name="T6" fmla="*/ 0 w 2917"/>
              <a:gd name="T7" fmla="*/ 6017399 h 2785"/>
              <a:gd name="T8" fmla="*/ 0 w 2917"/>
              <a:gd name="T9" fmla="*/ 0 h 2785"/>
              <a:gd name="T10" fmla="*/ 0 60000 65536"/>
              <a:gd name="T11" fmla="*/ 0 60000 65536"/>
              <a:gd name="T12" fmla="*/ 0 60000 65536"/>
              <a:gd name="T13" fmla="*/ 0 60000 65536"/>
              <a:gd name="T14" fmla="*/ 0 60000 65536"/>
              <a:gd name="T15" fmla="*/ 0 w 2917"/>
              <a:gd name="T16" fmla="*/ 0 h 2785"/>
              <a:gd name="T17" fmla="*/ 2917 w 2917"/>
              <a:gd name="T18" fmla="*/ 2785 h 2785"/>
            </a:gdLst>
            <a:ahLst/>
            <a:cxnLst>
              <a:cxn ang="T10">
                <a:pos x="T0" y="T1"/>
              </a:cxn>
              <a:cxn ang="T11">
                <a:pos x="T2" y="T3"/>
              </a:cxn>
              <a:cxn ang="T12">
                <a:pos x="T4" y="T5"/>
              </a:cxn>
              <a:cxn ang="T13">
                <a:pos x="T6" y="T7"/>
              </a:cxn>
              <a:cxn ang="T14">
                <a:pos x="T8" y="T9"/>
              </a:cxn>
            </a:cxnLst>
            <a:rect l="T15" t="T16" r="T17" b="T18"/>
            <a:pathLst>
              <a:path w="2917" h="2785">
                <a:moveTo>
                  <a:pt x="0" y="0"/>
                </a:moveTo>
                <a:lnTo>
                  <a:pt x="2917" y="0"/>
                </a:lnTo>
                <a:lnTo>
                  <a:pt x="1308" y="2785"/>
                </a:lnTo>
                <a:lnTo>
                  <a:pt x="0" y="2785"/>
                </a:lnTo>
                <a:lnTo>
                  <a:pt x="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9" name="Freeform 9"/>
          <p:cNvSpPr/>
          <p:nvPr/>
        </p:nvSpPr>
        <p:spPr bwMode="auto">
          <a:xfrm>
            <a:off x="6239369" y="2050653"/>
            <a:ext cx="2904631" cy="3093156"/>
          </a:xfrm>
          <a:custGeom>
            <a:avLst/>
            <a:gdLst>
              <a:gd name="T0" fmla="*/ 2517306 w 1817"/>
              <a:gd name="T1" fmla="*/ 0 h 1941"/>
              <a:gd name="T2" fmla="*/ 4083878 w 1817"/>
              <a:gd name="T3" fmla="*/ 0 h 1941"/>
              <a:gd name="T4" fmla="*/ 4083878 w 1817"/>
              <a:gd name="T5" fmla="*/ 4349001 h 1941"/>
              <a:gd name="T6" fmla="*/ 0 w 1817"/>
              <a:gd name="T7" fmla="*/ 4349001 h 1941"/>
              <a:gd name="T8" fmla="*/ 2517306 w 1817"/>
              <a:gd name="T9" fmla="*/ 0 h 1941"/>
              <a:gd name="T10" fmla="*/ 0 60000 65536"/>
              <a:gd name="T11" fmla="*/ 0 60000 65536"/>
              <a:gd name="T12" fmla="*/ 0 60000 65536"/>
              <a:gd name="T13" fmla="*/ 0 60000 65536"/>
              <a:gd name="T14" fmla="*/ 0 60000 65536"/>
              <a:gd name="T15" fmla="*/ 0 w 1817"/>
              <a:gd name="T16" fmla="*/ 0 h 1941"/>
              <a:gd name="T17" fmla="*/ 1817 w 1817"/>
              <a:gd name="T18" fmla="*/ 1941 h 1941"/>
            </a:gdLst>
            <a:ahLst/>
            <a:cxnLst>
              <a:cxn ang="T10">
                <a:pos x="T0" y="T1"/>
              </a:cxn>
              <a:cxn ang="T11">
                <a:pos x="T2" y="T3"/>
              </a:cxn>
              <a:cxn ang="T12">
                <a:pos x="T4" y="T5"/>
              </a:cxn>
              <a:cxn ang="T13">
                <a:pos x="T6" y="T7"/>
              </a:cxn>
              <a:cxn ang="T14">
                <a:pos x="T8" y="T9"/>
              </a:cxn>
            </a:cxnLst>
            <a:rect l="T15" t="T16" r="T17" b="T18"/>
            <a:pathLst>
              <a:path w="1817" h="1941">
                <a:moveTo>
                  <a:pt x="1120" y="0"/>
                </a:moveTo>
                <a:lnTo>
                  <a:pt x="1817" y="0"/>
                </a:lnTo>
                <a:lnTo>
                  <a:pt x="1817" y="1941"/>
                </a:lnTo>
                <a:lnTo>
                  <a:pt x="0" y="1941"/>
                </a:lnTo>
                <a:lnTo>
                  <a:pt x="112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10" name="矩形 259"/>
          <p:cNvSpPr>
            <a:spLocks noChangeArrowheads="1"/>
          </p:cNvSpPr>
          <p:nvPr/>
        </p:nvSpPr>
        <p:spPr bwMode="auto">
          <a:xfrm>
            <a:off x="2965591" y="3390645"/>
            <a:ext cx="4115929" cy="245745"/>
          </a:xfrm>
          <a:prstGeom prst="rect">
            <a:avLst/>
          </a:prstGeom>
          <a:noFill/>
          <a:ln>
            <a:noFill/>
          </a:ln>
          <a:effectLst/>
        </p:spPr>
        <p:txBody>
          <a:bodyPr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buFont typeface="Arial" panose="020B0604020202020204" pitchFamily="34" charset="0"/>
              <a:buNone/>
              <a:defRPr/>
            </a:pPr>
            <a:r>
              <a:rPr lang="zh-CN" altLang="en-US" sz="16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美，就在你身边</a:t>
            </a:r>
          </a:p>
        </p:txBody>
      </p:sp>
      <p:sp>
        <p:nvSpPr>
          <p:cNvPr id="11" name="矩形 259"/>
          <p:cNvSpPr>
            <a:spLocks noChangeArrowheads="1"/>
          </p:cNvSpPr>
          <p:nvPr/>
        </p:nvSpPr>
        <p:spPr bwMode="auto">
          <a:xfrm>
            <a:off x="2965450" y="2581275"/>
            <a:ext cx="5108575" cy="676910"/>
          </a:xfrm>
          <a:prstGeom prst="rect">
            <a:avLst/>
          </a:prstGeom>
          <a:noFill/>
          <a:ln>
            <a:noFill/>
          </a:ln>
          <a:effec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buFont typeface="Arial" panose="020B0604020202020204" pitchFamily="34" charset="0"/>
              <a:buNone/>
              <a:defRPr/>
            </a:pPr>
            <a:r>
              <a:rPr lang="zh-CN" sz="4400" b="1" dirty="0">
                <a:solidFill>
                  <a:schemeClr val="tx1">
                    <a:lumMod val="75000"/>
                    <a:lumOff val="25000"/>
                  </a:schemeClr>
                </a:solidFill>
                <a:latin typeface="Arial" panose="020B0604020202020204" pitchFamily="34" charset="0"/>
                <a:cs typeface="Arial" panose="020B0604020202020204" pitchFamily="34" charset="0"/>
              </a:rPr>
              <a:t>零美云合</a:t>
            </a:r>
            <a:r>
              <a:rPr sz="4400" b="1" dirty="0">
                <a:solidFill>
                  <a:schemeClr val="tx1">
                    <a:lumMod val="75000"/>
                    <a:lumOff val="25000"/>
                  </a:schemeClr>
                </a:solidFill>
                <a:latin typeface="Arial" panose="020B0604020202020204" pitchFamily="34" charset="0"/>
                <a:cs typeface="Arial" panose="020B0604020202020204" pitchFamily="34" charset="0"/>
              </a:rPr>
              <a:t>商业计划书</a:t>
            </a:r>
          </a:p>
        </p:txBody>
      </p:sp>
      <p:sp>
        <p:nvSpPr>
          <p:cNvPr id="12" name="矩形 259"/>
          <p:cNvSpPr>
            <a:spLocks noChangeArrowheads="1"/>
          </p:cNvSpPr>
          <p:nvPr/>
        </p:nvSpPr>
        <p:spPr bwMode="auto">
          <a:xfrm>
            <a:off x="2965591" y="4090556"/>
            <a:ext cx="3440853" cy="217805"/>
          </a:xfrm>
          <a:prstGeom prst="rect">
            <a:avLst/>
          </a:prstGeom>
          <a:noFill/>
          <a:ln>
            <a:noFill/>
          </a:ln>
          <a:effectLst/>
        </p:spPr>
        <p:txBody>
          <a:bodyPr lIns="0" tIns="0" rIns="0" bIns="0">
            <a:spAutoFit/>
          </a:bodyPr>
          <a:lstStyle/>
          <a:p>
            <a:pPr>
              <a:spcBef>
                <a:spcPct val="20000"/>
              </a:spcBef>
              <a:buFont typeface="Arial" panose="020B0604020202020204" pitchFamily="34" charset="0"/>
              <a:buNone/>
            </a:pPr>
            <a:endParaRPr lang="zh-CN" altLang="en-US" sz="142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sym typeface="Calibri" panose="020F0502020204030204" charset="0"/>
            </a:endParaRPr>
          </a:p>
        </p:txBody>
      </p:sp>
      <p:pic>
        <p:nvPicPr>
          <p:cNvPr id="3" name="图片 2" descr="微信图片_20171120155356"/>
          <p:cNvPicPr>
            <a:picLocks noChangeAspect="1"/>
          </p:cNvPicPr>
          <p:nvPr/>
        </p:nvPicPr>
        <p:blipFill>
          <a:blip r:embed="rId4"/>
          <a:stretch>
            <a:fillRect/>
          </a:stretch>
        </p:blipFill>
        <p:spPr>
          <a:xfrm>
            <a:off x="944880" y="881380"/>
            <a:ext cx="1636395" cy="16433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9" advTm="9828">
        <p:blinds dir="vert"/>
      </p:transition>
    </mc:Choice>
    <mc:Fallback xmlns="">
      <p:transition advTm="9828">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1+#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1"/>
                                        </p:tgtEl>
                                        <p:attrNameLst>
                                          <p:attrName>ppt_y</p:attrName>
                                        </p:attrNameLst>
                                      </p:cBhvr>
                                      <p:tavLst>
                                        <p:tav tm="0">
                                          <p:val>
                                            <p:strVal val="#ppt_y"/>
                                          </p:val>
                                        </p:tav>
                                        <p:tav tm="100000">
                                          <p:val>
                                            <p:strVal val="#ppt_y"/>
                                          </p:val>
                                        </p:tav>
                                      </p:tavLst>
                                    </p:anim>
                                    <p:anim calcmode="lin" valueType="num">
                                      <p:cBhvr>
                                        <p:cTn id="30"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11"/>
                                        </p:tgtEl>
                                      </p:cBhvr>
                                    </p:animEffect>
                                  </p:childTnLst>
                                </p:cTn>
                              </p:par>
                            </p:childTnLst>
                          </p:cTn>
                        </p:par>
                        <p:par>
                          <p:cTn id="33" fill="hold">
                            <p:stCondLst>
                              <p:cond delay="1899"/>
                            </p:stCondLst>
                            <p:childTnLst>
                              <p:par>
                                <p:cTn id="34" presetID="26" presetClass="emph" presetSubtype="0" fill="hold" grpId="1" nodeType="afterEffect">
                                  <p:stCondLst>
                                    <p:cond delay="0"/>
                                  </p:stCondLst>
                                  <p:iterate type="lt">
                                    <p:tmPct val="0"/>
                                  </p:iterate>
                                  <p:childTnLst>
                                    <p:animEffect transition="out" filter="fade">
                                      <p:cBhvr>
                                        <p:cTn id="35" dur="500" tmFilter="0, 0; .2, .5; .8, .5; 1, 0"/>
                                        <p:tgtEl>
                                          <p:spTgt spid="11"/>
                                        </p:tgtEl>
                                      </p:cBhvr>
                                    </p:animEffect>
                                    <p:animScale>
                                      <p:cBhvr>
                                        <p:cTn id="36" dur="250" autoRev="1" fill="hold"/>
                                        <p:tgtEl>
                                          <p:spTgt spid="11"/>
                                        </p:tgtEl>
                                      </p:cBhvr>
                                      <p:by x="105000" y="105000"/>
                                    </p:animScale>
                                  </p:childTnLst>
                                </p:cTn>
                              </p:par>
                            </p:childTnLst>
                          </p:cTn>
                        </p:par>
                        <p:par>
                          <p:cTn id="37" fill="hold">
                            <p:stCondLst>
                              <p:cond delay="240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10"/>
                                        </p:tgtEl>
                                        <p:attrNameLst>
                                          <p:attrName>style.visibility</p:attrName>
                                        </p:attrNameLst>
                                      </p:cBhvr>
                                      <p:to>
                                        <p:strVal val="visible"/>
                                      </p:to>
                                    </p:set>
                                    <p:anim calcmode="lin" valueType="num">
                                      <p:cBhvr>
                                        <p:cTn id="4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10"/>
                                        </p:tgtEl>
                                        <p:attrNameLst>
                                          <p:attrName>ppt_y</p:attrName>
                                        </p:attrNameLst>
                                      </p:cBhvr>
                                      <p:tavLst>
                                        <p:tav tm="0">
                                          <p:val>
                                            <p:strVal val="#ppt_y"/>
                                          </p:val>
                                        </p:tav>
                                        <p:tav tm="100000">
                                          <p:val>
                                            <p:strVal val="#ppt_y"/>
                                          </p:val>
                                        </p:tav>
                                      </p:tavLst>
                                    </p:anim>
                                    <p:anim calcmode="lin" valueType="num">
                                      <p:cBhvr>
                                        <p:cTn id="4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10"/>
                                        </p:tgtEl>
                                      </p:cBhvr>
                                    </p:animEffect>
                                  </p:childTnLst>
                                </p:cTn>
                              </p:par>
                            </p:childTnLst>
                          </p:cTn>
                        </p:par>
                        <p:par>
                          <p:cTn id="45" fill="hold">
                            <p:stCondLst>
                              <p:cond delay="3199"/>
                            </p:stCondLst>
                            <p:childTnLst>
                              <p:par>
                                <p:cTn id="46" presetID="26" presetClass="emph" presetSubtype="0" fill="hold" grpId="1" nodeType="afterEffect">
                                  <p:stCondLst>
                                    <p:cond delay="0"/>
                                  </p:stCondLst>
                                  <p:iterate type="lt">
                                    <p:tmPct val="0"/>
                                  </p:iterate>
                                  <p:childTnLst>
                                    <p:animEffect transition="out" filter="fade">
                                      <p:cBhvr>
                                        <p:cTn id="47" dur="500" tmFilter="0, 0; .2, .5; .8, .5; 1, 0"/>
                                        <p:tgtEl>
                                          <p:spTgt spid="10"/>
                                        </p:tgtEl>
                                      </p:cBhvr>
                                    </p:animEffect>
                                    <p:animScale>
                                      <p:cBhvr>
                                        <p:cTn id="48" dur="250" autoRev="1" fill="hold"/>
                                        <p:tgtEl>
                                          <p:spTgt spid="10"/>
                                        </p:tgtEl>
                                      </p:cBhvr>
                                      <p:by x="105000" y="105000"/>
                                    </p:animScale>
                                  </p:childTnLst>
                                </p:cTn>
                              </p:par>
                            </p:childTnLst>
                          </p:cTn>
                        </p:par>
                        <p:par>
                          <p:cTn id="49" fill="hold">
                            <p:stCondLst>
                              <p:cond delay="3699"/>
                            </p:stCondLst>
                            <p:childTnLst>
                              <p:par>
                                <p:cTn id="50" presetID="53" presetClass="entr" presetSubtype="16"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ppt_w</p:attrName>
                                        </p:attrNameLst>
                                      </p:cBhvr>
                                      <p:tavLst>
                                        <p:tav tm="0">
                                          <p:val>
                                            <p:fltVal val="0"/>
                                          </p:val>
                                        </p:tav>
                                        <p:tav tm="100000">
                                          <p:val>
                                            <p:strVal val="#ppt_w"/>
                                          </p:val>
                                        </p:tav>
                                      </p:tavLst>
                                    </p:anim>
                                    <p:anim calcmode="lin" valueType="num">
                                      <p:cBhvr>
                                        <p:cTn id="53" dur="500" fill="hold"/>
                                        <p:tgtEl>
                                          <p:spTgt spid="12"/>
                                        </p:tgtEl>
                                        <p:attrNameLst>
                                          <p:attrName>ppt_h</p:attrName>
                                        </p:attrNameLst>
                                      </p:cBhvr>
                                      <p:tavLst>
                                        <p:tav tm="0">
                                          <p:val>
                                            <p:fltVal val="0"/>
                                          </p:val>
                                        </p:tav>
                                        <p:tav tm="100000">
                                          <p:val>
                                            <p:strVal val="#ppt_h"/>
                                          </p:val>
                                        </p:tav>
                                      </p:tavLst>
                                    </p:anim>
                                    <p:animEffect transition="in" filter="fade">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0" grpId="1" bldLvl="0" animBg="1"/>
      <p:bldP spid="11" grpId="0" bldLvl="0" animBg="1"/>
      <p:bldP spid="11" grpId="1" bldLvl="0" animBg="1"/>
      <p:bldP spid="12"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H_Entry_1"/>
          <p:cNvSpPr/>
          <p:nvPr>
            <p:custDataLst>
              <p:tags r:id="rId1"/>
            </p:custDataLst>
          </p:nvPr>
        </p:nvSpPr>
        <p:spPr>
          <a:xfrm>
            <a:off x="608965" y="137160"/>
            <a:ext cx="1176020" cy="374015"/>
          </a:xfrm>
          <a:prstGeom prst="rect">
            <a:avLst/>
          </a:prstGeom>
          <a:noFill/>
          <a:ln>
            <a:solidFill>
              <a:srgbClr val="1F665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r>
              <a:rPr lang="zh-CN" altLang="en-US" b="1" dirty="0">
                <a:solidFill>
                  <a:schemeClr val="tx1"/>
                </a:solidFill>
                <a:latin typeface="微软雅黑" panose="020B0503020204020204" charset="-122"/>
                <a:ea typeface="微软雅黑" panose="020B0503020204020204" charset="-122"/>
              </a:rPr>
              <a:t>核心团队</a:t>
            </a:r>
          </a:p>
        </p:txBody>
      </p:sp>
      <p:cxnSp>
        <p:nvCxnSpPr>
          <p:cNvPr id="44" name="Straight Connector 43"/>
          <p:cNvCxnSpPr/>
          <p:nvPr/>
        </p:nvCxnSpPr>
        <p:spPr>
          <a:xfrm>
            <a:off x="885709" y="2571452"/>
            <a:ext cx="6768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userDrawn="1"/>
        </p:nvGrpSpPr>
        <p:grpSpPr>
          <a:xfrm>
            <a:off x="90567" y="114749"/>
            <a:ext cx="396477" cy="396546"/>
            <a:chOff x="590549" y="247651"/>
            <a:chExt cx="666750" cy="666750"/>
          </a:xfrm>
        </p:grpSpPr>
        <p:sp>
          <p:nvSpPr>
            <p:cNvPr id="33" name="任意多边形 32"/>
            <p:cNvSpPr/>
            <p:nvPr userDrawn="1"/>
          </p:nvSpPr>
          <p:spPr>
            <a:xfrm rot="10800000" flipV="1">
              <a:off x="590549" y="247651"/>
              <a:ext cx="666750" cy="666750"/>
            </a:xfrm>
            <a:custGeom>
              <a:avLst/>
              <a:gdLst>
                <a:gd name="connsiteX0" fmla="*/ 0 w 6400799"/>
                <a:gd name="connsiteY0" fmla="*/ 0 h 6400799"/>
                <a:gd name="connsiteX1" fmla="*/ 6400799 w 6400799"/>
                <a:gd name="connsiteY1" fmla="*/ 6400799 h 6400799"/>
                <a:gd name="connsiteX2" fmla="*/ 0 w 6400799"/>
                <a:gd name="connsiteY2" fmla="*/ 6400799 h 6400799"/>
              </a:gdLst>
              <a:ahLst/>
              <a:cxnLst>
                <a:cxn ang="0">
                  <a:pos x="connsiteX0" y="connsiteY0"/>
                </a:cxn>
                <a:cxn ang="0">
                  <a:pos x="connsiteX1" y="connsiteY1"/>
                </a:cxn>
                <a:cxn ang="0">
                  <a:pos x="connsiteX2" y="connsiteY2"/>
                </a:cxn>
              </a:cxnLst>
              <a:rect l="l" t="t" r="r" b="b"/>
              <a:pathLst>
                <a:path w="6400799" h="6400799">
                  <a:moveTo>
                    <a:pt x="0" y="0"/>
                  </a:moveTo>
                  <a:lnTo>
                    <a:pt x="6400799" y="6400799"/>
                  </a:lnTo>
                  <a:lnTo>
                    <a:pt x="0" y="6400799"/>
                  </a:lnTo>
                  <a:close/>
                </a:path>
              </a:pathLst>
            </a:custGeom>
            <a:solidFill>
              <a:schemeClr val="accent1"/>
            </a:solidFill>
            <a:ln>
              <a:noFill/>
            </a:ln>
            <a:effectLst>
              <a:outerShdw blurRad="419100" dist="38100" dir="16200000" sx="62000" sy="62000" rotWithShape="0">
                <a:prstClr val="black">
                  <a:alpha val="9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50" dirty="0">
                <a:ln>
                  <a:solidFill>
                    <a:schemeClr val="bg1"/>
                  </a:solidFill>
                </a:ln>
              </a:endParaRPr>
            </a:p>
          </p:txBody>
        </p:sp>
        <p:sp>
          <p:nvSpPr>
            <p:cNvPr id="34" name="任意多边形 33"/>
            <p:cNvSpPr/>
            <p:nvPr userDrawn="1"/>
          </p:nvSpPr>
          <p:spPr>
            <a:xfrm rot="10800000" flipV="1">
              <a:off x="919162" y="576264"/>
              <a:ext cx="338136" cy="338136"/>
            </a:xfrm>
            <a:custGeom>
              <a:avLst/>
              <a:gdLst>
                <a:gd name="connsiteX0" fmla="*/ 0 w 6400799"/>
                <a:gd name="connsiteY0" fmla="*/ 0 h 6400799"/>
                <a:gd name="connsiteX1" fmla="*/ 6400799 w 6400799"/>
                <a:gd name="connsiteY1" fmla="*/ 6400799 h 6400799"/>
                <a:gd name="connsiteX2" fmla="*/ 0 w 6400799"/>
                <a:gd name="connsiteY2" fmla="*/ 6400799 h 6400799"/>
              </a:gdLst>
              <a:ahLst/>
              <a:cxnLst>
                <a:cxn ang="0">
                  <a:pos x="connsiteX0" y="connsiteY0"/>
                </a:cxn>
                <a:cxn ang="0">
                  <a:pos x="connsiteX1" y="connsiteY1"/>
                </a:cxn>
                <a:cxn ang="0">
                  <a:pos x="connsiteX2" y="connsiteY2"/>
                </a:cxn>
              </a:cxnLst>
              <a:rect l="l" t="t" r="r" b="b"/>
              <a:pathLst>
                <a:path w="6400799" h="6400799">
                  <a:moveTo>
                    <a:pt x="0" y="0"/>
                  </a:moveTo>
                  <a:lnTo>
                    <a:pt x="6400799" y="6400799"/>
                  </a:lnTo>
                  <a:lnTo>
                    <a:pt x="0" y="6400799"/>
                  </a:lnTo>
                  <a:close/>
                </a:path>
              </a:pathLst>
            </a:custGeom>
            <a:solidFill>
              <a:schemeClr val="accent2"/>
            </a:solidFill>
            <a:ln>
              <a:noFill/>
            </a:ln>
            <a:effectLst>
              <a:outerShdw blurRad="419100" dist="38100" dir="16200000" sx="62000" sy="62000" rotWithShape="0">
                <a:prstClr val="black">
                  <a:alpha val="9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50" dirty="0">
                <a:ln>
                  <a:solidFill>
                    <a:schemeClr val="bg1"/>
                  </a:solidFill>
                </a:ln>
              </a:endParaRPr>
            </a:p>
          </p:txBody>
        </p:sp>
      </p:grpSp>
      <p:sp>
        <p:nvSpPr>
          <p:cNvPr id="35" name="Freeform 9"/>
          <p:cNvSpPr/>
          <p:nvPr/>
        </p:nvSpPr>
        <p:spPr bwMode="auto">
          <a:xfrm>
            <a:off x="8413115" y="4384040"/>
            <a:ext cx="730885" cy="759460"/>
          </a:xfrm>
          <a:custGeom>
            <a:avLst/>
            <a:gdLst>
              <a:gd name="T0" fmla="*/ 2517306 w 1817"/>
              <a:gd name="T1" fmla="*/ 0 h 1941"/>
              <a:gd name="T2" fmla="*/ 4083878 w 1817"/>
              <a:gd name="T3" fmla="*/ 0 h 1941"/>
              <a:gd name="T4" fmla="*/ 4083878 w 1817"/>
              <a:gd name="T5" fmla="*/ 4349001 h 1941"/>
              <a:gd name="T6" fmla="*/ 0 w 1817"/>
              <a:gd name="T7" fmla="*/ 4349001 h 1941"/>
              <a:gd name="T8" fmla="*/ 2517306 w 1817"/>
              <a:gd name="T9" fmla="*/ 0 h 1941"/>
              <a:gd name="T10" fmla="*/ 0 60000 65536"/>
              <a:gd name="T11" fmla="*/ 0 60000 65536"/>
              <a:gd name="T12" fmla="*/ 0 60000 65536"/>
              <a:gd name="T13" fmla="*/ 0 60000 65536"/>
              <a:gd name="T14" fmla="*/ 0 60000 65536"/>
              <a:gd name="T15" fmla="*/ 0 w 1817"/>
              <a:gd name="T16" fmla="*/ 0 h 1941"/>
              <a:gd name="T17" fmla="*/ 1817 w 1817"/>
              <a:gd name="T18" fmla="*/ 1941 h 1941"/>
            </a:gdLst>
            <a:ahLst/>
            <a:cxnLst>
              <a:cxn ang="T10">
                <a:pos x="T0" y="T1"/>
              </a:cxn>
              <a:cxn ang="T11">
                <a:pos x="T2" y="T3"/>
              </a:cxn>
              <a:cxn ang="T12">
                <a:pos x="T4" y="T5"/>
              </a:cxn>
              <a:cxn ang="T13">
                <a:pos x="T6" y="T7"/>
              </a:cxn>
              <a:cxn ang="T14">
                <a:pos x="T8" y="T9"/>
              </a:cxn>
            </a:cxnLst>
            <a:rect l="T15" t="T16" r="T17" b="T18"/>
            <a:pathLst>
              <a:path w="1817" h="1941">
                <a:moveTo>
                  <a:pt x="1120" y="0"/>
                </a:moveTo>
                <a:lnTo>
                  <a:pt x="1817" y="0"/>
                </a:lnTo>
                <a:lnTo>
                  <a:pt x="1817" y="1941"/>
                </a:lnTo>
                <a:lnTo>
                  <a:pt x="0" y="1941"/>
                </a:lnTo>
                <a:lnTo>
                  <a:pt x="112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36" name="Freeform 9"/>
          <p:cNvSpPr/>
          <p:nvPr/>
        </p:nvSpPr>
        <p:spPr bwMode="auto">
          <a:xfrm>
            <a:off x="8052435" y="4034155"/>
            <a:ext cx="1091565" cy="1109345"/>
          </a:xfrm>
          <a:custGeom>
            <a:avLst/>
            <a:gdLst>
              <a:gd name="T0" fmla="*/ 2517306 w 1817"/>
              <a:gd name="T1" fmla="*/ 0 h 1941"/>
              <a:gd name="T2" fmla="*/ 4083878 w 1817"/>
              <a:gd name="T3" fmla="*/ 0 h 1941"/>
              <a:gd name="T4" fmla="*/ 4083878 w 1817"/>
              <a:gd name="T5" fmla="*/ 4349001 h 1941"/>
              <a:gd name="T6" fmla="*/ 0 w 1817"/>
              <a:gd name="T7" fmla="*/ 4349001 h 1941"/>
              <a:gd name="T8" fmla="*/ 2517306 w 1817"/>
              <a:gd name="T9" fmla="*/ 0 h 1941"/>
              <a:gd name="T10" fmla="*/ 0 60000 65536"/>
              <a:gd name="T11" fmla="*/ 0 60000 65536"/>
              <a:gd name="T12" fmla="*/ 0 60000 65536"/>
              <a:gd name="T13" fmla="*/ 0 60000 65536"/>
              <a:gd name="T14" fmla="*/ 0 60000 65536"/>
              <a:gd name="T15" fmla="*/ 0 w 1817"/>
              <a:gd name="T16" fmla="*/ 0 h 1941"/>
              <a:gd name="T17" fmla="*/ 1817 w 1817"/>
              <a:gd name="T18" fmla="*/ 1941 h 1941"/>
            </a:gdLst>
            <a:ahLst/>
            <a:cxnLst>
              <a:cxn ang="T10">
                <a:pos x="T0" y="T1"/>
              </a:cxn>
              <a:cxn ang="T11">
                <a:pos x="T2" y="T3"/>
              </a:cxn>
              <a:cxn ang="T12">
                <a:pos x="T4" y="T5"/>
              </a:cxn>
              <a:cxn ang="T13">
                <a:pos x="T6" y="T7"/>
              </a:cxn>
              <a:cxn ang="T14">
                <a:pos x="T8" y="T9"/>
              </a:cxn>
            </a:cxnLst>
            <a:rect l="T15" t="T16" r="T17" b="T18"/>
            <a:pathLst>
              <a:path w="1817" h="1941">
                <a:moveTo>
                  <a:pt x="1120" y="0"/>
                </a:moveTo>
                <a:lnTo>
                  <a:pt x="1817" y="0"/>
                </a:lnTo>
                <a:lnTo>
                  <a:pt x="1817" y="1941"/>
                </a:lnTo>
                <a:lnTo>
                  <a:pt x="0" y="1941"/>
                </a:lnTo>
                <a:lnTo>
                  <a:pt x="1120" y="0"/>
                </a:lnTo>
                <a:close/>
              </a:path>
            </a:pathLst>
          </a:custGeom>
          <a:solidFill>
            <a:schemeClr val="accent1"/>
          </a:solidFill>
          <a:ln w="0">
            <a:noFill/>
            <a:prstDash val="solid"/>
            <a:round/>
          </a:ln>
        </p:spPr>
        <p:txBody>
          <a:bodyPr lIns="91434" tIns="45717" rIns="91434" bIns="45717"/>
          <a:lstStyle/>
          <a:p>
            <a:endParaRPr lang="zh-CN" altLang="en-US" sz="100"/>
          </a:p>
        </p:txBody>
      </p:sp>
      <p:pic>
        <p:nvPicPr>
          <p:cNvPr id="3" name="图片 2" descr="蓝色字"/>
          <p:cNvPicPr>
            <a:picLocks noChangeAspect="1"/>
          </p:cNvPicPr>
          <p:nvPr/>
        </p:nvPicPr>
        <p:blipFill>
          <a:blip r:embed="rId4"/>
          <a:stretch>
            <a:fillRect/>
          </a:stretch>
        </p:blipFill>
        <p:spPr>
          <a:xfrm>
            <a:off x="8052435" y="137160"/>
            <a:ext cx="900007" cy="904108"/>
          </a:xfrm>
          <a:prstGeom prst="rect">
            <a:avLst/>
          </a:prstGeom>
        </p:spPr>
      </p:pic>
      <p:pic>
        <p:nvPicPr>
          <p:cNvPr id="15" name="图片 14"/>
          <p:cNvPicPr>
            <a:picLocks noChangeAspect="1"/>
          </p:cNvPicPr>
          <p:nvPr/>
        </p:nvPicPr>
        <p:blipFill>
          <a:blip r:embed="rId5"/>
          <a:srcRect/>
          <a:stretch>
            <a:fillRect/>
          </a:stretch>
        </p:blipFill>
        <p:spPr>
          <a:xfrm>
            <a:off x="90805" y="1041400"/>
            <a:ext cx="1434390" cy="1440011"/>
          </a:xfrm>
          <a:prstGeom prst="ellipse">
            <a:avLst/>
          </a:prstGeom>
        </p:spPr>
      </p:pic>
      <p:pic>
        <p:nvPicPr>
          <p:cNvPr id="8" name="内容占位符 7"/>
          <p:cNvPicPr>
            <a:picLocks noGrp="1" noChangeAspect="1"/>
          </p:cNvPicPr>
          <p:nvPr>
            <p:ph idx="4294967295"/>
          </p:nvPr>
        </p:nvPicPr>
        <p:blipFill>
          <a:blip r:embed="rId6"/>
          <a:srcRect b="27409"/>
          <a:stretch>
            <a:fillRect/>
          </a:stretch>
        </p:blipFill>
        <p:spPr>
          <a:xfrm>
            <a:off x="1784985" y="1041400"/>
            <a:ext cx="1376133" cy="1440011"/>
          </a:xfrm>
          <a:prstGeom prst="ellipse">
            <a:avLst/>
          </a:prstGeom>
        </p:spPr>
      </p:pic>
      <p:pic>
        <p:nvPicPr>
          <p:cNvPr id="12" name="图片 11"/>
          <p:cNvPicPr>
            <a:picLocks noChangeAspect="1"/>
          </p:cNvPicPr>
          <p:nvPr/>
        </p:nvPicPr>
        <p:blipFill>
          <a:blip r:embed="rId7"/>
          <a:srcRect b="31140"/>
          <a:stretch>
            <a:fillRect/>
          </a:stretch>
        </p:blipFill>
        <p:spPr>
          <a:xfrm>
            <a:off x="3573145" y="1041400"/>
            <a:ext cx="1392781" cy="1440011"/>
          </a:xfrm>
          <a:prstGeom prst="ellipse">
            <a:avLst/>
          </a:prstGeom>
        </p:spPr>
      </p:pic>
      <p:pic>
        <p:nvPicPr>
          <p:cNvPr id="10" name="图片 9"/>
          <p:cNvPicPr>
            <a:picLocks noChangeAspect="1"/>
          </p:cNvPicPr>
          <p:nvPr/>
        </p:nvPicPr>
        <p:blipFill>
          <a:blip r:embed="rId8"/>
          <a:srcRect b="29592"/>
          <a:stretch>
            <a:fillRect/>
          </a:stretch>
        </p:blipFill>
        <p:spPr>
          <a:xfrm>
            <a:off x="5378450" y="1041400"/>
            <a:ext cx="1361412" cy="1440011"/>
          </a:xfrm>
          <a:prstGeom prst="ellipse">
            <a:avLst/>
          </a:prstGeom>
        </p:spPr>
      </p:pic>
      <p:pic>
        <p:nvPicPr>
          <p:cNvPr id="11" name="图片 10"/>
          <p:cNvPicPr>
            <a:picLocks noChangeAspect="1"/>
          </p:cNvPicPr>
          <p:nvPr/>
        </p:nvPicPr>
        <p:blipFill>
          <a:blip r:embed="rId9"/>
          <a:srcRect/>
          <a:stretch>
            <a:fillRect/>
          </a:stretch>
        </p:blipFill>
        <p:spPr>
          <a:xfrm>
            <a:off x="7017385" y="1041400"/>
            <a:ext cx="1395952" cy="1440011"/>
          </a:xfrm>
          <a:prstGeom prst="ellipse">
            <a:avLst/>
          </a:prstGeom>
        </p:spPr>
      </p:pic>
      <p:sp>
        <p:nvSpPr>
          <p:cNvPr id="4" name="文本框 3"/>
          <p:cNvSpPr txBox="1"/>
          <p:nvPr/>
        </p:nvSpPr>
        <p:spPr>
          <a:xfrm>
            <a:off x="361315" y="704215"/>
            <a:ext cx="894080" cy="337185"/>
          </a:xfrm>
          <a:prstGeom prst="rect">
            <a:avLst/>
          </a:prstGeom>
          <a:noFill/>
        </p:spPr>
        <p:txBody>
          <a:bodyPr wrap="square" rtlCol="0">
            <a:spAutoFit/>
          </a:bodyPr>
          <a:lstStyle/>
          <a:p>
            <a:pPr algn="l"/>
            <a:r>
              <a:rPr lang="zh-CN" altLang="en-US" sz="1600" b="1">
                <a:solidFill>
                  <a:schemeClr val="tx1"/>
                </a:solidFill>
                <a:effectLst>
                  <a:outerShdw blurRad="38100" dist="19050" dir="2700000" algn="tl" rotWithShape="0">
                    <a:schemeClr val="dk1">
                      <a:alpha val="40000"/>
                    </a:schemeClr>
                  </a:outerShdw>
                </a:effectLst>
              </a:rPr>
              <a:t>宋翔宇</a:t>
            </a:r>
          </a:p>
        </p:txBody>
      </p:sp>
      <p:sp>
        <p:nvSpPr>
          <p:cNvPr id="16" name="文本框 15"/>
          <p:cNvSpPr txBox="1"/>
          <p:nvPr/>
        </p:nvSpPr>
        <p:spPr>
          <a:xfrm>
            <a:off x="2153285" y="704215"/>
            <a:ext cx="639445" cy="337185"/>
          </a:xfrm>
          <a:prstGeom prst="rect">
            <a:avLst/>
          </a:prstGeom>
          <a:noFill/>
        </p:spPr>
        <p:txBody>
          <a:bodyPr wrap="square" rtlCol="0">
            <a:spAutoFit/>
          </a:bodyPr>
          <a:lstStyle/>
          <a:p>
            <a:pPr algn="l"/>
            <a:r>
              <a:rPr lang="zh-CN" altLang="en-US" sz="1600" b="1">
                <a:solidFill>
                  <a:schemeClr val="tx1"/>
                </a:solidFill>
                <a:effectLst>
                  <a:outerShdw blurRad="38100" dist="19050" dir="2700000" algn="tl" rotWithShape="0">
                    <a:schemeClr val="dk1">
                      <a:alpha val="40000"/>
                    </a:schemeClr>
                  </a:outerShdw>
                </a:effectLst>
              </a:rPr>
              <a:t>王芳</a:t>
            </a:r>
          </a:p>
        </p:txBody>
      </p:sp>
      <p:sp>
        <p:nvSpPr>
          <p:cNvPr id="20" name="文本框 19"/>
          <p:cNvSpPr txBox="1"/>
          <p:nvPr/>
        </p:nvSpPr>
        <p:spPr>
          <a:xfrm>
            <a:off x="3876675" y="704215"/>
            <a:ext cx="1193800" cy="337185"/>
          </a:xfrm>
          <a:prstGeom prst="rect">
            <a:avLst/>
          </a:prstGeom>
          <a:noFill/>
        </p:spPr>
        <p:txBody>
          <a:bodyPr wrap="square" rtlCol="0">
            <a:spAutoFit/>
          </a:bodyPr>
          <a:lstStyle/>
          <a:p>
            <a:r>
              <a:rPr lang="zh-CN" altLang="en-US" sz="1600" b="1">
                <a:solidFill>
                  <a:schemeClr val="tx1"/>
                </a:solidFill>
                <a:effectLst>
                  <a:outerShdw blurRad="38100" dist="19050" dir="2700000" algn="tl" rotWithShape="0">
                    <a:schemeClr val="dk1">
                      <a:alpha val="40000"/>
                    </a:schemeClr>
                  </a:outerShdw>
                </a:effectLst>
              </a:rPr>
              <a:t>李满山</a:t>
            </a:r>
          </a:p>
        </p:txBody>
      </p:sp>
      <p:sp>
        <p:nvSpPr>
          <p:cNvPr id="18" name="文本框 17"/>
          <p:cNvSpPr txBox="1"/>
          <p:nvPr/>
        </p:nvSpPr>
        <p:spPr>
          <a:xfrm>
            <a:off x="5631180" y="704215"/>
            <a:ext cx="856615" cy="337185"/>
          </a:xfrm>
          <a:prstGeom prst="rect">
            <a:avLst/>
          </a:prstGeom>
          <a:noFill/>
        </p:spPr>
        <p:txBody>
          <a:bodyPr wrap="square" rtlCol="0">
            <a:spAutoFit/>
          </a:bodyPr>
          <a:lstStyle/>
          <a:p>
            <a:r>
              <a:rPr lang="zh-CN" altLang="en-US" sz="1600" b="1">
                <a:solidFill>
                  <a:schemeClr val="tx1"/>
                </a:solidFill>
                <a:effectLst>
                  <a:outerShdw blurRad="38100" dist="19050" dir="2700000" algn="tl" rotWithShape="0">
                    <a:schemeClr val="dk1">
                      <a:alpha val="40000"/>
                    </a:schemeClr>
                  </a:outerShdw>
                </a:effectLst>
              </a:rPr>
              <a:t>富土全</a:t>
            </a:r>
          </a:p>
        </p:txBody>
      </p:sp>
      <p:sp>
        <p:nvSpPr>
          <p:cNvPr id="13" name="文本框 12"/>
          <p:cNvSpPr txBox="1"/>
          <p:nvPr/>
        </p:nvSpPr>
        <p:spPr>
          <a:xfrm>
            <a:off x="7409815" y="704215"/>
            <a:ext cx="611505" cy="337185"/>
          </a:xfrm>
          <a:prstGeom prst="rect">
            <a:avLst/>
          </a:prstGeom>
          <a:noFill/>
        </p:spPr>
        <p:txBody>
          <a:bodyPr wrap="square" rtlCol="0">
            <a:spAutoFit/>
          </a:bodyPr>
          <a:lstStyle/>
          <a:p>
            <a:r>
              <a:rPr lang="zh-CN" altLang="en-US" sz="1600" b="1">
                <a:solidFill>
                  <a:schemeClr val="tx1"/>
                </a:solidFill>
                <a:effectLst>
                  <a:outerShdw blurRad="38100" dist="19050" dir="2700000" algn="tl" rotWithShape="0">
                    <a:schemeClr val="dk1">
                      <a:alpha val="40000"/>
                    </a:schemeClr>
                  </a:outerShdw>
                </a:effectLst>
              </a:rPr>
              <a:t>郭站</a:t>
            </a:r>
          </a:p>
        </p:txBody>
      </p:sp>
      <p:sp>
        <p:nvSpPr>
          <p:cNvPr id="22" name="文本框 21"/>
          <p:cNvSpPr txBox="1"/>
          <p:nvPr/>
        </p:nvSpPr>
        <p:spPr>
          <a:xfrm>
            <a:off x="38735" y="2571750"/>
            <a:ext cx="1600200" cy="1630045"/>
          </a:xfrm>
          <a:prstGeom prst="rect">
            <a:avLst/>
          </a:prstGeom>
          <a:noFill/>
        </p:spPr>
        <p:txBody>
          <a:bodyPr wrap="square" rtlCol="0">
            <a:spAutoFit/>
          </a:bodyPr>
          <a:lstStyle/>
          <a:p>
            <a:pPr algn="l">
              <a:buNone/>
            </a:pPr>
            <a:r>
              <a:rPr lang="zh-CN" altLang="en-US" sz="1000" b="1"/>
              <a:t>从事国内外日化代理公司代理管理，美容设备的销售管理。</a:t>
            </a:r>
          </a:p>
          <a:p>
            <a:pPr algn="l">
              <a:buNone/>
            </a:pPr>
            <a:r>
              <a:rPr lang="zh-CN" altLang="en-US" sz="1000" b="1"/>
              <a:t>凯美斯美容设备有限公司，</a:t>
            </a:r>
          </a:p>
          <a:p>
            <a:pPr algn="l">
              <a:buNone/>
            </a:pPr>
            <a:r>
              <a:rPr lang="zh-CN" altLang="en-US" sz="1000" b="1"/>
              <a:t>董事长兼销售总监</a:t>
            </a:r>
          </a:p>
          <a:p>
            <a:pPr algn="l">
              <a:buNone/>
            </a:pPr>
            <a:r>
              <a:rPr lang="zh-CN" altLang="en-US" sz="1000" b="1"/>
              <a:t>凯美斯集团，董事长</a:t>
            </a:r>
          </a:p>
          <a:p>
            <a:pPr algn="l">
              <a:buNone/>
            </a:pPr>
            <a:r>
              <a:rPr lang="zh-CN" altLang="en-US" sz="1000" b="1"/>
              <a:t>广州宇泉电子设备有限公司，董事长</a:t>
            </a:r>
          </a:p>
          <a:p>
            <a:pPr algn="l">
              <a:buNone/>
            </a:pPr>
            <a:r>
              <a:rPr lang="zh-CN" altLang="en-US" sz="1000" b="1"/>
              <a:t>广州零美电子商务平台有限公司，董事长</a:t>
            </a:r>
          </a:p>
        </p:txBody>
      </p:sp>
      <p:sp>
        <p:nvSpPr>
          <p:cNvPr id="21" name="文本框 20"/>
          <p:cNvSpPr txBox="1"/>
          <p:nvPr/>
        </p:nvSpPr>
        <p:spPr>
          <a:xfrm>
            <a:off x="1638935" y="2571750"/>
            <a:ext cx="1781810" cy="2245360"/>
          </a:xfrm>
          <a:prstGeom prst="rect">
            <a:avLst/>
          </a:prstGeom>
          <a:noFill/>
        </p:spPr>
        <p:txBody>
          <a:bodyPr wrap="square" rtlCol="0">
            <a:spAutoFit/>
          </a:bodyPr>
          <a:lstStyle/>
          <a:p>
            <a:r>
              <a:rPr lang="zh-CN" altLang="en-US" sz="1000" b="1"/>
              <a:t>辉瑞制药北京分公司，市场营销管理.</a:t>
            </a:r>
          </a:p>
          <a:p>
            <a:r>
              <a:rPr lang="zh-CN" altLang="en-US" sz="1000" b="1"/>
              <a:t>浙江杭萧钢构股份有限公司</a:t>
            </a:r>
          </a:p>
          <a:p>
            <a:r>
              <a:rPr lang="zh-CN" altLang="en-US" sz="1000" b="1"/>
              <a:t>（主板：300477）销售副总</a:t>
            </a:r>
          </a:p>
          <a:p>
            <a:r>
              <a:rPr lang="zh-CN" altLang="en-US" sz="1000" b="1"/>
              <a:t>杭州浩合螺栓有限公司，CEO兼销售总监</a:t>
            </a:r>
          </a:p>
          <a:p>
            <a:r>
              <a:rPr lang="zh-CN" altLang="en-US" sz="1000" b="1"/>
              <a:t>北京国创富盛通信有限公司，副总裁</a:t>
            </a:r>
          </a:p>
          <a:p>
            <a:r>
              <a:rPr lang="zh-CN" altLang="en-US" sz="1000" b="1"/>
              <a:t>杭州紧固件商会，副会长</a:t>
            </a:r>
          </a:p>
          <a:p>
            <a:r>
              <a:rPr lang="zh-CN" altLang="en-US" sz="1000" b="1"/>
              <a:t>广州零美电子商务平台有限公司，CFO兼供应链资源整合。</a:t>
            </a:r>
          </a:p>
          <a:p>
            <a:r>
              <a:rPr lang="zh-CN" altLang="en-US" sz="1000" b="1"/>
              <a:t>塞浦路斯弗瑞德里克学院，管理硕士</a:t>
            </a:r>
          </a:p>
        </p:txBody>
      </p:sp>
      <p:sp>
        <p:nvSpPr>
          <p:cNvPr id="23" name="文本框 22"/>
          <p:cNvSpPr txBox="1"/>
          <p:nvPr/>
        </p:nvSpPr>
        <p:spPr>
          <a:xfrm>
            <a:off x="3435985" y="2571750"/>
            <a:ext cx="1730375" cy="2399665"/>
          </a:xfrm>
          <a:prstGeom prst="rect">
            <a:avLst/>
          </a:prstGeom>
          <a:noFill/>
        </p:spPr>
        <p:txBody>
          <a:bodyPr wrap="square" rtlCol="0">
            <a:spAutoFit/>
          </a:bodyPr>
          <a:lstStyle/>
          <a:p>
            <a:pPr algn="l">
              <a:buNone/>
            </a:pPr>
            <a:r>
              <a:rPr lang="zh-CN" altLang="en-US" sz="1000" b="1"/>
              <a:t>奥美（中国）广告公司，策划总监，广东皮宝制药有限公司，营销经理，年营业额峰值达到1.8亿元。</a:t>
            </a:r>
          </a:p>
          <a:p>
            <a:pPr algn="l">
              <a:buNone/>
            </a:pPr>
            <a:r>
              <a:rPr lang="zh-CN" altLang="en-US" sz="1000" b="1"/>
              <a:t>深圳新海控股集团，总经理兼董事局一秘</a:t>
            </a:r>
          </a:p>
          <a:p>
            <a:pPr algn="l">
              <a:buNone/>
            </a:pPr>
            <a:r>
              <a:rPr lang="zh-CN" altLang="en-US" sz="1000" b="1"/>
              <a:t>天子福制药有限公司，总经理，最高年产值6.6亿元，任职期间成功在纳斯达克OTCBB挂牌交易</a:t>
            </a:r>
          </a:p>
          <a:p>
            <a:pPr algn="l">
              <a:buNone/>
            </a:pPr>
            <a:r>
              <a:rPr lang="zh-CN" altLang="en-US" sz="1000" b="1"/>
              <a:t>长期供职于化妆品行业，从事品牌整合、营销、市场深耕拓展</a:t>
            </a:r>
          </a:p>
          <a:p>
            <a:pPr algn="l">
              <a:buNone/>
            </a:pPr>
            <a:r>
              <a:rPr lang="zh-CN" altLang="en-US" sz="1000" b="1"/>
              <a:t>广州零美电子商务平台有限公司，总经理</a:t>
            </a:r>
          </a:p>
        </p:txBody>
      </p:sp>
      <p:sp>
        <p:nvSpPr>
          <p:cNvPr id="14" name="文本框 13"/>
          <p:cNvSpPr txBox="1"/>
          <p:nvPr/>
        </p:nvSpPr>
        <p:spPr>
          <a:xfrm>
            <a:off x="5306060" y="2571750"/>
            <a:ext cx="1711325" cy="2245360"/>
          </a:xfrm>
          <a:prstGeom prst="rect">
            <a:avLst/>
          </a:prstGeom>
          <a:noFill/>
        </p:spPr>
        <p:txBody>
          <a:bodyPr wrap="square" rtlCol="0">
            <a:spAutoFit/>
          </a:bodyPr>
          <a:lstStyle/>
          <a:p>
            <a:pPr algn="l">
              <a:buNone/>
            </a:pPr>
            <a:r>
              <a:rPr lang="zh-CN" altLang="en-US" sz="1000" b="1"/>
              <a:t>十八年资深供应链采购，资源整合能力强。</a:t>
            </a:r>
          </a:p>
          <a:p>
            <a:pPr algn="l">
              <a:buNone/>
            </a:pPr>
            <a:r>
              <a:rPr lang="zh-CN" altLang="en-US" sz="1000" b="1"/>
              <a:t>广州好迪集团有限公司，采购经理，日用品行业整合和供应链管理。</a:t>
            </a:r>
          </a:p>
          <a:p>
            <a:pPr algn="l">
              <a:buNone/>
            </a:pPr>
            <a:r>
              <a:rPr lang="zh-CN" altLang="en-US" sz="1000" b="1"/>
              <a:t>广州安婕妤生物科技有限公司，采购经理，负责旗下十个品牌日化和专业线品牌化妆品供应链管理。</a:t>
            </a:r>
          </a:p>
          <a:p>
            <a:pPr algn="l">
              <a:buNone/>
            </a:pPr>
            <a:r>
              <a:rPr lang="zh-CN" altLang="en-US" sz="1000" b="1"/>
              <a:t>广州韩亚生物科技有限公司，采购总监，负责彩妆品牌整合和供应链管理</a:t>
            </a:r>
          </a:p>
          <a:p>
            <a:pPr algn="l">
              <a:buNone/>
            </a:pPr>
            <a:r>
              <a:rPr lang="zh-CN" altLang="en-US" sz="1000" b="1"/>
              <a:t>广州零美电子商务平台有限公司，供应链总监</a:t>
            </a:r>
          </a:p>
        </p:txBody>
      </p:sp>
      <p:sp>
        <p:nvSpPr>
          <p:cNvPr id="24" name="文本框 23"/>
          <p:cNvSpPr txBox="1"/>
          <p:nvPr/>
        </p:nvSpPr>
        <p:spPr>
          <a:xfrm>
            <a:off x="7017385" y="2571750"/>
            <a:ext cx="1548765" cy="1630045"/>
          </a:xfrm>
          <a:prstGeom prst="rect">
            <a:avLst/>
          </a:prstGeom>
          <a:noFill/>
        </p:spPr>
        <p:txBody>
          <a:bodyPr wrap="square" rtlCol="0">
            <a:spAutoFit/>
          </a:bodyPr>
          <a:lstStyle/>
          <a:p>
            <a:pPr algn="l">
              <a:buNone/>
            </a:pPr>
            <a:r>
              <a:rPr lang="zh-CN" altLang="en-US" sz="1000" b="1"/>
              <a:t>凯美斯美容设备有限公司，策划兼设计总监</a:t>
            </a:r>
          </a:p>
          <a:p>
            <a:pPr algn="l">
              <a:buNone/>
            </a:pPr>
            <a:r>
              <a:rPr lang="zh-CN" altLang="en-US" sz="1000" b="1"/>
              <a:t>专职研究从事美容仪器行业策划，梳理优化产业链条</a:t>
            </a:r>
          </a:p>
          <a:p>
            <a:pPr algn="l">
              <a:buNone/>
            </a:pPr>
            <a:r>
              <a:rPr lang="zh-CN" altLang="en-US" sz="1000" b="1"/>
              <a:t>零美云合APP研发设计，</a:t>
            </a:r>
          </a:p>
          <a:p>
            <a:pPr algn="l">
              <a:buNone/>
            </a:pPr>
            <a:r>
              <a:rPr lang="zh-CN" altLang="en-US" sz="1000" b="1"/>
              <a:t>技术与运营开发</a:t>
            </a:r>
          </a:p>
          <a:p>
            <a:pPr algn="l">
              <a:buNone/>
            </a:pPr>
            <a:r>
              <a:rPr lang="zh-CN" altLang="en-US" sz="1000" b="1"/>
              <a:t>广州零美电子商务平台有限公司</a:t>
            </a:r>
          </a:p>
          <a:p>
            <a:pPr algn="l">
              <a:buNone/>
            </a:pPr>
            <a:r>
              <a:rPr lang="zh-CN" altLang="en-US" sz="1000" b="1"/>
              <a:t>技术运营总监</a:t>
            </a:r>
          </a:p>
        </p:txBody>
      </p:sp>
    </p:spTree>
  </p:cSld>
  <p:clrMapOvr>
    <a:masterClrMapping/>
  </p:clrMapOvr>
  <mc:AlternateContent xmlns:mc="http://schemas.openxmlformats.org/markup-compatibility/2006" xmlns:p14="http://schemas.microsoft.com/office/powerpoint/2010/main">
    <mc:Choice Requires="p14">
      <p:transition p14:dur="9" advTm="4493">
        <p:blinds dir="vert"/>
      </p:transition>
    </mc:Choice>
    <mc:Fallback xmlns="">
      <p:transition advTm="4493">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97" y="591"/>
            <a:ext cx="9147197" cy="5143218"/>
          </a:xfrm>
          <a:prstGeom prst="rect">
            <a:avLst/>
          </a:prstGeom>
          <a:blipFill dpi="0" rotWithShape="1">
            <a:blip r:embed="rId5">
              <a:lum bright="70000" contrast="-70000"/>
            </a:blip>
            <a:srcRect/>
            <a:stretch>
              <a:fillRect l="-10248" t="-10272" r="-10248" b="-1027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a:p>
        </p:txBody>
      </p:sp>
      <p:sp>
        <p:nvSpPr>
          <p:cNvPr id="16" name="Freeform 6"/>
          <p:cNvSpPr/>
          <p:nvPr/>
        </p:nvSpPr>
        <p:spPr bwMode="auto">
          <a:xfrm>
            <a:off x="0" y="635"/>
            <a:ext cx="5201920" cy="1939925"/>
          </a:xfrm>
          <a:custGeom>
            <a:avLst/>
            <a:gdLst>
              <a:gd name="T0" fmla="*/ 0 w 4146"/>
              <a:gd name="T1" fmla="*/ 0 h 1307"/>
              <a:gd name="T2" fmla="*/ 4146 w 4146"/>
              <a:gd name="T3" fmla="*/ 0 h 1307"/>
              <a:gd name="T4" fmla="*/ 3392 w 4146"/>
              <a:gd name="T5" fmla="*/ 1307 h 1307"/>
              <a:gd name="T6" fmla="*/ 0 w 4146"/>
              <a:gd name="T7" fmla="*/ 1307 h 1307"/>
              <a:gd name="T8" fmla="*/ 0 w 4146"/>
              <a:gd name="T9" fmla="*/ 0 h 1307"/>
            </a:gdLst>
            <a:ahLst/>
            <a:cxnLst>
              <a:cxn ang="0">
                <a:pos x="T0" y="T1"/>
              </a:cxn>
              <a:cxn ang="0">
                <a:pos x="T2" y="T3"/>
              </a:cxn>
              <a:cxn ang="0">
                <a:pos x="T4" y="T5"/>
              </a:cxn>
              <a:cxn ang="0">
                <a:pos x="T6" y="T7"/>
              </a:cxn>
              <a:cxn ang="0">
                <a:pos x="T8" y="T9"/>
              </a:cxn>
            </a:cxnLst>
            <a:rect l="0" t="0" r="r" b="b"/>
            <a:pathLst>
              <a:path w="4146" h="1307">
                <a:moveTo>
                  <a:pt x="0" y="0"/>
                </a:moveTo>
                <a:lnTo>
                  <a:pt x="4146" y="0"/>
                </a:lnTo>
                <a:lnTo>
                  <a:pt x="3392" y="1307"/>
                </a:lnTo>
                <a:lnTo>
                  <a:pt x="0" y="1307"/>
                </a:lnTo>
                <a:lnTo>
                  <a:pt x="0" y="0"/>
                </a:lnTo>
                <a:close/>
              </a:path>
            </a:pathLst>
          </a:custGeom>
          <a:solidFill>
            <a:schemeClr val="bg1">
              <a:lumMod val="85000"/>
            </a:schemeClr>
          </a:solidFill>
          <a:ln w="0">
            <a:noFill/>
            <a:prstDash val="solid"/>
            <a:round/>
          </a:ln>
        </p:spPr>
        <p:txBody>
          <a:bodyPr lIns="91434" tIns="45717" rIns="91434" bIns="45717"/>
          <a:lstStyle/>
          <a:p>
            <a:pPr>
              <a:defRPr/>
            </a:pPr>
            <a:endParaRPr lang="zh-CN" altLang="en-US" sz="100">
              <a:ea typeface="宋体" panose="02010600030101010101" pitchFamily="2" charset="-122"/>
            </a:endParaRPr>
          </a:p>
        </p:txBody>
      </p:sp>
      <p:sp>
        <p:nvSpPr>
          <p:cNvPr id="17" name="Freeform 7"/>
          <p:cNvSpPr/>
          <p:nvPr/>
        </p:nvSpPr>
        <p:spPr bwMode="auto">
          <a:xfrm>
            <a:off x="-3175" y="669925"/>
            <a:ext cx="3618865" cy="1854835"/>
          </a:xfrm>
          <a:custGeom>
            <a:avLst/>
            <a:gdLst>
              <a:gd name="T0" fmla="*/ 0 w 2991"/>
              <a:gd name="T1" fmla="*/ 0 h 1195"/>
              <a:gd name="T2" fmla="*/ 6550319 w 2991"/>
              <a:gd name="T3" fmla="*/ 0 h 1195"/>
              <a:gd name="T4" fmla="*/ 5039213 w 2991"/>
              <a:gd name="T5" fmla="*/ 2608915 h 1195"/>
              <a:gd name="T6" fmla="*/ 0 w 2991"/>
              <a:gd name="T7" fmla="*/ 2608915 h 1195"/>
              <a:gd name="T8" fmla="*/ 0 w 2991"/>
              <a:gd name="T9" fmla="*/ 0 h 1195"/>
              <a:gd name="T10" fmla="*/ 0 60000 65536"/>
              <a:gd name="T11" fmla="*/ 0 60000 65536"/>
              <a:gd name="T12" fmla="*/ 0 60000 65536"/>
              <a:gd name="T13" fmla="*/ 0 60000 65536"/>
              <a:gd name="T14" fmla="*/ 0 60000 65536"/>
              <a:gd name="T15" fmla="*/ 0 w 2991"/>
              <a:gd name="T16" fmla="*/ 0 h 1195"/>
              <a:gd name="T17" fmla="*/ 2991 w 2991"/>
              <a:gd name="T18" fmla="*/ 1195 h 1195"/>
            </a:gdLst>
            <a:ahLst/>
            <a:cxnLst>
              <a:cxn ang="T10">
                <a:pos x="T0" y="T1"/>
              </a:cxn>
              <a:cxn ang="T11">
                <a:pos x="T2" y="T3"/>
              </a:cxn>
              <a:cxn ang="T12">
                <a:pos x="T4" y="T5"/>
              </a:cxn>
              <a:cxn ang="T13">
                <a:pos x="T6" y="T7"/>
              </a:cxn>
              <a:cxn ang="T14">
                <a:pos x="T8" y="T9"/>
              </a:cxn>
            </a:cxnLst>
            <a:rect l="T15" t="T16" r="T17" b="T18"/>
            <a:pathLst>
              <a:path w="2991" h="1195">
                <a:moveTo>
                  <a:pt x="0" y="0"/>
                </a:moveTo>
                <a:lnTo>
                  <a:pt x="2991" y="0"/>
                </a:lnTo>
                <a:lnTo>
                  <a:pt x="2301" y="1195"/>
                </a:lnTo>
                <a:lnTo>
                  <a:pt x="0" y="1195"/>
                </a:lnTo>
                <a:lnTo>
                  <a:pt x="0" y="0"/>
                </a:lnTo>
                <a:close/>
              </a:path>
            </a:pathLst>
          </a:custGeom>
          <a:solidFill>
            <a:schemeClr val="accent2"/>
          </a:solidFill>
          <a:ln w="0">
            <a:noFill/>
            <a:prstDash val="solid"/>
            <a:round/>
          </a:ln>
        </p:spPr>
        <p:txBody>
          <a:bodyPr lIns="91434" tIns="45717" rIns="91434" bIns="45717"/>
          <a:lstStyle/>
          <a:p>
            <a:endParaRPr lang="zh-CN" altLang="en-US" sz="100"/>
          </a:p>
        </p:txBody>
      </p:sp>
      <p:sp>
        <p:nvSpPr>
          <p:cNvPr id="18" name="Freeform 8"/>
          <p:cNvSpPr/>
          <p:nvPr/>
        </p:nvSpPr>
        <p:spPr bwMode="auto">
          <a:xfrm>
            <a:off x="0" y="635"/>
            <a:ext cx="3493770" cy="4278630"/>
          </a:xfrm>
          <a:custGeom>
            <a:avLst/>
            <a:gdLst>
              <a:gd name="T0" fmla="*/ 0 w 2917"/>
              <a:gd name="T1" fmla="*/ 0 h 2785"/>
              <a:gd name="T2" fmla="*/ 6322284 w 2917"/>
              <a:gd name="T3" fmla="*/ 0 h 2785"/>
              <a:gd name="T4" fmla="*/ 2834950 w 2917"/>
              <a:gd name="T5" fmla="*/ 6017399 h 2785"/>
              <a:gd name="T6" fmla="*/ 0 w 2917"/>
              <a:gd name="T7" fmla="*/ 6017399 h 2785"/>
              <a:gd name="T8" fmla="*/ 0 w 2917"/>
              <a:gd name="T9" fmla="*/ 0 h 2785"/>
              <a:gd name="T10" fmla="*/ 0 60000 65536"/>
              <a:gd name="T11" fmla="*/ 0 60000 65536"/>
              <a:gd name="T12" fmla="*/ 0 60000 65536"/>
              <a:gd name="T13" fmla="*/ 0 60000 65536"/>
              <a:gd name="T14" fmla="*/ 0 60000 65536"/>
              <a:gd name="T15" fmla="*/ 0 w 2917"/>
              <a:gd name="T16" fmla="*/ 0 h 2785"/>
              <a:gd name="T17" fmla="*/ 2917 w 2917"/>
              <a:gd name="T18" fmla="*/ 2785 h 2785"/>
            </a:gdLst>
            <a:ahLst/>
            <a:cxnLst>
              <a:cxn ang="T10">
                <a:pos x="T0" y="T1"/>
              </a:cxn>
              <a:cxn ang="T11">
                <a:pos x="T2" y="T3"/>
              </a:cxn>
              <a:cxn ang="T12">
                <a:pos x="T4" y="T5"/>
              </a:cxn>
              <a:cxn ang="T13">
                <a:pos x="T6" y="T7"/>
              </a:cxn>
              <a:cxn ang="T14">
                <a:pos x="T8" y="T9"/>
              </a:cxn>
            </a:cxnLst>
            <a:rect l="T15" t="T16" r="T17" b="T18"/>
            <a:pathLst>
              <a:path w="2917" h="2785">
                <a:moveTo>
                  <a:pt x="0" y="0"/>
                </a:moveTo>
                <a:lnTo>
                  <a:pt x="2917" y="0"/>
                </a:lnTo>
                <a:lnTo>
                  <a:pt x="1308" y="2785"/>
                </a:lnTo>
                <a:lnTo>
                  <a:pt x="0" y="2785"/>
                </a:lnTo>
                <a:lnTo>
                  <a:pt x="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19" name="MH_Number_1"/>
          <p:cNvSpPr/>
          <p:nvPr>
            <p:custDataLst>
              <p:tags r:id="rId1"/>
            </p:custDataLst>
          </p:nvPr>
        </p:nvSpPr>
        <p:spPr>
          <a:xfrm>
            <a:off x="3615865" y="1775476"/>
            <a:ext cx="1451861" cy="145088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72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imes New Roman" panose="02020603050405020304" pitchFamily="18" charset="0"/>
              </a:rPr>
              <a:t>04</a:t>
            </a:r>
          </a:p>
        </p:txBody>
      </p:sp>
      <p:sp>
        <p:nvSpPr>
          <p:cNvPr id="20" name="MH_Entry_1"/>
          <p:cNvSpPr/>
          <p:nvPr>
            <p:custDataLst>
              <p:tags r:id="rId2"/>
            </p:custDataLst>
          </p:nvPr>
        </p:nvSpPr>
        <p:spPr>
          <a:xfrm>
            <a:off x="5366478" y="2200291"/>
            <a:ext cx="3434137" cy="60084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rPr>
              <a:t>公司结构</a:t>
            </a:r>
          </a:p>
        </p:txBody>
      </p:sp>
      <p:sp>
        <p:nvSpPr>
          <p:cNvPr id="10" name="Freeform 9"/>
          <p:cNvSpPr/>
          <p:nvPr/>
        </p:nvSpPr>
        <p:spPr bwMode="auto">
          <a:xfrm>
            <a:off x="8052435" y="4034155"/>
            <a:ext cx="1091565" cy="1109345"/>
          </a:xfrm>
          <a:custGeom>
            <a:avLst/>
            <a:gdLst>
              <a:gd name="T0" fmla="*/ 2517306 w 1817"/>
              <a:gd name="T1" fmla="*/ 0 h 1941"/>
              <a:gd name="T2" fmla="*/ 4083878 w 1817"/>
              <a:gd name="T3" fmla="*/ 0 h 1941"/>
              <a:gd name="T4" fmla="*/ 4083878 w 1817"/>
              <a:gd name="T5" fmla="*/ 4349001 h 1941"/>
              <a:gd name="T6" fmla="*/ 0 w 1817"/>
              <a:gd name="T7" fmla="*/ 4349001 h 1941"/>
              <a:gd name="T8" fmla="*/ 2517306 w 1817"/>
              <a:gd name="T9" fmla="*/ 0 h 1941"/>
              <a:gd name="T10" fmla="*/ 0 60000 65536"/>
              <a:gd name="T11" fmla="*/ 0 60000 65536"/>
              <a:gd name="T12" fmla="*/ 0 60000 65536"/>
              <a:gd name="T13" fmla="*/ 0 60000 65536"/>
              <a:gd name="T14" fmla="*/ 0 60000 65536"/>
              <a:gd name="T15" fmla="*/ 0 w 1817"/>
              <a:gd name="T16" fmla="*/ 0 h 1941"/>
              <a:gd name="T17" fmla="*/ 1817 w 1817"/>
              <a:gd name="T18" fmla="*/ 1941 h 1941"/>
            </a:gdLst>
            <a:ahLst/>
            <a:cxnLst>
              <a:cxn ang="T10">
                <a:pos x="T0" y="T1"/>
              </a:cxn>
              <a:cxn ang="T11">
                <a:pos x="T2" y="T3"/>
              </a:cxn>
              <a:cxn ang="T12">
                <a:pos x="T4" y="T5"/>
              </a:cxn>
              <a:cxn ang="T13">
                <a:pos x="T6" y="T7"/>
              </a:cxn>
              <a:cxn ang="T14">
                <a:pos x="T8" y="T9"/>
              </a:cxn>
            </a:cxnLst>
            <a:rect l="T15" t="T16" r="T17" b="T18"/>
            <a:pathLst>
              <a:path w="1817" h="1941">
                <a:moveTo>
                  <a:pt x="1120" y="0"/>
                </a:moveTo>
                <a:lnTo>
                  <a:pt x="1817" y="0"/>
                </a:lnTo>
                <a:lnTo>
                  <a:pt x="1817" y="1941"/>
                </a:lnTo>
                <a:lnTo>
                  <a:pt x="0" y="1941"/>
                </a:lnTo>
                <a:lnTo>
                  <a:pt x="1120" y="0"/>
                </a:lnTo>
                <a:close/>
              </a:path>
            </a:pathLst>
          </a:custGeom>
          <a:solidFill>
            <a:schemeClr val="accent1"/>
          </a:solidFill>
          <a:ln w="0">
            <a:noFill/>
            <a:prstDash val="solid"/>
            <a:round/>
          </a:ln>
        </p:spPr>
        <p:txBody>
          <a:bodyPr lIns="91434" tIns="45717" rIns="91434" bIns="45717"/>
          <a:lstStyle/>
          <a:p>
            <a:endParaRPr lang="zh-CN" altLang="en-US" sz="100"/>
          </a:p>
        </p:txBody>
      </p:sp>
      <p:pic>
        <p:nvPicPr>
          <p:cNvPr id="2" name="图片 1" descr="微信图片_20171120155356"/>
          <p:cNvPicPr>
            <a:picLocks noChangeAspect="1"/>
          </p:cNvPicPr>
          <p:nvPr/>
        </p:nvPicPr>
        <p:blipFill>
          <a:blip r:embed="rId6"/>
          <a:stretch>
            <a:fillRect/>
          </a:stretch>
        </p:blipFill>
        <p:spPr>
          <a:xfrm>
            <a:off x="718185" y="881380"/>
            <a:ext cx="1636395" cy="16433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9" advTm="2480">
        <p:blinds dir="vert"/>
      </p:transition>
    </mc:Choice>
    <mc:Fallback xmlns="">
      <p:transition advTm="248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p:stCondLst>
                              <p:cond delay="1000"/>
                            </p:stCondLst>
                            <p:childTnLst>
                              <p:par>
                                <p:cTn id="26" presetID="2" presetClass="entr" presetSubtype="8"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0-#ppt_w/2"/>
                                          </p:val>
                                        </p:tav>
                                        <p:tav tm="100000">
                                          <p:val>
                                            <p:strVal val="#ppt_x"/>
                                          </p:val>
                                        </p:tav>
                                      </p:tavLst>
                                    </p:anim>
                                    <p:anim calcmode="lin" valueType="num">
                                      <p:cBhvr additive="base">
                                        <p:cTn id="29" dur="500" fill="hold"/>
                                        <p:tgtEl>
                                          <p:spTgt spid="19"/>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0-#ppt_w/2"/>
                                          </p:val>
                                        </p:tav>
                                        <p:tav tm="100000">
                                          <p:val>
                                            <p:strVal val="#ppt_x"/>
                                          </p:val>
                                        </p:tav>
                                      </p:tavLst>
                                    </p:anim>
                                    <p:anim calcmode="lin" valueType="num">
                                      <p:cBhvr additive="base">
                                        <p:cTn id="33"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19" grpId="0" bldLvl="0" animBg="1"/>
      <p:bldP spid="20" grpId="0" bldLvl="0" animBg="1"/>
      <p:bldP spid="10"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97" y="591"/>
            <a:ext cx="9147197" cy="5143218"/>
          </a:xfrm>
          <a:prstGeom prst="rect">
            <a:avLst/>
          </a:prstGeom>
          <a:blipFill dpi="0" rotWithShape="1">
            <a:blip r:embed="rId5">
              <a:lum bright="70000" contrast="-70000"/>
            </a:blip>
            <a:srcRect/>
            <a:stretch>
              <a:fillRect l="-10248" t="-10272" r="-10248" b="-1027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a:p>
        </p:txBody>
      </p:sp>
      <p:sp>
        <p:nvSpPr>
          <p:cNvPr id="16" name="Freeform 6"/>
          <p:cNvSpPr/>
          <p:nvPr/>
        </p:nvSpPr>
        <p:spPr bwMode="auto">
          <a:xfrm>
            <a:off x="0" y="635"/>
            <a:ext cx="5201920" cy="1939925"/>
          </a:xfrm>
          <a:custGeom>
            <a:avLst/>
            <a:gdLst>
              <a:gd name="T0" fmla="*/ 0 w 4146"/>
              <a:gd name="T1" fmla="*/ 0 h 1307"/>
              <a:gd name="T2" fmla="*/ 4146 w 4146"/>
              <a:gd name="T3" fmla="*/ 0 h 1307"/>
              <a:gd name="T4" fmla="*/ 3392 w 4146"/>
              <a:gd name="T5" fmla="*/ 1307 h 1307"/>
              <a:gd name="T6" fmla="*/ 0 w 4146"/>
              <a:gd name="T7" fmla="*/ 1307 h 1307"/>
              <a:gd name="T8" fmla="*/ 0 w 4146"/>
              <a:gd name="T9" fmla="*/ 0 h 1307"/>
            </a:gdLst>
            <a:ahLst/>
            <a:cxnLst>
              <a:cxn ang="0">
                <a:pos x="T0" y="T1"/>
              </a:cxn>
              <a:cxn ang="0">
                <a:pos x="T2" y="T3"/>
              </a:cxn>
              <a:cxn ang="0">
                <a:pos x="T4" y="T5"/>
              </a:cxn>
              <a:cxn ang="0">
                <a:pos x="T6" y="T7"/>
              </a:cxn>
              <a:cxn ang="0">
                <a:pos x="T8" y="T9"/>
              </a:cxn>
            </a:cxnLst>
            <a:rect l="0" t="0" r="r" b="b"/>
            <a:pathLst>
              <a:path w="4146" h="1307">
                <a:moveTo>
                  <a:pt x="0" y="0"/>
                </a:moveTo>
                <a:lnTo>
                  <a:pt x="4146" y="0"/>
                </a:lnTo>
                <a:lnTo>
                  <a:pt x="3392" y="1307"/>
                </a:lnTo>
                <a:lnTo>
                  <a:pt x="0" y="1307"/>
                </a:lnTo>
                <a:lnTo>
                  <a:pt x="0" y="0"/>
                </a:lnTo>
                <a:close/>
              </a:path>
            </a:pathLst>
          </a:custGeom>
          <a:solidFill>
            <a:schemeClr val="bg1">
              <a:lumMod val="85000"/>
            </a:schemeClr>
          </a:solidFill>
          <a:ln w="0">
            <a:noFill/>
            <a:prstDash val="solid"/>
            <a:round/>
          </a:ln>
        </p:spPr>
        <p:txBody>
          <a:bodyPr lIns="91434" tIns="45717" rIns="91434" bIns="45717"/>
          <a:lstStyle/>
          <a:p>
            <a:pPr>
              <a:defRPr/>
            </a:pPr>
            <a:endParaRPr lang="zh-CN" altLang="en-US" sz="100">
              <a:ea typeface="宋体" panose="02010600030101010101" pitchFamily="2" charset="-122"/>
            </a:endParaRPr>
          </a:p>
        </p:txBody>
      </p:sp>
      <p:sp>
        <p:nvSpPr>
          <p:cNvPr id="17" name="Freeform 7"/>
          <p:cNvSpPr/>
          <p:nvPr/>
        </p:nvSpPr>
        <p:spPr bwMode="auto">
          <a:xfrm>
            <a:off x="-3175" y="669925"/>
            <a:ext cx="3618865" cy="1854835"/>
          </a:xfrm>
          <a:custGeom>
            <a:avLst/>
            <a:gdLst>
              <a:gd name="T0" fmla="*/ 0 w 2991"/>
              <a:gd name="T1" fmla="*/ 0 h 1195"/>
              <a:gd name="T2" fmla="*/ 6550319 w 2991"/>
              <a:gd name="T3" fmla="*/ 0 h 1195"/>
              <a:gd name="T4" fmla="*/ 5039213 w 2991"/>
              <a:gd name="T5" fmla="*/ 2608915 h 1195"/>
              <a:gd name="T6" fmla="*/ 0 w 2991"/>
              <a:gd name="T7" fmla="*/ 2608915 h 1195"/>
              <a:gd name="T8" fmla="*/ 0 w 2991"/>
              <a:gd name="T9" fmla="*/ 0 h 1195"/>
              <a:gd name="T10" fmla="*/ 0 60000 65536"/>
              <a:gd name="T11" fmla="*/ 0 60000 65536"/>
              <a:gd name="T12" fmla="*/ 0 60000 65536"/>
              <a:gd name="T13" fmla="*/ 0 60000 65536"/>
              <a:gd name="T14" fmla="*/ 0 60000 65536"/>
              <a:gd name="T15" fmla="*/ 0 w 2991"/>
              <a:gd name="T16" fmla="*/ 0 h 1195"/>
              <a:gd name="T17" fmla="*/ 2991 w 2991"/>
              <a:gd name="T18" fmla="*/ 1195 h 1195"/>
            </a:gdLst>
            <a:ahLst/>
            <a:cxnLst>
              <a:cxn ang="T10">
                <a:pos x="T0" y="T1"/>
              </a:cxn>
              <a:cxn ang="T11">
                <a:pos x="T2" y="T3"/>
              </a:cxn>
              <a:cxn ang="T12">
                <a:pos x="T4" y="T5"/>
              </a:cxn>
              <a:cxn ang="T13">
                <a:pos x="T6" y="T7"/>
              </a:cxn>
              <a:cxn ang="T14">
                <a:pos x="T8" y="T9"/>
              </a:cxn>
            </a:cxnLst>
            <a:rect l="T15" t="T16" r="T17" b="T18"/>
            <a:pathLst>
              <a:path w="2991" h="1195">
                <a:moveTo>
                  <a:pt x="0" y="0"/>
                </a:moveTo>
                <a:lnTo>
                  <a:pt x="2991" y="0"/>
                </a:lnTo>
                <a:lnTo>
                  <a:pt x="2301" y="1195"/>
                </a:lnTo>
                <a:lnTo>
                  <a:pt x="0" y="1195"/>
                </a:lnTo>
                <a:lnTo>
                  <a:pt x="0" y="0"/>
                </a:lnTo>
                <a:close/>
              </a:path>
            </a:pathLst>
          </a:custGeom>
          <a:solidFill>
            <a:schemeClr val="accent2"/>
          </a:solidFill>
          <a:ln w="0">
            <a:noFill/>
            <a:prstDash val="solid"/>
            <a:round/>
          </a:ln>
        </p:spPr>
        <p:txBody>
          <a:bodyPr lIns="91434" tIns="45717" rIns="91434" bIns="45717"/>
          <a:lstStyle/>
          <a:p>
            <a:endParaRPr lang="zh-CN" altLang="en-US" sz="100"/>
          </a:p>
        </p:txBody>
      </p:sp>
      <p:sp>
        <p:nvSpPr>
          <p:cNvPr id="18" name="Freeform 8"/>
          <p:cNvSpPr/>
          <p:nvPr/>
        </p:nvSpPr>
        <p:spPr bwMode="auto">
          <a:xfrm>
            <a:off x="0" y="635"/>
            <a:ext cx="3493770" cy="4278630"/>
          </a:xfrm>
          <a:custGeom>
            <a:avLst/>
            <a:gdLst>
              <a:gd name="T0" fmla="*/ 0 w 2917"/>
              <a:gd name="T1" fmla="*/ 0 h 2785"/>
              <a:gd name="T2" fmla="*/ 6322284 w 2917"/>
              <a:gd name="T3" fmla="*/ 0 h 2785"/>
              <a:gd name="T4" fmla="*/ 2834950 w 2917"/>
              <a:gd name="T5" fmla="*/ 6017399 h 2785"/>
              <a:gd name="T6" fmla="*/ 0 w 2917"/>
              <a:gd name="T7" fmla="*/ 6017399 h 2785"/>
              <a:gd name="T8" fmla="*/ 0 w 2917"/>
              <a:gd name="T9" fmla="*/ 0 h 2785"/>
              <a:gd name="T10" fmla="*/ 0 60000 65536"/>
              <a:gd name="T11" fmla="*/ 0 60000 65536"/>
              <a:gd name="T12" fmla="*/ 0 60000 65536"/>
              <a:gd name="T13" fmla="*/ 0 60000 65536"/>
              <a:gd name="T14" fmla="*/ 0 60000 65536"/>
              <a:gd name="T15" fmla="*/ 0 w 2917"/>
              <a:gd name="T16" fmla="*/ 0 h 2785"/>
              <a:gd name="T17" fmla="*/ 2917 w 2917"/>
              <a:gd name="T18" fmla="*/ 2785 h 2785"/>
            </a:gdLst>
            <a:ahLst/>
            <a:cxnLst>
              <a:cxn ang="T10">
                <a:pos x="T0" y="T1"/>
              </a:cxn>
              <a:cxn ang="T11">
                <a:pos x="T2" y="T3"/>
              </a:cxn>
              <a:cxn ang="T12">
                <a:pos x="T4" y="T5"/>
              </a:cxn>
              <a:cxn ang="T13">
                <a:pos x="T6" y="T7"/>
              </a:cxn>
              <a:cxn ang="T14">
                <a:pos x="T8" y="T9"/>
              </a:cxn>
            </a:cxnLst>
            <a:rect l="T15" t="T16" r="T17" b="T18"/>
            <a:pathLst>
              <a:path w="2917" h="2785">
                <a:moveTo>
                  <a:pt x="0" y="0"/>
                </a:moveTo>
                <a:lnTo>
                  <a:pt x="2917" y="0"/>
                </a:lnTo>
                <a:lnTo>
                  <a:pt x="1308" y="2785"/>
                </a:lnTo>
                <a:lnTo>
                  <a:pt x="0" y="2785"/>
                </a:lnTo>
                <a:lnTo>
                  <a:pt x="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19" name="MH_Number_1"/>
          <p:cNvSpPr/>
          <p:nvPr>
            <p:custDataLst>
              <p:tags r:id="rId1"/>
            </p:custDataLst>
          </p:nvPr>
        </p:nvSpPr>
        <p:spPr>
          <a:xfrm>
            <a:off x="3615865" y="1775476"/>
            <a:ext cx="1451861" cy="145088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72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imes New Roman" panose="02020603050405020304" pitchFamily="18" charset="0"/>
              </a:rPr>
              <a:t>05</a:t>
            </a:r>
          </a:p>
        </p:txBody>
      </p:sp>
      <p:sp>
        <p:nvSpPr>
          <p:cNvPr id="20" name="MH_Entry_1"/>
          <p:cNvSpPr/>
          <p:nvPr>
            <p:custDataLst>
              <p:tags r:id="rId2"/>
            </p:custDataLst>
          </p:nvPr>
        </p:nvSpPr>
        <p:spPr>
          <a:xfrm>
            <a:off x="5356953" y="2200291"/>
            <a:ext cx="3434137" cy="60084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rPr>
              <a:t>市场竞争</a:t>
            </a:r>
          </a:p>
        </p:txBody>
      </p:sp>
      <p:sp>
        <p:nvSpPr>
          <p:cNvPr id="10" name="Freeform 9"/>
          <p:cNvSpPr/>
          <p:nvPr/>
        </p:nvSpPr>
        <p:spPr bwMode="auto">
          <a:xfrm>
            <a:off x="8052435" y="4034155"/>
            <a:ext cx="1091565" cy="1109345"/>
          </a:xfrm>
          <a:custGeom>
            <a:avLst/>
            <a:gdLst>
              <a:gd name="T0" fmla="*/ 2517306 w 1817"/>
              <a:gd name="T1" fmla="*/ 0 h 1941"/>
              <a:gd name="T2" fmla="*/ 4083878 w 1817"/>
              <a:gd name="T3" fmla="*/ 0 h 1941"/>
              <a:gd name="T4" fmla="*/ 4083878 w 1817"/>
              <a:gd name="T5" fmla="*/ 4349001 h 1941"/>
              <a:gd name="T6" fmla="*/ 0 w 1817"/>
              <a:gd name="T7" fmla="*/ 4349001 h 1941"/>
              <a:gd name="T8" fmla="*/ 2517306 w 1817"/>
              <a:gd name="T9" fmla="*/ 0 h 1941"/>
              <a:gd name="T10" fmla="*/ 0 60000 65536"/>
              <a:gd name="T11" fmla="*/ 0 60000 65536"/>
              <a:gd name="T12" fmla="*/ 0 60000 65536"/>
              <a:gd name="T13" fmla="*/ 0 60000 65536"/>
              <a:gd name="T14" fmla="*/ 0 60000 65536"/>
              <a:gd name="T15" fmla="*/ 0 w 1817"/>
              <a:gd name="T16" fmla="*/ 0 h 1941"/>
              <a:gd name="T17" fmla="*/ 1817 w 1817"/>
              <a:gd name="T18" fmla="*/ 1941 h 1941"/>
            </a:gdLst>
            <a:ahLst/>
            <a:cxnLst>
              <a:cxn ang="T10">
                <a:pos x="T0" y="T1"/>
              </a:cxn>
              <a:cxn ang="T11">
                <a:pos x="T2" y="T3"/>
              </a:cxn>
              <a:cxn ang="T12">
                <a:pos x="T4" y="T5"/>
              </a:cxn>
              <a:cxn ang="T13">
                <a:pos x="T6" y="T7"/>
              </a:cxn>
              <a:cxn ang="T14">
                <a:pos x="T8" y="T9"/>
              </a:cxn>
            </a:cxnLst>
            <a:rect l="T15" t="T16" r="T17" b="T18"/>
            <a:pathLst>
              <a:path w="1817" h="1941">
                <a:moveTo>
                  <a:pt x="1120" y="0"/>
                </a:moveTo>
                <a:lnTo>
                  <a:pt x="1817" y="0"/>
                </a:lnTo>
                <a:lnTo>
                  <a:pt x="1817" y="1941"/>
                </a:lnTo>
                <a:lnTo>
                  <a:pt x="0" y="1941"/>
                </a:lnTo>
                <a:lnTo>
                  <a:pt x="1120" y="0"/>
                </a:lnTo>
                <a:close/>
              </a:path>
            </a:pathLst>
          </a:custGeom>
          <a:solidFill>
            <a:schemeClr val="accent1"/>
          </a:solidFill>
          <a:ln w="0">
            <a:noFill/>
            <a:prstDash val="solid"/>
            <a:round/>
          </a:ln>
        </p:spPr>
        <p:txBody>
          <a:bodyPr lIns="91434" tIns="45717" rIns="91434" bIns="45717"/>
          <a:lstStyle/>
          <a:p>
            <a:endParaRPr lang="zh-CN" altLang="en-US" sz="100"/>
          </a:p>
        </p:txBody>
      </p:sp>
      <p:pic>
        <p:nvPicPr>
          <p:cNvPr id="2" name="图片 1" descr="微信图片_20171120155356"/>
          <p:cNvPicPr>
            <a:picLocks noChangeAspect="1"/>
          </p:cNvPicPr>
          <p:nvPr/>
        </p:nvPicPr>
        <p:blipFill>
          <a:blip r:embed="rId6"/>
          <a:stretch>
            <a:fillRect/>
          </a:stretch>
        </p:blipFill>
        <p:spPr>
          <a:xfrm>
            <a:off x="718185" y="881380"/>
            <a:ext cx="1636395" cy="16433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9" advTm="2480">
        <p:blinds dir="vert"/>
      </p:transition>
    </mc:Choice>
    <mc:Fallback xmlns="">
      <p:transition advTm="248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p:stCondLst>
                              <p:cond delay="1000"/>
                            </p:stCondLst>
                            <p:childTnLst>
                              <p:par>
                                <p:cTn id="26" presetID="2" presetClass="entr" presetSubtype="8"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0-#ppt_w/2"/>
                                          </p:val>
                                        </p:tav>
                                        <p:tav tm="100000">
                                          <p:val>
                                            <p:strVal val="#ppt_x"/>
                                          </p:val>
                                        </p:tav>
                                      </p:tavLst>
                                    </p:anim>
                                    <p:anim calcmode="lin" valueType="num">
                                      <p:cBhvr additive="base">
                                        <p:cTn id="29" dur="500" fill="hold"/>
                                        <p:tgtEl>
                                          <p:spTgt spid="19"/>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0-#ppt_w/2"/>
                                          </p:val>
                                        </p:tav>
                                        <p:tav tm="100000">
                                          <p:val>
                                            <p:strVal val="#ppt_x"/>
                                          </p:val>
                                        </p:tav>
                                      </p:tavLst>
                                    </p:anim>
                                    <p:anim calcmode="lin" valueType="num">
                                      <p:cBhvr additive="base">
                                        <p:cTn id="33"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19" grpId="0" bldLvl="0" animBg="1"/>
      <p:bldP spid="20" grpId="0" bldLvl="0" animBg="1"/>
      <p:bldP spid="10"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微信图片_20171120190048"/>
          <p:cNvPicPr>
            <a:picLocks noChangeAspect="1"/>
          </p:cNvPicPr>
          <p:nvPr/>
        </p:nvPicPr>
        <p:blipFill>
          <a:blip r:embed="rId4"/>
          <a:stretch>
            <a:fillRect/>
          </a:stretch>
        </p:blipFill>
        <p:spPr>
          <a:xfrm>
            <a:off x="687070" y="1041400"/>
            <a:ext cx="2534285" cy="2534285"/>
          </a:xfrm>
          <a:prstGeom prst="rect">
            <a:avLst/>
          </a:prstGeom>
        </p:spPr>
      </p:pic>
      <p:sp>
        <p:nvSpPr>
          <p:cNvPr id="17" name="MH_Entry_1"/>
          <p:cNvSpPr/>
          <p:nvPr>
            <p:custDataLst>
              <p:tags r:id="rId1"/>
            </p:custDataLst>
          </p:nvPr>
        </p:nvSpPr>
        <p:spPr>
          <a:xfrm>
            <a:off x="608965" y="137160"/>
            <a:ext cx="3017520" cy="374015"/>
          </a:xfrm>
          <a:prstGeom prst="rect">
            <a:avLst/>
          </a:prstGeom>
          <a:noFill/>
          <a:ln>
            <a:solidFill>
              <a:srgbClr val="1F665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r>
              <a:rPr lang="zh-CN" altLang="en-US" b="1" dirty="0">
                <a:solidFill>
                  <a:schemeClr val="tx1"/>
                </a:solidFill>
                <a:latin typeface="微软雅黑" panose="020B0503020204020204" charset="-122"/>
                <a:ea typeface="微软雅黑" panose="020B0503020204020204" charset="-122"/>
              </a:rPr>
              <a:t>市场竞争</a:t>
            </a:r>
            <a:r>
              <a:rPr lang="en-US" altLang="zh-CN" b="1" dirty="0">
                <a:solidFill>
                  <a:schemeClr val="tx1"/>
                </a:solidFill>
                <a:latin typeface="微软雅黑" panose="020B0503020204020204" charset="-122"/>
                <a:ea typeface="微软雅黑" panose="020B0503020204020204" charset="-122"/>
              </a:rPr>
              <a:t>——</a:t>
            </a:r>
            <a:r>
              <a:rPr lang="zh-CN" altLang="en-US" b="1" dirty="0">
                <a:solidFill>
                  <a:schemeClr val="tx1"/>
                </a:solidFill>
                <a:latin typeface="微软雅黑" panose="020B0503020204020204" charset="-122"/>
                <a:ea typeface="微软雅黑" panose="020B0503020204020204" charset="-122"/>
              </a:rPr>
              <a:t>线下竞争</a:t>
            </a:r>
          </a:p>
        </p:txBody>
      </p:sp>
      <p:cxnSp>
        <p:nvCxnSpPr>
          <p:cNvPr id="44" name="Straight Connector 43"/>
          <p:cNvCxnSpPr/>
          <p:nvPr/>
        </p:nvCxnSpPr>
        <p:spPr>
          <a:xfrm>
            <a:off x="1187969" y="4033857"/>
            <a:ext cx="6768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userDrawn="1"/>
        </p:nvGrpSpPr>
        <p:grpSpPr>
          <a:xfrm>
            <a:off x="90567" y="114749"/>
            <a:ext cx="396477" cy="396546"/>
            <a:chOff x="590549" y="247651"/>
            <a:chExt cx="666750" cy="666750"/>
          </a:xfrm>
        </p:grpSpPr>
        <p:sp>
          <p:nvSpPr>
            <p:cNvPr id="33" name="任意多边形 32"/>
            <p:cNvSpPr/>
            <p:nvPr userDrawn="1"/>
          </p:nvSpPr>
          <p:spPr>
            <a:xfrm rot="10800000" flipV="1">
              <a:off x="590549" y="247651"/>
              <a:ext cx="666750" cy="666750"/>
            </a:xfrm>
            <a:custGeom>
              <a:avLst/>
              <a:gdLst>
                <a:gd name="connsiteX0" fmla="*/ 0 w 6400799"/>
                <a:gd name="connsiteY0" fmla="*/ 0 h 6400799"/>
                <a:gd name="connsiteX1" fmla="*/ 6400799 w 6400799"/>
                <a:gd name="connsiteY1" fmla="*/ 6400799 h 6400799"/>
                <a:gd name="connsiteX2" fmla="*/ 0 w 6400799"/>
                <a:gd name="connsiteY2" fmla="*/ 6400799 h 6400799"/>
              </a:gdLst>
              <a:ahLst/>
              <a:cxnLst>
                <a:cxn ang="0">
                  <a:pos x="connsiteX0" y="connsiteY0"/>
                </a:cxn>
                <a:cxn ang="0">
                  <a:pos x="connsiteX1" y="connsiteY1"/>
                </a:cxn>
                <a:cxn ang="0">
                  <a:pos x="connsiteX2" y="connsiteY2"/>
                </a:cxn>
              </a:cxnLst>
              <a:rect l="l" t="t" r="r" b="b"/>
              <a:pathLst>
                <a:path w="6400799" h="6400799">
                  <a:moveTo>
                    <a:pt x="0" y="0"/>
                  </a:moveTo>
                  <a:lnTo>
                    <a:pt x="6400799" y="6400799"/>
                  </a:lnTo>
                  <a:lnTo>
                    <a:pt x="0" y="6400799"/>
                  </a:lnTo>
                  <a:close/>
                </a:path>
              </a:pathLst>
            </a:custGeom>
            <a:solidFill>
              <a:schemeClr val="accent1"/>
            </a:solidFill>
            <a:ln>
              <a:noFill/>
            </a:ln>
            <a:effectLst>
              <a:outerShdw blurRad="419100" dist="38100" dir="16200000" sx="62000" sy="62000" rotWithShape="0">
                <a:prstClr val="black">
                  <a:alpha val="9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50" dirty="0">
                <a:ln>
                  <a:solidFill>
                    <a:schemeClr val="bg1"/>
                  </a:solidFill>
                </a:ln>
              </a:endParaRPr>
            </a:p>
          </p:txBody>
        </p:sp>
        <p:sp>
          <p:nvSpPr>
            <p:cNvPr id="34" name="任意多边形 33"/>
            <p:cNvSpPr/>
            <p:nvPr userDrawn="1"/>
          </p:nvSpPr>
          <p:spPr>
            <a:xfrm rot="10800000" flipV="1">
              <a:off x="919162" y="576264"/>
              <a:ext cx="338136" cy="338136"/>
            </a:xfrm>
            <a:custGeom>
              <a:avLst/>
              <a:gdLst>
                <a:gd name="connsiteX0" fmla="*/ 0 w 6400799"/>
                <a:gd name="connsiteY0" fmla="*/ 0 h 6400799"/>
                <a:gd name="connsiteX1" fmla="*/ 6400799 w 6400799"/>
                <a:gd name="connsiteY1" fmla="*/ 6400799 h 6400799"/>
                <a:gd name="connsiteX2" fmla="*/ 0 w 6400799"/>
                <a:gd name="connsiteY2" fmla="*/ 6400799 h 6400799"/>
              </a:gdLst>
              <a:ahLst/>
              <a:cxnLst>
                <a:cxn ang="0">
                  <a:pos x="connsiteX0" y="connsiteY0"/>
                </a:cxn>
                <a:cxn ang="0">
                  <a:pos x="connsiteX1" y="connsiteY1"/>
                </a:cxn>
                <a:cxn ang="0">
                  <a:pos x="connsiteX2" y="connsiteY2"/>
                </a:cxn>
              </a:cxnLst>
              <a:rect l="l" t="t" r="r" b="b"/>
              <a:pathLst>
                <a:path w="6400799" h="6400799">
                  <a:moveTo>
                    <a:pt x="0" y="0"/>
                  </a:moveTo>
                  <a:lnTo>
                    <a:pt x="6400799" y="6400799"/>
                  </a:lnTo>
                  <a:lnTo>
                    <a:pt x="0" y="6400799"/>
                  </a:lnTo>
                  <a:close/>
                </a:path>
              </a:pathLst>
            </a:custGeom>
            <a:solidFill>
              <a:schemeClr val="accent2"/>
            </a:solidFill>
            <a:ln>
              <a:noFill/>
            </a:ln>
            <a:effectLst>
              <a:outerShdw blurRad="419100" dist="38100" dir="16200000" sx="62000" sy="62000" rotWithShape="0">
                <a:prstClr val="black">
                  <a:alpha val="9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50" dirty="0">
                <a:ln>
                  <a:solidFill>
                    <a:schemeClr val="bg1"/>
                  </a:solidFill>
                </a:ln>
              </a:endParaRPr>
            </a:p>
          </p:txBody>
        </p:sp>
      </p:grpSp>
      <p:sp>
        <p:nvSpPr>
          <p:cNvPr id="35" name="Freeform 9"/>
          <p:cNvSpPr/>
          <p:nvPr/>
        </p:nvSpPr>
        <p:spPr bwMode="auto">
          <a:xfrm>
            <a:off x="8413115" y="4384040"/>
            <a:ext cx="730885" cy="759460"/>
          </a:xfrm>
          <a:custGeom>
            <a:avLst/>
            <a:gdLst>
              <a:gd name="T0" fmla="*/ 2517306 w 1817"/>
              <a:gd name="T1" fmla="*/ 0 h 1941"/>
              <a:gd name="T2" fmla="*/ 4083878 w 1817"/>
              <a:gd name="T3" fmla="*/ 0 h 1941"/>
              <a:gd name="T4" fmla="*/ 4083878 w 1817"/>
              <a:gd name="T5" fmla="*/ 4349001 h 1941"/>
              <a:gd name="T6" fmla="*/ 0 w 1817"/>
              <a:gd name="T7" fmla="*/ 4349001 h 1941"/>
              <a:gd name="T8" fmla="*/ 2517306 w 1817"/>
              <a:gd name="T9" fmla="*/ 0 h 1941"/>
              <a:gd name="T10" fmla="*/ 0 60000 65536"/>
              <a:gd name="T11" fmla="*/ 0 60000 65536"/>
              <a:gd name="T12" fmla="*/ 0 60000 65536"/>
              <a:gd name="T13" fmla="*/ 0 60000 65536"/>
              <a:gd name="T14" fmla="*/ 0 60000 65536"/>
              <a:gd name="T15" fmla="*/ 0 w 1817"/>
              <a:gd name="T16" fmla="*/ 0 h 1941"/>
              <a:gd name="T17" fmla="*/ 1817 w 1817"/>
              <a:gd name="T18" fmla="*/ 1941 h 1941"/>
            </a:gdLst>
            <a:ahLst/>
            <a:cxnLst>
              <a:cxn ang="T10">
                <a:pos x="T0" y="T1"/>
              </a:cxn>
              <a:cxn ang="T11">
                <a:pos x="T2" y="T3"/>
              </a:cxn>
              <a:cxn ang="T12">
                <a:pos x="T4" y="T5"/>
              </a:cxn>
              <a:cxn ang="T13">
                <a:pos x="T6" y="T7"/>
              </a:cxn>
              <a:cxn ang="T14">
                <a:pos x="T8" y="T9"/>
              </a:cxn>
            </a:cxnLst>
            <a:rect l="T15" t="T16" r="T17" b="T18"/>
            <a:pathLst>
              <a:path w="1817" h="1941">
                <a:moveTo>
                  <a:pt x="1120" y="0"/>
                </a:moveTo>
                <a:lnTo>
                  <a:pt x="1817" y="0"/>
                </a:lnTo>
                <a:lnTo>
                  <a:pt x="1817" y="1941"/>
                </a:lnTo>
                <a:lnTo>
                  <a:pt x="0" y="1941"/>
                </a:lnTo>
                <a:lnTo>
                  <a:pt x="112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36" name="Freeform 9"/>
          <p:cNvSpPr/>
          <p:nvPr/>
        </p:nvSpPr>
        <p:spPr bwMode="auto">
          <a:xfrm>
            <a:off x="8052435" y="4034155"/>
            <a:ext cx="1091565" cy="1109345"/>
          </a:xfrm>
          <a:custGeom>
            <a:avLst/>
            <a:gdLst>
              <a:gd name="T0" fmla="*/ 2517306 w 1817"/>
              <a:gd name="T1" fmla="*/ 0 h 1941"/>
              <a:gd name="T2" fmla="*/ 4083878 w 1817"/>
              <a:gd name="T3" fmla="*/ 0 h 1941"/>
              <a:gd name="T4" fmla="*/ 4083878 w 1817"/>
              <a:gd name="T5" fmla="*/ 4349001 h 1941"/>
              <a:gd name="T6" fmla="*/ 0 w 1817"/>
              <a:gd name="T7" fmla="*/ 4349001 h 1941"/>
              <a:gd name="T8" fmla="*/ 2517306 w 1817"/>
              <a:gd name="T9" fmla="*/ 0 h 1941"/>
              <a:gd name="T10" fmla="*/ 0 60000 65536"/>
              <a:gd name="T11" fmla="*/ 0 60000 65536"/>
              <a:gd name="T12" fmla="*/ 0 60000 65536"/>
              <a:gd name="T13" fmla="*/ 0 60000 65536"/>
              <a:gd name="T14" fmla="*/ 0 60000 65536"/>
              <a:gd name="T15" fmla="*/ 0 w 1817"/>
              <a:gd name="T16" fmla="*/ 0 h 1941"/>
              <a:gd name="T17" fmla="*/ 1817 w 1817"/>
              <a:gd name="T18" fmla="*/ 1941 h 1941"/>
            </a:gdLst>
            <a:ahLst/>
            <a:cxnLst>
              <a:cxn ang="T10">
                <a:pos x="T0" y="T1"/>
              </a:cxn>
              <a:cxn ang="T11">
                <a:pos x="T2" y="T3"/>
              </a:cxn>
              <a:cxn ang="T12">
                <a:pos x="T4" y="T5"/>
              </a:cxn>
              <a:cxn ang="T13">
                <a:pos x="T6" y="T7"/>
              </a:cxn>
              <a:cxn ang="T14">
                <a:pos x="T8" y="T9"/>
              </a:cxn>
            </a:cxnLst>
            <a:rect l="T15" t="T16" r="T17" b="T18"/>
            <a:pathLst>
              <a:path w="1817" h="1941">
                <a:moveTo>
                  <a:pt x="1120" y="0"/>
                </a:moveTo>
                <a:lnTo>
                  <a:pt x="1817" y="0"/>
                </a:lnTo>
                <a:lnTo>
                  <a:pt x="1817" y="1941"/>
                </a:lnTo>
                <a:lnTo>
                  <a:pt x="0" y="1941"/>
                </a:lnTo>
                <a:lnTo>
                  <a:pt x="112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2" name="文本框 1"/>
          <p:cNvSpPr txBox="1"/>
          <p:nvPr/>
        </p:nvSpPr>
        <p:spPr>
          <a:xfrm>
            <a:off x="3325495" y="1174750"/>
            <a:ext cx="4726940" cy="2061210"/>
          </a:xfrm>
          <a:prstGeom prst="rect">
            <a:avLst/>
          </a:prstGeom>
          <a:noFill/>
        </p:spPr>
        <p:txBody>
          <a:bodyPr wrap="square" rtlCol="0">
            <a:spAutoFit/>
          </a:bodyPr>
          <a:lstStyle/>
          <a:p>
            <a:r>
              <a:rPr lang="zh-CN" altLang="zh-CN" sz="1600">
                <a:solidFill>
                  <a:schemeClr val="tx1"/>
                </a:solidFill>
                <a:effectLst>
                  <a:outerShdw blurRad="38100" dist="19050" dir="2700000" algn="tl" rotWithShape="0">
                    <a:schemeClr val="dk1">
                      <a:alpha val="40000"/>
                    </a:schemeClr>
                  </a:outerShdw>
                </a:effectLst>
                <a:sym typeface="+mn-ea"/>
              </a:rPr>
              <a:t>之所以成功，是其通过对设计的苛刻要求，产品质量的全面监控，优质的服务，做到优质、创意、低价”的产品。</a:t>
            </a:r>
          </a:p>
          <a:p>
            <a:r>
              <a:rPr lang="zh-CN" altLang="zh-CN" sz="1600">
                <a:solidFill>
                  <a:schemeClr val="tx1"/>
                </a:solidFill>
                <a:effectLst>
                  <a:outerShdw blurRad="38100" dist="19050" dir="2700000" algn="tl" rotWithShape="0">
                    <a:schemeClr val="dk1">
                      <a:alpha val="40000"/>
                    </a:schemeClr>
                  </a:outerShdw>
                </a:effectLst>
                <a:sym typeface="+mn-ea"/>
              </a:rPr>
              <a:t>凭借品牌丰富度高、聚集人流和租金能力承担强等优势，打造线下新型时尚休闲生活方式集合店。在受互联网经济大浪潮的冲击，传统百货零售业的颓势越来越明显的情况下逆势而上年销售额50亿，单品破亿。</a:t>
            </a:r>
          </a:p>
        </p:txBody>
      </p:sp>
      <p:pic>
        <p:nvPicPr>
          <p:cNvPr id="3" name="图片 2" descr="蓝色字"/>
          <p:cNvPicPr>
            <a:picLocks noChangeAspect="1"/>
          </p:cNvPicPr>
          <p:nvPr/>
        </p:nvPicPr>
        <p:blipFill>
          <a:blip r:embed="rId5"/>
          <a:stretch>
            <a:fillRect/>
          </a:stretch>
        </p:blipFill>
        <p:spPr>
          <a:xfrm>
            <a:off x="8052435" y="137160"/>
            <a:ext cx="900007" cy="904108"/>
          </a:xfrm>
          <a:prstGeom prst="rect">
            <a:avLst/>
          </a:prstGeom>
        </p:spPr>
      </p:pic>
      <p:sp>
        <p:nvSpPr>
          <p:cNvPr id="5" name="文本框 4"/>
          <p:cNvSpPr txBox="1"/>
          <p:nvPr/>
        </p:nvSpPr>
        <p:spPr>
          <a:xfrm>
            <a:off x="487045" y="673100"/>
            <a:ext cx="3705225" cy="368300"/>
          </a:xfrm>
          <a:prstGeom prst="rect">
            <a:avLst/>
          </a:prstGeom>
          <a:noFill/>
        </p:spPr>
        <p:txBody>
          <a:bodyPr wrap="square" rtlCol="0">
            <a:spAutoFit/>
          </a:bodyPr>
          <a:lstStyle/>
          <a:p>
            <a:r>
              <a:rPr lang="zh-CN" altLang="zh-CN">
                <a:solidFill>
                  <a:schemeClr val="tx1"/>
                </a:solidFill>
                <a:effectLst>
                  <a:outerShdw blurRad="38100" dist="19050" dir="2700000" algn="tl" rotWithShape="0">
                    <a:schemeClr val="dk1">
                      <a:alpha val="40000"/>
                    </a:schemeClr>
                  </a:outerShdw>
                </a:effectLst>
                <a:sym typeface="+mn-ea"/>
              </a:rPr>
              <a:t>风靡的新零售品牌MINISO名创优品</a:t>
            </a:r>
          </a:p>
        </p:txBody>
      </p:sp>
      <p:sp>
        <p:nvSpPr>
          <p:cNvPr id="6" name="文本框 5"/>
          <p:cNvSpPr txBox="1"/>
          <p:nvPr/>
        </p:nvSpPr>
        <p:spPr>
          <a:xfrm>
            <a:off x="3325495" y="3350260"/>
            <a:ext cx="4726940" cy="860425"/>
          </a:xfrm>
          <a:prstGeom prst="rect">
            <a:avLst/>
          </a:prstGeom>
          <a:noFill/>
        </p:spPr>
        <p:txBody>
          <a:bodyPr wrap="square" rtlCol="0">
            <a:spAutoFit/>
          </a:bodyPr>
          <a:lstStyle/>
          <a:p>
            <a:r>
              <a:rPr lang="zh-CN" altLang="en-US" sz="1600">
                <a:solidFill>
                  <a:schemeClr val="tx1"/>
                </a:solidFill>
                <a:effectLst>
                  <a:outerShdw blurRad="38100" dist="19050" dir="2700000" algn="tl" rotWithShape="0">
                    <a:schemeClr val="dk1">
                      <a:alpha val="40000"/>
                    </a:schemeClr>
                  </a:outerShdw>
                </a:effectLst>
              </a:rPr>
              <a:t>不足：</a:t>
            </a:r>
            <a:r>
              <a:rPr lang="zh-CN" altLang="zh-CN" sz="1600">
                <a:solidFill>
                  <a:schemeClr val="tx1"/>
                </a:solidFill>
                <a:effectLst>
                  <a:outerShdw blurRad="38100" dist="19050" dir="2700000" algn="tl" rotWithShape="0">
                    <a:schemeClr val="dk1">
                      <a:alpha val="40000"/>
                    </a:schemeClr>
                  </a:outerShdw>
                </a:effectLst>
                <a:sym typeface="+mn-ea"/>
              </a:rPr>
              <a:t>MINISO名创优品线下开店费用及人资管理成本巨大，且产品不够细分垂直。</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9" advTm="4493">
        <p:blinds dir="vert"/>
      </p:transition>
    </mc:Choice>
    <mc:Fallback xmlns="">
      <p:transition advTm="4493">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H_Entry_1"/>
          <p:cNvSpPr/>
          <p:nvPr>
            <p:custDataLst>
              <p:tags r:id="rId1"/>
            </p:custDataLst>
          </p:nvPr>
        </p:nvSpPr>
        <p:spPr>
          <a:xfrm>
            <a:off x="608965" y="137160"/>
            <a:ext cx="3017520" cy="374015"/>
          </a:xfrm>
          <a:prstGeom prst="rect">
            <a:avLst/>
          </a:prstGeom>
          <a:noFill/>
          <a:ln>
            <a:solidFill>
              <a:srgbClr val="1F665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r>
              <a:rPr lang="zh-CN" altLang="en-US" b="1" dirty="0">
                <a:solidFill>
                  <a:schemeClr val="tx1"/>
                </a:solidFill>
                <a:latin typeface="微软雅黑" panose="020B0503020204020204" charset="-122"/>
                <a:ea typeface="微软雅黑" panose="020B0503020204020204" charset="-122"/>
              </a:rPr>
              <a:t>市场竞争</a:t>
            </a:r>
            <a:r>
              <a:rPr lang="en-US" altLang="zh-CN" b="1" dirty="0">
                <a:solidFill>
                  <a:schemeClr val="tx1"/>
                </a:solidFill>
                <a:latin typeface="微软雅黑" panose="020B0503020204020204" charset="-122"/>
                <a:ea typeface="微软雅黑" panose="020B0503020204020204" charset="-122"/>
              </a:rPr>
              <a:t>——</a:t>
            </a:r>
            <a:r>
              <a:rPr lang="zh-CN" altLang="en-US" b="1" dirty="0">
                <a:solidFill>
                  <a:schemeClr val="tx1"/>
                </a:solidFill>
                <a:latin typeface="微软雅黑" panose="020B0503020204020204" charset="-122"/>
                <a:ea typeface="微软雅黑" panose="020B0503020204020204" charset="-122"/>
              </a:rPr>
              <a:t>线上竞争</a:t>
            </a:r>
          </a:p>
        </p:txBody>
      </p:sp>
      <p:cxnSp>
        <p:nvCxnSpPr>
          <p:cNvPr id="44" name="Straight Connector 43"/>
          <p:cNvCxnSpPr/>
          <p:nvPr/>
        </p:nvCxnSpPr>
        <p:spPr>
          <a:xfrm>
            <a:off x="1187969" y="4033857"/>
            <a:ext cx="6768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userDrawn="1"/>
        </p:nvGrpSpPr>
        <p:grpSpPr>
          <a:xfrm>
            <a:off x="90567" y="114749"/>
            <a:ext cx="396477" cy="396546"/>
            <a:chOff x="590549" y="247651"/>
            <a:chExt cx="666750" cy="666750"/>
          </a:xfrm>
        </p:grpSpPr>
        <p:sp>
          <p:nvSpPr>
            <p:cNvPr id="33" name="任意多边形 32"/>
            <p:cNvSpPr/>
            <p:nvPr userDrawn="1"/>
          </p:nvSpPr>
          <p:spPr>
            <a:xfrm rot="10800000" flipV="1">
              <a:off x="590549" y="247651"/>
              <a:ext cx="666750" cy="666750"/>
            </a:xfrm>
            <a:custGeom>
              <a:avLst/>
              <a:gdLst>
                <a:gd name="connsiteX0" fmla="*/ 0 w 6400799"/>
                <a:gd name="connsiteY0" fmla="*/ 0 h 6400799"/>
                <a:gd name="connsiteX1" fmla="*/ 6400799 w 6400799"/>
                <a:gd name="connsiteY1" fmla="*/ 6400799 h 6400799"/>
                <a:gd name="connsiteX2" fmla="*/ 0 w 6400799"/>
                <a:gd name="connsiteY2" fmla="*/ 6400799 h 6400799"/>
              </a:gdLst>
              <a:ahLst/>
              <a:cxnLst>
                <a:cxn ang="0">
                  <a:pos x="connsiteX0" y="connsiteY0"/>
                </a:cxn>
                <a:cxn ang="0">
                  <a:pos x="connsiteX1" y="connsiteY1"/>
                </a:cxn>
                <a:cxn ang="0">
                  <a:pos x="connsiteX2" y="connsiteY2"/>
                </a:cxn>
              </a:cxnLst>
              <a:rect l="l" t="t" r="r" b="b"/>
              <a:pathLst>
                <a:path w="6400799" h="6400799">
                  <a:moveTo>
                    <a:pt x="0" y="0"/>
                  </a:moveTo>
                  <a:lnTo>
                    <a:pt x="6400799" y="6400799"/>
                  </a:lnTo>
                  <a:lnTo>
                    <a:pt x="0" y="6400799"/>
                  </a:lnTo>
                  <a:close/>
                </a:path>
              </a:pathLst>
            </a:custGeom>
            <a:solidFill>
              <a:schemeClr val="accent1"/>
            </a:solidFill>
            <a:ln>
              <a:noFill/>
            </a:ln>
            <a:effectLst>
              <a:outerShdw blurRad="419100" dist="38100" dir="16200000" sx="62000" sy="62000" rotWithShape="0">
                <a:prstClr val="black">
                  <a:alpha val="9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50" dirty="0">
                <a:ln>
                  <a:solidFill>
                    <a:schemeClr val="bg1"/>
                  </a:solidFill>
                </a:ln>
              </a:endParaRPr>
            </a:p>
          </p:txBody>
        </p:sp>
        <p:sp>
          <p:nvSpPr>
            <p:cNvPr id="34" name="任意多边形 33"/>
            <p:cNvSpPr/>
            <p:nvPr userDrawn="1"/>
          </p:nvSpPr>
          <p:spPr>
            <a:xfrm rot="10800000" flipV="1">
              <a:off x="919162" y="576264"/>
              <a:ext cx="338136" cy="338136"/>
            </a:xfrm>
            <a:custGeom>
              <a:avLst/>
              <a:gdLst>
                <a:gd name="connsiteX0" fmla="*/ 0 w 6400799"/>
                <a:gd name="connsiteY0" fmla="*/ 0 h 6400799"/>
                <a:gd name="connsiteX1" fmla="*/ 6400799 w 6400799"/>
                <a:gd name="connsiteY1" fmla="*/ 6400799 h 6400799"/>
                <a:gd name="connsiteX2" fmla="*/ 0 w 6400799"/>
                <a:gd name="connsiteY2" fmla="*/ 6400799 h 6400799"/>
              </a:gdLst>
              <a:ahLst/>
              <a:cxnLst>
                <a:cxn ang="0">
                  <a:pos x="connsiteX0" y="connsiteY0"/>
                </a:cxn>
                <a:cxn ang="0">
                  <a:pos x="connsiteX1" y="connsiteY1"/>
                </a:cxn>
                <a:cxn ang="0">
                  <a:pos x="connsiteX2" y="connsiteY2"/>
                </a:cxn>
              </a:cxnLst>
              <a:rect l="l" t="t" r="r" b="b"/>
              <a:pathLst>
                <a:path w="6400799" h="6400799">
                  <a:moveTo>
                    <a:pt x="0" y="0"/>
                  </a:moveTo>
                  <a:lnTo>
                    <a:pt x="6400799" y="6400799"/>
                  </a:lnTo>
                  <a:lnTo>
                    <a:pt x="0" y="6400799"/>
                  </a:lnTo>
                  <a:close/>
                </a:path>
              </a:pathLst>
            </a:custGeom>
            <a:solidFill>
              <a:schemeClr val="accent2"/>
            </a:solidFill>
            <a:ln>
              <a:noFill/>
            </a:ln>
            <a:effectLst>
              <a:outerShdw blurRad="419100" dist="38100" dir="16200000" sx="62000" sy="62000" rotWithShape="0">
                <a:prstClr val="black">
                  <a:alpha val="9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50" dirty="0">
                <a:ln>
                  <a:solidFill>
                    <a:schemeClr val="bg1"/>
                  </a:solidFill>
                </a:ln>
              </a:endParaRPr>
            </a:p>
          </p:txBody>
        </p:sp>
      </p:grpSp>
      <p:sp>
        <p:nvSpPr>
          <p:cNvPr id="35" name="Freeform 9"/>
          <p:cNvSpPr/>
          <p:nvPr/>
        </p:nvSpPr>
        <p:spPr bwMode="auto">
          <a:xfrm>
            <a:off x="8413115" y="4384040"/>
            <a:ext cx="730885" cy="759460"/>
          </a:xfrm>
          <a:custGeom>
            <a:avLst/>
            <a:gdLst>
              <a:gd name="T0" fmla="*/ 2517306 w 1817"/>
              <a:gd name="T1" fmla="*/ 0 h 1941"/>
              <a:gd name="T2" fmla="*/ 4083878 w 1817"/>
              <a:gd name="T3" fmla="*/ 0 h 1941"/>
              <a:gd name="T4" fmla="*/ 4083878 w 1817"/>
              <a:gd name="T5" fmla="*/ 4349001 h 1941"/>
              <a:gd name="T6" fmla="*/ 0 w 1817"/>
              <a:gd name="T7" fmla="*/ 4349001 h 1941"/>
              <a:gd name="T8" fmla="*/ 2517306 w 1817"/>
              <a:gd name="T9" fmla="*/ 0 h 1941"/>
              <a:gd name="T10" fmla="*/ 0 60000 65536"/>
              <a:gd name="T11" fmla="*/ 0 60000 65536"/>
              <a:gd name="T12" fmla="*/ 0 60000 65536"/>
              <a:gd name="T13" fmla="*/ 0 60000 65536"/>
              <a:gd name="T14" fmla="*/ 0 60000 65536"/>
              <a:gd name="T15" fmla="*/ 0 w 1817"/>
              <a:gd name="T16" fmla="*/ 0 h 1941"/>
              <a:gd name="T17" fmla="*/ 1817 w 1817"/>
              <a:gd name="T18" fmla="*/ 1941 h 1941"/>
            </a:gdLst>
            <a:ahLst/>
            <a:cxnLst>
              <a:cxn ang="T10">
                <a:pos x="T0" y="T1"/>
              </a:cxn>
              <a:cxn ang="T11">
                <a:pos x="T2" y="T3"/>
              </a:cxn>
              <a:cxn ang="T12">
                <a:pos x="T4" y="T5"/>
              </a:cxn>
              <a:cxn ang="T13">
                <a:pos x="T6" y="T7"/>
              </a:cxn>
              <a:cxn ang="T14">
                <a:pos x="T8" y="T9"/>
              </a:cxn>
            </a:cxnLst>
            <a:rect l="T15" t="T16" r="T17" b="T18"/>
            <a:pathLst>
              <a:path w="1817" h="1941">
                <a:moveTo>
                  <a:pt x="1120" y="0"/>
                </a:moveTo>
                <a:lnTo>
                  <a:pt x="1817" y="0"/>
                </a:lnTo>
                <a:lnTo>
                  <a:pt x="1817" y="1941"/>
                </a:lnTo>
                <a:lnTo>
                  <a:pt x="0" y="1941"/>
                </a:lnTo>
                <a:lnTo>
                  <a:pt x="112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36" name="Freeform 9"/>
          <p:cNvSpPr/>
          <p:nvPr/>
        </p:nvSpPr>
        <p:spPr bwMode="auto">
          <a:xfrm>
            <a:off x="8052435" y="4034155"/>
            <a:ext cx="1091565" cy="1109345"/>
          </a:xfrm>
          <a:custGeom>
            <a:avLst/>
            <a:gdLst>
              <a:gd name="T0" fmla="*/ 2517306 w 1817"/>
              <a:gd name="T1" fmla="*/ 0 h 1941"/>
              <a:gd name="T2" fmla="*/ 4083878 w 1817"/>
              <a:gd name="T3" fmla="*/ 0 h 1941"/>
              <a:gd name="T4" fmla="*/ 4083878 w 1817"/>
              <a:gd name="T5" fmla="*/ 4349001 h 1941"/>
              <a:gd name="T6" fmla="*/ 0 w 1817"/>
              <a:gd name="T7" fmla="*/ 4349001 h 1941"/>
              <a:gd name="T8" fmla="*/ 2517306 w 1817"/>
              <a:gd name="T9" fmla="*/ 0 h 1941"/>
              <a:gd name="T10" fmla="*/ 0 60000 65536"/>
              <a:gd name="T11" fmla="*/ 0 60000 65536"/>
              <a:gd name="T12" fmla="*/ 0 60000 65536"/>
              <a:gd name="T13" fmla="*/ 0 60000 65536"/>
              <a:gd name="T14" fmla="*/ 0 60000 65536"/>
              <a:gd name="T15" fmla="*/ 0 w 1817"/>
              <a:gd name="T16" fmla="*/ 0 h 1941"/>
              <a:gd name="T17" fmla="*/ 1817 w 1817"/>
              <a:gd name="T18" fmla="*/ 1941 h 1941"/>
            </a:gdLst>
            <a:ahLst/>
            <a:cxnLst>
              <a:cxn ang="T10">
                <a:pos x="T0" y="T1"/>
              </a:cxn>
              <a:cxn ang="T11">
                <a:pos x="T2" y="T3"/>
              </a:cxn>
              <a:cxn ang="T12">
                <a:pos x="T4" y="T5"/>
              </a:cxn>
              <a:cxn ang="T13">
                <a:pos x="T6" y="T7"/>
              </a:cxn>
              <a:cxn ang="T14">
                <a:pos x="T8" y="T9"/>
              </a:cxn>
            </a:cxnLst>
            <a:rect l="T15" t="T16" r="T17" b="T18"/>
            <a:pathLst>
              <a:path w="1817" h="1941">
                <a:moveTo>
                  <a:pt x="1120" y="0"/>
                </a:moveTo>
                <a:lnTo>
                  <a:pt x="1817" y="0"/>
                </a:lnTo>
                <a:lnTo>
                  <a:pt x="1817" y="1941"/>
                </a:lnTo>
                <a:lnTo>
                  <a:pt x="0" y="1941"/>
                </a:lnTo>
                <a:lnTo>
                  <a:pt x="112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2" name="文本框 1"/>
          <p:cNvSpPr txBox="1"/>
          <p:nvPr/>
        </p:nvSpPr>
        <p:spPr>
          <a:xfrm>
            <a:off x="3228975" y="1264920"/>
            <a:ext cx="4726940" cy="2338070"/>
          </a:xfrm>
          <a:prstGeom prst="rect">
            <a:avLst/>
          </a:prstGeom>
          <a:noFill/>
        </p:spPr>
        <p:txBody>
          <a:bodyPr wrap="square" rtlCol="0">
            <a:spAutoFit/>
          </a:bodyPr>
          <a:lstStyle/>
          <a:p>
            <a:r>
              <a:rPr lang="zh-CN" altLang="en-US" sz="1600">
                <a:solidFill>
                  <a:schemeClr val="tx1"/>
                </a:solidFill>
                <a:effectLst>
                  <a:outerShdw blurRad="38100" dist="19050" dir="2700000" algn="tl" rotWithShape="0">
                    <a:schemeClr val="dk1">
                      <a:alpha val="40000"/>
                    </a:schemeClr>
                  </a:outerShdw>
                </a:effectLst>
                <a:sym typeface="+mn-ea"/>
              </a:rPr>
              <a:t>唯品会用其特色模式，完善的配套服务，真正吸引和留住顾客，依靠“正品低价”的口号和“限时抢购”的模式，独树一帜的规避行为（回避放弃奢侈品特卖），选择了自有仓储模式，有效加强了对物流环节控制力度，配合耐心踏实的建设步伐，借助第三方进行担保和支付，在电商中突围而出。</a:t>
            </a:r>
          </a:p>
          <a:p>
            <a:endParaRPr lang="zh-CN" altLang="en-US">
              <a:solidFill>
                <a:schemeClr val="tx1"/>
              </a:solidFill>
              <a:effectLst>
                <a:outerShdw blurRad="38100" dist="19050" dir="2700000" algn="tl" rotWithShape="0">
                  <a:schemeClr val="dk1">
                    <a:alpha val="40000"/>
                  </a:schemeClr>
                </a:outerShdw>
              </a:effectLst>
              <a:sym typeface="+mn-ea"/>
            </a:endParaRPr>
          </a:p>
          <a:p>
            <a:r>
              <a:rPr lang="zh-CN" altLang="en-US" sz="1600">
                <a:solidFill>
                  <a:schemeClr val="tx1"/>
                </a:solidFill>
                <a:effectLst>
                  <a:outerShdw blurRad="38100" dist="19050" dir="2700000" algn="tl" rotWithShape="0">
                    <a:schemeClr val="dk1">
                      <a:alpha val="40000"/>
                    </a:schemeClr>
                  </a:outerShdw>
                </a:effectLst>
                <a:sym typeface="+mn-ea"/>
              </a:rPr>
              <a:t>不足：没有自有品牌，相对受制于品牌商，无法真正做到价格优势，没有对品质的绝对把控。 </a:t>
            </a:r>
            <a:r>
              <a:rPr lang="zh-CN" altLang="en-US" sz="1600">
                <a:sym typeface="+mn-ea"/>
              </a:rPr>
              <a:t>     </a:t>
            </a:r>
            <a:endParaRPr lang="zh-CN" altLang="zh-CN" sz="1600">
              <a:solidFill>
                <a:schemeClr val="tx1"/>
              </a:solidFill>
              <a:effectLst>
                <a:outerShdw blurRad="38100" dist="19050" dir="2700000" algn="tl" rotWithShape="0">
                  <a:schemeClr val="dk1">
                    <a:alpha val="40000"/>
                  </a:schemeClr>
                </a:outerShdw>
              </a:effectLst>
              <a:sym typeface="+mn-ea"/>
            </a:endParaRPr>
          </a:p>
        </p:txBody>
      </p:sp>
      <p:pic>
        <p:nvPicPr>
          <p:cNvPr id="3" name="图片 2" descr="蓝色字"/>
          <p:cNvPicPr>
            <a:picLocks noChangeAspect="1"/>
          </p:cNvPicPr>
          <p:nvPr/>
        </p:nvPicPr>
        <p:blipFill>
          <a:blip r:embed="rId4"/>
          <a:stretch>
            <a:fillRect/>
          </a:stretch>
        </p:blipFill>
        <p:spPr>
          <a:xfrm>
            <a:off x="8052435" y="137160"/>
            <a:ext cx="900007" cy="904108"/>
          </a:xfrm>
          <a:prstGeom prst="rect">
            <a:avLst/>
          </a:prstGeom>
        </p:spPr>
      </p:pic>
      <p:sp>
        <p:nvSpPr>
          <p:cNvPr id="5" name="文本框 4"/>
          <p:cNvSpPr txBox="1"/>
          <p:nvPr/>
        </p:nvSpPr>
        <p:spPr>
          <a:xfrm>
            <a:off x="863600" y="896620"/>
            <a:ext cx="2028825" cy="368300"/>
          </a:xfrm>
          <a:prstGeom prst="rect">
            <a:avLst/>
          </a:prstGeom>
          <a:noFill/>
        </p:spPr>
        <p:txBody>
          <a:bodyPr wrap="square" rtlCol="0">
            <a:spAutoFit/>
          </a:bodyPr>
          <a:lstStyle/>
          <a:p>
            <a:r>
              <a:rPr lang="zh-CN" altLang="zh-CN">
                <a:solidFill>
                  <a:schemeClr val="tx1"/>
                </a:solidFill>
                <a:effectLst>
                  <a:outerShdw blurRad="38100" dist="19050" dir="2700000" algn="tl" rotWithShape="0">
                    <a:schemeClr val="dk1">
                      <a:alpha val="40000"/>
                    </a:schemeClr>
                  </a:outerShdw>
                </a:effectLst>
                <a:sym typeface="+mn-ea"/>
              </a:rPr>
              <a:t>特卖电商</a:t>
            </a:r>
            <a:r>
              <a:rPr lang="en-US" altLang="zh-CN">
                <a:solidFill>
                  <a:schemeClr val="tx1"/>
                </a:solidFill>
                <a:effectLst>
                  <a:outerShdw blurRad="38100" dist="19050" dir="2700000" algn="tl" rotWithShape="0">
                    <a:schemeClr val="dk1">
                      <a:alpha val="40000"/>
                    </a:schemeClr>
                  </a:outerShdw>
                </a:effectLst>
                <a:sym typeface="+mn-ea"/>
              </a:rPr>
              <a:t>—</a:t>
            </a:r>
            <a:r>
              <a:rPr lang="zh-CN" altLang="zh-CN">
                <a:solidFill>
                  <a:schemeClr val="tx1"/>
                </a:solidFill>
                <a:effectLst>
                  <a:outerShdw blurRad="38100" dist="19050" dir="2700000" algn="tl" rotWithShape="0">
                    <a:schemeClr val="dk1">
                      <a:alpha val="40000"/>
                    </a:schemeClr>
                  </a:outerShdw>
                </a:effectLst>
                <a:sym typeface="+mn-ea"/>
              </a:rPr>
              <a:t>唯品会</a:t>
            </a:r>
          </a:p>
        </p:txBody>
      </p:sp>
      <p:pic>
        <p:nvPicPr>
          <p:cNvPr id="7" name="图片 6" descr="微信图片_20171120193343"/>
          <p:cNvPicPr>
            <a:picLocks noChangeAspect="1"/>
          </p:cNvPicPr>
          <p:nvPr/>
        </p:nvPicPr>
        <p:blipFill>
          <a:blip r:embed="rId5"/>
          <a:stretch>
            <a:fillRect/>
          </a:stretch>
        </p:blipFill>
        <p:spPr>
          <a:xfrm>
            <a:off x="790575" y="1346200"/>
            <a:ext cx="2175510" cy="217551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9" advTm="4493">
        <p:blinds dir="vert"/>
      </p:transition>
    </mc:Choice>
    <mc:Fallback xmlns="">
      <p:transition advTm="4493">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H_Entry_1"/>
          <p:cNvSpPr/>
          <p:nvPr>
            <p:custDataLst>
              <p:tags r:id="rId1"/>
            </p:custDataLst>
          </p:nvPr>
        </p:nvSpPr>
        <p:spPr>
          <a:xfrm>
            <a:off x="608965" y="137160"/>
            <a:ext cx="3017520" cy="374015"/>
          </a:xfrm>
          <a:prstGeom prst="rect">
            <a:avLst/>
          </a:prstGeom>
          <a:noFill/>
          <a:ln>
            <a:solidFill>
              <a:srgbClr val="1F665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r>
              <a:rPr lang="zh-CN" altLang="en-US" b="1" dirty="0">
                <a:solidFill>
                  <a:schemeClr val="tx1"/>
                </a:solidFill>
                <a:latin typeface="微软雅黑" panose="020B0503020204020204" charset="-122"/>
                <a:ea typeface="微软雅黑" panose="020B0503020204020204" charset="-122"/>
              </a:rPr>
              <a:t>市场竞争</a:t>
            </a:r>
            <a:r>
              <a:rPr lang="en-US" altLang="zh-CN" b="1" dirty="0">
                <a:solidFill>
                  <a:schemeClr val="tx1"/>
                </a:solidFill>
                <a:latin typeface="微软雅黑" panose="020B0503020204020204" charset="-122"/>
                <a:ea typeface="微软雅黑" panose="020B0503020204020204" charset="-122"/>
              </a:rPr>
              <a:t>——</a:t>
            </a:r>
            <a:r>
              <a:rPr lang="zh-CN" altLang="en-US" b="1" dirty="0">
                <a:solidFill>
                  <a:schemeClr val="tx1"/>
                </a:solidFill>
                <a:latin typeface="微软雅黑" panose="020B0503020204020204" charset="-122"/>
                <a:ea typeface="微软雅黑" panose="020B0503020204020204" charset="-122"/>
              </a:rPr>
              <a:t>线上竞争</a:t>
            </a:r>
          </a:p>
        </p:txBody>
      </p:sp>
      <p:cxnSp>
        <p:nvCxnSpPr>
          <p:cNvPr id="44" name="Straight Connector 43"/>
          <p:cNvCxnSpPr/>
          <p:nvPr/>
        </p:nvCxnSpPr>
        <p:spPr>
          <a:xfrm>
            <a:off x="1187969" y="4033857"/>
            <a:ext cx="6768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userDrawn="1"/>
        </p:nvGrpSpPr>
        <p:grpSpPr>
          <a:xfrm>
            <a:off x="90567" y="114749"/>
            <a:ext cx="396477" cy="396546"/>
            <a:chOff x="590549" y="247651"/>
            <a:chExt cx="666750" cy="666750"/>
          </a:xfrm>
        </p:grpSpPr>
        <p:sp>
          <p:nvSpPr>
            <p:cNvPr id="33" name="任意多边形 32"/>
            <p:cNvSpPr/>
            <p:nvPr userDrawn="1"/>
          </p:nvSpPr>
          <p:spPr>
            <a:xfrm rot="10800000" flipV="1">
              <a:off x="590549" y="247651"/>
              <a:ext cx="666750" cy="666750"/>
            </a:xfrm>
            <a:custGeom>
              <a:avLst/>
              <a:gdLst>
                <a:gd name="connsiteX0" fmla="*/ 0 w 6400799"/>
                <a:gd name="connsiteY0" fmla="*/ 0 h 6400799"/>
                <a:gd name="connsiteX1" fmla="*/ 6400799 w 6400799"/>
                <a:gd name="connsiteY1" fmla="*/ 6400799 h 6400799"/>
                <a:gd name="connsiteX2" fmla="*/ 0 w 6400799"/>
                <a:gd name="connsiteY2" fmla="*/ 6400799 h 6400799"/>
              </a:gdLst>
              <a:ahLst/>
              <a:cxnLst>
                <a:cxn ang="0">
                  <a:pos x="connsiteX0" y="connsiteY0"/>
                </a:cxn>
                <a:cxn ang="0">
                  <a:pos x="connsiteX1" y="connsiteY1"/>
                </a:cxn>
                <a:cxn ang="0">
                  <a:pos x="connsiteX2" y="connsiteY2"/>
                </a:cxn>
              </a:cxnLst>
              <a:rect l="l" t="t" r="r" b="b"/>
              <a:pathLst>
                <a:path w="6400799" h="6400799">
                  <a:moveTo>
                    <a:pt x="0" y="0"/>
                  </a:moveTo>
                  <a:lnTo>
                    <a:pt x="6400799" y="6400799"/>
                  </a:lnTo>
                  <a:lnTo>
                    <a:pt x="0" y="6400799"/>
                  </a:lnTo>
                  <a:close/>
                </a:path>
              </a:pathLst>
            </a:custGeom>
            <a:solidFill>
              <a:schemeClr val="accent1"/>
            </a:solidFill>
            <a:ln>
              <a:noFill/>
            </a:ln>
            <a:effectLst>
              <a:outerShdw blurRad="419100" dist="38100" dir="16200000" sx="62000" sy="62000" rotWithShape="0">
                <a:prstClr val="black">
                  <a:alpha val="9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50" dirty="0">
                <a:ln>
                  <a:solidFill>
                    <a:schemeClr val="bg1"/>
                  </a:solidFill>
                </a:ln>
              </a:endParaRPr>
            </a:p>
          </p:txBody>
        </p:sp>
        <p:sp>
          <p:nvSpPr>
            <p:cNvPr id="34" name="任意多边形 33"/>
            <p:cNvSpPr/>
            <p:nvPr userDrawn="1"/>
          </p:nvSpPr>
          <p:spPr>
            <a:xfrm rot="10800000" flipV="1">
              <a:off x="919162" y="576264"/>
              <a:ext cx="338136" cy="338136"/>
            </a:xfrm>
            <a:custGeom>
              <a:avLst/>
              <a:gdLst>
                <a:gd name="connsiteX0" fmla="*/ 0 w 6400799"/>
                <a:gd name="connsiteY0" fmla="*/ 0 h 6400799"/>
                <a:gd name="connsiteX1" fmla="*/ 6400799 w 6400799"/>
                <a:gd name="connsiteY1" fmla="*/ 6400799 h 6400799"/>
                <a:gd name="connsiteX2" fmla="*/ 0 w 6400799"/>
                <a:gd name="connsiteY2" fmla="*/ 6400799 h 6400799"/>
              </a:gdLst>
              <a:ahLst/>
              <a:cxnLst>
                <a:cxn ang="0">
                  <a:pos x="connsiteX0" y="connsiteY0"/>
                </a:cxn>
                <a:cxn ang="0">
                  <a:pos x="connsiteX1" y="connsiteY1"/>
                </a:cxn>
                <a:cxn ang="0">
                  <a:pos x="connsiteX2" y="connsiteY2"/>
                </a:cxn>
              </a:cxnLst>
              <a:rect l="l" t="t" r="r" b="b"/>
              <a:pathLst>
                <a:path w="6400799" h="6400799">
                  <a:moveTo>
                    <a:pt x="0" y="0"/>
                  </a:moveTo>
                  <a:lnTo>
                    <a:pt x="6400799" y="6400799"/>
                  </a:lnTo>
                  <a:lnTo>
                    <a:pt x="0" y="6400799"/>
                  </a:lnTo>
                  <a:close/>
                </a:path>
              </a:pathLst>
            </a:custGeom>
            <a:solidFill>
              <a:schemeClr val="accent2"/>
            </a:solidFill>
            <a:ln>
              <a:noFill/>
            </a:ln>
            <a:effectLst>
              <a:outerShdw blurRad="419100" dist="38100" dir="16200000" sx="62000" sy="62000" rotWithShape="0">
                <a:prstClr val="black">
                  <a:alpha val="9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50" dirty="0">
                <a:ln>
                  <a:solidFill>
                    <a:schemeClr val="bg1"/>
                  </a:solidFill>
                </a:ln>
              </a:endParaRPr>
            </a:p>
          </p:txBody>
        </p:sp>
      </p:grpSp>
      <p:sp>
        <p:nvSpPr>
          <p:cNvPr id="35" name="Freeform 9"/>
          <p:cNvSpPr/>
          <p:nvPr/>
        </p:nvSpPr>
        <p:spPr bwMode="auto">
          <a:xfrm>
            <a:off x="8413115" y="4384040"/>
            <a:ext cx="730885" cy="759460"/>
          </a:xfrm>
          <a:custGeom>
            <a:avLst/>
            <a:gdLst>
              <a:gd name="T0" fmla="*/ 2517306 w 1817"/>
              <a:gd name="T1" fmla="*/ 0 h 1941"/>
              <a:gd name="T2" fmla="*/ 4083878 w 1817"/>
              <a:gd name="T3" fmla="*/ 0 h 1941"/>
              <a:gd name="T4" fmla="*/ 4083878 w 1817"/>
              <a:gd name="T5" fmla="*/ 4349001 h 1941"/>
              <a:gd name="T6" fmla="*/ 0 w 1817"/>
              <a:gd name="T7" fmla="*/ 4349001 h 1941"/>
              <a:gd name="T8" fmla="*/ 2517306 w 1817"/>
              <a:gd name="T9" fmla="*/ 0 h 1941"/>
              <a:gd name="T10" fmla="*/ 0 60000 65536"/>
              <a:gd name="T11" fmla="*/ 0 60000 65536"/>
              <a:gd name="T12" fmla="*/ 0 60000 65536"/>
              <a:gd name="T13" fmla="*/ 0 60000 65536"/>
              <a:gd name="T14" fmla="*/ 0 60000 65536"/>
              <a:gd name="T15" fmla="*/ 0 w 1817"/>
              <a:gd name="T16" fmla="*/ 0 h 1941"/>
              <a:gd name="T17" fmla="*/ 1817 w 1817"/>
              <a:gd name="T18" fmla="*/ 1941 h 1941"/>
            </a:gdLst>
            <a:ahLst/>
            <a:cxnLst>
              <a:cxn ang="T10">
                <a:pos x="T0" y="T1"/>
              </a:cxn>
              <a:cxn ang="T11">
                <a:pos x="T2" y="T3"/>
              </a:cxn>
              <a:cxn ang="T12">
                <a:pos x="T4" y="T5"/>
              </a:cxn>
              <a:cxn ang="T13">
                <a:pos x="T6" y="T7"/>
              </a:cxn>
              <a:cxn ang="T14">
                <a:pos x="T8" y="T9"/>
              </a:cxn>
            </a:cxnLst>
            <a:rect l="T15" t="T16" r="T17" b="T18"/>
            <a:pathLst>
              <a:path w="1817" h="1941">
                <a:moveTo>
                  <a:pt x="1120" y="0"/>
                </a:moveTo>
                <a:lnTo>
                  <a:pt x="1817" y="0"/>
                </a:lnTo>
                <a:lnTo>
                  <a:pt x="1817" y="1941"/>
                </a:lnTo>
                <a:lnTo>
                  <a:pt x="0" y="1941"/>
                </a:lnTo>
                <a:lnTo>
                  <a:pt x="112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36" name="Freeform 9"/>
          <p:cNvSpPr/>
          <p:nvPr/>
        </p:nvSpPr>
        <p:spPr bwMode="auto">
          <a:xfrm>
            <a:off x="8052435" y="4034155"/>
            <a:ext cx="1091565" cy="1109345"/>
          </a:xfrm>
          <a:custGeom>
            <a:avLst/>
            <a:gdLst>
              <a:gd name="T0" fmla="*/ 2517306 w 1817"/>
              <a:gd name="T1" fmla="*/ 0 h 1941"/>
              <a:gd name="T2" fmla="*/ 4083878 w 1817"/>
              <a:gd name="T3" fmla="*/ 0 h 1941"/>
              <a:gd name="T4" fmla="*/ 4083878 w 1817"/>
              <a:gd name="T5" fmla="*/ 4349001 h 1941"/>
              <a:gd name="T6" fmla="*/ 0 w 1817"/>
              <a:gd name="T7" fmla="*/ 4349001 h 1941"/>
              <a:gd name="T8" fmla="*/ 2517306 w 1817"/>
              <a:gd name="T9" fmla="*/ 0 h 1941"/>
              <a:gd name="T10" fmla="*/ 0 60000 65536"/>
              <a:gd name="T11" fmla="*/ 0 60000 65536"/>
              <a:gd name="T12" fmla="*/ 0 60000 65536"/>
              <a:gd name="T13" fmla="*/ 0 60000 65536"/>
              <a:gd name="T14" fmla="*/ 0 60000 65536"/>
              <a:gd name="T15" fmla="*/ 0 w 1817"/>
              <a:gd name="T16" fmla="*/ 0 h 1941"/>
              <a:gd name="T17" fmla="*/ 1817 w 1817"/>
              <a:gd name="T18" fmla="*/ 1941 h 1941"/>
            </a:gdLst>
            <a:ahLst/>
            <a:cxnLst>
              <a:cxn ang="T10">
                <a:pos x="T0" y="T1"/>
              </a:cxn>
              <a:cxn ang="T11">
                <a:pos x="T2" y="T3"/>
              </a:cxn>
              <a:cxn ang="T12">
                <a:pos x="T4" y="T5"/>
              </a:cxn>
              <a:cxn ang="T13">
                <a:pos x="T6" y="T7"/>
              </a:cxn>
              <a:cxn ang="T14">
                <a:pos x="T8" y="T9"/>
              </a:cxn>
            </a:cxnLst>
            <a:rect l="T15" t="T16" r="T17" b="T18"/>
            <a:pathLst>
              <a:path w="1817" h="1941">
                <a:moveTo>
                  <a:pt x="1120" y="0"/>
                </a:moveTo>
                <a:lnTo>
                  <a:pt x="1817" y="0"/>
                </a:lnTo>
                <a:lnTo>
                  <a:pt x="1817" y="1941"/>
                </a:lnTo>
                <a:lnTo>
                  <a:pt x="0" y="1941"/>
                </a:lnTo>
                <a:lnTo>
                  <a:pt x="112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2" name="文本框 1"/>
          <p:cNvSpPr txBox="1"/>
          <p:nvPr/>
        </p:nvSpPr>
        <p:spPr>
          <a:xfrm>
            <a:off x="3325495" y="1174750"/>
            <a:ext cx="4726940" cy="1814830"/>
          </a:xfrm>
          <a:prstGeom prst="rect">
            <a:avLst/>
          </a:prstGeom>
          <a:noFill/>
        </p:spPr>
        <p:txBody>
          <a:bodyPr wrap="square" rtlCol="0">
            <a:spAutoFit/>
          </a:bodyPr>
          <a:lstStyle/>
          <a:p>
            <a:r>
              <a:rPr lang="zh-CN" altLang="en-US" sz="1600">
                <a:solidFill>
                  <a:schemeClr val="tx1"/>
                </a:solidFill>
                <a:effectLst>
                  <a:outerShdw blurRad="38100" dist="19050" dir="2700000" algn="tl" rotWithShape="0">
                    <a:schemeClr val="dk1">
                      <a:alpha val="40000"/>
                    </a:schemeClr>
                  </a:outerShdw>
                </a:effectLst>
                <a:sym typeface="+mn-ea"/>
              </a:rPr>
              <a:t>聚美优品首创“化妆品团购”模 式 ：每天在 网 站 推 荐  十几 款 热 门 化 妆 品，    并以 吸 引 人的 折 扣 低 价 限 量 出售；同 时承诺“百分百正品”以及“拆封30天无条件退货”。 其合作商家大约有100家，既有欧莱雅、玉兰油、相宜本草等大众品牌，也不乏兰蔻、雅诗兰黛等国际知名品牌。</a:t>
            </a:r>
          </a:p>
          <a:p>
            <a:r>
              <a:rPr lang="zh-CN" altLang="en-US" sz="1600">
                <a:solidFill>
                  <a:schemeClr val="tx1"/>
                </a:solidFill>
                <a:effectLst>
                  <a:outerShdw blurRad="38100" dist="19050" dir="2700000" algn="tl" rotWithShape="0">
                    <a:schemeClr val="dk1">
                      <a:alpha val="40000"/>
                    </a:schemeClr>
                  </a:outerShdw>
                </a:effectLst>
                <a:sym typeface="+mn-ea"/>
              </a:rPr>
              <a:t>2015年4月爆出假货门后一蹶不振。</a:t>
            </a:r>
          </a:p>
        </p:txBody>
      </p:sp>
      <p:pic>
        <p:nvPicPr>
          <p:cNvPr id="3" name="图片 2" descr="蓝色字"/>
          <p:cNvPicPr>
            <a:picLocks noChangeAspect="1"/>
          </p:cNvPicPr>
          <p:nvPr/>
        </p:nvPicPr>
        <p:blipFill>
          <a:blip r:embed="rId4"/>
          <a:stretch>
            <a:fillRect/>
          </a:stretch>
        </p:blipFill>
        <p:spPr>
          <a:xfrm>
            <a:off x="8052435" y="137160"/>
            <a:ext cx="900007" cy="904108"/>
          </a:xfrm>
          <a:prstGeom prst="rect">
            <a:avLst/>
          </a:prstGeom>
        </p:spPr>
      </p:pic>
      <p:sp>
        <p:nvSpPr>
          <p:cNvPr id="5" name="文本框 4"/>
          <p:cNvSpPr txBox="1"/>
          <p:nvPr/>
        </p:nvSpPr>
        <p:spPr>
          <a:xfrm>
            <a:off x="400050" y="619125"/>
            <a:ext cx="5181600" cy="645160"/>
          </a:xfrm>
          <a:prstGeom prst="rect">
            <a:avLst/>
          </a:prstGeom>
          <a:noFill/>
        </p:spPr>
        <p:txBody>
          <a:bodyPr wrap="square" rtlCol="0">
            <a:spAutoFit/>
          </a:bodyPr>
          <a:lstStyle/>
          <a:p>
            <a:r>
              <a:rPr lang="zh-CN" altLang="en-US">
                <a:solidFill>
                  <a:schemeClr val="tx1"/>
                </a:solidFill>
                <a:effectLst>
                  <a:outerShdw blurRad="38100" dist="19050" dir="2700000" algn="tl" rotWithShape="0">
                    <a:schemeClr val="dk1">
                      <a:alpha val="40000"/>
                    </a:schemeClr>
                  </a:outerShdw>
                </a:effectLst>
                <a:sym typeface="+mn-ea"/>
              </a:rPr>
              <a:t>中国最大的化妆品限时特卖商城</a:t>
            </a:r>
          </a:p>
          <a:p>
            <a:r>
              <a:rPr lang="zh-CN" altLang="zh-CN">
                <a:solidFill>
                  <a:schemeClr val="tx1"/>
                </a:solidFill>
                <a:effectLst>
                  <a:outerShdw blurRad="38100" dist="19050" dir="2700000" algn="tl" rotWithShape="0">
                    <a:schemeClr val="dk1">
                      <a:alpha val="40000"/>
                    </a:schemeClr>
                  </a:outerShdw>
                </a:effectLst>
                <a:sym typeface="+mn-ea"/>
              </a:rPr>
              <a:t>                     聚美优品</a:t>
            </a:r>
          </a:p>
        </p:txBody>
      </p:sp>
      <p:sp>
        <p:nvSpPr>
          <p:cNvPr id="6" name="文本框 5"/>
          <p:cNvSpPr txBox="1"/>
          <p:nvPr/>
        </p:nvSpPr>
        <p:spPr>
          <a:xfrm>
            <a:off x="3325495" y="3102610"/>
            <a:ext cx="4726940" cy="1106805"/>
          </a:xfrm>
          <a:prstGeom prst="rect">
            <a:avLst/>
          </a:prstGeom>
          <a:noFill/>
        </p:spPr>
        <p:txBody>
          <a:bodyPr wrap="square" rtlCol="0">
            <a:spAutoFit/>
          </a:bodyPr>
          <a:lstStyle/>
          <a:p>
            <a:r>
              <a:rPr lang="zh-CN" altLang="en-US" sz="1600">
                <a:solidFill>
                  <a:schemeClr val="tx1"/>
                </a:solidFill>
                <a:effectLst>
                  <a:outerShdw blurRad="38100" dist="19050" dir="2700000" algn="tl" rotWithShape="0">
                    <a:schemeClr val="dk1">
                      <a:alpha val="40000"/>
                    </a:schemeClr>
                  </a:outerShdw>
                </a:effectLst>
                <a:sym typeface="+mn-ea"/>
              </a:rPr>
              <a:t>在于对供应链把无法做到绝对把控和品质，从而给不到市场保证，和唯品会有所雷同，只是服装和护肤品的区别，价格也相对低价，过分依托于品牌商。</a:t>
            </a:r>
          </a:p>
          <a:p>
            <a:endParaRPr lang="zh-CN" altLang="en-US"/>
          </a:p>
        </p:txBody>
      </p:sp>
      <p:pic>
        <p:nvPicPr>
          <p:cNvPr id="7" name="图片 6"/>
          <p:cNvPicPr>
            <a:picLocks noChangeAspect="1"/>
          </p:cNvPicPr>
          <p:nvPr/>
        </p:nvPicPr>
        <p:blipFill>
          <a:blip r:embed="rId5"/>
          <a:stretch>
            <a:fillRect/>
          </a:stretch>
        </p:blipFill>
        <p:spPr>
          <a:xfrm>
            <a:off x="981075" y="1264285"/>
            <a:ext cx="2085975" cy="208597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9" advTm="4493">
        <p:blinds dir="vert"/>
      </p:transition>
    </mc:Choice>
    <mc:Fallback xmlns="">
      <p:transition advTm="4493">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97" y="591"/>
            <a:ext cx="9147197" cy="5143218"/>
          </a:xfrm>
          <a:prstGeom prst="rect">
            <a:avLst/>
          </a:prstGeom>
          <a:blipFill dpi="0" rotWithShape="1">
            <a:blip r:embed="rId5">
              <a:lum bright="70000" contrast="-70000"/>
            </a:blip>
            <a:srcRect/>
            <a:stretch>
              <a:fillRect l="-10248" t="-10272" r="-10248" b="-1027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a:p>
        </p:txBody>
      </p:sp>
      <p:sp>
        <p:nvSpPr>
          <p:cNvPr id="16" name="Freeform 6"/>
          <p:cNvSpPr/>
          <p:nvPr/>
        </p:nvSpPr>
        <p:spPr bwMode="auto">
          <a:xfrm>
            <a:off x="0" y="635"/>
            <a:ext cx="5201920" cy="1939925"/>
          </a:xfrm>
          <a:custGeom>
            <a:avLst/>
            <a:gdLst>
              <a:gd name="T0" fmla="*/ 0 w 4146"/>
              <a:gd name="T1" fmla="*/ 0 h 1307"/>
              <a:gd name="T2" fmla="*/ 4146 w 4146"/>
              <a:gd name="T3" fmla="*/ 0 h 1307"/>
              <a:gd name="T4" fmla="*/ 3392 w 4146"/>
              <a:gd name="T5" fmla="*/ 1307 h 1307"/>
              <a:gd name="T6" fmla="*/ 0 w 4146"/>
              <a:gd name="T7" fmla="*/ 1307 h 1307"/>
              <a:gd name="T8" fmla="*/ 0 w 4146"/>
              <a:gd name="T9" fmla="*/ 0 h 1307"/>
            </a:gdLst>
            <a:ahLst/>
            <a:cxnLst>
              <a:cxn ang="0">
                <a:pos x="T0" y="T1"/>
              </a:cxn>
              <a:cxn ang="0">
                <a:pos x="T2" y="T3"/>
              </a:cxn>
              <a:cxn ang="0">
                <a:pos x="T4" y="T5"/>
              </a:cxn>
              <a:cxn ang="0">
                <a:pos x="T6" y="T7"/>
              </a:cxn>
              <a:cxn ang="0">
                <a:pos x="T8" y="T9"/>
              </a:cxn>
            </a:cxnLst>
            <a:rect l="0" t="0" r="r" b="b"/>
            <a:pathLst>
              <a:path w="4146" h="1307">
                <a:moveTo>
                  <a:pt x="0" y="0"/>
                </a:moveTo>
                <a:lnTo>
                  <a:pt x="4146" y="0"/>
                </a:lnTo>
                <a:lnTo>
                  <a:pt x="3392" y="1307"/>
                </a:lnTo>
                <a:lnTo>
                  <a:pt x="0" y="1307"/>
                </a:lnTo>
                <a:lnTo>
                  <a:pt x="0" y="0"/>
                </a:lnTo>
                <a:close/>
              </a:path>
            </a:pathLst>
          </a:custGeom>
          <a:solidFill>
            <a:schemeClr val="bg1">
              <a:lumMod val="85000"/>
            </a:schemeClr>
          </a:solidFill>
          <a:ln w="0">
            <a:noFill/>
            <a:prstDash val="solid"/>
            <a:round/>
          </a:ln>
        </p:spPr>
        <p:txBody>
          <a:bodyPr lIns="91434" tIns="45717" rIns="91434" bIns="45717"/>
          <a:lstStyle/>
          <a:p>
            <a:pPr>
              <a:defRPr/>
            </a:pPr>
            <a:endParaRPr lang="zh-CN" altLang="en-US" sz="100">
              <a:ea typeface="宋体" panose="02010600030101010101" pitchFamily="2" charset="-122"/>
            </a:endParaRPr>
          </a:p>
        </p:txBody>
      </p:sp>
      <p:sp>
        <p:nvSpPr>
          <p:cNvPr id="17" name="Freeform 7"/>
          <p:cNvSpPr/>
          <p:nvPr/>
        </p:nvSpPr>
        <p:spPr bwMode="auto">
          <a:xfrm>
            <a:off x="-3175" y="669925"/>
            <a:ext cx="3618865" cy="1854835"/>
          </a:xfrm>
          <a:custGeom>
            <a:avLst/>
            <a:gdLst>
              <a:gd name="T0" fmla="*/ 0 w 2991"/>
              <a:gd name="T1" fmla="*/ 0 h 1195"/>
              <a:gd name="T2" fmla="*/ 6550319 w 2991"/>
              <a:gd name="T3" fmla="*/ 0 h 1195"/>
              <a:gd name="T4" fmla="*/ 5039213 w 2991"/>
              <a:gd name="T5" fmla="*/ 2608915 h 1195"/>
              <a:gd name="T6" fmla="*/ 0 w 2991"/>
              <a:gd name="T7" fmla="*/ 2608915 h 1195"/>
              <a:gd name="T8" fmla="*/ 0 w 2991"/>
              <a:gd name="T9" fmla="*/ 0 h 1195"/>
              <a:gd name="T10" fmla="*/ 0 60000 65536"/>
              <a:gd name="T11" fmla="*/ 0 60000 65536"/>
              <a:gd name="T12" fmla="*/ 0 60000 65536"/>
              <a:gd name="T13" fmla="*/ 0 60000 65536"/>
              <a:gd name="T14" fmla="*/ 0 60000 65536"/>
              <a:gd name="T15" fmla="*/ 0 w 2991"/>
              <a:gd name="T16" fmla="*/ 0 h 1195"/>
              <a:gd name="T17" fmla="*/ 2991 w 2991"/>
              <a:gd name="T18" fmla="*/ 1195 h 1195"/>
            </a:gdLst>
            <a:ahLst/>
            <a:cxnLst>
              <a:cxn ang="T10">
                <a:pos x="T0" y="T1"/>
              </a:cxn>
              <a:cxn ang="T11">
                <a:pos x="T2" y="T3"/>
              </a:cxn>
              <a:cxn ang="T12">
                <a:pos x="T4" y="T5"/>
              </a:cxn>
              <a:cxn ang="T13">
                <a:pos x="T6" y="T7"/>
              </a:cxn>
              <a:cxn ang="T14">
                <a:pos x="T8" y="T9"/>
              </a:cxn>
            </a:cxnLst>
            <a:rect l="T15" t="T16" r="T17" b="T18"/>
            <a:pathLst>
              <a:path w="2991" h="1195">
                <a:moveTo>
                  <a:pt x="0" y="0"/>
                </a:moveTo>
                <a:lnTo>
                  <a:pt x="2991" y="0"/>
                </a:lnTo>
                <a:lnTo>
                  <a:pt x="2301" y="1195"/>
                </a:lnTo>
                <a:lnTo>
                  <a:pt x="0" y="1195"/>
                </a:lnTo>
                <a:lnTo>
                  <a:pt x="0" y="0"/>
                </a:lnTo>
                <a:close/>
              </a:path>
            </a:pathLst>
          </a:custGeom>
          <a:solidFill>
            <a:schemeClr val="accent2"/>
          </a:solidFill>
          <a:ln w="0">
            <a:noFill/>
            <a:prstDash val="solid"/>
            <a:round/>
          </a:ln>
        </p:spPr>
        <p:txBody>
          <a:bodyPr lIns="91434" tIns="45717" rIns="91434" bIns="45717"/>
          <a:lstStyle/>
          <a:p>
            <a:endParaRPr lang="zh-CN" altLang="en-US" sz="100"/>
          </a:p>
        </p:txBody>
      </p:sp>
      <p:sp>
        <p:nvSpPr>
          <p:cNvPr id="18" name="Freeform 8"/>
          <p:cNvSpPr/>
          <p:nvPr/>
        </p:nvSpPr>
        <p:spPr bwMode="auto">
          <a:xfrm>
            <a:off x="0" y="635"/>
            <a:ext cx="3493770" cy="4278630"/>
          </a:xfrm>
          <a:custGeom>
            <a:avLst/>
            <a:gdLst>
              <a:gd name="T0" fmla="*/ 0 w 2917"/>
              <a:gd name="T1" fmla="*/ 0 h 2785"/>
              <a:gd name="T2" fmla="*/ 6322284 w 2917"/>
              <a:gd name="T3" fmla="*/ 0 h 2785"/>
              <a:gd name="T4" fmla="*/ 2834950 w 2917"/>
              <a:gd name="T5" fmla="*/ 6017399 h 2785"/>
              <a:gd name="T6" fmla="*/ 0 w 2917"/>
              <a:gd name="T7" fmla="*/ 6017399 h 2785"/>
              <a:gd name="T8" fmla="*/ 0 w 2917"/>
              <a:gd name="T9" fmla="*/ 0 h 2785"/>
              <a:gd name="T10" fmla="*/ 0 60000 65536"/>
              <a:gd name="T11" fmla="*/ 0 60000 65536"/>
              <a:gd name="T12" fmla="*/ 0 60000 65536"/>
              <a:gd name="T13" fmla="*/ 0 60000 65536"/>
              <a:gd name="T14" fmla="*/ 0 60000 65536"/>
              <a:gd name="T15" fmla="*/ 0 w 2917"/>
              <a:gd name="T16" fmla="*/ 0 h 2785"/>
              <a:gd name="T17" fmla="*/ 2917 w 2917"/>
              <a:gd name="T18" fmla="*/ 2785 h 2785"/>
            </a:gdLst>
            <a:ahLst/>
            <a:cxnLst>
              <a:cxn ang="T10">
                <a:pos x="T0" y="T1"/>
              </a:cxn>
              <a:cxn ang="T11">
                <a:pos x="T2" y="T3"/>
              </a:cxn>
              <a:cxn ang="T12">
                <a:pos x="T4" y="T5"/>
              </a:cxn>
              <a:cxn ang="T13">
                <a:pos x="T6" y="T7"/>
              </a:cxn>
              <a:cxn ang="T14">
                <a:pos x="T8" y="T9"/>
              </a:cxn>
            </a:cxnLst>
            <a:rect l="T15" t="T16" r="T17" b="T18"/>
            <a:pathLst>
              <a:path w="2917" h="2785">
                <a:moveTo>
                  <a:pt x="0" y="0"/>
                </a:moveTo>
                <a:lnTo>
                  <a:pt x="2917" y="0"/>
                </a:lnTo>
                <a:lnTo>
                  <a:pt x="1308" y="2785"/>
                </a:lnTo>
                <a:lnTo>
                  <a:pt x="0" y="2785"/>
                </a:lnTo>
                <a:lnTo>
                  <a:pt x="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19" name="MH_Number_1"/>
          <p:cNvSpPr/>
          <p:nvPr>
            <p:custDataLst>
              <p:tags r:id="rId1"/>
            </p:custDataLst>
          </p:nvPr>
        </p:nvSpPr>
        <p:spPr>
          <a:xfrm>
            <a:off x="3615865" y="1775476"/>
            <a:ext cx="1451861" cy="145088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72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imes New Roman" panose="02020603050405020304" pitchFamily="18" charset="0"/>
              </a:rPr>
              <a:t>06</a:t>
            </a:r>
          </a:p>
        </p:txBody>
      </p:sp>
      <p:sp>
        <p:nvSpPr>
          <p:cNvPr id="20" name="MH_Entry_1"/>
          <p:cNvSpPr/>
          <p:nvPr>
            <p:custDataLst>
              <p:tags r:id="rId2"/>
            </p:custDataLst>
          </p:nvPr>
        </p:nvSpPr>
        <p:spPr>
          <a:xfrm>
            <a:off x="5356953" y="2200291"/>
            <a:ext cx="3434137" cy="60084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rPr>
              <a:t>公司历史</a:t>
            </a:r>
          </a:p>
        </p:txBody>
      </p:sp>
      <p:sp>
        <p:nvSpPr>
          <p:cNvPr id="10" name="Freeform 9"/>
          <p:cNvSpPr/>
          <p:nvPr/>
        </p:nvSpPr>
        <p:spPr bwMode="auto">
          <a:xfrm>
            <a:off x="8052435" y="4034155"/>
            <a:ext cx="1091565" cy="1109345"/>
          </a:xfrm>
          <a:custGeom>
            <a:avLst/>
            <a:gdLst>
              <a:gd name="T0" fmla="*/ 2517306 w 1817"/>
              <a:gd name="T1" fmla="*/ 0 h 1941"/>
              <a:gd name="T2" fmla="*/ 4083878 w 1817"/>
              <a:gd name="T3" fmla="*/ 0 h 1941"/>
              <a:gd name="T4" fmla="*/ 4083878 w 1817"/>
              <a:gd name="T5" fmla="*/ 4349001 h 1941"/>
              <a:gd name="T6" fmla="*/ 0 w 1817"/>
              <a:gd name="T7" fmla="*/ 4349001 h 1941"/>
              <a:gd name="T8" fmla="*/ 2517306 w 1817"/>
              <a:gd name="T9" fmla="*/ 0 h 1941"/>
              <a:gd name="T10" fmla="*/ 0 60000 65536"/>
              <a:gd name="T11" fmla="*/ 0 60000 65536"/>
              <a:gd name="T12" fmla="*/ 0 60000 65536"/>
              <a:gd name="T13" fmla="*/ 0 60000 65536"/>
              <a:gd name="T14" fmla="*/ 0 60000 65536"/>
              <a:gd name="T15" fmla="*/ 0 w 1817"/>
              <a:gd name="T16" fmla="*/ 0 h 1941"/>
              <a:gd name="T17" fmla="*/ 1817 w 1817"/>
              <a:gd name="T18" fmla="*/ 1941 h 1941"/>
            </a:gdLst>
            <a:ahLst/>
            <a:cxnLst>
              <a:cxn ang="T10">
                <a:pos x="T0" y="T1"/>
              </a:cxn>
              <a:cxn ang="T11">
                <a:pos x="T2" y="T3"/>
              </a:cxn>
              <a:cxn ang="T12">
                <a:pos x="T4" y="T5"/>
              </a:cxn>
              <a:cxn ang="T13">
                <a:pos x="T6" y="T7"/>
              </a:cxn>
              <a:cxn ang="T14">
                <a:pos x="T8" y="T9"/>
              </a:cxn>
            </a:cxnLst>
            <a:rect l="T15" t="T16" r="T17" b="T18"/>
            <a:pathLst>
              <a:path w="1817" h="1941">
                <a:moveTo>
                  <a:pt x="1120" y="0"/>
                </a:moveTo>
                <a:lnTo>
                  <a:pt x="1817" y="0"/>
                </a:lnTo>
                <a:lnTo>
                  <a:pt x="1817" y="1941"/>
                </a:lnTo>
                <a:lnTo>
                  <a:pt x="0" y="1941"/>
                </a:lnTo>
                <a:lnTo>
                  <a:pt x="1120" y="0"/>
                </a:lnTo>
                <a:close/>
              </a:path>
            </a:pathLst>
          </a:custGeom>
          <a:solidFill>
            <a:schemeClr val="accent1"/>
          </a:solidFill>
          <a:ln w="0">
            <a:noFill/>
            <a:prstDash val="solid"/>
            <a:round/>
          </a:ln>
        </p:spPr>
        <p:txBody>
          <a:bodyPr lIns="91434" tIns="45717" rIns="91434" bIns="45717"/>
          <a:lstStyle/>
          <a:p>
            <a:endParaRPr lang="zh-CN" altLang="en-US" sz="100"/>
          </a:p>
        </p:txBody>
      </p:sp>
      <p:pic>
        <p:nvPicPr>
          <p:cNvPr id="2" name="图片 1" descr="微信图片_20171120155356"/>
          <p:cNvPicPr>
            <a:picLocks noChangeAspect="1"/>
          </p:cNvPicPr>
          <p:nvPr/>
        </p:nvPicPr>
        <p:blipFill>
          <a:blip r:embed="rId6"/>
          <a:stretch>
            <a:fillRect/>
          </a:stretch>
        </p:blipFill>
        <p:spPr>
          <a:xfrm>
            <a:off x="718185" y="881380"/>
            <a:ext cx="1636395" cy="16433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9" advTm="2480">
        <p:blinds dir="vert"/>
      </p:transition>
    </mc:Choice>
    <mc:Fallback xmlns="">
      <p:transition advTm="248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p:stCondLst>
                              <p:cond delay="1000"/>
                            </p:stCondLst>
                            <p:childTnLst>
                              <p:par>
                                <p:cTn id="26" presetID="2" presetClass="entr" presetSubtype="8"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0-#ppt_w/2"/>
                                          </p:val>
                                        </p:tav>
                                        <p:tav tm="100000">
                                          <p:val>
                                            <p:strVal val="#ppt_x"/>
                                          </p:val>
                                        </p:tav>
                                      </p:tavLst>
                                    </p:anim>
                                    <p:anim calcmode="lin" valueType="num">
                                      <p:cBhvr additive="base">
                                        <p:cTn id="29" dur="500" fill="hold"/>
                                        <p:tgtEl>
                                          <p:spTgt spid="19"/>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0-#ppt_w/2"/>
                                          </p:val>
                                        </p:tav>
                                        <p:tav tm="100000">
                                          <p:val>
                                            <p:strVal val="#ppt_x"/>
                                          </p:val>
                                        </p:tav>
                                      </p:tavLst>
                                    </p:anim>
                                    <p:anim calcmode="lin" valueType="num">
                                      <p:cBhvr additive="base">
                                        <p:cTn id="33"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19" grpId="0" bldLvl="0" animBg="1"/>
      <p:bldP spid="20" grpId="0" bldLvl="0" animBg="1"/>
      <p:bldP spid="10"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97" y="591"/>
            <a:ext cx="9147197" cy="5143218"/>
          </a:xfrm>
          <a:prstGeom prst="rect">
            <a:avLst/>
          </a:prstGeom>
          <a:blipFill dpi="0" rotWithShape="1">
            <a:blip r:embed="rId5">
              <a:lum bright="70000" contrast="-70000"/>
            </a:blip>
            <a:srcRect/>
            <a:stretch>
              <a:fillRect l="-10248" t="-10272" r="-10248" b="-1027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a:p>
        </p:txBody>
      </p:sp>
      <p:sp>
        <p:nvSpPr>
          <p:cNvPr id="16" name="Freeform 6"/>
          <p:cNvSpPr/>
          <p:nvPr/>
        </p:nvSpPr>
        <p:spPr bwMode="auto">
          <a:xfrm>
            <a:off x="0" y="635"/>
            <a:ext cx="5201920" cy="1939925"/>
          </a:xfrm>
          <a:custGeom>
            <a:avLst/>
            <a:gdLst>
              <a:gd name="T0" fmla="*/ 0 w 4146"/>
              <a:gd name="T1" fmla="*/ 0 h 1307"/>
              <a:gd name="T2" fmla="*/ 4146 w 4146"/>
              <a:gd name="T3" fmla="*/ 0 h 1307"/>
              <a:gd name="T4" fmla="*/ 3392 w 4146"/>
              <a:gd name="T5" fmla="*/ 1307 h 1307"/>
              <a:gd name="T6" fmla="*/ 0 w 4146"/>
              <a:gd name="T7" fmla="*/ 1307 h 1307"/>
              <a:gd name="T8" fmla="*/ 0 w 4146"/>
              <a:gd name="T9" fmla="*/ 0 h 1307"/>
            </a:gdLst>
            <a:ahLst/>
            <a:cxnLst>
              <a:cxn ang="0">
                <a:pos x="T0" y="T1"/>
              </a:cxn>
              <a:cxn ang="0">
                <a:pos x="T2" y="T3"/>
              </a:cxn>
              <a:cxn ang="0">
                <a:pos x="T4" y="T5"/>
              </a:cxn>
              <a:cxn ang="0">
                <a:pos x="T6" y="T7"/>
              </a:cxn>
              <a:cxn ang="0">
                <a:pos x="T8" y="T9"/>
              </a:cxn>
            </a:cxnLst>
            <a:rect l="0" t="0" r="r" b="b"/>
            <a:pathLst>
              <a:path w="4146" h="1307">
                <a:moveTo>
                  <a:pt x="0" y="0"/>
                </a:moveTo>
                <a:lnTo>
                  <a:pt x="4146" y="0"/>
                </a:lnTo>
                <a:lnTo>
                  <a:pt x="3392" y="1307"/>
                </a:lnTo>
                <a:lnTo>
                  <a:pt x="0" y="1307"/>
                </a:lnTo>
                <a:lnTo>
                  <a:pt x="0" y="0"/>
                </a:lnTo>
                <a:close/>
              </a:path>
            </a:pathLst>
          </a:custGeom>
          <a:solidFill>
            <a:schemeClr val="bg1">
              <a:lumMod val="85000"/>
            </a:schemeClr>
          </a:solidFill>
          <a:ln w="0">
            <a:noFill/>
            <a:prstDash val="solid"/>
            <a:round/>
          </a:ln>
        </p:spPr>
        <p:txBody>
          <a:bodyPr lIns="91434" tIns="45717" rIns="91434" bIns="45717"/>
          <a:lstStyle/>
          <a:p>
            <a:pPr>
              <a:defRPr/>
            </a:pPr>
            <a:endParaRPr lang="zh-CN" altLang="en-US" sz="100">
              <a:ea typeface="宋体" panose="02010600030101010101" pitchFamily="2" charset="-122"/>
            </a:endParaRPr>
          </a:p>
        </p:txBody>
      </p:sp>
      <p:sp>
        <p:nvSpPr>
          <p:cNvPr id="17" name="Freeform 7"/>
          <p:cNvSpPr/>
          <p:nvPr/>
        </p:nvSpPr>
        <p:spPr bwMode="auto">
          <a:xfrm>
            <a:off x="-3175" y="669925"/>
            <a:ext cx="3618865" cy="1854835"/>
          </a:xfrm>
          <a:custGeom>
            <a:avLst/>
            <a:gdLst>
              <a:gd name="T0" fmla="*/ 0 w 2991"/>
              <a:gd name="T1" fmla="*/ 0 h 1195"/>
              <a:gd name="T2" fmla="*/ 6550319 w 2991"/>
              <a:gd name="T3" fmla="*/ 0 h 1195"/>
              <a:gd name="T4" fmla="*/ 5039213 w 2991"/>
              <a:gd name="T5" fmla="*/ 2608915 h 1195"/>
              <a:gd name="T6" fmla="*/ 0 w 2991"/>
              <a:gd name="T7" fmla="*/ 2608915 h 1195"/>
              <a:gd name="T8" fmla="*/ 0 w 2991"/>
              <a:gd name="T9" fmla="*/ 0 h 1195"/>
              <a:gd name="T10" fmla="*/ 0 60000 65536"/>
              <a:gd name="T11" fmla="*/ 0 60000 65536"/>
              <a:gd name="T12" fmla="*/ 0 60000 65536"/>
              <a:gd name="T13" fmla="*/ 0 60000 65536"/>
              <a:gd name="T14" fmla="*/ 0 60000 65536"/>
              <a:gd name="T15" fmla="*/ 0 w 2991"/>
              <a:gd name="T16" fmla="*/ 0 h 1195"/>
              <a:gd name="T17" fmla="*/ 2991 w 2991"/>
              <a:gd name="T18" fmla="*/ 1195 h 1195"/>
            </a:gdLst>
            <a:ahLst/>
            <a:cxnLst>
              <a:cxn ang="T10">
                <a:pos x="T0" y="T1"/>
              </a:cxn>
              <a:cxn ang="T11">
                <a:pos x="T2" y="T3"/>
              </a:cxn>
              <a:cxn ang="T12">
                <a:pos x="T4" y="T5"/>
              </a:cxn>
              <a:cxn ang="T13">
                <a:pos x="T6" y="T7"/>
              </a:cxn>
              <a:cxn ang="T14">
                <a:pos x="T8" y="T9"/>
              </a:cxn>
            </a:cxnLst>
            <a:rect l="T15" t="T16" r="T17" b="T18"/>
            <a:pathLst>
              <a:path w="2991" h="1195">
                <a:moveTo>
                  <a:pt x="0" y="0"/>
                </a:moveTo>
                <a:lnTo>
                  <a:pt x="2991" y="0"/>
                </a:lnTo>
                <a:lnTo>
                  <a:pt x="2301" y="1195"/>
                </a:lnTo>
                <a:lnTo>
                  <a:pt x="0" y="1195"/>
                </a:lnTo>
                <a:lnTo>
                  <a:pt x="0" y="0"/>
                </a:lnTo>
                <a:close/>
              </a:path>
            </a:pathLst>
          </a:custGeom>
          <a:solidFill>
            <a:schemeClr val="accent2"/>
          </a:solidFill>
          <a:ln w="0">
            <a:noFill/>
            <a:prstDash val="solid"/>
            <a:round/>
          </a:ln>
        </p:spPr>
        <p:txBody>
          <a:bodyPr lIns="91434" tIns="45717" rIns="91434" bIns="45717"/>
          <a:lstStyle/>
          <a:p>
            <a:endParaRPr lang="zh-CN" altLang="en-US" sz="100"/>
          </a:p>
        </p:txBody>
      </p:sp>
      <p:sp>
        <p:nvSpPr>
          <p:cNvPr id="18" name="Freeform 8"/>
          <p:cNvSpPr/>
          <p:nvPr/>
        </p:nvSpPr>
        <p:spPr bwMode="auto">
          <a:xfrm>
            <a:off x="0" y="635"/>
            <a:ext cx="3493770" cy="4278630"/>
          </a:xfrm>
          <a:custGeom>
            <a:avLst/>
            <a:gdLst>
              <a:gd name="T0" fmla="*/ 0 w 2917"/>
              <a:gd name="T1" fmla="*/ 0 h 2785"/>
              <a:gd name="T2" fmla="*/ 6322284 w 2917"/>
              <a:gd name="T3" fmla="*/ 0 h 2785"/>
              <a:gd name="T4" fmla="*/ 2834950 w 2917"/>
              <a:gd name="T5" fmla="*/ 6017399 h 2785"/>
              <a:gd name="T6" fmla="*/ 0 w 2917"/>
              <a:gd name="T7" fmla="*/ 6017399 h 2785"/>
              <a:gd name="T8" fmla="*/ 0 w 2917"/>
              <a:gd name="T9" fmla="*/ 0 h 2785"/>
              <a:gd name="T10" fmla="*/ 0 60000 65536"/>
              <a:gd name="T11" fmla="*/ 0 60000 65536"/>
              <a:gd name="T12" fmla="*/ 0 60000 65536"/>
              <a:gd name="T13" fmla="*/ 0 60000 65536"/>
              <a:gd name="T14" fmla="*/ 0 60000 65536"/>
              <a:gd name="T15" fmla="*/ 0 w 2917"/>
              <a:gd name="T16" fmla="*/ 0 h 2785"/>
              <a:gd name="T17" fmla="*/ 2917 w 2917"/>
              <a:gd name="T18" fmla="*/ 2785 h 2785"/>
            </a:gdLst>
            <a:ahLst/>
            <a:cxnLst>
              <a:cxn ang="T10">
                <a:pos x="T0" y="T1"/>
              </a:cxn>
              <a:cxn ang="T11">
                <a:pos x="T2" y="T3"/>
              </a:cxn>
              <a:cxn ang="T12">
                <a:pos x="T4" y="T5"/>
              </a:cxn>
              <a:cxn ang="T13">
                <a:pos x="T6" y="T7"/>
              </a:cxn>
              <a:cxn ang="T14">
                <a:pos x="T8" y="T9"/>
              </a:cxn>
            </a:cxnLst>
            <a:rect l="T15" t="T16" r="T17" b="T18"/>
            <a:pathLst>
              <a:path w="2917" h="2785">
                <a:moveTo>
                  <a:pt x="0" y="0"/>
                </a:moveTo>
                <a:lnTo>
                  <a:pt x="2917" y="0"/>
                </a:lnTo>
                <a:lnTo>
                  <a:pt x="1308" y="2785"/>
                </a:lnTo>
                <a:lnTo>
                  <a:pt x="0" y="2785"/>
                </a:lnTo>
                <a:lnTo>
                  <a:pt x="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19" name="MH_Number_1"/>
          <p:cNvSpPr/>
          <p:nvPr>
            <p:custDataLst>
              <p:tags r:id="rId1"/>
            </p:custDataLst>
          </p:nvPr>
        </p:nvSpPr>
        <p:spPr>
          <a:xfrm>
            <a:off x="3615865" y="1775476"/>
            <a:ext cx="1451861" cy="145088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72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imes New Roman" panose="02020603050405020304" pitchFamily="18" charset="0"/>
              </a:rPr>
              <a:t>07</a:t>
            </a:r>
          </a:p>
        </p:txBody>
      </p:sp>
      <p:sp>
        <p:nvSpPr>
          <p:cNvPr id="20" name="MH_Entry_1"/>
          <p:cNvSpPr/>
          <p:nvPr>
            <p:custDataLst>
              <p:tags r:id="rId2"/>
            </p:custDataLst>
          </p:nvPr>
        </p:nvSpPr>
        <p:spPr>
          <a:xfrm>
            <a:off x="5356953" y="2200291"/>
            <a:ext cx="3434137" cy="60084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rPr>
              <a:t>公司计划</a:t>
            </a:r>
          </a:p>
        </p:txBody>
      </p:sp>
      <p:sp>
        <p:nvSpPr>
          <p:cNvPr id="10" name="Freeform 9"/>
          <p:cNvSpPr/>
          <p:nvPr/>
        </p:nvSpPr>
        <p:spPr bwMode="auto">
          <a:xfrm>
            <a:off x="8052435" y="4034155"/>
            <a:ext cx="1091565" cy="1109345"/>
          </a:xfrm>
          <a:custGeom>
            <a:avLst/>
            <a:gdLst>
              <a:gd name="T0" fmla="*/ 2517306 w 1817"/>
              <a:gd name="T1" fmla="*/ 0 h 1941"/>
              <a:gd name="T2" fmla="*/ 4083878 w 1817"/>
              <a:gd name="T3" fmla="*/ 0 h 1941"/>
              <a:gd name="T4" fmla="*/ 4083878 w 1817"/>
              <a:gd name="T5" fmla="*/ 4349001 h 1941"/>
              <a:gd name="T6" fmla="*/ 0 w 1817"/>
              <a:gd name="T7" fmla="*/ 4349001 h 1941"/>
              <a:gd name="T8" fmla="*/ 2517306 w 1817"/>
              <a:gd name="T9" fmla="*/ 0 h 1941"/>
              <a:gd name="T10" fmla="*/ 0 60000 65536"/>
              <a:gd name="T11" fmla="*/ 0 60000 65536"/>
              <a:gd name="T12" fmla="*/ 0 60000 65536"/>
              <a:gd name="T13" fmla="*/ 0 60000 65536"/>
              <a:gd name="T14" fmla="*/ 0 60000 65536"/>
              <a:gd name="T15" fmla="*/ 0 w 1817"/>
              <a:gd name="T16" fmla="*/ 0 h 1941"/>
              <a:gd name="T17" fmla="*/ 1817 w 1817"/>
              <a:gd name="T18" fmla="*/ 1941 h 1941"/>
            </a:gdLst>
            <a:ahLst/>
            <a:cxnLst>
              <a:cxn ang="T10">
                <a:pos x="T0" y="T1"/>
              </a:cxn>
              <a:cxn ang="T11">
                <a:pos x="T2" y="T3"/>
              </a:cxn>
              <a:cxn ang="T12">
                <a:pos x="T4" y="T5"/>
              </a:cxn>
              <a:cxn ang="T13">
                <a:pos x="T6" y="T7"/>
              </a:cxn>
              <a:cxn ang="T14">
                <a:pos x="T8" y="T9"/>
              </a:cxn>
            </a:cxnLst>
            <a:rect l="T15" t="T16" r="T17" b="T18"/>
            <a:pathLst>
              <a:path w="1817" h="1941">
                <a:moveTo>
                  <a:pt x="1120" y="0"/>
                </a:moveTo>
                <a:lnTo>
                  <a:pt x="1817" y="0"/>
                </a:lnTo>
                <a:lnTo>
                  <a:pt x="1817" y="1941"/>
                </a:lnTo>
                <a:lnTo>
                  <a:pt x="0" y="1941"/>
                </a:lnTo>
                <a:lnTo>
                  <a:pt x="1120" y="0"/>
                </a:lnTo>
                <a:close/>
              </a:path>
            </a:pathLst>
          </a:custGeom>
          <a:solidFill>
            <a:schemeClr val="accent1"/>
          </a:solidFill>
          <a:ln w="0">
            <a:noFill/>
            <a:prstDash val="solid"/>
            <a:round/>
          </a:ln>
        </p:spPr>
        <p:txBody>
          <a:bodyPr lIns="91434" tIns="45717" rIns="91434" bIns="45717"/>
          <a:lstStyle/>
          <a:p>
            <a:endParaRPr lang="zh-CN" altLang="en-US" sz="100"/>
          </a:p>
        </p:txBody>
      </p:sp>
      <p:pic>
        <p:nvPicPr>
          <p:cNvPr id="2" name="图片 1" descr="微信图片_20171120155356"/>
          <p:cNvPicPr>
            <a:picLocks noChangeAspect="1"/>
          </p:cNvPicPr>
          <p:nvPr/>
        </p:nvPicPr>
        <p:blipFill>
          <a:blip r:embed="rId6"/>
          <a:stretch>
            <a:fillRect/>
          </a:stretch>
        </p:blipFill>
        <p:spPr>
          <a:xfrm>
            <a:off x="718185" y="881380"/>
            <a:ext cx="1636395" cy="16433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9" advTm="2480">
        <p:blinds dir="vert"/>
      </p:transition>
    </mc:Choice>
    <mc:Fallback xmlns="">
      <p:transition advTm="248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p:stCondLst>
                              <p:cond delay="1000"/>
                            </p:stCondLst>
                            <p:childTnLst>
                              <p:par>
                                <p:cTn id="26" presetID="2" presetClass="entr" presetSubtype="8"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0-#ppt_w/2"/>
                                          </p:val>
                                        </p:tav>
                                        <p:tav tm="100000">
                                          <p:val>
                                            <p:strVal val="#ppt_x"/>
                                          </p:val>
                                        </p:tav>
                                      </p:tavLst>
                                    </p:anim>
                                    <p:anim calcmode="lin" valueType="num">
                                      <p:cBhvr additive="base">
                                        <p:cTn id="29" dur="500" fill="hold"/>
                                        <p:tgtEl>
                                          <p:spTgt spid="19"/>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0-#ppt_w/2"/>
                                          </p:val>
                                        </p:tav>
                                        <p:tav tm="100000">
                                          <p:val>
                                            <p:strVal val="#ppt_x"/>
                                          </p:val>
                                        </p:tav>
                                      </p:tavLst>
                                    </p:anim>
                                    <p:anim calcmode="lin" valueType="num">
                                      <p:cBhvr additive="base">
                                        <p:cTn id="33"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19" grpId="0" bldLvl="0" animBg="1"/>
      <p:bldP spid="20" grpId="0" bldLvl="0" animBg="1"/>
      <p:bldP spid="10"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97" y="591"/>
            <a:ext cx="9147197" cy="5143218"/>
          </a:xfrm>
          <a:prstGeom prst="rect">
            <a:avLst/>
          </a:prstGeom>
          <a:blipFill dpi="0" rotWithShape="1">
            <a:blip r:embed="rId5">
              <a:lum bright="70000" contrast="-70000"/>
            </a:blip>
            <a:srcRect/>
            <a:stretch>
              <a:fillRect l="-10248" t="-10272" r="-10248" b="-1027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a:p>
        </p:txBody>
      </p:sp>
      <p:sp>
        <p:nvSpPr>
          <p:cNvPr id="16" name="Freeform 6"/>
          <p:cNvSpPr/>
          <p:nvPr/>
        </p:nvSpPr>
        <p:spPr bwMode="auto">
          <a:xfrm>
            <a:off x="0" y="635"/>
            <a:ext cx="5201920" cy="1939925"/>
          </a:xfrm>
          <a:custGeom>
            <a:avLst/>
            <a:gdLst>
              <a:gd name="T0" fmla="*/ 0 w 4146"/>
              <a:gd name="T1" fmla="*/ 0 h 1307"/>
              <a:gd name="T2" fmla="*/ 4146 w 4146"/>
              <a:gd name="T3" fmla="*/ 0 h 1307"/>
              <a:gd name="T4" fmla="*/ 3392 w 4146"/>
              <a:gd name="T5" fmla="*/ 1307 h 1307"/>
              <a:gd name="T6" fmla="*/ 0 w 4146"/>
              <a:gd name="T7" fmla="*/ 1307 h 1307"/>
              <a:gd name="T8" fmla="*/ 0 w 4146"/>
              <a:gd name="T9" fmla="*/ 0 h 1307"/>
            </a:gdLst>
            <a:ahLst/>
            <a:cxnLst>
              <a:cxn ang="0">
                <a:pos x="T0" y="T1"/>
              </a:cxn>
              <a:cxn ang="0">
                <a:pos x="T2" y="T3"/>
              </a:cxn>
              <a:cxn ang="0">
                <a:pos x="T4" y="T5"/>
              </a:cxn>
              <a:cxn ang="0">
                <a:pos x="T6" y="T7"/>
              </a:cxn>
              <a:cxn ang="0">
                <a:pos x="T8" y="T9"/>
              </a:cxn>
            </a:cxnLst>
            <a:rect l="0" t="0" r="r" b="b"/>
            <a:pathLst>
              <a:path w="4146" h="1307">
                <a:moveTo>
                  <a:pt x="0" y="0"/>
                </a:moveTo>
                <a:lnTo>
                  <a:pt x="4146" y="0"/>
                </a:lnTo>
                <a:lnTo>
                  <a:pt x="3392" y="1307"/>
                </a:lnTo>
                <a:lnTo>
                  <a:pt x="0" y="1307"/>
                </a:lnTo>
                <a:lnTo>
                  <a:pt x="0" y="0"/>
                </a:lnTo>
                <a:close/>
              </a:path>
            </a:pathLst>
          </a:custGeom>
          <a:solidFill>
            <a:schemeClr val="bg1">
              <a:lumMod val="85000"/>
            </a:schemeClr>
          </a:solidFill>
          <a:ln w="0">
            <a:noFill/>
            <a:prstDash val="solid"/>
            <a:round/>
          </a:ln>
        </p:spPr>
        <p:txBody>
          <a:bodyPr lIns="91434" tIns="45717" rIns="91434" bIns="45717"/>
          <a:lstStyle/>
          <a:p>
            <a:pPr>
              <a:defRPr/>
            </a:pPr>
            <a:endParaRPr lang="zh-CN" altLang="en-US" sz="100">
              <a:ea typeface="宋体" panose="02010600030101010101" pitchFamily="2" charset="-122"/>
            </a:endParaRPr>
          </a:p>
        </p:txBody>
      </p:sp>
      <p:sp>
        <p:nvSpPr>
          <p:cNvPr id="17" name="Freeform 7"/>
          <p:cNvSpPr/>
          <p:nvPr/>
        </p:nvSpPr>
        <p:spPr bwMode="auto">
          <a:xfrm>
            <a:off x="-3175" y="669925"/>
            <a:ext cx="3618865" cy="1854835"/>
          </a:xfrm>
          <a:custGeom>
            <a:avLst/>
            <a:gdLst>
              <a:gd name="T0" fmla="*/ 0 w 2991"/>
              <a:gd name="T1" fmla="*/ 0 h 1195"/>
              <a:gd name="T2" fmla="*/ 6550319 w 2991"/>
              <a:gd name="T3" fmla="*/ 0 h 1195"/>
              <a:gd name="T4" fmla="*/ 5039213 w 2991"/>
              <a:gd name="T5" fmla="*/ 2608915 h 1195"/>
              <a:gd name="T6" fmla="*/ 0 w 2991"/>
              <a:gd name="T7" fmla="*/ 2608915 h 1195"/>
              <a:gd name="T8" fmla="*/ 0 w 2991"/>
              <a:gd name="T9" fmla="*/ 0 h 1195"/>
              <a:gd name="T10" fmla="*/ 0 60000 65536"/>
              <a:gd name="T11" fmla="*/ 0 60000 65536"/>
              <a:gd name="T12" fmla="*/ 0 60000 65536"/>
              <a:gd name="T13" fmla="*/ 0 60000 65536"/>
              <a:gd name="T14" fmla="*/ 0 60000 65536"/>
              <a:gd name="T15" fmla="*/ 0 w 2991"/>
              <a:gd name="T16" fmla="*/ 0 h 1195"/>
              <a:gd name="T17" fmla="*/ 2991 w 2991"/>
              <a:gd name="T18" fmla="*/ 1195 h 1195"/>
            </a:gdLst>
            <a:ahLst/>
            <a:cxnLst>
              <a:cxn ang="T10">
                <a:pos x="T0" y="T1"/>
              </a:cxn>
              <a:cxn ang="T11">
                <a:pos x="T2" y="T3"/>
              </a:cxn>
              <a:cxn ang="T12">
                <a:pos x="T4" y="T5"/>
              </a:cxn>
              <a:cxn ang="T13">
                <a:pos x="T6" y="T7"/>
              </a:cxn>
              <a:cxn ang="T14">
                <a:pos x="T8" y="T9"/>
              </a:cxn>
            </a:cxnLst>
            <a:rect l="T15" t="T16" r="T17" b="T18"/>
            <a:pathLst>
              <a:path w="2991" h="1195">
                <a:moveTo>
                  <a:pt x="0" y="0"/>
                </a:moveTo>
                <a:lnTo>
                  <a:pt x="2991" y="0"/>
                </a:lnTo>
                <a:lnTo>
                  <a:pt x="2301" y="1195"/>
                </a:lnTo>
                <a:lnTo>
                  <a:pt x="0" y="1195"/>
                </a:lnTo>
                <a:lnTo>
                  <a:pt x="0" y="0"/>
                </a:lnTo>
                <a:close/>
              </a:path>
            </a:pathLst>
          </a:custGeom>
          <a:solidFill>
            <a:schemeClr val="accent2"/>
          </a:solidFill>
          <a:ln w="0">
            <a:noFill/>
            <a:prstDash val="solid"/>
            <a:round/>
          </a:ln>
        </p:spPr>
        <p:txBody>
          <a:bodyPr lIns="91434" tIns="45717" rIns="91434" bIns="45717"/>
          <a:lstStyle/>
          <a:p>
            <a:endParaRPr lang="zh-CN" altLang="en-US" sz="100"/>
          </a:p>
        </p:txBody>
      </p:sp>
      <p:sp>
        <p:nvSpPr>
          <p:cNvPr id="18" name="Freeform 8"/>
          <p:cNvSpPr/>
          <p:nvPr/>
        </p:nvSpPr>
        <p:spPr bwMode="auto">
          <a:xfrm>
            <a:off x="0" y="635"/>
            <a:ext cx="3493770" cy="4278630"/>
          </a:xfrm>
          <a:custGeom>
            <a:avLst/>
            <a:gdLst>
              <a:gd name="T0" fmla="*/ 0 w 2917"/>
              <a:gd name="T1" fmla="*/ 0 h 2785"/>
              <a:gd name="T2" fmla="*/ 6322284 w 2917"/>
              <a:gd name="T3" fmla="*/ 0 h 2785"/>
              <a:gd name="T4" fmla="*/ 2834950 w 2917"/>
              <a:gd name="T5" fmla="*/ 6017399 h 2785"/>
              <a:gd name="T6" fmla="*/ 0 w 2917"/>
              <a:gd name="T7" fmla="*/ 6017399 h 2785"/>
              <a:gd name="T8" fmla="*/ 0 w 2917"/>
              <a:gd name="T9" fmla="*/ 0 h 2785"/>
              <a:gd name="T10" fmla="*/ 0 60000 65536"/>
              <a:gd name="T11" fmla="*/ 0 60000 65536"/>
              <a:gd name="T12" fmla="*/ 0 60000 65536"/>
              <a:gd name="T13" fmla="*/ 0 60000 65536"/>
              <a:gd name="T14" fmla="*/ 0 60000 65536"/>
              <a:gd name="T15" fmla="*/ 0 w 2917"/>
              <a:gd name="T16" fmla="*/ 0 h 2785"/>
              <a:gd name="T17" fmla="*/ 2917 w 2917"/>
              <a:gd name="T18" fmla="*/ 2785 h 2785"/>
            </a:gdLst>
            <a:ahLst/>
            <a:cxnLst>
              <a:cxn ang="T10">
                <a:pos x="T0" y="T1"/>
              </a:cxn>
              <a:cxn ang="T11">
                <a:pos x="T2" y="T3"/>
              </a:cxn>
              <a:cxn ang="T12">
                <a:pos x="T4" y="T5"/>
              </a:cxn>
              <a:cxn ang="T13">
                <a:pos x="T6" y="T7"/>
              </a:cxn>
              <a:cxn ang="T14">
                <a:pos x="T8" y="T9"/>
              </a:cxn>
            </a:cxnLst>
            <a:rect l="T15" t="T16" r="T17" b="T18"/>
            <a:pathLst>
              <a:path w="2917" h="2785">
                <a:moveTo>
                  <a:pt x="0" y="0"/>
                </a:moveTo>
                <a:lnTo>
                  <a:pt x="2917" y="0"/>
                </a:lnTo>
                <a:lnTo>
                  <a:pt x="1308" y="2785"/>
                </a:lnTo>
                <a:lnTo>
                  <a:pt x="0" y="2785"/>
                </a:lnTo>
                <a:lnTo>
                  <a:pt x="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19" name="MH_Number_1"/>
          <p:cNvSpPr/>
          <p:nvPr>
            <p:custDataLst>
              <p:tags r:id="rId1"/>
            </p:custDataLst>
          </p:nvPr>
        </p:nvSpPr>
        <p:spPr>
          <a:xfrm>
            <a:off x="3615865" y="1775476"/>
            <a:ext cx="1451861" cy="145088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72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imes New Roman" panose="02020603050405020304" pitchFamily="18" charset="0"/>
              </a:rPr>
              <a:t>08</a:t>
            </a:r>
          </a:p>
        </p:txBody>
      </p:sp>
      <p:sp>
        <p:nvSpPr>
          <p:cNvPr id="20" name="MH_Entry_1"/>
          <p:cNvSpPr/>
          <p:nvPr>
            <p:custDataLst>
              <p:tags r:id="rId2"/>
            </p:custDataLst>
          </p:nvPr>
        </p:nvSpPr>
        <p:spPr>
          <a:xfrm>
            <a:off x="5356953" y="2200291"/>
            <a:ext cx="3434137" cy="60084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rPr>
              <a:t>融资上市</a:t>
            </a:r>
          </a:p>
        </p:txBody>
      </p:sp>
      <p:sp>
        <p:nvSpPr>
          <p:cNvPr id="10" name="Freeform 9"/>
          <p:cNvSpPr/>
          <p:nvPr/>
        </p:nvSpPr>
        <p:spPr bwMode="auto">
          <a:xfrm>
            <a:off x="8052435" y="4034155"/>
            <a:ext cx="1091565" cy="1109345"/>
          </a:xfrm>
          <a:custGeom>
            <a:avLst/>
            <a:gdLst>
              <a:gd name="T0" fmla="*/ 2517306 w 1817"/>
              <a:gd name="T1" fmla="*/ 0 h 1941"/>
              <a:gd name="T2" fmla="*/ 4083878 w 1817"/>
              <a:gd name="T3" fmla="*/ 0 h 1941"/>
              <a:gd name="T4" fmla="*/ 4083878 w 1817"/>
              <a:gd name="T5" fmla="*/ 4349001 h 1941"/>
              <a:gd name="T6" fmla="*/ 0 w 1817"/>
              <a:gd name="T7" fmla="*/ 4349001 h 1941"/>
              <a:gd name="T8" fmla="*/ 2517306 w 1817"/>
              <a:gd name="T9" fmla="*/ 0 h 1941"/>
              <a:gd name="T10" fmla="*/ 0 60000 65536"/>
              <a:gd name="T11" fmla="*/ 0 60000 65536"/>
              <a:gd name="T12" fmla="*/ 0 60000 65536"/>
              <a:gd name="T13" fmla="*/ 0 60000 65536"/>
              <a:gd name="T14" fmla="*/ 0 60000 65536"/>
              <a:gd name="T15" fmla="*/ 0 w 1817"/>
              <a:gd name="T16" fmla="*/ 0 h 1941"/>
              <a:gd name="T17" fmla="*/ 1817 w 1817"/>
              <a:gd name="T18" fmla="*/ 1941 h 1941"/>
            </a:gdLst>
            <a:ahLst/>
            <a:cxnLst>
              <a:cxn ang="T10">
                <a:pos x="T0" y="T1"/>
              </a:cxn>
              <a:cxn ang="T11">
                <a:pos x="T2" y="T3"/>
              </a:cxn>
              <a:cxn ang="T12">
                <a:pos x="T4" y="T5"/>
              </a:cxn>
              <a:cxn ang="T13">
                <a:pos x="T6" y="T7"/>
              </a:cxn>
              <a:cxn ang="T14">
                <a:pos x="T8" y="T9"/>
              </a:cxn>
            </a:cxnLst>
            <a:rect l="T15" t="T16" r="T17" b="T18"/>
            <a:pathLst>
              <a:path w="1817" h="1941">
                <a:moveTo>
                  <a:pt x="1120" y="0"/>
                </a:moveTo>
                <a:lnTo>
                  <a:pt x="1817" y="0"/>
                </a:lnTo>
                <a:lnTo>
                  <a:pt x="1817" y="1941"/>
                </a:lnTo>
                <a:lnTo>
                  <a:pt x="0" y="1941"/>
                </a:lnTo>
                <a:lnTo>
                  <a:pt x="1120" y="0"/>
                </a:lnTo>
                <a:close/>
              </a:path>
            </a:pathLst>
          </a:custGeom>
          <a:solidFill>
            <a:schemeClr val="accent1"/>
          </a:solidFill>
          <a:ln w="0">
            <a:noFill/>
            <a:prstDash val="solid"/>
            <a:round/>
          </a:ln>
        </p:spPr>
        <p:txBody>
          <a:bodyPr lIns="91434" tIns="45717" rIns="91434" bIns="45717"/>
          <a:lstStyle/>
          <a:p>
            <a:endParaRPr lang="zh-CN" altLang="en-US" sz="100"/>
          </a:p>
        </p:txBody>
      </p:sp>
      <p:pic>
        <p:nvPicPr>
          <p:cNvPr id="2" name="图片 1" descr="微信图片_20171120155356"/>
          <p:cNvPicPr>
            <a:picLocks noChangeAspect="1"/>
          </p:cNvPicPr>
          <p:nvPr/>
        </p:nvPicPr>
        <p:blipFill>
          <a:blip r:embed="rId6"/>
          <a:stretch>
            <a:fillRect/>
          </a:stretch>
        </p:blipFill>
        <p:spPr>
          <a:xfrm>
            <a:off x="718185" y="881380"/>
            <a:ext cx="1636395" cy="16433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9" advTm="2480">
        <p:blinds dir="vert"/>
      </p:transition>
    </mc:Choice>
    <mc:Fallback xmlns="">
      <p:transition advTm="248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p:stCondLst>
                              <p:cond delay="1000"/>
                            </p:stCondLst>
                            <p:childTnLst>
                              <p:par>
                                <p:cTn id="26" presetID="2" presetClass="entr" presetSubtype="8"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0-#ppt_w/2"/>
                                          </p:val>
                                        </p:tav>
                                        <p:tav tm="100000">
                                          <p:val>
                                            <p:strVal val="#ppt_x"/>
                                          </p:val>
                                        </p:tav>
                                      </p:tavLst>
                                    </p:anim>
                                    <p:anim calcmode="lin" valueType="num">
                                      <p:cBhvr additive="base">
                                        <p:cTn id="29" dur="500" fill="hold"/>
                                        <p:tgtEl>
                                          <p:spTgt spid="19"/>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0-#ppt_w/2"/>
                                          </p:val>
                                        </p:tav>
                                        <p:tav tm="100000">
                                          <p:val>
                                            <p:strVal val="#ppt_x"/>
                                          </p:val>
                                        </p:tav>
                                      </p:tavLst>
                                    </p:anim>
                                    <p:anim calcmode="lin" valueType="num">
                                      <p:cBhvr additive="base">
                                        <p:cTn id="33"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19" grpId="0" bldLvl="0" animBg="1"/>
      <p:bldP spid="20" grpId="0" bldLvl="0" animBg="1"/>
      <p:bldP spid="10"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H_Entry_1"/>
          <p:cNvSpPr/>
          <p:nvPr>
            <p:custDataLst>
              <p:tags r:id="rId1"/>
            </p:custDataLst>
          </p:nvPr>
        </p:nvSpPr>
        <p:spPr>
          <a:xfrm>
            <a:off x="625475" y="137160"/>
            <a:ext cx="1606550" cy="374015"/>
          </a:xfrm>
          <a:prstGeom prst="rect">
            <a:avLst/>
          </a:prstGeom>
          <a:noFill/>
          <a:ln>
            <a:solidFill>
              <a:srgbClr val="1F665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r>
              <a:rPr lang="zh-CN" altLang="en-US" b="1" dirty="0">
                <a:solidFill>
                  <a:schemeClr val="tx1"/>
                </a:solidFill>
                <a:latin typeface="微软雅黑" panose="020B0503020204020204" charset="-122"/>
                <a:ea typeface="微软雅黑" panose="020B0503020204020204" charset="-122"/>
              </a:rPr>
              <a:t>融资上市</a:t>
            </a:r>
          </a:p>
        </p:txBody>
      </p:sp>
      <p:grpSp>
        <p:nvGrpSpPr>
          <p:cNvPr id="3" name="Group 19"/>
          <p:cNvGrpSpPr/>
          <p:nvPr/>
        </p:nvGrpSpPr>
        <p:grpSpPr bwMode="auto">
          <a:xfrm>
            <a:off x="3290302" y="1996224"/>
            <a:ext cx="4014495" cy="1573155"/>
            <a:chOff x="1930" y="1737"/>
            <a:chExt cx="3203" cy="1514"/>
          </a:xfrm>
        </p:grpSpPr>
        <p:sp>
          <p:nvSpPr>
            <p:cNvPr id="4" name="Line 20"/>
            <p:cNvSpPr>
              <a:spLocks noChangeShapeType="1"/>
            </p:cNvSpPr>
            <p:nvPr/>
          </p:nvSpPr>
          <p:spPr bwMode="auto">
            <a:xfrm flipH="1">
              <a:off x="2579" y="3251"/>
              <a:ext cx="2545" cy="0"/>
            </a:xfrm>
            <a:prstGeom prst="line">
              <a:avLst/>
            </a:prstGeom>
            <a:noFill/>
            <a:ln w="9525" cap="rnd">
              <a:solidFill>
                <a:schemeClr val="bg1">
                  <a:lumMod val="65000"/>
                </a:schemeClr>
              </a:solidFill>
              <a:prstDash val="sysDot"/>
              <a:round/>
              <a:headEnd type="diamond" w="lg" len="lg"/>
              <a:tailEnd type="oval" w="med" len="med"/>
            </a:ln>
            <a:extLst>
              <a:ext uri="{909E8E84-426E-40DD-AFC4-6F175D3DCCD1}">
                <a14:hiddenFill xmlns:a14="http://schemas.microsoft.com/office/drawing/2010/main">
                  <a:noFill/>
                </a14:hiddenFill>
              </a:ext>
            </a:extLst>
          </p:spPr>
          <p:txBody>
            <a:bodyPr/>
            <a:lstStyle/>
            <a:p>
              <a:pPr defTabSz="915670">
                <a:defRPr/>
              </a:pPr>
              <a:endParaRPr lang="zh-CN" altLang="en-US" sz="1285" b="1" kern="0">
                <a:solidFill>
                  <a:srgbClr val="000000"/>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8" name="Line 21"/>
            <p:cNvSpPr>
              <a:spLocks noChangeShapeType="1"/>
            </p:cNvSpPr>
            <p:nvPr/>
          </p:nvSpPr>
          <p:spPr bwMode="auto">
            <a:xfrm flipH="1">
              <a:off x="1930" y="1737"/>
              <a:ext cx="3203" cy="0"/>
            </a:xfrm>
            <a:prstGeom prst="line">
              <a:avLst/>
            </a:prstGeom>
            <a:noFill/>
            <a:ln w="9525" cap="rnd">
              <a:solidFill>
                <a:schemeClr val="bg1">
                  <a:lumMod val="65000"/>
                </a:schemeClr>
              </a:solidFill>
              <a:prstDash val="sysDot"/>
              <a:round/>
              <a:headEnd type="diamond" w="lg" len="lg"/>
              <a:tailEnd type="oval" w="med" len="med"/>
            </a:ln>
            <a:extLst>
              <a:ext uri="{909E8E84-426E-40DD-AFC4-6F175D3DCCD1}">
                <a14:hiddenFill xmlns:a14="http://schemas.microsoft.com/office/drawing/2010/main">
                  <a:noFill/>
                </a14:hiddenFill>
              </a:ext>
            </a:extLst>
          </p:spPr>
          <p:txBody>
            <a:bodyPr/>
            <a:lstStyle/>
            <a:p>
              <a:pPr defTabSz="915670">
                <a:defRPr/>
              </a:pPr>
              <a:endParaRPr lang="zh-CN" altLang="en-US" sz="1285" b="1" kern="0">
                <a:solidFill>
                  <a:srgbClr val="000000"/>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9" name="Line 22"/>
            <p:cNvSpPr>
              <a:spLocks noChangeShapeType="1"/>
            </p:cNvSpPr>
            <p:nvPr/>
          </p:nvSpPr>
          <p:spPr bwMode="auto">
            <a:xfrm flipH="1">
              <a:off x="2221" y="2462"/>
              <a:ext cx="2903" cy="0"/>
            </a:xfrm>
            <a:prstGeom prst="line">
              <a:avLst/>
            </a:prstGeom>
            <a:noFill/>
            <a:ln w="9525" cap="rnd">
              <a:solidFill>
                <a:schemeClr val="bg1">
                  <a:lumMod val="65000"/>
                </a:schemeClr>
              </a:solidFill>
              <a:prstDash val="sysDot"/>
              <a:round/>
              <a:headEnd type="diamond" w="lg" len="lg"/>
              <a:tailEnd type="oval" w="med" len="med"/>
            </a:ln>
            <a:extLst>
              <a:ext uri="{909E8E84-426E-40DD-AFC4-6F175D3DCCD1}">
                <a14:hiddenFill xmlns:a14="http://schemas.microsoft.com/office/drawing/2010/main">
                  <a:noFill/>
                </a14:hiddenFill>
              </a:ext>
            </a:extLst>
          </p:spPr>
          <p:txBody>
            <a:bodyPr/>
            <a:lstStyle/>
            <a:p>
              <a:pPr defTabSz="915670">
                <a:defRPr/>
              </a:pPr>
              <a:endParaRPr lang="zh-CN" altLang="en-US" sz="1285" b="1" kern="0">
                <a:solidFill>
                  <a:srgbClr val="000000"/>
                </a:solidFill>
                <a:latin typeface="Arial" panose="020B0604020202020204" pitchFamily="34" charset="0"/>
                <a:ea typeface="微软雅黑" panose="020B0503020204020204" charset="-122"/>
                <a:cs typeface="+mn-ea"/>
                <a:sym typeface="Arial" panose="020B0604020202020204" pitchFamily="34" charset="0"/>
              </a:endParaRPr>
            </a:p>
          </p:txBody>
        </p:sp>
      </p:grpSp>
      <p:sp>
        <p:nvSpPr>
          <p:cNvPr id="27" name="Text Box 13"/>
          <p:cNvSpPr txBox="1">
            <a:spLocks noChangeArrowheads="1"/>
          </p:cNvSpPr>
          <p:nvPr/>
        </p:nvSpPr>
        <p:spPr bwMode="auto">
          <a:xfrm>
            <a:off x="4968151" y="2288471"/>
            <a:ext cx="2288387" cy="394970"/>
          </a:xfrm>
          <a:prstGeom prst="rect">
            <a:avLst/>
          </a:prstGeom>
          <a:noFill/>
          <a:ln w="9525" algn="ctr">
            <a:noFill/>
            <a:miter lim="800000"/>
          </a:ln>
        </p:spPr>
        <p:txBody>
          <a:bodyPr wrap="square" lIns="0" tIns="0" rIns="0" bIns="0">
            <a:spAutoFit/>
          </a:bodyPr>
          <a:lstStyle/>
          <a:p>
            <a:pPr algn="just" latinLnBrk="1">
              <a:lnSpc>
                <a:spcPct val="120000"/>
              </a:lnSpc>
            </a:pPr>
            <a:r>
              <a:rPr lang="zh-CN" altLang="en-US" sz="1065">
                <a:solidFill>
                  <a:schemeClr val="tx1"/>
                </a:solidFill>
                <a:effectLst>
                  <a:outerShdw blurRad="38100" dist="19050" dir="2700000" algn="tl" rotWithShape="0">
                    <a:schemeClr val="dk1">
                      <a:alpha val="40000"/>
                    </a:schemeClr>
                  </a:outerShdw>
                </a:effectLst>
                <a:sym typeface="+mn-ea"/>
              </a:rPr>
              <a:t>投前9亿估值，投资一亿占投后10%，投后估值10亿</a:t>
            </a:r>
            <a:endParaRPr kumimoji="1" lang="zh-CN" altLang="en-US" sz="1065"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mn-ea"/>
              <a:sym typeface="+mn-ea"/>
            </a:endParaRPr>
          </a:p>
        </p:txBody>
      </p:sp>
      <p:sp>
        <p:nvSpPr>
          <p:cNvPr id="28" name="Text Box 11"/>
          <p:cNvSpPr txBox="1">
            <a:spLocks noChangeArrowheads="1"/>
          </p:cNvSpPr>
          <p:nvPr/>
        </p:nvSpPr>
        <p:spPr bwMode="auto">
          <a:xfrm>
            <a:off x="4968151" y="3066442"/>
            <a:ext cx="2325513" cy="357505"/>
          </a:xfrm>
          <a:prstGeom prst="rect">
            <a:avLst/>
          </a:prstGeom>
          <a:noFill/>
          <a:ln w="9525" algn="ctr">
            <a:noFill/>
            <a:miter lim="800000"/>
          </a:ln>
        </p:spPr>
        <p:txBody>
          <a:bodyPr wrap="square" lIns="0" tIns="0" rIns="0" bIns="0">
            <a:spAutoFit/>
          </a:bodyPr>
          <a:lstStyle/>
          <a:p>
            <a:pPr algn="just" latinLnBrk="1">
              <a:lnSpc>
                <a:spcPct val="120000"/>
              </a:lnSpc>
            </a:pPr>
            <a:r>
              <a:rPr lang="zh-CN" altLang="en-US" sz="965">
                <a:solidFill>
                  <a:schemeClr val="tx1"/>
                </a:solidFill>
                <a:effectLst>
                  <a:outerShdw blurRad="38100" dist="19050" dir="2700000" algn="tl" rotWithShape="0">
                    <a:schemeClr val="dk1">
                      <a:alpha val="40000"/>
                    </a:schemeClr>
                  </a:outerShdw>
                </a:effectLst>
                <a:sym typeface="+mn-ea"/>
              </a:rPr>
              <a:t>投前20亿估值，投资2亿占投后9.09%，投后估值22亿；第一轮的1亿也占9.09%</a:t>
            </a:r>
            <a:endParaRPr kumimoji="1" lang="zh-CN" altLang="en-US" sz="965"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mn-ea"/>
              <a:sym typeface="+mn-ea"/>
            </a:endParaRPr>
          </a:p>
        </p:txBody>
      </p:sp>
      <p:sp>
        <p:nvSpPr>
          <p:cNvPr id="29" name="Text Box 10"/>
          <p:cNvSpPr txBox="1">
            <a:spLocks noChangeArrowheads="1"/>
          </p:cNvSpPr>
          <p:nvPr/>
        </p:nvSpPr>
        <p:spPr bwMode="auto">
          <a:xfrm>
            <a:off x="4968151" y="3846319"/>
            <a:ext cx="2288387" cy="536575"/>
          </a:xfrm>
          <a:prstGeom prst="rect">
            <a:avLst/>
          </a:prstGeom>
          <a:noFill/>
          <a:ln w="9525" algn="ctr">
            <a:noFill/>
            <a:miter lim="800000"/>
          </a:ln>
        </p:spPr>
        <p:txBody>
          <a:bodyPr wrap="square" lIns="0" tIns="0" rIns="0" bIns="0">
            <a:spAutoFit/>
          </a:bodyPr>
          <a:lstStyle/>
          <a:p>
            <a:pPr algn="just" latinLnBrk="1">
              <a:lnSpc>
                <a:spcPct val="120000"/>
              </a:lnSpc>
            </a:pPr>
            <a:r>
              <a:rPr lang="zh-CN" altLang="en-US" sz="965">
                <a:solidFill>
                  <a:schemeClr val="tx1"/>
                </a:solidFill>
                <a:effectLst>
                  <a:outerShdw blurRad="38100" dist="19050" dir="2700000" algn="tl" rotWithShape="0">
                    <a:schemeClr val="dk1">
                      <a:alpha val="40000"/>
                    </a:schemeClr>
                  </a:outerShdw>
                </a:effectLst>
                <a:sym typeface="+mn-ea"/>
              </a:rPr>
              <a:t>2021年底，120亿市值，20%的稀释，第三轮投资者的价值=120*0.8*9.09%=8.7亿，年化收益72%</a:t>
            </a:r>
            <a:endParaRPr kumimoji="1" lang="zh-CN" altLang="en-US" sz="965"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mn-ea"/>
              <a:sym typeface="+mn-ea"/>
            </a:endParaRPr>
          </a:p>
        </p:txBody>
      </p:sp>
      <p:sp>
        <p:nvSpPr>
          <p:cNvPr id="30" name="Text Box 35"/>
          <p:cNvSpPr txBox="1">
            <a:spLocks noChangeArrowheads="1"/>
          </p:cNvSpPr>
          <p:nvPr/>
        </p:nvSpPr>
        <p:spPr bwMode="auto">
          <a:xfrm>
            <a:off x="4968151" y="2091094"/>
            <a:ext cx="1362994" cy="220980"/>
          </a:xfrm>
          <a:prstGeom prst="rect">
            <a:avLst/>
          </a:prstGeom>
          <a:noFill/>
          <a:ln w="9525" algn="ctr">
            <a:noFill/>
            <a:miter lim="800000"/>
          </a:ln>
          <a:effectLst/>
        </p:spPr>
        <p:txBody>
          <a:bodyPr wrap="square" lIns="0" tIns="0" rIns="0" bIns="0">
            <a:spAutoFit/>
          </a:bodyPr>
          <a:lstStyle/>
          <a:p>
            <a:pPr algn="just" latinLnBrk="1">
              <a:lnSpc>
                <a:spcPct val="120000"/>
              </a:lnSpc>
              <a:defRPr/>
            </a:pPr>
            <a:r>
              <a:rPr lang="zh-CN" altLang="en-US" sz="1200">
                <a:solidFill>
                  <a:schemeClr val="tx1"/>
                </a:solidFill>
                <a:effectLst>
                  <a:outerShdw blurRad="38100" dist="19050" dir="2700000" algn="tl" rotWithShape="0">
                    <a:schemeClr val="dk1">
                      <a:alpha val="40000"/>
                    </a:schemeClr>
                  </a:outerShdw>
                </a:effectLst>
                <a:sym typeface="+mn-ea"/>
              </a:rPr>
              <a:t>一轮融资</a:t>
            </a:r>
            <a:endParaRPr kumimoji="1" lang="zh-CN" altLang="en-US" sz="1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mn-ea"/>
              <a:sym typeface="+mn-ea"/>
            </a:endParaRPr>
          </a:p>
        </p:txBody>
      </p:sp>
      <p:sp>
        <p:nvSpPr>
          <p:cNvPr id="31" name="Rectangle 36"/>
          <p:cNvSpPr>
            <a:spLocks noChangeArrowheads="1"/>
          </p:cNvSpPr>
          <p:nvPr/>
        </p:nvSpPr>
        <p:spPr bwMode="auto">
          <a:xfrm>
            <a:off x="5076825" y="3679508"/>
            <a:ext cx="441960" cy="200660"/>
          </a:xfrm>
          <a:prstGeom prst="rect">
            <a:avLst/>
          </a:prstGeom>
          <a:noFill/>
          <a:ln w="9525" algn="ctr">
            <a:noFill/>
            <a:miter lim="800000"/>
          </a:ln>
          <a:effectLst/>
        </p:spPr>
        <p:txBody>
          <a:bodyPr wrap="square" lIns="0" tIns="0" rIns="0" bIns="0" anchor="ctr">
            <a:spAutoFit/>
          </a:bodyPr>
          <a:lstStyle/>
          <a:p>
            <a:pPr algn="just" latinLnBrk="1">
              <a:lnSpc>
                <a:spcPct val="120000"/>
              </a:lnSpc>
              <a:defRPr/>
            </a:pPr>
            <a:r>
              <a:rPr lang="zh-CN" altLang="en-US" sz="1090">
                <a:solidFill>
                  <a:schemeClr val="tx1"/>
                </a:solidFill>
                <a:effectLst>
                  <a:outerShdw blurRad="38100" dist="19050" dir="2700000" algn="tl" rotWithShape="0">
                    <a:schemeClr val="dk1">
                      <a:alpha val="40000"/>
                    </a:schemeClr>
                  </a:outerShdw>
                </a:effectLst>
                <a:sym typeface="+mn-ea"/>
              </a:rPr>
              <a:t>上市</a:t>
            </a:r>
            <a:endParaRPr kumimoji="1" lang="zh-CN" altLang="en-US" sz="109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mn-ea"/>
              <a:sym typeface="+mn-ea"/>
            </a:endParaRPr>
          </a:p>
        </p:txBody>
      </p:sp>
      <p:sp>
        <p:nvSpPr>
          <p:cNvPr id="32" name="Rectangle 37"/>
          <p:cNvSpPr>
            <a:spLocks noChangeArrowheads="1"/>
          </p:cNvSpPr>
          <p:nvPr/>
        </p:nvSpPr>
        <p:spPr bwMode="auto">
          <a:xfrm>
            <a:off x="4944745" y="2827655"/>
            <a:ext cx="866775" cy="405765"/>
          </a:xfrm>
          <a:prstGeom prst="rect">
            <a:avLst/>
          </a:prstGeom>
          <a:noFill/>
          <a:ln w="9525" algn="ctr">
            <a:noFill/>
            <a:miter lim="800000"/>
          </a:ln>
          <a:effectLst/>
        </p:spPr>
        <p:txBody>
          <a:bodyPr wrap="square" lIns="0" tIns="0" rIns="0" bIns="0" anchor="ctr">
            <a:spAutoFit/>
          </a:bodyPr>
          <a:lstStyle/>
          <a:p>
            <a:pPr algn="just" latinLnBrk="1">
              <a:lnSpc>
                <a:spcPct val="120000"/>
              </a:lnSpc>
              <a:defRPr/>
            </a:pPr>
            <a:r>
              <a:rPr lang="zh-CN" altLang="en-US" sz="1200">
                <a:solidFill>
                  <a:schemeClr val="tx1"/>
                </a:solidFill>
                <a:effectLst>
                  <a:outerShdw blurRad="38100" dist="19050" dir="2700000" algn="tl" rotWithShape="0">
                    <a:schemeClr val="dk1">
                      <a:alpha val="40000"/>
                    </a:schemeClr>
                  </a:outerShdw>
                </a:effectLst>
                <a:sym typeface="+mn-ea"/>
              </a:rPr>
              <a:t>二轮融资</a:t>
            </a:r>
            <a:endParaRPr kumimoji="1" lang="zh-CN" altLang="en-US" sz="1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mn-ea"/>
              <a:sym typeface="+mn-ea"/>
            </a:endParaRPr>
          </a:p>
          <a:p>
            <a:pPr algn="just" latinLnBrk="1">
              <a:lnSpc>
                <a:spcPct val="120000"/>
              </a:lnSpc>
              <a:defRPr/>
            </a:pPr>
            <a:endParaRPr kumimoji="1" lang="zh-CN" altLang="en-US" sz="995" dirty="0">
              <a:solidFill>
                <a:schemeClr val="tx1">
                  <a:lumMod val="75000"/>
                  <a:lumOff val="25000"/>
                </a:schemeClr>
              </a:solidFill>
              <a:latin typeface="微软雅黑" panose="020B0503020204020204" charset="-122"/>
              <a:ea typeface="微软雅黑" panose="020B0503020204020204" charset="-122"/>
              <a:cs typeface="+mn-ea"/>
              <a:sym typeface="Arial" panose="020B0604020202020204" pitchFamily="34" charset="0"/>
            </a:endParaRPr>
          </a:p>
        </p:txBody>
      </p:sp>
      <p:grpSp>
        <p:nvGrpSpPr>
          <p:cNvPr id="5" name="Group 4"/>
          <p:cNvGrpSpPr/>
          <p:nvPr/>
        </p:nvGrpSpPr>
        <p:grpSpPr>
          <a:xfrm>
            <a:off x="1933568" y="2844564"/>
            <a:ext cx="2616948" cy="1340141"/>
            <a:chOff x="1047907" y="3811318"/>
            <a:chExt cx="3673475" cy="1881188"/>
          </a:xfrm>
        </p:grpSpPr>
        <p:grpSp>
          <p:nvGrpSpPr>
            <p:cNvPr id="6" name="Group 5"/>
            <p:cNvGrpSpPr/>
            <p:nvPr/>
          </p:nvGrpSpPr>
          <p:grpSpPr bwMode="auto">
            <a:xfrm>
              <a:off x="1047907" y="3965306"/>
              <a:ext cx="3673475" cy="1727200"/>
              <a:chOff x="1728" y="3024"/>
              <a:chExt cx="2304" cy="1080"/>
            </a:xfrm>
          </p:grpSpPr>
          <p:sp>
            <p:nvSpPr>
              <p:cNvPr id="8" name="Freeform 5"/>
              <p:cNvSpPr/>
              <p:nvPr/>
            </p:nvSpPr>
            <p:spPr bwMode="auto">
              <a:xfrm>
                <a:off x="1728" y="3024"/>
                <a:ext cx="2304" cy="1080"/>
              </a:xfrm>
              <a:custGeom>
                <a:avLst/>
                <a:gdLst>
                  <a:gd name="T0" fmla="*/ 2304 w 2304"/>
                  <a:gd name="T1" fmla="*/ 792 h 1080"/>
                  <a:gd name="T2" fmla="*/ 2302 w 2304"/>
                  <a:gd name="T3" fmla="*/ 806 h 1080"/>
                  <a:gd name="T4" fmla="*/ 2290 w 2304"/>
                  <a:gd name="T5" fmla="*/ 836 h 1080"/>
                  <a:gd name="T6" fmla="*/ 2268 w 2304"/>
                  <a:gd name="T7" fmla="*/ 864 h 1080"/>
                  <a:gd name="T8" fmla="*/ 2234 w 2304"/>
                  <a:gd name="T9" fmla="*/ 892 h 1080"/>
                  <a:gd name="T10" fmla="*/ 2190 w 2304"/>
                  <a:gd name="T11" fmla="*/ 916 h 1080"/>
                  <a:gd name="T12" fmla="*/ 2108 w 2304"/>
                  <a:gd name="T13" fmla="*/ 954 h 1080"/>
                  <a:gd name="T14" fmla="*/ 1966 w 2304"/>
                  <a:gd name="T15" fmla="*/ 996 h 1080"/>
                  <a:gd name="T16" fmla="*/ 1796 w 2304"/>
                  <a:gd name="T17" fmla="*/ 1030 h 1080"/>
                  <a:gd name="T18" fmla="*/ 1600 w 2304"/>
                  <a:gd name="T19" fmla="*/ 1058 h 1080"/>
                  <a:gd name="T20" fmla="*/ 1384 w 2304"/>
                  <a:gd name="T21" fmla="*/ 1074 h 1080"/>
                  <a:gd name="T22" fmla="*/ 1152 w 2304"/>
                  <a:gd name="T23" fmla="*/ 1080 h 1080"/>
                  <a:gd name="T24" fmla="*/ 1034 w 2304"/>
                  <a:gd name="T25" fmla="*/ 1078 h 1080"/>
                  <a:gd name="T26" fmla="*/ 810 w 2304"/>
                  <a:gd name="T27" fmla="*/ 1068 h 1080"/>
                  <a:gd name="T28" fmla="*/ 602 w 2304"/>
                  <a:gd name="T29" fmla="*/ 1046 h 1080"/>
                  <a:gd name="T30" fmla="*/ 420 w 2304"/>
                  <a:gd name="T31" fmla="*/ 1014 h 1080"/>
                  <a:gd name="T32" fmla="*/ 264 w 2304"/>
                  <a:gd name="T33" fmla="*/ 976 h 1080"/>
                  <a:gd name="T34" fmla="*/ 140 w 2304"/>
                  <a:gd name="T35" fmla="*/ 930 h 1080"/>
                  <a:gd name="T36" fmla="*/ 90 w 2304"/>
                  <a:gd name="T37" fmla="*/ 904 h 1080"/>
                  <a:gd name="T38" fmla="*/ 52 w 2304"/>
                  <a:gd name="T39" fmla="*/ 878 h 1080"/>
                  <a:gd name="T40" fmla="*/ 24 w 2304"/>
                  <a:gd name="T41" fmla="*/ 850 h 1080"/>
                  <a:gd name="T42" fmla="*/ 6 w 2304"/>
                  <a:gd name="T43" fmla="*/ 822 h 1080"/>
                  <a:gd name="T44" fmla="*/ 0 w 2304"/>
                  <a:gd name="T45" fmla="*/ 792 h 1080"/>
                  <a:gd name="T46" fmla="*/ 288 w 2304"/>
                  <a:gd name="T47" fmla="*/ 216 h 1080"/>
                  <a:gd name="T48" fmla="*/ 292 w 2304"/>
                  <a:gd name="T49" fmla="*/ 194 h 1080"/>
                  <a:gd name="T50" fmla="*/ 306 w 2304"/>
                  <a:gd name="T51" fmla="*/ 172 h 1080"/>
                  <a:gd name="T52" fmla="*/ 326 w 2304"/>
                  <a:gd name="T53" fmla="*/ 152 h 1080"/>
                  <a:gd name="T54" fmla="*/ 356 w 2304"/>
                  <a:gd name="T55" fmla="*/ 132 h 1080"/>
                  <a:gd name="T56" fmla="*/ 436 w 2304"/>
                  <a:gd name="T57" fmla="*/ 96 h 1080"/>
                  <a:gd name="T58" fmla="*/ 542 w 2304"/>
                  <a:gd name="T59" fmla="*/ 64 h 1080"/>
                  <a:gd name="T60" fmla="*/ 668 w 2304"/>
                  <a:gd name="T61" fmla="*/ 36 h 1080"/>
                  <a:gd name="T62" fmla="*/ 816 w 2304"/>
                  <a:gd name="T63" fmla="*/ 16 h 1080"/>
                  <a:gd name="T64" fmla="*/ 978 w 2304"/>
                  <a:gd name="T65" fmla="*/ 4 h 1080"/>
                  <a:gd name="T66" fmla="*/ 1152 w 2304"/>
                  <a:gd name="T67" fmla="*/ 0 h 1080"/>
                  <a:gd name="T68" fmla="*/ 1240 w 2304"/>
                  <a:gd name="T69" fmla="*/ 2 h 1080"/>
                  <a:gd name="T70" fmla="*/ 1408 w 2304"/>
                  <a:gd name="T71" fmla="*/ 10 h 1080"/>
                  <a:gd name="T72" fmla="*/ 1564 w 2304"/>
                  <a:gd name="T73" fmla="*/ 26 h 1080"/>
                  <a:gd name="T74" fmla="*/ 1702 w 2304"/>
                  <a:gd name="T75" fmla="*/ 50 h 1080"/>
                  <a:gd name="T76" fmla="*/ 1818 w 2304"/>
                  <a:gd name="T77" fmla="*/ 78 h 1080"/>
                  <a:gd name="T78" fmla="*/ 1912 w 2304"/>
                  <a:gd name="T79" fmla="*/ 114 h 1080"/>
                  <a:gd name="T80" fmla="*/ 1964 w 2304"/>
                  <a:gd name="T81" fmla="*/ 142 h 1080"/>
                  <a:gd name="T82" fmla="*/ 1988 w 2304"/>
                  <a:gd name="T83" fmla="*/ 162 h 1080"/>
                  <a:gd name="T84" fmla="*/ 2006 w 2304"/>
                  <a:gd name="T85" fmla="*/ 184 h 1080"/>
                  <a:gd name="T86" fmla="*/ 2014 w 2304"/>
                  <a:gd name="T87" fmla="*/ 204 h 1080"/>
                  <a:gd name="T88" fmla="*/ 2016 w 2304"/>
                  <a:gd name="T89" fmla="*/ 216 h 108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04"/>
                  <a:gd name="T136" fmla="*/ 0 h 1080"/>
                  <a:gd name="T137" fmla="*/ 2304 w 2304"/>
                  <a:gd name="T138" fmla="*/ 1080 h 108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04" h="1080">
                    <a:moveTo>
                      <a:pt x="2016" y="216"/>
                    </a:moveTo>
                    <a:lnTo>
                      <a:pt x="2304" y="792"/>
                    </a:lnTo>
                    <a:lnTo>
                      <a:pt x="2302" y="806"/>
                    </a:lnTo>
                    <a:lnTo>
                      <a:pt x="2298" y="822"/>
                    </a:lnTo>
                    <a:lnTo>
                      <a:pt x="2290" y="836"/>
                    </a:lnTo>
                    <a:lnTo>
                      <a:pt x="2280" y="850"/>
                    </a:lnTo>
                    <a:lnTo>
                      <a:pt x="2268" y="864"/>
                    </a:lnTo>
                    <a:lnTo>
                      <a:pt x="2252" y="878"/>
                    </a:lnTo>
                    <a:lnTo>
                      <a:pt x="2234" y="892"/>
                    </a:lnTo>
                    <a:lnTo>
                      <a:pt x="2214" y="904"/>
                    </a:lnTo>
                    <a:lnTo>
                      <a:pt x="2190" y="916"/>
                    </a:lnTo>
                    <a:lnTo>
                      <a:pt x="2164" y="930"/>
                    </a:lnTo>
                    <a:lnTo>
                      <a:pt x="2108" y="954"/>
                    </a:lnTo>
                    <a:lnTo>
                      <a:pt x="2040" y="976"/>
                    </a:lnTo>
                    <a:lnTo>
                      <a:pt x="1966" y="996"/>
                    </a:lnTo>
                    <a:lnTo>
                      <a:pt x="1884" y="1014"/>
                    </a:lnTo>
                    <a:lnTo>
                      <a:pt x="1796" y="1030"/>
                    </a:lnTo>
                    <a:lnTo>
                      <a:pt x="1702" y="1046"/>
                    </a:lnTo>
                    <a:lnTo>
                      <a:pt x="1600" y="1058"/>
                    </a:lnTo>
                    <a:lnTo>
                      <a:pt x="1494" y="1068"/>
                    </a:lnTo>
                    <a:lnTo>
                      <a:pt x="1384" y="1074"/>
                    </a:lnTo>
                    <a:lnTo>
                      <a:pt x="1270" y="1078"/>
                    </a:lnTo>
                    <a:lnTo>
                      <a:pt x="1152" y="1080"/>
                    </a:lnTo>
                    <a:lnTo>
                      <a:pt x="1034" y="1078"/>
                    </a:lnTo>
                    <a:lnTo>
                      <a:pt x="920" y="1074"/>
                    </a:lnTo>
                    <a:lnTo>
                      <a:pt x="810" y="1068"/>
                    </a:lnTo>
                    <a:lnTo>
                      <a:pt x="704" y="1058"/>
                    </a:lnTo>
                    <a:lnTo>
                      <a:pt x="602" y="1046"/>
                    </a:lnTo>
                    <a:lnTo>
                      <a:pt x="508" y="1030"/>
                    </a:lnTo>
                    <a:lnTo>
                      <a:pt x="420" y="1014"/>
                    </a:lnTo>
                    <a:lnTo>
                      <a:pt x="338" y="996"/>
                    </a:lnTo>
                    <a:lnTo>
                      <a:pt x="264" y="976"/>
                    </a:lnTo>
                    <a:lnTo>
                      <a:pt x="196" y="954"/>
                    </a:lnTo>
                    <a:lnTo>
                      <a:pt x="140" y="930"/>
                    </a:lnTo>
                    <a:lnTo>
                      <a:pt x="114" y="916"/>
                    </a:lnTo>
                    <a:lnTo>
                      <a:pt x="90" y="904"/>
                    </a:lnTo>
                    <a:lnTo>
                      <a:pt x="70" y="892"/>
                    </a:lnTo>
                    <a:lnTo>
                      <a:pt x="52" y="878"/>
                    </a:lnTo>
                    <a:lnTo>
                      <a:pt x="36" y="864"/>
                    </a:lnTo>
                    <a:lnTo>
                      <a:pt x="24" y="850"/>
                    </a:lnTo>
                    <a:lnTo>
                      <a:pt x="14" y="836"/>
                    </a:lnTo>
                    <a:lnTo>
                      <a:pt x="6" y="822"/>
                    </a:lnTo>
                    <a:lnTo>
                      <a:pt x="2" y="806"/>
                    </a:lnTo>
                    <a:lnTo>
                      <a:pt x="0" y="792"/>
                    </a:lnTo>
                    <a:lnTo>
                      <a:pt x="288" y="216"/>
                    </a:lnTo>
                    <a:lnTo>
                      <a:pt x="290" y="204"/>
                    </a:lnTo>
                    <a:lnTo>
                      <a:pt x="292" y="194"/>
                    </a:lnTo>
                    <a:lnTo>
                      <a:pt x="298" y="184"/>
                    </a:lnTo>
                    <a:lnTo>
                      <a:pt x="306" y="172"/>
                    </a:lnTo>
                    <a:lnTo>
                      <a:pt x="316" y="162"/>
                    </a:lnTo>
                    <a:lnTo>
                      <a:pt x="326" y="152"/>
                    </a:lnTo>
                    <a:lnTo>
                      <a:pt x="340" y="142"/>
                    </a:lnTo>
                    <a:lnTo>
                      <a:pt x="356" y="132"/>
                    </a:lnTo>
                    <a:lnTo>
                      <a:pt x="392" y="114"/>
                    </a:lnTo>
                    <a:lnTo>
                      <a:pt x="436" y="96"/>
                    </a:lnTo>
                    <a:lnTo>
                      <a:pt x="486" y="78"/>
                    </a:lnTo>
                    <a:lnTo>
                      <a:pt x="542" y="64"/>
                    </a:lnTo>
                    <a:lnTo>
                      <a:pt x="602" y="50"/>
                    </a:lnTo>
                    <a:lnTo>
                      <a:pt x="668" y="36"/>
                    </a:lnTo>
                    <a:lnTo>
                      <a:pt x="740" y="26"/>
                    </a:lnTo>
                    <a:lnTo>
                      <a:pt x="816" y="16"/>
                    </a:lnTo>
                    <a:lnTo>
                      <a:pt x="896" y="10"/>
                    </a:lnTo>
                    <a:lnTo>
                      <a:pt x="978" y="4"/>
                    </a:lnTo>
                    <a:lnTo>
                      <a:pt x="1064" y="2"/>
                    </a:lnTo>
                    <a:lnTo>
                      <a:pt x="1152" y="0"/>
                    </a:lnTo>
                    <a:lnTo>
                      <a:pt x="1240" y="2"/>
                    </a:lnTo>
                    <a:lnTo>
                      <a:pt x="1326" y="4"/>
                    </a:lnTo>
                    <a:lnTo>
                      <a:pt x="1408" y="10"/>
                    </a:lnTo>
                    <a:lnTo>
                      <a:pt x="1488" y="16"/>
                    </a:lnTo>
                    <a:lnTo>
                      <a:pt x="1564" y="26"/>
                    </a:lnTo>
                    <a:lnTo>
                      <a:pt x="1636" y="36"/>
                    </a:lnTo>
                    <a:lnTo>
                      <a:pt x="1702" y="50"/>
                    </a:lnTo>
                    <a:lnTo>
                      <a:pt x="1762" y="64"/>
                    </a:lnTo>
                    <a:lnTo>
                      <a:pt x="1818" y="78"/>
                    </a:lnTo>
                    <a:lnTo>
                      <a:pt x="1868" y="96"/>
                    </a:lnTo>
                    <a:lnTo>
                      <a:pt x="1912" y="114"/>
                    </a:lnTo>
                    <a:lnTo>
                      <a:pt x="1948" y="132"/>
                    </a:lnTo>
                    <a:lnTo>
                      <a:pt x="1964" y="142"/>
                    </a:lnTo>
                    <a:lnTo>
                      <a:pt x="1978" y="152"/>
                    </a:lnTo>
                    <a:lnTo>
                      <a:pt x="1988" y="162"/>
                    </a:lnTo>
                    <a:lnTo>
                      <a:pt x="1998" y="172"/>
                    </a:lnTo>
                    <a:lnTo>
                      <a:pt x="2006" y="184"/>
                    </a:lnTo>
                    <a:lnTo>
                      <a:pt x="2012" y="194"/>
                    </a:lnTo>
                    <a:lnTo>
                      <a:pt x="2014" y="204"/>
                    </a:lnTo>
                    <a:lnTo>
                      <a:pt x="2016" y="216"/>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just">
                  <a:lnSpc>
                    <a:spcPct val="120000"/>
                  </a:lnSpc>
                </a:pPr>
                <a:endParaRPr lang="zh-CN" altLang="en-US" sz="555" b="1">
                  <a:solidFill>
                    <a:schemeClr val="tx1">
                      <a:lumMod val="75000"/>
                      <a:lumOff val="25000"/>
                    </a:schemeClr>
                  </a:solidFill>
                  <a:latin typeface="微软雅黑" panose="020B0503020204020204" charset="-122"/>
                  <a:ea typeface="微软雅黑" panose="020B0503020204020204" charset="-122"/>
                  <a:cs typeface="+mn-ea"/>
                  <a:sym typeface="Arial" panose="020B0604020202020204" pitchFamily="34" charset="0"/>
                </a:endParaRPr>
              </a:p>
            </p:txBody>
          </p:sp>
          <p:sp>
            <p:nvSpPr>
              <p:cNvPr id="9" name="Freeform 6"/>
              <p:cNvSpPr/>
              <p:nvPr/>
            </p:nvSpPr>
            <p:spPr bwMode="auto">
              <a:xfrm>
                <a:off x="2016" y="3024"/>
                <a:ext cx="1728" cy="432"/>
              </a:xfrm>
              <a:custGeom>
                <a:avLst/>
                <a:gdLst>
                  <a:gd name="T0" fmla="*/ 1728 w 1728"/>
                  <a:gd name="T1" fmla="*/ 216 h 432"/>
                  <a:gd name="T2" fmla="*/ 1724 w 1728"/>
                  <a:gd name="T3" fmla="*/ 238 h 432"/>
                  <a:gd name="T4" fmla="*/ 1710 w 1728"/>
                  <a:gd name="T5" fmla="*/ 260 h 432"/>
                  <a:gd name="T6" fmla="*/ 1690 w 1728"/>
                  <a:gd name="T7" fmla="*/ 280 h 432"/>
                  <a:gd name="T8" fmla="*/ 1660 w 1728"/>
                  <a:gd name="T9" fmla="*/ 300 h 432"/>
                  <a:gd name="T10" fmla="*/ 1580 w 1728"/>
                  <a:gd name="T11" fmla="*/ 336 h 432"/>
                  <a:gd name="T12" fmla="*/ 1474 w 1728"/>
                  <a:gd name="T13" fmla="*/ 368 h 432"/>
                  <a:gd name="T14" fmla="*/ 1348 w 1728"/>
                  <a:gd name="T15" fmla="*/ 396 h 432"/>
                  <a:gd name="T16" fmla="*/ 1200 w 1728"/>
                  <a:gd name="T17" fmla="*/ 416 h 432"/>
                  <a:gd name="T18" fmla="*/ 1038 w 1728"/>
                  <a:gd name="T19" fmla="*/ 428 h 432"/>
                  <a:gd name="T20" fmla="*/ 864 w 1728"/>
                  <a:gd name="T21" fmla="*/ 432 h 432"/>
                  <a:gd name="T22" fmla="*/ 776 w 1728"/>
                  <a:gd name="T23" fmla="*/ 430 h 432"/>
                  <a:gd name="T24" fmla="*/ 608 w 1728"/>
                  <a:gd name="T25" fmla="*/ 422 h 432"/>
                  <a:gd name="T26" fmla="*/ 452 w 1728"/>
                  <a:gd name="T27" fmla="*/ 406 h 432"/>
                  <a:gd name="T28" fmla="*/ 314 w 1728"/>
                  <a:gd name="T29" fmla="*/ 382 h 432"/>
                  <a:gd name="T30" fmla="*/ 198 w 1728"/>
                  <a:gd name="T31" fmla="*/ 354 h 432"/>
                  <a:gd name="T32" fmla="*/ 104 w 1728"/>
                  <a:gd name="T33" fmla="*/ 318 h 432"/>
                  <a:gd name="T34" fmla="*/ 52 w 1728"/>
                  <a:gd name="T35" fmla="*/ 290 h 432"/>
                  <a:gd name="T36" fmla="*/ 28 w 1728"/>
                  <a:gd name="T37" fmla="*/ 270 h 432"/>
                  <a:gd name="T38" fmla="*/ 10 w 1728"/>
                  <a:gd name="T39" fmla="*/ 248 h 432"/>
                  <a:gd name="T40" fmla="*/ 2 w 1728"/>
                  <a:gd name="T41" fmla="*/ 228 h 432"/>
                  <a:gd name="T42" fmla="*/ 0 w 1728"/>
                  <a:gd name="T43" fmla="*/ 216 h 432"/>
                  <a:gd name="T44" fmla="*/ 4 w 1728"/>
                  <a:gd name="T45" fmla="*/ 194 h 432"/>
                  <a:gd name="T46" fmla="*/ 18 w 1728"/>
                  <a:gd name="T47" fmla="*/ 172 h 432"/>
                  <a:gd name="T48" fmla="*/ 38 w 1728"/>
                  <a:gd name="T49" fmla="*/ 152 h 432"/>
                  <a:gd name="T50" fmla="*/ 68 w 1728"/>
                  <a:gd name="T51" fmla="*/ 132 h 432"/>
                  <a:gd name="T52" fmla="*/ 148 w 1728"/>
                  <a:gd name="T53" fmla="*/ 96 h 432"/>
                  <a:gd name="T54" fmla="*/ 254 w 1728"/>
                  <a:gd name="T55" fmla="*/ 64 h 432"/>
                  <a:gd name="T56" fmla="*/ 380 w 1728"/>
                  <a:gd name="T57" fmla="*/ 36 h 432"/>
                  <a:gd name="T58" fmla="*/ 528 w 1728"/>
                  <a:gd name="T59" fmla="*/ 16 h 432"/>
                  <a:gd name="T60" fmla="*/ 690 w 1728"/>
                  <a:gd name="T61" fmla="*/ 4 h 432"/>
                  <a:gd name="T62" fmla="*/ 864 w 1728"/>
                  <a:gd name="T63" fmla="*/ 0 h 432"/>
                  <a:gd name="T64" fmla="*/ 952 w 1728"/>
                  <a:gd name="T65" fmla="*/ 2 h 432"/>
                  <a:gd name="T66" fmla="*/ 1120 w 1728"/>
                  <a:gd name="T67" fmla="*/ 10 h 432"/>
                  <a:gd name="T68" fmla="*/ 1276 w 1728"/>
                  <a:gd name="T69" fmla="*/ 26 h 432"/>
                  <a:gd name="T70" fmla="*/ 1414 w 1728"/>
                  <a:gd name="T71" fmla="*/ 50 h 432"/>
                  <a:gd name="T72" fmla="*/ 1530 w 1728"/>
                  <a:gd name="T73" fmla="*/ 78 h 432"/>
                  <a:gd name="T74" fmla="*/ 1624 w 1728"/>
                  <a:gd name="T75" fmla="*/ 114 h 432"/>
                  <a:gd name="T76" fmla="*/ 1676 w 1728"/>
                  <a:gd name="T77" fmla="*/ 142 h 432"/>
                  <a:gd name="T78" fmla="*/ 1700 w 1728"/>
                  <a:gd name="T79" fmla="*/ 162 h 432"/>
                  <a:gd name="T80" fmla="*/ 1718 w 1728"/>
                  <a:gd name="T81" fmla="*/ 184 h 432"/>
                  <a:gd name="T82" fmla="*/ 1726 w 1728"/>
                  <a:gd name="T83" fmla="*/ 204 h 432"/>
                  <a:gd name="T84" fmla="*/ 1728 w 1728"/>
                  <a:gd name="T85" fmla="*/ 216 h 4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28"/>
                  <a:gd name="T130" fmla="*/ 0 h 432"/>
                  <a:gd name="T131" fmla="*/ 1728 w 1728"/>
                  <a:gd name="T132" fmla="*/ 432 h 4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28" h="432">
                    <a:moveTo>
                      <a:pt x="1728" y="216"/>
                    </a:moveTo>
                    <a:lnTo>
                      <a:pt x="1728" y="216"/>
                    </a:lnTo>
                    <a:lnTo>
                      <a:pt x="1726" y="228"/>
                    </a:lnTo>
                    <a:lnTo>
                      <a:pt x="1724" y="238"/>
                    </a:lnTo>
                    <a:lnTo>
                      <a:pt x="1718" y="248"/>
                    </a:lnTo>
                    <a:lnTo>
                      <a:pt x="1710" y="260"/>
                    </a:lnTo>
                    <a:lnTo>
                      <a:pt x="1700" y="270"/>
                    </a:lnTo>
                    <a:lnTo>
                      <a:pt x="1690" y="280"/>
                    </a:lnTo>
                    <a:lnTo>
                      <a:pt x="1676" y="290"/>
                    </a:lnTo>
                    <a:lnTo>
                      <a:pt x="1660" y="300"/>
                    </a:lnTo>
                    <a:lnTo>
                      <a:pt x="1624" y="318"/>
                    </a:lnTo>
                    <a:lnTo>
                      <a:pt x="1580" y="336"/>
                    </a:lnTo>
                    <a:lnTo>
                      <a:pt x="1530" y="354"/>
                    </a:lnTo>
                    <a:lnTo>
                      <a:pt x="1474" y="368"/>
                    </a:lnTo>
                    <a:lnTo>
                      <a:pt x="1414" y="382"/>
                    </a:lnTo>
                    <a:lnTo>
                      <a:pt x="1348" y="396"/>
                    </a:lnTo>
                    <a:lnTo>
                      <a:pt x="1276" y="406"/>
                    </a:lnTo>
                    <a:lnTo>
                      <a:pt x="1200" y="416"/>
                    </a:lnTo>
                    <a:lnTo>
                      <a:pt x="1120" y="422"/>
                    </a:lnTo>
                    <a:lnTo>
                      <a:pt x="1038" y="428"/>
                    </a:lnTo>
                    <a:lnTo>
                      <a:pt x="952" y="430"/>
                    </a:lnTo>
                    <a:lnTo>
                      <a:pt x="864" y="432"/>
                    </a:lnTo>
                    <a:lnTo>
                      <a:pt x="776" y="430"/>
                    </a:lnTo>
                    <a:lnTo>
                      <a:pt x="690" y="428"/>
                    </a:lnTo>
                    <a:lnTo>
                      <a:pt x="608" y="422"/>
                    </a:lnTo>
                    <a:lnTo>
                      <a:pt x="528" y="416"/>
                    </a:lnTo>
                    <a:lnTo>
                      <a:pt x="452" y="406"/>
                    </a:lnTo>
                    <a:lnTo>
                      <a:pt x="380" y="396"/>
                    </a:lnTo>
                    <a:lnTo>
                      <a:pt x="314" y="382"/>
                    </a:lnTo>
                    <a:lnTo>
                      <a:pt x="254" y="368"/>
                    </a:lnTo>
                    <a:lnTo>
                      <a:pt x="198" y="354"/>
                    </a:lnTo>
                    <a:lnTo>
                      <a:pt x="148" y="336"/>
                    </a:lnTo>
                    <a:lnTo>
                      <a:pt x="104" y="318"/>
                    </a:lnTo>
                    <a:lnTo>
                      <a:pt x="68" y="300"/>
                    </a:lnTo>
                    <a:lnTo>
                      <a:pt x="52" y="290"/>
                    </a:lnTo>
                    <a:lnTo>
                      <a:pt x="38" y="280"/>
                    </a:lnTo>
                    <a:lnTo>
                      <a:pt x="28" y="270"/>
                    </a:lnTo>
                    <a:lnTo>
                      <a:pt x="18" y="260"/>
                    </a:lnTo>
                    <a:lnTo>
                      <a:pt x="10" y="248"/>
                    </a:lnTo>
                    <a:lnTo>
                      <a:pt x="4" y="238"/>
                    </a:lnTo>
                    <a:lnTo>
                      <a:pt x="2" y="228"/>
                    </a:lnTo>
                    <a:lnTo>
                      <a:pt x="0" y="216"/>
                    </a:lnTo>
                    <a:lnTo>
                      <a:pt x="2" y="204"/>
                    </a:lnTo>
                    <a:lnTo>
                      <a:pt x="4" y="194"/>
                    </a:lnTo>
                    <a:lnTo>
                      <a:pt x="10" y="184"/>
                    </a:lnTo>
                    <a:lnTo>
                      <a:pt x="18" y="172"/>
                    </a:lnTo>
                    <a:lnTo>
                      <a:pt x="28" y="162"/>
                    </a:lnTo>
                    <a:lnTo>
                      <a:pt x="38" y="152"/>
                    </a:lnTo>
                    <a:lnTo>
                      <a:pt x="52" y="142"/>
                    </a:lnTo>
                    <a:lnTo>
                      <a:pt x="68" y="132"/>
                    </a:lnTo>
                    <a:lnTo>
                      <a:pt x="104" y="114"/>
                    </a:lnTo>
                    <a:lnTo>
                      <a:pt x="148" y="96"/>
                    </a:lnTo>
                    <a:lnTo>
                      <a:pt x="198" y="78"/>
                    </a:lnTo>
                    <a:lnTo>
                      <a:pt x="254" y="64"/>
                    </a:lnTo>
                    <a:lnTo>
                      <a:pt x="314" y="50"/>
                    </a:lnTo>
                    <a:lnTo>
                      <a:pt x="380" y="36"/>
                    </a:lnTo>
                    <a:lnTo>
                      <a:pt x="452" y="26"/>
                    </a:lnTo>
                    <a:lnTo>
                      <a:pt x="528" y="16"/>
                    </a:lnTo>
                    <a:lnTo>
                      <a:pt x="608" y="10"/>
                    </a:lnTo>
                    <a:lnTo>
                      <a:pt x="690" y="4"/>
                    </a:lnTo>
                    <a:lnTo>
                      <a:pt x="776" y="2"/>
                    </a:lnTo>
                    <a:lnTo>
                      <a:pt x="864" y="0"/>
                    </a:lnTo>
                    <a:lnTo>
                      <a:pt x="952" y="2"/>
                    </a:lnTo>
                    <a:lnTo>
                      <a:pt x="1038" y="4"/>
                    </a:lnTo>
                    <a:lnTo>
                      <a:pt x="1120" y="10"/>
                    </a:lnTo>
                    <a:lnTo>
                      <a:pt x="1200" y="16"/>
                    </a:lnTo>
                    <a:lnTo>
                      <a:pt x="1276" y="26"/>
                    </a:lnTo>
                    <a:lnTo>
                      <a:pt x="1348" y="36"/>
                    </a:lnTo>
                    <a:lnTo>
                      <a:pt x="1414" y="50"/>
                    </a:lnTo>
                    <a:lnTo>
                      <a:pt x="1474" y="64"/>
                    </a:lnTo>
                    <a:lnTo>
                      <a:pt x="1530" y="78"/>
                    </a:lnTo>
                    <a:lnTo>
                      <a:pt x="1580" y="96"/>
                    </a:lnTo>
                    <a:lnTo>
                      <a:pt x="1624" y="114"/>
                    </a:lnTo>
                    <a:lnTo>
                      <a:pt x="1660" y="132"/>
                    </a:lnTo>
                    <a:lnTo>
                      <a:pt x="1676" y="142"/>
                    </a:lnTo>
                    <a:lnTo>
                      <a:pt x="1690" y="152"/>
                    </a:lnTo>
                    <a:lnTo>
                      <a:pt x="1700" y="162"/>
                    </a:lnTo>
                    <a:lnTo>
                      <a:pt x="1710" y="172"/>
                    </a:lnTo>
                    <a:lnTo>
                      <a:pt x="1718" y="184"/>
                    </a:lnTo>
                    <a:lnTo>
                      <a:pt x="1724" y="194"/>
                    </a:lnTo>
                    <a:lnTo>
                      <a:pt x="1726" y="204"/>
                    </a:lnTo>
                    <a:lnTo>
                      <a:pt x="1728" y="216"/>
                    </a:lnTo>
                    <a:close/>
                  </a:path>
                </a:pathLst>
              </a:custGeom>
              <a:gradFill rotWithShape="1">
                <a:gsLst>
                  <a:gs pos="0">
                    <a:srgbClr val="767676">
                      <a:alpha val="0"/>
                    </a:srgbClr>
                  </a:gs>
                  <a:gs pos="100000">
                    <a:srgbClr val="FFFFFF"/>
                  </a:gs>
                </a:gsLst>
                <a:lin ang="5400000" scaled="1"/>
              </a:gradFill>
              <a:ln>
                <a:noFill/>
              </a:ln>
              <a:extLst>
                <a:ext uri="{91240B29-F687-4F45-9708-019B960494DF}">
                  <a14:hiddenLine xmlns:a14="http://schemas.microsoft.com/office/drawing/2010/main" w="12700">
                    <a:solidFill>
                      <a:srgbClr val="000000"/>
                    </a:solidFill>
                    <a:round/>
                  </a14:hiddenLine>
                </a:ext>
              </a:extLst>
            </p:spPr>
            <p:txBody>
              <a:bodyPr/>
              <a:lstStyle/>
              <a:p>
                <a:pPr algn="just">
                  <a:lnSpc>
                    <a:spcPct val="120000"/>
                  </a:lnSpc>
                </a:pPr>
                <a:endParaRPr lang="zh-CN" altLang="en-US" sz="555" b="1">
                  <a:solidFill>
                    <a:schemeClr val="tx1">
                      <a:lumMod val="75000"/>
                      <a:lumOff val="25000"/>
                    </a:schemeClr>
                  </a:solidFill>
                  <a:latin typeface="微软雅黑" panose="020B0503020204020204" charset="-122"/>
                  <a:ea typeface="微软雅黑" panose="020B0503020204020204" charset="-122"/>
                  <a:cs typeface="+mn-ea"/>
                  <a:sym typeface="Arial" panose="020B0604020202020204" pitchFamily="34" charset="0"/>
                </a:endParaRPr>
              </a:p>
            </p:txBody>
          </p:sp>
        </p:grpSp>
        <p:sp>
          <p:nvSpPr>
            <p:cNvPr id="7" name="Oval 7"/>
            <p:cNvSpPr>
              <a:spLocks noChangeArrowheads="1"/>
            </p:cNvSpPr>
            <p:nvPr/>
          </p:nvSpPr>
          <p:spPr bwMode="auto">
            <a:xfrm>
              <a:off x="1467007" y="3811318"/>
              <a:ext cx="2832099" cy="920750"/>
            </a:xfrm>
            <a:prstGeom prst="ellipse">
              <a:avLst/>
            </a:prstGeom>
            <a:gradFill rotWithShape="1">
              <a:gsLst>
                <a:gs pos="0">
                  <a:srgbClr val="000000">
                    <a:alpha val="5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fontAlgn="ctr" hangingPunct="0">
                <a:lnSpc>
                  <a:spcPct val="120000"/>
                </a:lnSpc>
                <a:spcBef>
                  <a:spcPct val="20000"/>
                </a:spcBef>
                <a:buClr>
                  <a:schemeClr val="accent1"/>
                </a:buClr>
                <a:buSzPct val="60000"/>
                <a:buFont typeface="Wingdings" panose="05000000000000000000" pitchFamily="2" charset="2"/>
                <a:buChar char="l"/>
                <a:defRPr sz="2000" b="1">
                  <a:solidFill>
                    <a:schemeClr val="tx1"/>
                  </a:solidFill>
                  <a:latin typeface="Arial" panose="020B0604020202020204" pitchFamily="34" charset="0"/>
                  <a:ea typeface="微软雅黑" panose="020B0503020204020204" charset="-122"/>
                </a:defRPr>
              </a:lvl1pPr>
              <a:lvl2pPr marL="742950" indent="-285750" eaLnBrk="0" fontAlgn="ctr" hangingPunct="0">
                <a:lnSpc>
                  <a:spcPct val="120000"/>
                </a:lnSpc>
                <a:spcBef>
                  <a:spcPct val="20000"/>
                </a:spcBef>
                <a:buClr>
                  <a:schemeClr val="accent1"/>
                </a:buClr>
                <a:buSzPct val="60000"/>
                <a:buFont typeface="Wingdings" panose="05000000000000000000" pitchFamily="2" charset="2"/>
                <a:buChar char="l"/>
                <a:defRPr>
                  <a:solidFill>
                    <a:schemeClr val="tx1"/>
                  </a:solidFill>
                  <a:latin typeface="Arial" panose="020B0604020202020204" pitchFamily="34" charset="0"/>
                  <a:ea typeface="微软雅黑" panose="020B0503020204020204" charset="-122"/>
                </a:defRPr>
              </a:lvl2pPr>
              <a:lvl3pPr marL="1143000" indent="-228600" eaLnBrk="0" fontAlgn="ctr" hangingPunct="0">
                <a:lnSpc>
                  <a:spcPct val="120000"/>
                </a:lnSpc>
                <a:spcBef>
                  <a:spcPct val="20000"/>
                </a:spcBef>
                <a:buClr>
                  <a:schemeClr val="accent1"/>
                </a:buClr>
                <a:buSzPct val="60000"/>
                <a:buFont typeface="Wingdings" panose="05000000000000000000" pitchFamily="2" charset="2"/>
                <a:buChar char="l"/>
                <a:defRPr sz="1600">
                  <a:solidFill>
                    <a:schemeClr val="tx1"/>
                  </a:solidFill>
                  <a:latin typeface="Arial" panose="020B0604020202020204" pitchFamily="34" charset="0"/>
                  <a:ea typeface="微软雅黑" panose="020B0503020204020204" charset="-122"/>
                </a:defRPr>
              </a:lvl3pPr>
              <a:lvl4pPr marL="1600200" indent="-228600" eaLnBrk="0" fontAlgn="ctr" hangingPunct="0">
                <a:lnSpc>
                  <a:spcPct val="120000"/>
                </a:lnSpc>
                <a:spcBef>
                  <a:spcPct val="20000"/>
                </a:spcBef>
                <a:buClr>
                  <a:schemeClr val="accent1"/>
                </a:buClr>
                <a:buSzPct val="60000"/>
                <a:buFont typeface="Wingdings" panose="05000000000000000000" pitchFamily="2" charset="2"/>
                <a:buChar char="l"/>
                <a:defRPr sz="1400">
                  <a:solidFill>
                    <a:schemeClr val="tx1"/>
                  </a:solidFill>
                  <a:latin typeface="Arial" panose="020B0604020202020204" pitchFamily="34" charset="0"/>
                  <a:ea typeface="微软雅黑" panose="020B0503020204020204" charset="-122"/>
                </a:defRPr>
              </a:lvl4pPr>
              <a:lvl5pPr marL="2057400" indent="-228600" eaLnBrk="0" fontAlgn="ctr" hangingPunct="0">
                <a:lnSpc>
                  <a:spcPct val="120000"/>
                </a:lnSpc>
                <a:spcBef>
                  <a:spcPct val="20000"/>
                </a:spcBef>
                <a:buClr>
                  <a:schemeClr val="accent1"/>
                </a:buClr>
                <a:buSzPct val="60000"/>
                <a:buFont typeface="Wingdings" panose="05000000000000000000" pitchFamily="2" charset="2"/>
                <a:buChar char="l"/>
                <a:defRPr sz="1200">
                  <a:solidFill>
                    <a:schemeClr val="tx1"/>
                  </a:solidFill>
                  <a:latin typeface="Arial" panose="020B0604020202020204" pitchFamily="34" charset="0"/>
                  <a:ea typeface="微软雅黑" panose="020B0503020204020204" charset="-122"/>
                </a:defRPr>
              </a:lvl5pPr>
              <a:lvl6pPr marL="2514600" indent="-22860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Arial" panose="020B0604020202020204" pitchFamily="34" charset="0"/>
                  <a:ea typeface="微软雅黑" panose="020B0503020204020204" charset="-122"/>
                </a:defRPr>
              </a:lvl6pPr>
              <a:lvl7pPr marL="2971800" indent="-22860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Arial" panose="020B0604020202020204" pitchFamily="34" charset="0"/>
                  <a:ea typeface="微软雅黑" panose="020B0503020204020204" charset="-122"/>
                </a:defRPr>
              </a:lvl7pPr>
              <a:lvl8pPr marL="3429000" indent="-22860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Arial" panose="020B0604020202020204" pitchFamily="34" charset="0"/>
                  <a:ea typeface="微软雅黑" panose="020B0503020204020204" charset="-122"/>
                </a:defRPr>
              </a:lvl8pPr>
              <a:lvl9pPr marL="3886200" indent="-22860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Arial" panose="020B0604020202020204" pitchFamily="34" charset="0"/>
                  <a:ea typeface="微软雅黑" panose="020B0503020204020204" charset="-122"/>
                </a:defRPr>
              </a:lvl9pPr>
            </a:lstStyle>
            <a:p>
              <a:pPr algn="just" defTabSz="915670" eaLnBrk="1" fontAlgn="base" hangingPunct="1">
                <a:spcBef>
                  <a:spcPts val="0"/>
                </a:spcBef>
                <a:buClrTx/>
                <a:buSzTx/>
                <a:buNone/>
                <a:defRPr/>
              </a:pPr>
              <a:endParaRPr lang="zh-CN" altLang="en-US" sz="555" b="0" kern="0">
                <a:solidFill>
                  <a:schemeClr val="tx1">
                    <a:lumMod val="75000"/>
                    <a:lumOff val="25000"/>
                  </a:schemeClr>
                </a:solidFill>
                <a:latin typeface="微软雅黑" panose="020B0503020204020204" charset="-122"/>
                <a:cs typeface="+mn-ea"/>
                <a:sym typeface="Arial" panose="020B0604020202020204" pitchFamily="34" charset="0"/>
              </a:endParaRPr>
            </a:p>
          </p:txBody>
        </p:sp>
      </p:grpSp>
      <p:grpSp>
        <p:nvGrpSpPr>
          <p:cNvPr id="10" name="Group 9"/>
          <p:cNvGrpSpPr/>
          <p:nvPr/>
        </p:nvGrpSpPr>
        <p:grpSpPr>
          <a:xfrm>
            <a:off x="2368975" y="2116255"/>
            <a:ext cx="1769889" cy="1098123"/>
            <a:chOff x="1659095" y="2788969"/>
            <a:chExt cx="2484437" cy="1541462"/>
          </a:xfrm>
        </p:grpSpPr>
        <p:grpSp>
          <p:nvGrpSpPr>
            <p:cNvPr id="11" name="Group 8"/>
            <p:cNvGrpSpPr/>
            <p:nvPr/>
          </p:nvGrpSpPr>
          <p:grpSpPr bwMode="auto">
            <a:xfrm>
              <a:off x="1659095" y="2957244"/>
              <a:ext cx="2484437" cy="1373187"/>
              <a:chOff x="2016" y="1944"/>
              <a:chExt cx="1728" cy="936"/>
            </a:xfrm>
          </p:grpSpPr>
          <p:sp>
            <p:nvSpPr>
              <p:cNvPr id="13" name="Freeform 9"/>
              <p:cNvSpPr/>
              <p:nvPr/>
            </p:nvSpPr>
            <p:spPr bwMode="auto">
              <a:xfrm>
                <a:off x="2016" y="1944"/>
                <a:ext cx="1728" cy="936"/>
              </a:xfrm>
              <a:custGeom>
                <a:avLst/>
                <a:gdLst>
                  <a:gd name="T0" fmla="*/ 1728 w 1728"/>
                  <a:gd name="T1" fmla="*/ 720 h 936"/>
                  <a:gd name="T2" fmla="*/ 1726 w 1728"/>
                  <a:gd name="T3" fmla="*/ 732 h 936"/>
                  <a:gd name="T4" fmla="*/ 1718 w 1728"/>
                  <a:gd name="T5" fmla="*/ 752 h 936"/>
                  <a:gd name="T6" fmla="*/ 1700 w 1728"/>
                  <a:gd name="T7" fmla="*/ 774 h 936"/>
                  <a:gd name="T8" fmla="*/ 1676 w 1728"/>
                  <a:gd name="T9" fmla="*/ 794 h 936"/>
                  <a:gd name="T10" fmla="*/ 1624 w 1728"/>
                  <a:gd name="T11" fmla="*/ 822 h 936"/>
                  <a:gd name="T12" fmla="*/ 1530 w 1728"/>
                  <a:gd name="T13" fmla="*/ 858 h 936"/>
                  <a:gd name="T14" fmla="*/ 1414 w 1728"/>
                  <a:gd name="T15" fmla="*/ 886 h 936"/>
                  <a:gd name="T16" fmla="*/ 1276 w 1728"/>
                  <a:gd name="T17" fmla="*/ 910 h 936"/>
                  <a:gd name="T18" fmla="*/ 1120 w 1728"/>
                  <a:gd name="T19" fmla="*/ 926 h 936"/>
                  <a:gd name="T20" fmla="*/ 952 w 1728"/>
                  <a:gd name="T21" fmla="*/ 934 h 936"/>
                  <a:gd name="T22" fmla="*/ 864 w 1728"/>
                  <a:gd name="T23" fmla="*/ 936 h 936"/>
                  <a:gd name="T24" fmla="*/ 690 w 1728"/>
                  <a:gd name="T25" fmla="*/ 932 h 936"/>
                  <a:gd name="T26" fmla="*/ 528 w 1728"/>
                  <a:gd name="T27" fmla="*/ 920 h 936"/>
                  <a:gd name="T28" fmla="*/ 380 w 1728"/>
                  <a:gd name="T29" fmla="*/ 900 h 936"/>
                  <a:gd name="T30" fmla="*/ 254 w 1728"/>
                  <a:gd name="T31" fmla="*/ 872 h 936"/>
                  <a:gd name="T32" fmla="*/ 148 w 1728"/>
                  <a:gd name="T33" fmla="*/ 840 h 936"/>
                  <a:gd name="T34" fmla="*/ 68 w 1728"/>
                  <a:gd name="T35" fmla="*/ 804 h 936"/>
                  <a:gd name="T36" fmla="*/ 38 w 1728"/>
                  <a:gd name="T37" fmla="*/ 784 h 936"/>
                  <a:gd name="T38" fmla="*/ 18 w 1728"/>
                  <a:gd name="T39" fmla="*/ 764 h 936"/>
                  <a:gd name="T40" fmla="*/ 4 w 1728"/>
                  <a:gd name="T41" fmla="*/ 742 h 936"/>
                  <a:gd name="T42" fmla="*/ 0 w 1728"/>
                  <a:gd name="T43" fmla="*/ 720 h 936"/>
                  <a:gd name="T44" fmla="*/ 288 w 1728"/>
                  <a:gd name="T45" fmla="*/ 144 h 936"/>
                  <a:gd name="T46" fmla="*/ 290 w 1728"/>
                  <a:gd name="T47" fmla="*/ 130 h 936"/>
                  <a:gd name="T48" fmla="*/ 300 w 1728"/>
                  <a:gd name="T49" fmla="*/ 114 h 936"/>
                  <a:gd name="T50" fmla="*/ 334 w 1728"/>
                  <a:gd name="T51" fmla="*/ 88 h 936"/>
                  <a:gd name="T52" fmla="*/ 386 w 1728"/>
                  <a:gd name="T53" fmla="*/ 64 h 936"/>
                  <a:gd name="T54" fmla="*/ 456 w 1728"/>
                  <a:gd name="T55" fmla="*/ 42 h 936"/>
                  <a:gd name="T56" fmla="*/ 542 w 1728"/>
                  <a:gd name="T57" fmla="*/ 24 h 936"/>
                  <a:gd name="T58" fmla="*/ 640 w 1728"/>
                  <a:gd name="T59" fmla="*/ 12 h 936"/>
                  <a:gd name="T60" fmla="*/ 748 w 1728"/>
                  <a:gd name="T61" fmla="*/ 2 h 936"/>
                  <a:gd name="T62" fmla="*/ 864 w 1728"/>
                  <a:gd name="T63" fmla="*/ 0 h 936"/>
                  <a:gd name="T64" fmla="*/ 922 w 1728"/>
                  <a:gd name="T65" fmla="*/ 0 h 936"/>
                  <a:gd name="T66" fmla="*/ 1036 w 1728"/>
                  <a:gd name="T67" fmla="*/ 6 h 936"/>
                  <a:gd name="T68" fmla="*/ 1138 w 1728"/>
                  <a:gd name="T69" fmla="*/ 18 h 936"/>
                  <a:gd name="T70" fmla="*/ 1230 w 1728"/>
                  <a:gd name="T71" fmla="*/ 32 h 936"/>
                  <a:gd name="T72" fmla="*/ 1308 w 1728"/>
                  <a:gd name="T73" fmla="*/ 52 h 936"/>
                  <a:gd name="T74" fmla="*/ 1370 w 1728"/>
                  <a:gd name="T75" fmla="*/ 76 h 936"/>
                  <a:gd name="T76" fmla="*/ 1414 w 1728"/>
                  <a:gd name="T77" fmla="*/ 102 h 936"/>
                  <a:gd name="T78" fmla="*/ 1434 w 1728"/>
                  <a:gd name="T79" fmla="*/ 122 h 936"/>
                  <a:gd name="T80" fmla="*/ 1440 w 1728"/>
                  <a:gd name="T81" fmla="*/ 136 h 936"/>
                  <a:gd name="T82" fmla="*/ 1440 w 1728"/>
                  <a:gd name="T83" fmla="*/ 144 h 9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28"/>
                  <a:gd name="T127" fmla="*/ 0 h 936"/>
                  <a:gd name="T128" fmla="*/ 1728 w 1728"/>
                  <a:gd name="T129" fmla="*/ 936 h 9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28" h="936">
                    <a:moveTo>
                      <a:pt x="1440" y="144"/>
                    </a:moveTo>
                    <a:lnTo>
                      <a:pt x="1728" y="720"/>
                    </a:lnTo>
                    <a:lnTo>
                      <a:pt x="1726" y="732"/>
                    </a:lnTo>
                    <a:lnTo>
                      <a:pt x="1724" y="742"/>
                    </a:lnTo>
                    <a:lnTo>
                      <a:pt x="1718" y="752"/>
                    </a:lnTo>
                    <a:lnTo>
                      <a:pt x="1710" y="764"/>
                    </a:lnTo>
                    <a:lnTo>
                      <a:pt x="1700" y="774"/>
                    </a:lnTo>
                    <a:lnTo>
                      <a:pt x="1690" y="784"/>
                    </a:lnTo>
                    <a:lnTo>
                      <a:pt x="1676" y="794"/>
                    </a:lnTo>
                    <a:lnTo>
                      <a:pt x="1660" y="804"/>
                    </a:lnTo>
                    <a:lnTo>
                      <a:pt x="1624" y="822"/>
                    </a:lnTo>
                    <a:lnTo>
                      <a:pt x="1580" y="840"/>
                    </a:lnTo>
                    <a:lnTo>
                      <a:pt x="1530" y="858"/>
                    </a:lnTo>
                    <a:lnTo>
                      <a:pt x="1474" y="872"/>
                    </a:lnTo>
                    <a:lnTo>
                      <a:pt x="1414" y="886"/>
                    </a:lnTo>
                    <a:lnTo>
                      <a:pt x="1348" y="900"/>
                    </a:lnTo>
                    <a:lnTo>
                      <a:pt x="1276" y="910"/>
                    </a:lnTo>
                    <a:lnTo>
                      <a:pt x="1200" y="920"/>
                    </a:lnTo>
                    <a:lnTo>
                      <a:pt x="1120" y="926"/>
                    </a:lnTo>
                    <a:lnTo>
                      <a:pt x="1038" y="932"/>
                    </a:lnTo>
                    <a:lnTo>
                      <a:pt x="952" y="934"/>
                    </a:lnTo>
                    <a:lnTo>
                      <a:pt x="864" y="936"/>
                    </a:lnTo>
                    <a:lnTo>
                      <a:pt x="776" y="934"/>
                    </a:lnTo>
                    <a:lnTo>
                      <a:pt x="690" y="932"/>
                    </a:lnTo>
                    <a:lnTo>
                      <a:pt x="608" y="926"/>
                    </a:lnTo>
                    <a:lnTo>
                      <a:pt x="528" y="920"/>
                    </a:lnTo>
                    <a:lnTo>
                      <a:pt x="452" y="910"/>
                    </a:lnTo>
                    <a:lnTo>
                      <a:pt x="380" y="900"/>
                    </a:lnTo>
                    <a:lnTo>
                      <a:pt x="314" y="886"/>
                    </a:lnTo>
                    <a:lnTo>
                      <a:pt x="254" y="872"/>
                    </a:lnTo>
                    <a:lnTo>
                      <a:pt x="198" y="858"/>
                    </a:lnTo>
                    <a:lnTo>
                      <a:pt x="148" y="840"/>
                    </a:lnTo>
                    <a:lnTo>
                      <a:pt x="104" y="822"/>
                    </a:lnTo>
                    <a:lnTo>
                      <a:pt x="68" y="804"/>
                    </a:lnTo>
                    <a:lnTo>
                      <a:pt x="52" y="794"/>
                    </a:lnTo>
                    <a:lnTo>
                      <a:pt x="38" y="784"/>
                    </a:lnTo>
                    <a:lnTo>
                      <a:pt x="28" y="774"/>
                    </a:lnTo>
                    <a:lnTo>
                      <a:pt x="18" y="764"/>
                    </a:lnTo>
                    <a:lnTo>
                      <a:pt x="10" y="752"/>
                    </a:lnTo>
                    <a:lnTo>
                      <a:pt x="4" y="742"/>
                    </a:lnTo>
                    <a:lnTo>
                      <a:pt x="2" y="732"/>
                    </a:lnTo>
                    <a:lnTo>
                      <a:pt x="0" y="720"/>
                    </a:lnTo>
                    <a:lnTo>
                      <a:pt x="288" y="144"/>
                    </a:lnTo>
                    <a:lnTo>
                      <a:pt x="288" y="136"/>
                    </a:lnTo>
                    <a:lnTo>
                      <a:pt x="290" y="130"/>
                    </a:lnTo>
                    <a:lnTo>
                      <a:pt x="294" y="122"/>
                    </a:lnTo>
                    <a:lnTo>
                      <a:pt x="300" y="114"/>
                    </a:lnTo>
                    <a:lnTo>
                      <a:pt x="314" y="102"/>
                    </a:lnTo>
                    <a:lnTo>
                      <a:pt x="334" y="88"/>
                    </a:lnTo>
                    <a:lnTo>
                      <a:pt x="358" y="76"/>
                    </a:lnTo>
                    <a:lnTo>
                      <a:pt x="386" y="64"/>
                    </a:lnTo>
                    <a:lnTo>
                      <a:pt x="420" y="52"/>
                    </a:lnTo>
                    <a:lnTo>
                      <a:pt x="456" y="42"/>
                    </a:lnTo>
                    <a:lnTo>
                      <a:pt x="498" y="32"/>
                    </a:lnTo>
                    <a:lnTo>
                      <a:pt x="542" y="24"/>
                    </a:lnTo>
                    <a:lnTo>
                      <a:pt x="590" y="18"/>
                    </a:lnTo>
                    <a:lnTo>
                      <a:pt x="640" y="12"/>
                    </a:lnTo>
                    <a:lnTo>
                      <a:pt x="692" y="6"/>
                    </a:lnTo>
                    <a:lnTo>
                      <a:pt x="748" y="2"/>
                    </a:lnTo>
                    <a:lnTo>
                      <a:pt x="806" y="0"/>
                    </a:lnTo>
                    <a:lnTo>
                      <a:pt x="864" y="0"/>
                    </a:lnTo>
                    <a:lnTo>
                      <a:pt x="922" y="0"/>
                    </a:lnTo>
                    <a:lnTo>
                      <a:pt x="980" y="2"/>
                    </a:lnTo>
                    <a:lnTo>
                      <a:pt x="1036" y="6"/>
                    </a:lnTo>
                    <a:lnTo>
                      <a:pt x="1088" y="12"/>
                    </a:lnTo>
                    <a:lnTo>
                      <a:pt x="1138" y="18"/>
                    </a:lnTo>
                    <a:lnTo>
                      <a:pt x="1186" y="24"/>
                    </a:lnTo>
                    <a:lnTo>
                      <a:pt x="1230" y="32"/>
                    </a:lnTo>
                    <a:lnTo>
                      <a:pt x="1272" y="42"/>
                    </a:lnTo>
                    <a:lnTo>
                      <a:pt x="1308" y="52"/>
                    </a:lnTo>
                    <a:lnTo>
                      <a:pt x="1342" y="64"/>
                    </a:lnTo>
                    <a:lnTo>
                      <a:pt x="1370" y="76"/>
                    </a:lnTo>
                    <a:lnTo>
                      <a:pt x="1394" y="88"/>
                    </a:lnTo>
                    <a:lnTo>
                      <a:pt x="1414" y="102"/>
                    </a:lnTo>
                    <a:lnTo>
                      <a:pt x="1428" y="114"/>
                    </a:lnTo>
                    <a:lnTo>
                      <a:pt x="1434" y="122"/>
                    </a:lnTo>
                    <a:lnTo>
                      <a:pt x="1438" y="130"/>
                    </a:lnTo>
                    <a:lnTo>
                      <a:pt x="1440" y="136"/>
                    </a:lnTo>
                    <a:lnTo>
                      <a:pt x="1440" y="14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just">
                  <a:lnSpc>
                    <a:spcPct val="120000"/>
                  </a:lnSpc>
                </a:pPr>
                <a:endParaRPr lang="zh-CN" altLang="en-US" sz="555" b="1">
                  <a:solidFill>
                    <a:schemeClr val="tx1">
                      <a:lumMod val="75000"/>
                      <a:lumOff val="25000"/>
                    </a:schemeClr>
                  </a:solidFill>
                  <a:latin typeface="微软雅黑" panose="020B0503020204020204" charset="-122"/>
                  <a:ea typeface="微软雅黑" panose="020B0503020204020204" charset="-122"/>
                  <a:cs typeface="+mn-ea"/>
                  <a:sym typeface="Arial" panose="020B0604020202020204" pitchFamily="34" charset="0"/>
                </a:endParaRPr>
              </a:p>
            </p:txBody>
          </p:sp>
          <p:sp>
            <p:nvSpPr>
              <p:cNvPr id="14" name="Freeform 10"/>
              <p:cNvSpPr/>
              <p:nvPr/>
            </p:nvSpPr>
            <p:spPr bwMode="auto">
              <a:xfrm>
                <a:off x="2304" y="1944"/>
                <a:ext cx="1152" cy="288"/>
              </a:xfrm>
              <a:custGeom>
                <a:avLst/>
                <a:gdLst>
                  <a:gd name="T0" fmla="*/ 1152 w 1152"/>
                  <a:gd name="T1" fmla="*/ 144 h 288"/>
                  <a:gd name="T2" fmla="*/ 1150 w 1152"/>
                  <a:gd name="T3" fmla="*/ 158 h 288"/>
                  <a:gd name="T4" fmla="*/ 1140 w 1152"/>
                  <a:gd name="T5" fmla="*/ 174 h 288"/>
                  <a:gd name="T6" fmla="*/ 1106 w 1152"/>
                  <a:gd name="T7" fmla="*/ 200 h 288"/>
                  <a:gd name="T8" fmla="*/ 1054 w 1152"/>
                  <a:gd name="T9" fmla="*/ 224 h 288"/>
                  <a:gd name="T10" fmla="*/ 984 w 1152"/>
                  <a:gd name="T11" fmla="*/ 246 h 288"/>
                  <a:gd name="T12" fmla="*/ 898 w 1152"/>
                  <a:gd name="T13" fmla="*/ 264 h 288"/>
                  <a:gd name="T14" fmla="*/ 800 w 1152"/>
                  <a:gd name="T15" fmla="*/ 276 h 288"/>
                  <a:gd name="T16" fmla="*/ 692 w 1152"/>
                  <a:gd name="T17" fmla="*/ 286 h 288"/>
                  <a:gd name="T18" fmla="*/ 576 w 1152"/>
                  <a:gd name="T19" fmla="*/ 288 h 288"/>
                  <a:gd name="T20" fmla="*/ 518 w 1152"/>
                  <a:gd name="T21" fmla="*/ 288 h 288"/>
                  <a:gd name="T22" fmla="*/ 404 w 1152"/>
                  <a:gd name="T23" fmla="*/ 282 h 288"/>
                  <a:gd name="T24" fmla="*/ 302 w 1152"/>
                  <a:gd name="T25" fmla="*/ 270 h 288"/>
                  <a:gd name="T26" fmla="*/ 210 w 1152"/>
                  <a:gd name="T27" fmla="*/ 256 h 288"/>
                  <a:gd name="T28" fmla="*/ 132 w 1152"/>
                  <a:gd name="T29" fmla="*/ 236 h 288"/>
                  <a:gd name="T30" fmla="*/ 70 w 1152"/>
                  <a:gd name="T31" fmla="*/ 212 h 288"/>
                  <a:gd name="T32" fmla="*/ 26 w 1152"/>
                  <a:gd name="T33" fmla="*/ 186 h 288"/>
                  <a:gd name="T34" fmla="*/ 6 w 1152"/>
                  <a:gd name="T35" fmla="*/ 166 h 288"/>
                  <a:gd name="T36" fmla="*/ 0 w 1152"/>
                  <a:gd name="T37" fmla="*/ 152 h 288"/>
                  <a:gd name="T38" fmla="*/ 0 w 1152"/>
                  <a:gd name="T39" fmla="*/ 144 h 288"/>
                  <a:gd name="T40" fmla="*/ 2 w 1152"/>
                  <a:gd name="T41" fmla="*/ 130 h 288"/>
                  <a:gd name="T42" fmla="*/ 12 w 1152"/>
                  <a:gd name="T43" fmla="*/ 114 h 288"/>
                  <a:gd name="T44" fmla="*/ 46 w 1152"/>
                  <a:gd name="T45" fmla="*/ 88 h 288"/>
                  <a:gd name="T46" fmla="*/ 98 w 1152"/>
                  <a:gd name="T47" fmla="*/ 64 h 288"/>
                  <a:gd name="T48" fmla="*/ 168 w 1152"/>
                  <a:gd name="T49" fmla="*/ 42 h 288"/>
                  <a:gd name="T50" fmla="*/ 254 w 1152"/>
                  <a:gd name="T51" fmla="*/ 24 h 288"/>
                  <a:gd name="T52" fmla="*/ 352 w 1152"/>
                  <a:gd name="T53" fmla="*/ 12 h 288"/>
                  <a:gd name="T54" fmla="*/ 460 w 1152"/>
                  <a:gd name="T55" fmla="*/ 2 h 288"/>
                  <a:gd name="T56" fmla="*/ 576 w 1152"/>
                  <a:gd name="T57" fmla="*/ 0 h 288"/>
                  <a:gd name="T58" fmla="*/ 634 w 1152"/>
                  <a:gd name="T59" fmla="*/ 0 h 288"/>
                  <a:gd name="T60" fmla="*/ 748 w 1152"/>
                  <a:gd name="T61" fmla="*/ 6 h 288"/>
                  <a:gd name="T62" fmla="*/ 850 w 1152"/>
                  <a:gd name="T63" fmla="*/ 18 h 288"/>
                  <a:gd name="T64" fmla="*/ 942 w 1152"/>
                  <a:gd name="T65" fmla="*/ 32 h 288"/>
                  <a:gd name="T66" fmla="*/ 1020 w 1152"/>
                  <a:gd name="T67" fmla="*/ 52 h 288"/>
                  <a:gd name="T68" fmla="*/ 1082 w 1152"/>
                  <a:gd name="T69" fmla="*/ 76 h 288"/>
                  <a:gd name="T70" fmla="*/ 1126 w 1152"/>
                  <a:gd name="T71" fmla="*/ 102 h 288"/>
                  <a:gd name="T72" fmla="*/ 1146 w 1152"/>
                  <a:gd name="T73" fmla="*/ 122 h 288"/>
                  <a:gd name="T74" fmla="*/ 1152 w 1152"/>
                  <a:gd name="T75" fmla="*/ 136 h 288"/>
                  <a:gd name="T76" fmla="*/ 1152 w 1152"/>
                  <a:gd name="T77" fmla="*/ 144 h 2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152"/>
                  <a:gd name="T118" fmla="*/ 0 h 288"/>
                  <a:gd name="T119" fmla="*/ 1152 w 1152"/>
                  <a:gd name="T120" fmla="*/ 288 h 28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152" h="288">
                    <a:moveTo>
                      <a:pt x="1152" y="144"/>
                    </a:moveTo>
                    <a:lnTo>
                      <a:pt x="1152" y="144"/>
                    </a:lnTo>
                    <a:lnTo>
                      <a:pt x="1152" y="152"/>
                    </a:lnTo>
                    <a:lnTo>
                      <a:pt x="1150" y="158"/>
                    </a:lnTo>
                    <a:lnTo>
                      <a:pt x="1146" y="166"/>
                    </a:lnTo>
                    <a:lnTo>
                      <a:pt x="1140" y="174"/>
                    </a:lnTo>
                    <a:lnTo>
                      <a:pt x="1126" y="186"/>
                    </a:lnTo>
                    <a:lnTo>
                      <a:pt x="1106" y="200"/>
                    </a:lnTo>
                    <a:lnTo>
                      <a:pt x="1082" y="212"/>
                    </a:lnTo>
                    <a:lnTo>
                      <a:pt x="1054" y="224"/>
                    </a:lnTo>
                    <a:lnTo>
                      <a:pt x="1020" y="236"/>
                    </a:lnTo>
                    <a:lnTo>
                      <a:pt x="984" y="246"/>
                    </a:lnTo>
                    <a:lnTo>
                      <a:pt x="942" y="256"/>
                    </a:lnTo>
                    <a:lnTo>
                      <a:pt x="898" y="264"/>
                    </a:lnTo>
                    <a:lnTo>
                      <a:pt x="850" y="270"/>
                    </a:lnTo>
                    <a:lnTo>
                      <a:pt x="800" y="276"/>
                    </a:lnTo>
                    <a:lnTo>
                      <a:pt x="748" y="282"/>
                    </a:lnTo>
                    <a:lnTo>
                      <a:pt x="692" y="286"/>
                    </a:lnTo>
                    <a:lnTo>
                      <a:pt x="634" y="288"/>
                    </a:lnTo>
                    <a:lnTo>
                      <a:pt x="576" y="288"/>
                    </a:lnTo>
                    <a:lnTo>
                      <a:pt x="518" y="288"/>
                    </a:lnTo>
                    <a:lnTo>
                      <a:pt x="460" y="286"/>
                    </a:lnTo>
                    <a:lnTo>
                      <a:pt x="404" y="282"/>
                    </a:lnTo>
                    <a:lnTo>
                      <a:pt x="352" y="276"/>
                    </a:lnTo>
                    <a:lnTo>
                      <a:pt x="302" y="270"/>
                    </a:lnTo>
                    <a:lnTo>
                      <a:pt x="254" y="264"/>
                    </a:lnTo>
                    <a:lnTo>
                      <a:pt x="210" y="256"/>
                    </a:lnTo>
                    <a:lnTo>
                      <a:pt x="168" y="246"/>
                    </a:lnTo>
                    <a:lnTo>
                      <a:pt x="132" y="236"/>
                    </a:lnTo>
                    <a:lnTo>
                      <a:pt x="98" y="224"/>
                    </a:lnTo>
                    <a:lnTo>
                      <a:pt x="70" y="212"/>
                    </a:lnTo>
                    <a:lnTo>
                      <a:pt x="46" y="200"/>
                    </a:lnTo>
                    <a:lnTo>
                      <a:pt x="26" y="186"/>
                    </a:lnTo>
                    <a:lnTo>
                      <a:pt x="12" y="174"/>
                    </a:lnTo>
                    <a:lnTo>
                      <a:pt x="6" y="166"/>
                    </a:lnTo>
                    <a:lnTo>
                      <a:pt x="2" y="158"/>
                    </a:lnTo>
                    <a:lnTo>
                      <a:pt x="0" y="152"/>
                    </a:lnTo>
                    <a:lnTo>
                      <a:pt x="0" y="144"/>
                    </a:lnTo>
                    <a:lnTo>
                      <a:pt x="0" y="136"/>
                    </a:lnTo>
                    <a:lnTo>
                      <a:pt x="2" y="130"/>
                    </a:lnTo>
                    <a:lnTo>
                      <a:pt x="6" y="122"/>
                    </a:lnTo>
                    <a:lnTo>
                      <a:pt x="12" y="114"/>
                    </a:lnTo>
                    <a:lnTo>
                      <a:pt x="26" y="102"/>
                    </a:lnTo>
                    <a:lnTo>
                      <a:pt x="46" y="88"/>
                    </a:lnTo>
                    <a:lnTo>
                      <a:pt x="70" y="76"/>
                    </a:lnTo>
                    <a:lnTo>
                      <a:pt x="98" y="64"/>
                    </a:lnTo>
                    <a:lnTo>
                      <a:pt x="132" y="52"/>
                    </a:lnTo>
                    <a:lnTo>
                      <a:pt x="168" y="42"/>
                    </a:lnTo>
                    <a:lnTo>
                      <a:pt x="210" y="32"/>
                    </a:lnTo>
                    <a:lnTo>
                      <a:pt x="254" y="24"/>
                    </a:lnTo>
                    <a:lnTo>
                      <a:pt x="302" y="18"/>
                    </a:lnTo>
                    <a:lnTo>
                      <a:pt x="352" y="12"/>
                    </a:lnTo>
                    <a:lnTo>
                      <a:pt x="404" y="6"/>
                    </a:lnTo>
                    <a:lnTo>
                      <a:pt x="460" y="2"/>
                    </a:lnTo>
                    <a:lnTo>
                      <a:pt x="518" y="0"/>
                    </a:lnTo>
                    <a:lnTo>
                      <a:pt x="576" y="0"/>
                    </a:lnTo>
                    <a:lnTo>
                      <a:pt x="634" y="0"/>
                    </a:lnTo>
                    <a:lnTo>
                      <a:pt x="692" y="2"/>
                    </a:lnTo>
                    <a:lnTo>
                      <a:pt x="748" y="6"/>
                    </a:lnTo>
                    <a:lnTo>
                      <a:pt x="800" y="12"/>
                    </a:lnTo>
                    <a:lnTo>
                      <a:pt x="850" y="18"/>
                    </a:lnTo>
                    <a:lnTo>
                      <a:pt x="898" y="24"/>
                    </a:lnTo>
                    <a:lnTo>
                      <a:pt x="942" y="32"/>
                    </a:lnTo>
                    <a:lnTo>
                      <a:pt x="984" y="42"/>
                    </a:lnTo>
                    <a:lnTo>
                      <a:pt x="1020" y="52"/>
                    </a:lnTo>
                    <a:lnTo>
                      <a:pt x="1054" y="64"/>
                    </a:lnTo>
                    <a:lnTo>
                      <a:pt x="1082" y="76"/>
                    </a:lnTo>
                    <a:lnTo>
                      <a:pt x="1106" y="88"/>
                    </a:lnTo>
                    <a:lnTo>
                      <a:pt x="1126" y="102"/>
                    </a:lnTo>
                    <a:lnTo>
                      <a:pt x="1140" y="114"/>
                    </a:lnTo>
                    <a:lnTo>
                      <a:pt x="1146" y="122"/>
                    </a:lnTo>
                    <a:lnTo>
                      <a:pt x="1150" y="130"/>
                    </a:lnTo>
                    <a:lnTo>
                      <a:pt x="1152" y="136"/>
                    </a:lnTo>
                    <a:lnTo>
                      <a:pt x="1152" y="144"/>
                    </a:lnTo>
                    <a:close/>
                  </a:path>
                </a:pathLst>
              </a:custGeom>
              <a:gradFill rotWithShape="1">
                <a:gsLst>
                  <a:gs pos="0">
                    <a:srgbClr val="767676">
                      <a:alpha val="0"/>
                    </a:srgbClr>
                  </a:gs>
                  <a:gs pos="100000">
                    <a:srgbClr val="FFFFFF"/>
                  </a:gs>
                </a:gsLst>
                <a:lin ang="5400000" scaled="1"/>
              </a:gradFill>
              <a:ln>
                <a:noFill/>
              </a:ln>
              <a:extLst>
                <a:ext uri="{91240B29-F687-4F45-9708-019B960494DF}">
                  <a14:hiddenLine xmlns:a14="http://schemas.microsoft.com/office/drawing/2010/main" w="12700">
                    <a:solidFill>
                      <a:srgbClr val="000000"/>
                    </a:solidFill>
                    <a:round/>
                  </a14:hiddenLine>
                </a:ext>
              </a:extLst>
            </p:spPr>
            <p:txBody>
              <a:bodyPr/>
              <a:lstStyle/>
              <a:p>
                <a:pPr algn="just">
                  <a:lnSpc>
                    <a:spcPct val="120000"/>
                  </a:lnSpc>
                </a:pPr>
                <a:endParaRPr lang="zh-CN" altLang="en-US" sz="555" b="1">
                  <a:solidFill>
                    <a:schemeClr val="tx1">
                      <a:lumMod val="75000"/>
                      <a:lumOff val="25000"/>
                    </a:schemeClr>
                  </a:solidFill>
                  <a:latin typeface="微软雅黑" panose="020B0503020204020204" charset="-122"/>
                  <a:ea typeface="微软雅黑" panose="020B0503020204020204" charset="-122"/>
                  <a:cs typeface="+mn-ea"/>
                  <a:sym typeface="Arial" panose="020B0604020202020204" pitchFamily="34" charset="0"/>
                </a:endParaRPr>
              </a:p>
            </p:txBody>
          </p:sp>
        </p:grpSp>
        <p:sp>
          <p:nvSpPr>
            <p:cNvPr id="12" name="Oval 11"/>
            <p:cNvSpPr>
              <a:spLocks noChangeArrowheads="1"/>
            </p:cNvSpPr>
            <p:nvPr/>
          </p:nvSpPr>
          <p:spPr bwMode="auto">
            <a:xfrm>
              <a:off x="1927382" y="2788969"/>
              <a:ext cx="1911350" cy="622300"/>
            </a:xfrm>
            <a:prstGeom prst="ellipse">
              <a:avLst/>
            </a:prstGeom>
            <a:gradFill rotWithShape="1">
              <a:gsLst>
                <a:gs pos="0">
                  <a:srgbClr val="000000">
                    <a:alpha val="5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fontAlgn="ctr" hangingPunct="0">
                <a:lnSpc>
                  <a:spcPct val="120000"/>
                </a:lnSpc>
                <a:spcBef>
                  <a:spcPct val="20000"/>
                </a:spcBef>
                <a:buClr>
                  <a:schemeClr val="accent1"/>
                </a:buClr>
                <a:buSzPct val="60000"/>
                <a:buFont typeface="Wingdings" panose="05000000000000000000" pitchFamily="2" charset="2"/>
                <a:buChar char="l"/>
                <a:defRPr sz="2000" b="1">
                  <a:solidFill>
                    <a:schemeClr val="tx1"/>
                  </a:solidFill>
                  <a:latin typeface="Arial" panose="020B0604020202020204" pitchFamily="34" charset="0"/>
                  <a:ea typeface="微软雅黑" panose="020B0503020204020204" charset="-122"/>
                </a:defRPr>
              </a:lvl1pPr>
              <a:lvl2pPr marL="742950" indent="-285750" eaLnBrk="0" fontAlgn="ctr" hangingPunct="0">
                <a:lnSpc>
                  <a:spcPct val="120000"/>
                </a:lnSpc>
                <a:spcBef>
                  <a:spcPct val="20000"/>
                </a:spcBef>
                <a:buClr>
                  <a:schemeClr val="accent1"/>
                </a:buClr>
                <a:buSzPct val="60000"/>
                <a:buFont typeface="Wingdings" panose="05000000000000000000" pitchFamily="2" charset="2"/>
                <a:buChar char="l"/>
                <a:defRPr>
                  <a:solidFill>
                    <a:schemeClr val="tx1"/>
                  </a:solidFill>
                  <a:latin typeface="Arial" panose="020B0604020202020204" pitchFamily="34" charset="0"/>
                  <a:ea typeface="微软雅黑" panose="020B0503020204020204" charset="-122"/>
                </a:defRPr>
              </a:lvl2pPr>
              <a:lvl3pPr marL="1143000" indent="-228600" eaLnBrk="0" fontAlgn="ctr" hangingPunct="0">
                <a:lnSpc>
                  <a:spcPct val="120000"/>
                </a:lnSpc>
                <a:spcBef>
                  <a:spcPct val="20000"/>
                </a:spcBef>
                <a:buClr>
                  <a:schemeClr val="accent1"/>
                </a:buClr>
                <a:buSzPct val="60000"/>
                <a:buFont typeface="Wingdings" panose="05000000000000000000" pitchFamily="2" charset="2"/>
                <a:buChar char="l"/>
                <a:defRPr sz="1600">
                  <a:solidFill>
                    <a:schemeClr val="tx1"/>
                  </a:solidFill>
                  <a:latin typeface="Arial" panose="020B0604020202020204" pitchFamily="34" charset="0"/>
                  <a:ea typeface="微软雅黑" panose="020B0503020204020204" charset="-122"/>
                </a:defRPr>
              </a:lvl3pPr>
              <a:lvl4pPr marL="1600200" indent="-228600" eaLnBrk="0" fontAlgn="ctr" hangingPunct="0">
                <a:lnSpc>
                  <a:spcPct val="120000"/>
                </a:lnSpc>
                <a:spcBef>
                  <a:spcPct val="20000"/>
                </a:spcBef>
                <a:buClr>
                  <a:schemeClr val="accent1"/>
                </a:buClr>
                <a:buSzPct val="60000"/>
                <a:buFont typeface="Wingdings" panose="05000000000000000000" pitchFamily="2" charset="2"/>
                <a:buChar char="l"/>
                <a:defRPr sz="1400">
                  <a:solidFill>
                    <a:schemeClr val="tx1"/>
                  </a:solidFill>
                  <a:latin typeface="Arial" panose="020B0604020202020204" pitchFamily="34" charset="0"/>
                  <a:ea typeface="微软雅黑" panose="020B0503020204020204" charset="-122"/>
                </a:defRPr>
              </a:lvl4pPr>
              <a:lvl5pPr marL="2057400" indent="-228600" eaLnBrk="0" fontAlgn="ctr" hangingPunct="0">
                <a:lnSpc>
                  <a:spcPct val="120000"/>
                </a:lnSpc>
                <a:spcBef>
                  <a:spcPct val="20000"/>
                </a:spcBef>
                <a:buClr>
                  <a:schemeClr val="accent1"/>
                </a:buClr>
                <a:buSzPct val="60000"/>
                <a:buFont typeface="Wingdings" panose="05000000000000000000" pitchFamily="2" charset="2"/>
                <a:buChar char="l"/>
                <a:defRPr sz="1200">
                  <a:solidFill>
                    <a:schemeClr val="tx1"/>
                  </a:solidFill>
                  <a:latin typeface="Arial" panose="020B0604020202020204" pitchFamily="34" charset="0"/>
                  <a:ea typeface="微软雅黑" panose="020B0503020204020204" charset="-122"/>
                </a:defRPr>
              </a:lvl5pPr>
              <a:lvl6pPr marL="2514600" indent="-22860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Arial" panose="020B0604020202020204" pitchFamily="34" charset="0"/>
                  <a:ea typeface="微软雅黑" panose="020B0503020204020204" charset="-122"/>
                </a:defRPr>
              </a:lvl6pPr>
              <a:lvl7pPr marL="2971800" indent="-22860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Arial" panose="020B0604020202020204" pitchFamily="34" charset="0"/>
                  <a:ea typeface="微软雅黑" panose="020B0503020204020204" charset="-122"/>
                </a:defRPr>
              </a:lvl7pPr>
              <a:lvl8pPr marL="3429000" indent="-22860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Arial" panose="020B0604020202020204" pitchFamily="34" charset="0"/>
                  <a:ea typeface="微软雅黑" panose="020B0503020204020204" charset="-122"/>
                </a:defRPr>
              </a:lvl8pPr>
              <a:lvl9pPr marL="3886200" indent="-22860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Arial" panose="020B0604020202020204" pitchFamily="34" charset="0"/>
                  <a:ea typeface="微软雅黑" panose="020B0503020204020204" charset="-122"/>
                </a:defRPr>
              </a:lvl9pPr>
            </a:lstStyle>
            <a:p>
              <a:pPr algn="just" defTabSz="915670" eaLnBrk="1" fontAlgn="base" hangingPunct="1">
                <a:spcBef>
                  <a:spcPts val="0"/>
                </a:spcBef>
                <a:buClrTx/>
                <a:buSzTx/>
                <a:buNone/>
                <a:defRPr/>
              </a:pPr>
              <a:endParaRPr lang="zh-CN" altLang="en-US" sz="555" b="0" kern="0">
                <a:solidFill>
                  <a:schemeClr val="tx1">
                    <a:lumMod val="75000"/>
                    <a:lumOff val="25000"/>
                  </a:schemeClr>
                </a:solidFill>
                <a:latin typeface="微软雅黑" panose="020B0503020204020204" charset="-122"/>
                <a:cs typeface="+mn-ea"/>
                <a:sym typeface="Arial" panose="020B0604020202020204" pitchFamily="34" charset="0"/>
              </a:endParaRPr>
            </a:p>
          </p:txBody>
        </p:sp>
      </p:grpSp>
      <p:sp>
        <p:nvSpPr>
          <p:cNvPr id="15" name="Freeform 12"/>
          <p:cNvSpPr/>
          <p:nvPr/>
        </p:nvSpPr>
        <p:spPr bwMode="auto">
          <a:xfrm>
            <a:off x="2744436" y="1295202"/>
            <a:ext cx="1018959" cy="1044971"/>
          </a:xfrm>
          <a:custGeom>
            <a:avLst/>
            <a:gdLst>
              <a:gd name="T0" fmla="*/ 2147483647 w 576"/>
              <a:gd name="T1" fmla="*/ 2147483647 h 648"/>
              <a:gd name="T2" fmla="*/ 2147483647 w 576"/>
              <a:gd name="T3" fmla="*/ 2147483647 h 648"/>
              <a:gd name="T4" fmla="*/ 2147483647 w 576"/>
              <a:gd name="T5" fmla="*/ 2147483647 h 648"/>
              <a:gd name="T6" fmla="*/ 2147483647 w 576"/>
              <a:gd name="T7" fmla="*/ 2147483647 h 648"/>
              <a:gd name="T8" fmla="*/ 2147483647 w 576"/>
              <a:gd name="T9" fmla="*/ 2147483647 h 648"/>
              <a:gd name="T10" fmla="*/ 2147483647 w 576"/>
              <a:gd name="T11" fmla="*/ 2147483647 h 648"/>
              <a:gd name="T12" fmla="*/ 2147483647 w 576"/>
              <a:gd name="T13" fmla="*/ 2147483647 h 648"/>
              <a:gd name="T14" fmla="*/ 2147483647 w 576"/>
              <a:gd name="T15" fmla="*/ 2147483647 h 648"/>
              <a:gd name="T16" fmla="*/ 2147483647 w 576"/>
              <a:gd name="T17" fmla="*/ 2147483647 h 648"/>
              <a:gd name="T18" fmla="*/ 2147483647 w 576"/>
              <a:gd name="T19" fmla="*/ 2147483647 h 648"/>
              <a:gd name="T20" fmla="*/ 2147483647 w 576"/>
              <a:gd name="T21" fmla="*/ 2147483647 h 648"/>
              <a:gd name="T22" fmla="*/ 2133573609 w 576"/>
              <a:gd name="T23" fmla="*/ 2147483647 h 648"/>
              <a:gd name="T24" fmla="*/ 1775924795 w 576"/>
              <a:gd name="T25" fmla="*/ 2147483647 h 648"/>
              <a:gd name="T26" fmla="*/ 1775924795 w 576"/>
              <a:gd name="T27" fmla="*/ 2147483647 h 648"/>
              <a:gd name="T28" fmla="*/ 1418273498 w 576"/>
              <a:gd name="T29" fmla="*/ 2147483647 h 648"/>
              <a:gd name="T30" fmla="*/ 1085285581 w 576"/>
              <a:gd name="T31" fmla="*/ 2147483647 h 648"/>
              <a:gd name="T32" fmla="*/ 776966011 w 576"/>
              <a:gd name="T33" fmla="*/ 2147483647 h 648"/>
              <a:gd name="T34" fmla="*/ 517978169 w 576"/>
              <a:gd name="T35" fmla="*/ 2147483647 h 648"/>
              <a:gd name="T36" fmla="*/ 308319570 w 576"/>
              <a:gd name="T37" fmla="*/ 2147483647 h 648"/>
              <a:gd name="T38" fmla="*/ 209658599 w 576"/>
              <a:gd name="T39" fmla="*/ 2147483647 h 648"/>
              <a:gd name="T40" fmla="*/ 135661008 w 576"/>
              <a:gd name="T41" fmla="*/ 2147483647 h 648"/>
              <a:gd name="T42" fmla="*/ 73997591 w 576"/>
              <a:gd name="T43" fmla="*/ 2147483647 h 648"/>
              <a:gd name="T44" fmla="*/ 36997554 w 576"/>
              <a:gd name="T45" fmla="*/ 2147483647 h 648"/>
              <a:gd name="T46" fmla="*/ 12331690 w 576"/>
              <a:gd name="T47" fmla="*/ 2147483647 h 648"/>
              <a:gd name="T48" fmla="*/ 0 w 576"/>
              <a:gd name="T49" fmla="*/ 2147483647 h 648"/>
              <a:gd name="T50" fmla="*/ 1775924795 w 576"/>
              <a:gd name="T51" fmla="*/ 0 h 648"/>
              <a:gd name="T52" fmla="*/ 2147483647 w 576"/>
              <a:gd name="T53" fmla="*/ 2147483647 h 6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76"/>
              <a:gd name="T82" fmla="*/ 0 h 648"/>
              <a:gd name="T83" fmla="*/ 576 w 576"/>
              <a:gd name="T84" fmla="*/ 648 h 64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76" h="648">
                <a:moveTo>
                  <a:pt x="576" y="576"/>
                </a:moveTo>
                <a:lnTo>
                  <a:pt x="576" y="576"/>
                </a:lnTo>
                <a:lnTo>
                  <a:pt x="574" y="584"/>
                </a:lnTo>
                <a:lnTo>
                  <a:pt x="570" y="590"/>
                </a:lnTo>
                <a:lnTo>
                  <a:pt x="564" y="598"/>
                </a:lnTo>
                <a:lnTo>
                  <a:pt x="554" y="604"/>
                </a:lnTo>
                <a:lnTo>
                  <a:pt x="542" y="610"/>
                </a:lnTo>
                <a:lnTo>
                  <a:pt x="526" y="616"/>
                </a:lnTo>
                <a:lnTo>
                  <a:pt x="492" y="626"/>
                </a:lnTo>
                <a:lnTo>
                  <a:pt x="450" y="636"/>
                </a:lnTo>
                <a:lnTo>
                  <a:pt x="400" y="642"/>
                </a:lnTo>
                <a:lnTo>
                  <a:pt x="346" y="646"/>
                </a:lnTo>
                <a:lnTo>
                  <a:pt x="288" y="648"/>
                </a:lnTo>
                <a:lnTo>
                  <a:pt x="230" y="646"/>
                </a:lnTo>
                <a:lnTo>
                  <a:pt x="176" y="642"/>
                </a:lnTo>
                <a:lnTo>
                  <a:pt x="126" y="636"/>
                </a:lnTo>
                <a:lnTo>
                  <a:pt x="84" y="626"/>
                </a:lnTo>
                <a:lnTo>
                  <a:pt x="50" y="616"/>
                </a:lnTo>
                <a:lnTo>
                  <a:pt x="34" y="610"/>
                </a:lnTo>
                <a:lnTo>
                  <a:pt x="22" y="604"/>
                </a:lnTo>
                <a:lnTo>
                  <a:pt x="12" y="598"/>
                </a:lnTo>
                <a:lnTo>
                  <a:pt x="6" y="590"/>
                </a:lnTo>
                <a:lnTo>
                  <a:pt x="2" y="584"/>
                </a:lnTo>
                <a:lnTo>
                  <a:pt x="0" y="576"/>
                </a:lnTo>
                <a:lnTo>
                  <a:pt x="288" y="0"/>
                </a:lnTo>
                <a:lnTo>
                  <a:pt x="576" y="576"/>
                </a:lnTo>
                <a:close/>
              </a:path>
            </a:pathLst>
          </a:custGeom>
          <a:solidFill>
            <a:schemeClr val="accent1"/>
          </a:solidFill>
          <a:ln>
            <a:noFill/>
          </a:ln>
        </p:spPr>
        <p:txBody>
          <a:bodyPr wrap="none" anchor="ctr"/>
          <a:lstStyle/>
          <a:p>
            <a:pPr algn="just" defTabSz="915670">
              <a:lnSpc>
                <a:spcPct val="120000"/>
              </a:lnSpc>
              <a:defRPr/>
            </a:pPr>
            <a:endParaRPr lang="zh-CN" altLang="en-US" sz="555" b="1" kern="0">
              <a:solidFill>
                <a:schemeClr val="tx1">
                  <a:lumMod val="75000"/>
                  <a:lumOff val="25000"/>
                </a:schemeClr>
              </a:solidFill>
              <a:latin typeface="微软雅黑" panose="020B0503020204020204" charset="-122"/>
              <a:ea typeface="微软雅黑" panose="020B0503020204020204" charset="-122"/>
              <a:cs typeface="+mn-ea"/>
              <a:sym typeface="Arial" panose="020B0604020202020204" pitchFamily="34" charset="0"/>
            </a:endParaRPr>
          </a:p>
        </p:txBody>
      </p:sp>
      <p:grpSp>
        <p:nvGrpSpPr>
          <p:cNvPr id="33" name="组合 32"/>
          <p:cNvGrpSpPr/>
          <p:nvPr userDrawn="1"/>
        </p:nvGrpSpPr>
        <p:grpSpPr>
          <a:xfrm>
            <a:off x="90567" y="114749"/>
            <a:ext cx="396477" cy="396546"/>
            <a:chOff x="590549" y="247651"/>
            <a:chExt cx="666750" cy="666750"/>
          </a:xfrm>
        </p:grpSpPr>
        <p:sp>
          <p:nvSpPr>
            <p:cNvPr id="34" name="任意多边形 33"/>
            <p:cNvSpPr/>
            <p:nvPr userDrawn="1"/>
          </p:nvSpPr>
          <p:spPr>
            <a:xfrm rot="10800000" flipV="1">
              <a:off x="590549" y="247651"/>
              <a:ext cx="666750" cy="666750"/>
            </a:xfrm>
            <a:custGeom>
              <a:avLst/>
              <a:gdLst>
                <a:gd name="connsiteX0" fmla="*/ 0 w 6400799"/>
                <a:gd name="connsiteY0" fmla="*/ 0 h 6400799"/>
                <a:gd name="connsiteX1" fmla="*/ 6400799 w 6400799"/>
                <a:gd name="connsiteY1" fmla="*/ 6400799 h 6400799"/>
                <a:gd name="connsiteX2" fmla="*/ 0 w 6400799"/>
                <a:gd name="connsiteY2" fmla="*/ 6400799 h 6400799"/>
              </a:gdLst>
              <a:ahLst/>
              <a:cxnLst>
                <a:cxn ang="0">
                  <a:pos x="connsiteX0" y="connsiteY0"/>
                </a:cxn>
                <a:cxn ang="0">
                  <a:pos x="connsiteX1" y="connsiteY1"/>
                </a:cxn>
                <a:cxn ang="0">
                  <a:pos x="connsiteX2" y="connsiteY2"/>
                </a:cxn>
              </a:cxnLst>
              <a:rect l="l" t="t" r="r" b="b"/>
              <a:pathLst>
                <a:path w="6400799" h="6400799">
                  <a:moveTo>
                    <a:pt x="0" y="0"/>
                  </a:moveTo>
                  <a:lnTo>
                    <a:pt x="6400799" y="6400799"/>
                  </a:lnTo>
                  <a:lnTo>
                    <a:pt x="0" y="6400799"/>
                  </a:lnTo>
                  <a:close/>
                </a:path>
              </a:pathLst>
            </a:custGeom>
            <a:solidFill>
              <a:schemeClr val="accent1"/>
            </a:solidFill>
            <a:ln>
              <a:noFill/>
            </a:ln>
            <a:effectLst>
              <a:outerShdw blurRad="419100" dist="38100" dir="16200000" sx="62000" sy="62000" rotWithShape="0">
                <a:prstClr val="black">
                  <a:alpha val="9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50" dirty="0">
                <a:ln>
                  <a:solidFill>
                    <a:schemeClr val="bg1"/>
                  </a:solidFill>
                </a:ln>
              </a:endParaRPr>
            </a:p>
          </p:txBody>
        </p:sp>
        <p:sp>
          <p:nvSpPr>
            <p:cNvPr id="35" name="任意多边形 34"/>
            <p:cNvSpPr/>
            <p:nvPr userDrawn="1"/>
          </p:nvSpPr>
          <p:spPr>
            <a:xfrm rot="10800000" flipV="1">
              <a:off x="919162" y="576264"/>
              <a:ext cx="338136" cy="338136"/>
            </a:xfrm>
            <a:custGeom>
              <a:avLst/>
              <a:gdLst>
                <a:gd name="connsiteX0" fmla="*/ 0 w 6400799"/>
                <a:gd name="connsiteY0" fmla="*/ 0 h 6400799"/>
                <a:gd name="connsiteX1" fmla="*/ 6400799 w 6400799"/>
                <a:gd name="connsiteY1" fmla="*/ 6400799 h 6400799"/>
                <a:gd name="connsiteX2" fmla="*/ 0 w 6400799"/>
                <a:gd name="connsiteY2" fmla="*/ 6400799 h 6400799"/>
              </a:gdLst>
              <a:ahLst/>
              <a:cxnLst>
                <a:cxn ang="0">
                  <a:pos x="connsiteX0" y="connsiteY0"/>
                </a:cxn>
                <a:cxn ang="0">
                  <a:pos x="connsiteX1" y="connsiteY1"/>
                </a:cxn>
                <a:cxn ang="0">
                  <a:pos x="connsiteX2" y="connsiteY2"/>
                </a:cxn>
              </a:cxnLst>
              <a:rect l="l" t="t" r="r" b="b"/>
              <a:pathLst>
                <a:path w="6400799" h="6400799">
                  <a:moveTo>
                    <a:pt x="0" y="0"/>
                  </a:moveTo>
                  <a:lnTo>
                    <a:pt x="6400799" y="6400799"/>
                  </a:lnTo>
                  <a:lnTo>
                    <a:pt x="0" y="6400799"/>
                  </a:lnTo>
                  <a:close/>
                </a:path>
              </a:pathLst>
            </a:custGeom>
            <a:solidFill>
              <a:schemeClr val="accent2"/>
            </a:solidFill>
            <a:ln>
              <a:noFill/>
            </a:ln>
            <a:effectLst>
              <a:outerShdw blurRad="419100" dist="38100" dir="16200000" sx="62000" sy="62000" rotWithShape="0">
                <a:prstClr val="black">
                  <a:alpha val="9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50" dirty="0">
                <a:ln>
                  <a:solidFill>
                    <a:schemeClr val="bg1"/>
                  </a:solidFill>
                </a:ln>
              </a:endParaRPr>
            </a:p>
          </p:txBody>
        </p:sp>
      </p:grpSp>
      <p:sp>
        <p:nvSpPr>
          <p:cNvPr id="36" name="Freeform 9"/>
          <p:cNvSpPr/>
          <p:nvPr/>
        </p:nvSpPr>
        <p:spPr bwMode="auto">
          <a:xfrm>
            <a:off x="8052435" y="4034155"/>
            <a:ext cx="1091565" cy="1109345"/>
          </a:xfrm>
          <a:custGeom>
            <a:avLst/>
            <a:gdLst>
              <a:gd name="T0" fmla="*/ 2517306 w 1817"/>
              <a:gd name="T1" fmla="*/ 0 h 1941"/>
              <a:gd name="T2" fmla="*/ 4083878 w 1817"/>
              <a:gd name="T3" fmla="*/ 0 h 1941"/>
              <a:gd name="T4" fmla="*/ 4083878 w 1817"/>
              <a:gd name="T5" fmla="*/ 4349001 h 1941"/>
              <a:gd name="T6" fmla="*/ 0 w 1817"/>
              <a:gd name="T7" fmla="*/ 4349001 h 1941"/>
              <a:gd name="T8" fmla="*/ 2517306 w 1817"/>
              <a:gd name="T9" fmla="*/ 0 h 1941"/>
              <a:gd name="T10" fmla="*/ 0 60000 65536"/>
              <a:gd name="T11" fmla="*/ 0 60000 65536"/>
              <a:gd name="T12" fmla="*/ 0 60000 65536"/>
              <a:gd name="T13" fmla="*/ 0 60000 65536"/>
              <a:gd name="T14" fmla="*/ 0 60000 65536"/>
              <a:gd name="T15" fmla="*/ 0 w 1817"/>
              <a:gd name="T16" fmla="*/ 0 h 1941"/>
              <a:gd name="T17" fmla="*/ 1817 w 1817"/>
              <a:gd name="T18" fmla="*/ 1941 h 1941"/>
            </a:gdLst>
            <a:ahLst/>
            <a:cxnLst>
              <a:cxn ang="T10">
                <a:pos x="T0" y="T1"/>
              </a:cxn>
              <a:cxn ang="T11">
                <a:pos x="T2" y="T3"/>
              </a:cxn>
              <a:cxn ang="T12">
                <a:pos x="T4" y="T5"/>
              </a:cxn>
              <a:cxn ang="T13">
                <a:pos x="T6" y="T7"/>
              </a:cxn>
              <a:cxn ang="T14">
                <a:pos x="T8" y="T9"/>
              </a:cxn>
            </a:cxnLst>
            <a:rect l="T15" t="T16" r="T17" b="T18"/>
            <a:pathLst>
              <a:path w="1817" h="1941">
                <a:moveTo>
                  <a:pt x="1120" y="0"/>
                </a:moveTo>
                <a:lnTo>
                  <a:pt x="1817" y="0"/>
                </a:lnTo>
                <a:lnTo>
                  <a:pt x="1817" y="1941"/>
                </a:lnTo>
                <a:lnTo>
                  <a:pt x="0" y="1941"/>
                </a:lnTo>
                <a:lnTo>
                  <a:pt x="112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2" name="Text Box 35"/>
          <p:cNvSpPr txBox="1">
            <a:spLocks noChangeArrowheads="1"/>
          </p:cNvSpPr>
          <p:nvPr/>
        </p:nvSpPr>
        <p:spPr bwMode="auto">
          <a:xfrm>
            <a:off x="2925445" y="1846580"/>
            <a:ext cx="729615" cy="441960"/>
          </a:xfrm>
          <a:prstGeom prst="rect">
            <a:avLst/>
          </a:prstGeom>
          <a:noFill/>
          <a:ln w="9525" algn="ctr">
            <a:noFill/>
            <a:miter lim="800000"/>
          </a:ln>
          <a:effectLst/>
        </p:spPr>
        <p:txBody>
          <a:bodyPr wrap="square" lIns="0" tIns="0" rIns="0" bIns="0">
            <a:spAutoFit/>
          </a:bodyPr>
          <a:lstStyle/>
          <a:p>
            <a:pPr algn="just" latinLnBrk="1">
              <a:lnSpc>
                <a:spcPct val="120000"/>
              </a:lnSpc>
              <a:defRPr/>
            </a:pPr>
            <a:r>
              <a:rPr kumimoji="1" lang="zh-CN" altLang="en-US" sz="1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mn-ea"/>
                <a:sym typeface="+mn-ea"/>
              </a:rPr>
              <a:t>投后估值</a:t>
            </a:r>
          </a:p>
          <a:p>
            <a:pPr algn="just" latinLnBrk="1">
              <a:lnSpc>
                <a:spcPct val="120000"/>
              </a:lnSpc>
              <a:defRPr/>
            </a:pPr>
            <a:r>
              <a:rPr kumimoji="1" lang="zh-CN" altLang="en-US" sz="1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mn-ea"/>
                <a:sym typeface="+mn-ea"/>
              </a:rPr>
              <a:t>  </a:t>
            </a:r>
            <a:r>
              <a:rPr kumimoji="1" lang="en-US" altLang="zh-CN" sz="1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mn-ea"/>
                <a:sym typeface="+mn-ea"/>
              </a:rPr>
              <a:t>10</a:t>
            </a:r>
            <a:r>
              <a:rPr kumimoji="1" lang="zh-CN" altLang="en-US" sz="1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mn-ea"/>
                <a:sym typeface="+mn-ea"/>
              </a:rPr>
              <a:t>亿</a:t>
            </a:r>
          </a:p>
        </p:txBody>
      </p:sp>
      <p:sp>
        <p:nvSpPr>
          <p:cNvPr id="37" name="Rectangle 37"/>
          <p:cNvSpPr>
            <a:spLocks noChangeArrowheads="1"/>
          </p:cNvSpPr>
          <p:nvPr/>
        </p:nvSpPr>
        <p:spPr bwMode="auto">
          <a:xfrm>
            <a:off x="2745105" y="2683510"/>
            <a:ext cx="1176655" cy="405765"/>
          </a:xfrm>
          <a:prstGeom prst="rect">
            <a:avLst/>
          </a:prstGeom>
          <a:noFill/>
          <a:ln w="9525" algn="ctr">
            <a:noFill/>
            <a:miter lim="800000"/>
          </a:ln>
          <a:effectLst/>
        </p:spPr>
        <p:txBody>
          <a:bodyPr wrap="square" lIns="0" tIns="0" rIns="0" bIns="0" anchor="ctr">
            <a:spAutoFit/>
          </a:bodyPr>
          <a:lstStyle/>
          <a:p>
            <a:pPr algn="just" latinLnBrk="1">
              <a:lnSpc>
                <a:spcPct val="120000"/>
              </a:lnSpc>
              <a:defRPr/>
            </a:pPr>
            <a:r>
              <a:rPr lang="zh-CN" altLang="en-US" sz="1200">
                <a:solidFill>
                  <a:schemeClr val="tx1"/>
                </a:solidFill>
                <a:effectLst>
                  <a:outerShdw blurRad="38100" dist="19050" dir="2700000" algn="tl" rotWithShape="0">
                    <a:schemeClr val="dk1">
                      <a:alpha val="40000"/>
                    </a:schemeClr>
                  </a:outerShdw>
                </a:effectLst>
                <a:sym typeface="+mn-ea"/>
              </a:rPr>
              <a:t>投后估值</a:t>
            </a:r>
            <a:r>
              <a:rPr lang="en-US" altLang="zh-CN" sz="1200">
                <a:solidFill>
                  <a:schemeClr val="tx1"/>
                </a:solidFill>
                <a:effectLst>
                  <a:outerShdw blurRad="38100" dist="19050" dir="2700000" algn="tl" rotWithShape="0">
                    <a:schemeClr val="dk1">
                      <a:alpha val="40000"/>
                    </a:schemeClr>
                  </a:outerShdw>
                </a:effectLst>
                <a:sym typeface="+mn-ea"/>
              </a:rPr>
              <a:t>20</a:t>
            </a:r>
            <a:r>
              <a:rPr lang="zh-CN" altLang="en-US" sz="1200">
                <a:solidFill>
                  <a:schemeClr val="tx1"/>
                </a:solidFill>
                <a:effectLst>
                  <a:outerShdw blurRad="38100" dist="19050" dir="2700000" algn="tl" rotWithShape="0">
                    <a:schemeClr val="dk1">
                      <a:alpha val="40000"/>
                    </a:schemeClr>
                  </a:outerShdw>
                </a:effectLst>
                <a:sym typeface="+mn-ea"/>
              </a:rPr>
              <a:t>亿</a:t>
            </a:r>
          </a:p>
          <a:p>
            <a:pPr algn="just" latinLnBrk="1">
              <a:lnSpc>
                <a:spcPct val="120000"/>
              </a:lnSpc>
              <a:defRPr/>
            </a:pPr>
            <a:endParaRPr kumimoji="1" lang="zh-CN" altLang="en-US" sz="995" dirty="0">
              <a:solidFill>
                <a:schemeClr val="tx1">
                  <a:lumMod val="75000"/>
                  <a:lumOff val="25000"/>
                </a:schemeClr>
              </a:solidFill>
              <a:latin typeface="微软雅黑" panose="020B0503020204020204" charset="-122"/>
              <a:ea typeface="微软雅黑" panose="020B0503020204020204" charset="-122"/>
              <a:cs typeface="+mn-ea"/>
              <a:sym typeface="Arial" panose="020B0604020202020204" pitchFamily="34" charset="0"/>
            </a:endParaRPr>
          </a:p>
        </p:txBody>
      </p:sp>
      <p:sp>
        <p:nvSpPr>
          <p:cNvPr id="38" name="Rectangle 36"/>
          <p:cNvSpPr>
            <a:spLocks noChangeArrowheads="1"/>
          </p:cNvSpPr>
          <p:nvPr/>
        </p:nvSpPr>
        <p:spPr bwMode="auto">
          <a:xfrm>
            <a:off x="2660650" y="3622675"/>
            <a:ext cx="1259205" cy="421640"/>
          </a:xfrm>
          <a:prstGeom prst="rect">
            <a:avLst/>
          </a:prstGeom>
          <a:noFill/>
          <a:ln w="9525" algn="ctr">
            <a:noFill/>
            <a:miter lim="800000"/>
          </a:ln>
          <a:effectLst/>
        </p:spPr>
        <p:txBody>
          <a:bodyPr wrap="square" lIns="0" tIns="0" rIns="0" bIns="0" anchor="ctr">
            <a:spAutoFit/>
          </a:bodyPr>
          <a:lstStyle/>
          <a:p>
            <a:pPr algn="just" latinLnBrk="1">
              <a:lnSpc>
                <a:spcPct val="120000"/>
              </a:lnSpc>
              <a:defRPr/>
            </a:pPr>
            <a:r>
              <a:rPr lang="zh-CN" altLang="en-US" sz="1200">
                <a:solidFill>
                  <a:schemeClr val="tx1"/>
                </a:solidFill>
                <a:effectLst>
                  <a:outerShdw blurRad="38100" dist="19050" dir="2700000" algn="tl" rotWithShape="0">
                    <a:schemeClr val="dk1">
                      <a:alpha val="40000"/>
                    </a:schemeClr>
                  </a:outerShdw>
                </a:effectLst>
                <a:sym typeface="+mn-ea"/>
              </a:rPr>
              <a:t>上市</a:t>
            </a:r>
            <a:r>
              <a:rPr lang="zh-CN" altLang="en-US" sz="1200">
                <a:effectLst>
                  <a:outerShdw blurRad="38100" dist="19050" dir="2700000" algn="tl" rotWithShape="0">
                    <a:schemeClr val="dk1">
                      <a:alpha val="40000"/>
                    </a:schemeClr>
                  </a:outerShdw>
                </a:effectLst>
                <a:sym typeface="+mn-ea"/>
              </a:rPr>
              <a:t>年化收益72%</a:t>
            </a:r>
            <a:endParaRPr kumimoji="1" lang="zh-CN" altLang="en-US" sz="1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mn-ea"/>
              <a:sym typeface="+mn-ea"/>
            </a:endParaRPr>
          </a:p>
          <a:p>
            <a:pPr algn="just" latinLnBrk="1">
              <a:lnSpc>
                <a:spcPct val="120000"/>
              </a:lnSpc>
              <a:defRPr/>
            </a:pPr>
            <a:endParaRPr kumimoji="1" lang="zh-CN" altLang="en-US" sz="109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mn-ea"/>
              <a:sym typeface="+mn-ea"/>
            </a:endParaRPr>
          </a:p>
        </p:txBody>
      </p:sp>
      <p:pic>
        <p:nvPicPr>
          <p:cNvPr id="39" name="图片 38" descr="蓝色字"/>
          <p:cNvPicPr>
            <a:picLocks noChangeAspect="1"/>
          </p:cNvPicPr>
          <p:nvPr/>
        </p:nvPicPr>
        <p:blipFill>
          <a:blip r:embed="rId4"/>
          <a:stretch>
            <a:fillRect/>
          </a:stretch>
        </p:blipFill>
        <p:spPr>
          <a:xfrm>
            <a:off x="8052435" y="137160"/>
            <a:ext cx="900007" cy="90410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9" advTm="4165">
        <p:blinds dir="vert"/>
      </p:transition>
    </mc:Choice>
    <mc:Fallback xmlns="">
      <p:transition advTm="4165">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1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900" fill="hold"/>
                                        <p:tgtEl>
                                          <p:spTgt spid="5"/>
                                        </p:tgtEl>
                                        <p:attrNameLst>
                                          <p:attrName>ppt_x</p:attrName>
                                        </p:attrNameLst>
                                      </p:cBhvr>
                                      <p:tavLst>
                                        <p:tav tm="0">
                                          <p:val>
                                            <p:strVal val="#ppt_x"/>
                                          </p:val>
                                        </p:tav>
                                        <p:tav tm="100000">
                                          <p:val>
                                            <p:strVal val="#ppt_x"/>
                                          </p:val>
                                        </p:tav>
                                      </p:tavLst>
                                    </p:anim>
                                    <p:anim calcmode="lin" valueType="num">
                                      <p:cBhvr additive="base">
                                        <p:cTn id="8" dur="19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0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ppt_x"/>
                                          </p:val>
                                        </p:tav>
                                        <p:tav tm="100000">
                                          <p:val>
                                            <p:strVal val="#ppt_x"/>
                                          </p:val>
                                        </p:tav>
                                      </p:tavLst>
                                    </p:anim>
                                    <p:anim calcmode="lin" valueType="num">
                                      <p:cBhvr additive="base">
                                        <p:cTn id="12" dur="10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30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000" fill="hold"/>
                                        <p:tgtEl>
                                          <p:spTgt spid="15"/>
                                        </p:tgtEl>
                                        <p:attrNameLst>
                                          <p:attrName>ppt_x</p:attrName>
                                        </p:attrNameLst>
                                      </p:cBhvr>
                                      <p:tavLst>
                                        <p:tav tm="0">
                                          <p:val>
                                            <p:strVal val="#ppt_x"/>
                                          </p:val>
                                        </p:tav>
                                        <p:tav tm="100000">
                                          <p:val>
                                            <p:strVal val="#ppt_x"/>
                                          </p:val>
                                        </p:tav>
                                      </p:tavLst>
                                    </p:anim>
                                    <p:anim calcmode="lin" valueType="num">
                                      <p:cBhvr additive="base">
                                        <p:cTn id="16" dur="1000" fill="hold"/>
                                        <p:tgtEl>
                                          <p:spTgt spid="15"/>
                                        </p:tgtEl>
                                        <p:attrNameLst>
                                          <p:attrName>ppt_y</p:attrName>
                                        </p:attrNameLst>
                                      </p:cBhvr>
                                      <p:tavLst>
                                        <p:tav tm="0">
                                          <p:val>
                                            <p:strVal val="0-#ppt_h/2"/>
                                          </p:val>
                                        </p:tav>
                                        <p:tav tm="100000">
                                          <p:val>
                                            <p:strVal val="#ppt_y"/>
                                          </p:val>
                                        </p:tav>
                                      </p:tavLst>
                                    </p:anim>
                                  </p:childTnLst>
                                </p:cTn>
                              </p:par>
                              <p:par>
                                <p:cTn id="17" presetID="22" presetClass="entr" presetSubtype="8" fill="hold" nodeType="withEffect">
                                  <p:stCondLst>
                                    <p:cond delay="450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par>
                                <p:cTn id="20" presetID="2" presetClass="entr" presetSubtype="1" fill="hold" grpId="0" nodeType="withEffect">
                                  <p:stCondLst>
                                    <p:cond delay="500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ppt_x"/>
                                          </p:val>
                                        </p:tav>
                                        <p:tav tm="100000">
                                          <p:val>
                                            <p:strVal val="#ppt_x"/>
                                          </p:val>
                                        </p:tav>
                                      </p:tavLst>
                                    </p:anim>
                                    <p:anim calcmode="lin" valueType="num">
                                      <p:cBhvr additive="base">
                                        <p:cTn id="23" dur="500" fill="hold"/>
                                        <p:tgtEl>
                                          <p:spTgt spid="31"/>
                                        </p:tgtEl>
                                        <p:attrNameLst>
                                          <p:attrName>ppt_y</p:attrName>
                                        </p:attrNameLst>
                                      </p:cBhvr>
                                      <p:tavLst>
                                        <p:tav tm="0">
                                          <p:val>
                                            <p:strVal val="0-#ppt_h/2"/>
                                          </p:val>
                                        </p:tav>
                                        <p:tav tm="100000">
                                          <p:val>
                                            <p:strVal val="#ppt_y"/>
                                          </p:val>
                                        </p:tav>
                                      </p:tavLst>
                                    </p:anim>
                                  </p:childTnLst>
                                </p:cTn>
                              </p:par>
                              <p:par>
                                <p:cTn id="24" presetID="2" presetClass="entr" presetSubtype="1" fill="hold" grpId="0" nodeType="withEffect">
                                  <p:stCondLst>
                                    <p:cond delay="500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500" fill="hold"/>
                                        <p:tgtEl>
                                          <p:spTgt spid="32"/>
                                        </p:tgtEl>
                                        <p:attrNameLst>
                                          <p:attrName>ppt_x</p:attrName>
                                        </p:attrNameLst>
                                      </p:cBhvr>
                                      <p:tavLst>
                                        <p:tav tm="0">
                                          <p:val>
                                            <p:strVal val="#ppt_x"/>
                                          </p:val>
                                        </p:tav>
                                        <p:tav tm="100000">
                                          <p:val>
                                            <p:strVal val="#ppt_x"/>
                                          </p:val>
                                        </p:tav>
                                      </p:tavLst>
                                    </p:anim>
                                    <p:anim calcmode="lin" valueType="num">
                                      <p:cBhvr additive="base">
                                        <p:cTn id="27" dur="500" fill="hold"/>
                                        <p:tgtEl>
                                          <p:spTgt spid="32"/>
                                        </p:tgtEl>
                                        <p:attrNameLst>
                                          <p:attrName>ppt_y</p:attrName>
                                        </p:attrNameLst>
                                      </p:cBhvr>
                                      <p:tavLst>
                                        <p:tav tm="0">
                                          <p:val>
                                            <p:strVal val="0-#ppt_h/2"/>
                                          </p:val>
                                        </p:tav>
                                        <p:tav tm="100000">
                                          <p:val>
                                            <p:strVal val="#ppt_y"/>
                                          </p:val>
                                        </p:tav>
                                      </p:tavLst>
                                    </p:anim>
                                  </p:childTnLst>
                                </p:cTn>
                              </p:par>
                              <p:par>
                                <p:cTn id="28" presetID="2" presetClass="entr" presetSubtype="1" fill="hold" grpId="0" nodeType="withEffect">
                                  <p:stCondLst>
                                    <p:cond delay="5000"/>
                                  </p:stCondLst>
                                  <p:childTnLst>
                                    <p:set>
                                      <p:cBhvr>
                                        <p:cTn id="29" dur="1" fill="hold">
                                          <p:stCondLst>
                                            <p:cond delay="0"/>
                                          </p:stCondLst>
                                        </p:cTn>
                                        <p:tgtEl>
                                          <p:spTgt spid="30"/>
                                        </p:tgtEl>
                                        <p:attrNameLst>
                                          <p:attrName>style.visibility</p:attrName>
                                        </p:attrNameLst>
                                      </p:cBhvr>
                                      <p:to>
                                        <p:strVal val="visible"/>
                                      </p:to>
                                    </p:set>
                                    <p:anim calcmode="lin" valueType="num">
                                      <p:cBhvr additive="base">
                                        <p:cTn id="30" dur="500" fill="hold"/>
                                        <p:tgtEl>
                                          <p:spTgt spid="30"/>
                                        </p:tgtEl>
                                        <p:attrNameLst>
                                          <p:attrName>ppt_x</p:attrName>
                                        </p:attrNameLst>
                                      </p:cBhvr>
                                      <p:tavLst>
                                        <p:tav tm="0">
                                          <p:val>
                                            <p:strVal val="#ppt_x"/>
                                          </p:val>
                                        </p:tav>
                                        <p:tav tm="100000">
                                          <p:val>
                                            <p:strVal val="#ppt_x"/>
                                          </p:val>
                                        </p:tav>
                                      </p:tavLst>
                                    </p:anim>
                                    <p:anim calcmode="lin" valueType="num">
                                      <p:cBhvr additive="base">
                                        <p:cTn id="31" dur="500" fill="hold"/>
                                        <p:tgtEl>
                                          <p:spTgt spid="30"/>
                                        </p:tgtEl>
                                        <p:attrNameLst>
                                          <p:attrName>ppt_y</p:attrName>
                                        </p:attrNameLst>
                                      </p:cBhvr>
                                      <p:tavLst>
                                        <p:tav tm="0">
                                          <p:val>
                                            <p:strVal val="0-#ppt_h/2"/>
                                          </p:val>
                                        </p:tav>
                                        <p:tav tm="100000">
                                          <p:val>
                                            <p:strVal val="#ppt_y"/>
                                          </p:val>
                                        </p:tav>
                                      </p:tavLst>
                                    </p:anim>
                                  </p:childTnLst>
                                </p:cTn>
                              </p:par>
                              <p:par>
                                <p:cTn id="32" presetID="2" presetClass="entr" presetSubtype="4" fill="hold" grpId="0" nodeType="withEffect">
                                  <p:stCondLst>
                                    <p:cond delay="5000"/>
                                  </p:stCondLst>
                                  <p:childTnLst>
                                    <p:set>
                                      <p:cBhvr>
                                        <p:cTn id="33" dur="1" fill="hold">
                                          <p:stCondLst>
                                            <p:cond delay="0"/>
                                          </p:stCondLst>
                                        </p:cTn>
                                        <p:tgtEl>
                                          <p:spTgt spid="27"/>
                                        </p:tgtEl>
                                        <p:attrNameLst>
                                          <p:attrName>style.visibility</p:attrName>
                                        </p:attrNameLst>
                                      </p:cBhvr>
                                      <p:to>
                                        <p:strVal val="visible"/>
                                      </p:to>
                                    </p:set>
                                    <p:anim calcmode="lin" valueType="num">
                                      <p:cBhvr additive="base">
                                        <p:cTn id="34" dur="500" fill="hold"/>
                                        <p:tgtEl>
                                          <p:spTgt spid="27"/>
                                        </p:tgtEl>
                                        <p:attrNameLst>
                                          <p:attrName>ppt_x</p:attrName>
                                        </p:attrNameLst>
                                      </p:cBhvr>
                                      <p:tavLst>
                                        <p:tav tm="0">
                                          <p:val>
                                            <p:strVal val="#ppt_x"/>
                                          </p:val>
                                        </p:tav>
                                        <p:tav tm="100000">
                                          <p:val>
                                            <p:strVal val="#ppt_x"/>
                                          </p:val>
                                        </p:tav>
                                      </p:tavLst>
                                    </p:anim>
                                    <p:anim calcmode="lin" valueType="num">
                                      <p:cBhvr additive="base">
                                        <p:cTn id="35" dur="500" fill="hold"/>
                                        <p:tgtEl>
                                          <p:spTgt spid="27"/>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5000"/>
                                  </p:stCondLst>
                                  <p:childTnLst>
                                    <p:set>
                                      <p:cBhvr>
                                        <p:cTn id="37" dur="1" fill="hold">
                                          <p:stCondLst>
                                            <p:cond delay="0"/>
                                          </p:stCondLst>
                                        </p:cTn>
                                        <p:tgtEl>
                                          <p:spTgt spid="28"/>
                                        </p:tgtEl>
                                        <p:attrNameLst>
                                          <p:attrName>style.visibility</p:attrName>
                                        </p:attrNameLst>
                                      </p:cBhvr>
                                      <p:to>
                                        <p:strVal val="visible"/>
                                      </p:to>
                                    </p:set>
                                    <p:anim calcmode="lin" valueType="num">
                                      <p:cBhvr additive="base">
                                        <p:cTn id="38" dur="500" fill="hold"/>
                                        <p:tgtEl>
                                          <p:spTgt spid="28"/>
                                        </p:tgtEl>
                                        <p:attrNameLst>
                                          <p:attrName>ppt_x</p:attrName>
                                        </p:attrNameLst>
                                      </p:cBhvr>
                                      <p:tavLst>
                                        <p:tav tm="0">
                                          <p:val>
                                            <p:strVal val="#ppt_x"/>
                                          </p:val>
                                        </p:tav>
                                        <p:tav tm="100000">
                                          <p:val>
                                            <p:strVal val="#ppt_x"/>
                                          </p:val>
                                        </p:tav>
                                      </p:tavLst>
                                    </p:anim>
                                    <p:anim calcmode="lin" valueType="num">
                                      <p:cBhvr additive="base">
                                        <p:cTn id="39" dur="500" fill="hold"/>
                                        <p:tgtEl>
                                          <p:spTgt spid="28"/>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500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500" fill="hold"/>
                                        <p:tgtEl>
                                          <p:spTgt spid="29"/>
                                        </p:tgtEl>
                                        <p:attrNameLst>
                                          <p:attrName>ppt_x</p:attrName>
                                        </p:attrNameLst>
                                      </p:cBhvr>
                                      <p:tavLst>
                                        <p:tav tm="0">
                                          <p:val>
                                            <p:strVal val="#ppt_x"/>
                                          </p:val>
                                        </p:tav>
                                        <p:tav tm="100000">
                                          <p:val>
                                            <p:strVal val="#ppt_x"/>
                                          </p:val>
                                        </p:tav>
                                      </p:tavLst>
                                    </p:anim>
                                    <p:anim calcmode="lin" valueType="num">
                                      <p:cBhvr additive="base">
                                        <p:cTn id="43" dur="500" fill="hold"/>
                                        <p:tgtEl>
                                          <p:spTgt spid="29"/>
                                        </p:tgtEl>
                                        <p:attrNameLst>
                                          <p:attrName>ppt_y</p:attrName>
                                        </p:attrNameLst>
                                      </p:cBhvr>
                                      <p:tavLst>
                                        <p:tav tm="0">
                                          <p:val>
                                            <p:strVal val="1+#ppt_h/2"/>
                                          </p:val>
                                        </p:tav>
                                        <p:tav tm="100000">
                                          <p:val>
                                            <p:strVal val="#ppt_y"/>
                                          </p:val>
                                        </p:tav>
                                      </p:tavLst>
                                    </p:anim>
                                  </p:childTnLst>
                                </p:cTn>
                              </p:par>
                              <p:par>
                                <p:cTn id="44" presetID="2" presetClass="entr" presetSubtype="1" fill="hold" grpId="0" nodeType="withEffect">
                                  <p:stCondLst>
                                    <p:cond delay="5000"/>
                                  </p:stCondLst>
                                  <p:childTnLst>
                                    <p:set>
                                      <p:cBhvr>
                                        <p:cTn id="45" dur="1" fill="hold">
                                          <p:stCondLst>
                                            <p:cond delay="0"/>
                                          </p:stCondLst>
                                        </p:cTn>
                                        <p:tgtEl>
                                          <p:spTgt spid="2"/>
                                        </p:tgtEl>
                                        <p:attrNameLst>
                                          <p:attrName>style.visibility</p:attrName>
                                        </p:attrNameLst>
                                      </p:cBhvr>
                                      <p:to>
                                        <p:strVal val="visible"/>
                                      </p:to>
                                    </p:set>
                                    <p:anim calcmode="lin" valueType="num">
                                      <p:cBhvr additive="base">
                                        <p:cTn id="46" dur="500" fill="hold"/>
                                        <p:tgtEl>
                                          <p:spTgt spid="2"/>
                                        </p:tgtEl>
                                        <p:attrNameLst>
                                          <p:attrName>ppt_x</p:attrName>
                                        </p:attrNameLst>
                                      </p:cBhvr>
                                      <p:tavLst>
                                        <p:tav tm="0">
                                          <p:val>
                                            <p:strVal val="#ppt_x"/>
                                          </p:val>
                                        </p:tav>
                                        <p:tav tm="100000">
                                          <p:val>
                                            <p:strVal val="#ppt_x"/>
                                          </p:val>
                                        </p:tav>
                                      </p:tavLst>
                                    </p:anim>
                                    <p:anim calcmode="lin" valueType="num">
                                      <p:cBhvr additive="base">
                                        <p:cTn id="47" dur="500" fill="hold"/>
                                        <p:tgtEl>
                                          <p:spTgt spid="2"/>
                                        </p:tgtEl>
                                        <p:attrNameLst>
                                          <p:attrName>ppt_y</p:attrName>
                                        </p:attrNameLst>
                                      </p:cBhvr>
                                      <p:tavLst>
                                        <p:tav tm="0">
                                          <p:val>
                                            <p:strVal val="0-#ppt_h/2"/>
                                          </p:val>
                                        </p:tav>
                                        <p:tav tm="100000">
                                          <p:val>
                                            <p:strVal val="#ppt_y"/>
                                          </p:val>
                                        </p:tav>
                                      </p:tavLst>
                                    </p:anim>
                                  </p:childTnLst>
                                </p:cTn>
                              </p:par>
                              <p:par>
                                <p:cTn id="48" presetID="2" presetClass="entr" presetSubtype="1" fill="hold" grpId="0" nodeType="withEffect">
                                  <p:stCondLst>
                                    <p:cond delay="5000"/>
                                  </p:stCondLst>
                                  <p:childTnLst>
                                    <p:set>
                                      <p:cBhvr>
                                        <p:cTn id="49" dur="1" fill="hold">
                                          <p:stCondLst>
                                            <p:cond delay="0"/>
                                          </p:stCondLst>
                                        </p:cTn>
                                        <p:tgtEl>
                                          <p:spTgt spid="37"/>
                                        </p:tgtEl>
                                        <p:attrNameLst>
                                          <p:attrName>style.visibility</p:attrName>
                                        </p:attrNameLst>
                                      </p:cBhvr>
                                      <p:to>
                                        <p:strVal val="visible"/>
                                      </p:to>
                                    </p:set>
                                    <p:anim calcmode="lin" valueType="num">
                                      <p:cBhvr additive="base">
                                        <p:cTn id="50" dur="500" fill="hold"/>
                                        <p:tgtEl>
                                          <p:spTgt spid="37"/>
                                        </p:tgtEl>
                                        <p:attrNameLst>
                                          <p:attrName>ppt_x</p:attrName>
                                        </p:attrNameLst>
                                      </p:cBhvr>
                                      <p:tavLst>
                                        <p:tav tm="0">
                                          <p:val>
                                            <p:strVal val="#ppt_x"/>
                                          </p:val>
                                        </p:tav>
                                        <p:tav tm="100000">
                                          <p:val>
                                            <p:strVal val="#ppt_x"/>
                                          </p:val>
                                        </p:tav>
                                      </p:tavLst>
                                    </p:anim>
                                    <p:anim calcmode="lin" valueType="num">
                                      <p:cBhvr additive="base">
                                        <p:cTn id="51" dur="500" fill="hold"/>
                                        <p:tgtEl>
                                          <p:spTgt spid="37"/>
                                        </p:tgtEl>
                                        <p:attrNameLst>
                                          <p:attrName>ppt_y</p:attrName>
                                        </p:attrNameLst>
                                      </p:cBhvr>
                                      <p:tavLst>
                                        <p:tav tm="0">
                                          <p:val>
                                            <p:strVal val="0-#ppt_h/2"/>
                                          </p:val>
                                        </p:tav>
                                        <p:tav tm="100000">
                                          <p:val>
                                            <p:strVal val="#ppt_y"/>
                                          </p:val>
                                        </p:tav>
                                      </p:tavLst>
                                    </p:anim>
                                  </p:childTnLst>
                                </p:cTn>
                              </p:par>
                              <p:par>
                                <p:cTn id="52" presetID="2" presetClass="entr" presetSubtype="1" fill="hold" grpId="0" nodeType="withEffect">
                                  <p:stCondLst>
                                    <p:cond delay="5000"/>
                                  </p:stCondLst>
                                  <p:childTnLst>
                                    <p:set>
                                      <p:cBhvr>
                                        <p:cTn id="53" dur="1" fill="hold">
                                          <p:stCondLst>
                                            <p:cond delay="0"/>
                                          </p:stCondLst>
                                        </p:cTn>
                                        <p:tgtEl>
                                          <p:spTgt spid="38"/>
                                        </p:tgtEl>
                                        <p:attrNameLst>
                                          <p:attrName>style.visibility</p:attrName>
                                        </p:attrNameLst>
                                      </p:cBhvr>
                                      <p:to>
                                        <p:strVal val="visible"/>
                                      </p:to>
                                    </p:set>
                                    <p:anim calcmode="lin" valueType="num">
                                      <p:cBhvr additive="base">
                                        <p:cTn id="54" dur="500" fill="hold"/>
                                        <p:tgtEl>
                                          <p:spTgt spid="38"/>
                                        </p:tgtEl>
                                        <p:attrNameLst>
                                          <p:attrName>ppt_x</p:attrName>
                                        </p:attrNameLst>
                                      </p:cBhvr>
                                      <p:tavLst>
                                        <p:tav tm="0">
                                          <p:val>
                                            <p:strVal val="#ppt_x"/>
                                          </p:val>
                                        </p:tav>
                                        <p:tav tm="100000">
                                          <p:val>
                                            <p:strVal val="#ppt_x"/>
                                          </p:val>
                                        </p:tav>
                                      </p:tavLst>
                                    </p:anim>
                                    <p:anim calcmode="lin" valueType="num">
                                      <p:cBhvr additive="base">
                                        <p:cTn id="55"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bldLvl="0" animBg="1"/>
      <p:bldP spid="31" grpId="0" bldLvl="0" animBg="1"/>
      <p:bldP spid="32" grpId="0" bldLvl="0" animBg="1"/>
      <p:bldP spid="15" grpId="0" bldLvl="0" animBg="1"/>
      <p:bldP spid="2" grpId="0" bldLvl="0" animBg="1"/>
      <p:bldP spid="37" grpId="0" bldLvl="0" animBg="1"/>
      <p:bldP spid="38"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3197" y="591"/>
            <a:ext cx="9147197" cy="5143218"/>
          </a:xfrm>
          <a:prstGeom prst="rect">
            <a:avLst/>
          </a:prstGeom>
          <a:blipFill dpi="0" rotWithShape="1">
            <a:blip r:embed="rId22">
              <a:lum bright="70000" contrast="-70000"/>
            </a:blip>
            <a:srcRect/>
            <a:stretch>
              <a:fillRect l="-10248" t="-10272" r="-10248" b="-1027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a:p>
        </p:txBody>
      </p:sp>
      <p:sp>
        <p:nvSpPr>
          <p:cNvPr id="3" name="MH_Number_1"/>
          <p:cNvSpPr/>
          <p:nvPr>
            <p:custDataLst>
              <p:tags r:id="rId1"/>
            </p:custDataLst>
          </p:nvPr>
        </p:nvSpPr>
        <p:spPr>
          <a:xfrm>
            <a:off x="4902200" y="1410335"/>
            <a:ext cx="374015" cy="374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1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imes New Roman" panose="02020603050405020304" pitchFamily="18" charset="0"/>
              </a:rPr>
              <a:t>03</a:t>
            </a:r>
          </a:p>
        </p:txBody>
      </p:sp>
      <p:sp>
        <p:nvSpPr>
          <p:cNvPr id="5" name="MH_Entry_1"/>
          <p:cNvSpPr/>
          <p:nvPr>
            <p:custDataLst>
              <p:tags r:id="rId2"/>
            </p:custDataLst>
          </p:nvPr>
        </p:nvSpPr>
        <p:spPr>
          <a:xfrm>
            <a:off x="5405272" y="296176"/>
            <a:ext cx="3020693" cy="37396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5000"/>
          </a:bodyPr>
          <a:lstStyle/>
          <a:p>
            <a:pPr algn="ctr"/>
            <a:r>
              <a:rPr lang="zh-CN" altLang="en-US" b="1" dirty="0">
                <a:solidFill>
                  <a:schemeClr val="tx1">
                    <a:lumMod val="75000"/>
                    <a:lumOff val="25000"/>
                  </a:schemeClr>
                </a:solidFill>
                <a:effectLst/>
                <a:latin typeface="微软雅黑" panose="020B0503020204020204" charset="-122"/>
                <a:ea typeface="微软雅黑" panose="020B0503020204020204" charset="-122"/>
              </a:rPr>
              <a:t>商业模式</a:t>
            </a:r>
          </a:p>
        </p:txBody>
      </p:sp>
      <p:sp>
        <p:nvSpPr>
          <p:cNvPr id="6" name="MH_Entry_2"/>
          <p:cNvSpPr/>
          <p:nvPr>
            <p:custDataLst>
              <p:tags r:id="rId3"/>
            </p:custDataLst>
          </p:nvPr>
        </p:nvSpPr>
        <p:spPr>
          <a:xfrm>
            <a:off x="5405272" y="863132"/>
            <a:ext cx="3020693" cy="37396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5000"/>
          </a:bodyPr>
          <a:lstStyle/>
          <a:p>
            <a:pPr algn="ctr"/>
            <a:r>
              <a:rPr lang="zh-CN" altLang="en-US" b="1" dirty="0">
                <a:solidFill>
                  <a:schemeClr val="tx1">
                    <a:lumMod val="75000"/>
                    <a:lumOff val="25000"/>
                  </a:schemeClr>
                </a:solidFill>
                <a:effectLst/>
                <a:latin typeface="微软雅黑" panose="020B0503020204020204" charset="-122"/>
                <a:ea typeface="微软雅黑" panose="020B0503020204020204" charset="-122"/>
              </a:rPr>
              <a:t>行业分析</a:t>
            </a:r>
          </a:p>
        </p:txBody>
      </p:sp>
      <p:sp>
        <p:nvSpPr>
          <p:cNvPr id="7" name="MH_Number_2"/>
          <p:cNvSpPr/>
          <p:nvPr>
            <p:custDataLst>
              <p:tags r:id="rId4"/>
            </p:custDataLst>
          </p:nvPr>
        </p:nvSpPr>
        <p:spPr>
          <a:xfrm>
            <a:off x="4902359" y="1941362"/>
            <a:ext cx="374213" cy="373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100" b="1">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imes New Roman" panose="02020603050405020304" pitchFamily="18" charset="0"/>
              </a:rPr>
              <a:t>04</a:t>
            </a:r>
          </a:p>
        </p:txBody>
      </p:sp>
      <p:sp>
        <p:nvSpPr>
          <p:cNvPr id="8" name="MH_Number_1"/>
          <p:cNvSpPr/>
          <p:nvPr>
            <p:custDataLst>
              <p:tags r:id="rId5"/>
            </p:custDataLst>
          </p:nvPr>
        </p:nvSpPr>
        <p:spPr>
          <a:xfrm>
            <a:off x="4902359" y="2465772"/>
            <a:ext cx="374213" cy="373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1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imes New Roman" panose="02020603050405020304" pitchFamily="18" charset="0"/>
              </a:rPr>
              <a:t>05</a:t>
            </a:r>
          </a:p>
        </p:txBody>
      </p:sp>
      <p:sp>
        <p:nvSpPr>
          <p:cNvPr id="9" name="MH_Entry_1"/>
          <p:cNvSpPr/>
          <p:nvPr>
            <p:custDataLst>
              <p:tags r:id="rId6"/>
            </p:custDataLst>
          </p:nvPr>
        </p:nvSpPr>
        <p:spPr>
          <a:xfrm>
            <a:off x="5405272" y="1410402"/>
            <a:ext cx="3020693" cy="37396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5000"/>
          </a:bodyPr>
          <a:lstStyle/>
          <a:p>
            <a:pPr algn="ctr"/>
            <a:r>
              <a:rPr lang="zh-CN" altLang="en-US" b="1" dirty="0">
                <a:solidFill>
                  <a:schemeClr val="tx1">
                    <a:lumMod val="75000"/>
                    <a:lumOff val="25000"/>
                  </a:schemeClr>
                </a:solidFill>
                <a:effectLst/>
                <a:latin typeface="微软雅黑" panose="020B0503020204020204" charset="-122"/>
                <a:ea typeface="微软雅黑" panose="020B0503020204020204" charset="-122"/>
              </a:rPr>
              <a:t>核心团队</a:t>
            </a:r>
          </a:p>
        </p:txBody>
      </p:sp>
      <p:sp>
        <p:nvSpPr>
          <p:cNvPr id="10" name="MH_Entry_2"/>
          <p:cNvSpPr/>
          <p:nvPr>
            <p:custDataLst>
              <p:tags r:id="rId7"/>
            </p:custDataLst>
          </p:nvPr>
        </p:nvSpPr>
        <p:spPr>
          <a:xfrm>
            <a:off x="5405272" y="1941163"/>
            <a:ext cx="3020693" cy="37396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5000"/>
          </a:bodyPr>
          <a:lstStyle/>
          <a:p>
            <a:pPr algn="ctr"/>
            <a:r>
              <a:rPr lang="zh-CN" altLang="en-US" b="1" dirty="0">
                <a:solidFill>
                  <a:schemeClr val="tx1">
                    <a:lumMod val="75000"/>
                    <a:lumOff val="25000"/>
                  </a:schemeClr>
                </a:solidFill>
                <a:effectLst/>
                <a:latin typeface="微软雅黑" panose="020B0503020204020204" charset="-122"/>
                <a:ea typeface="微软雅黑" panose="020B0503020204020204" charset="-122"/>
              </a:rPr>
              <a:t>公司结构</a:t>
            </a:r>
          </a:p>
        </p:txBody>
      </p:sp>
      <p:sp>
        <p:nvSpPr>
          <p:cNvPr id="11" name="MH_Number_2"/>
          <p:cNvSpPr/>
          <p:nvPr>
            <p:custDataLst>
              <p:tags r:id="rId8"/>
            </p:custDataLst>
          </p:nvPr>
        </p:nvSpPr>
        <p:spPr>
          <a:xfrm>
            <a:off x="4902359" y="3000978"/>
            <a:ext cx="374213" cy="373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1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imes New Roman" panose="02020603050405020304" pitchFamily="18" charset="0"/>
              </a:rPr>
              <a:t>06</a:t>
            </a:r>
          </a:p>
        </p:txBody>
      </p:sp>
      <p:sp>
        <p:nvSpPr>
          <p:cNvPr id="12" name="文本框 11"/>
          <p:cNvSpPr txBox="1"/>
          <p:nvPr/>
        </p:nvSpPr>
        <p:spPr>
          <a:xfrm>
            <a:off x="3705804" y="1815108"/>
            <a:ext cx="944880" cy="1938020"/>
          </a:xfrm>
          <a:prstGeom prst="rect">
            <a:avLst/>
          </a:prstGeom>
          <a:noFill/>
        </p:spPr>
        <p:txBody>
          <a:bodyPr wrap="none" rtlCol="0">
            <a:spAutoFit/>
          </a:bodyPr>
          <a:lstStyle/>
          <a:p>
            <a:r>
              <a:rPr lang="zh-CN" altLang="en-US" sz="6000" b="1" dirty="0">
                <a:solidFill>
                  <a:schemeClr val="tx1">
                    <a:lumMod val="75000"/>
                    <a:lumOff val="25000"/>
                  </a:schemeClr>
                </a:solidFill>
                <a:effectLst/>
                <a:latin typeface="微软雅黑" panose="020B0503020204020204" charset="-122"/>
                <a:ea typeface="微软雅黑" panose="020B0503020204020204" charset="-122"/>
              </a:rPr>
              <a:t>目</a:t>
            </a:r>
          </a:p>
          <a:p>
            <a:r>
              <a:rPr lang="zh-CN" altLang="en-US" sz="6000" b="1" dirty="0">
                <a:solidFill>
                  <a:schemeClr val="tx1">
                    <a:lumMod val="75000"/>
                    <a:lumOff val="25000"/>
                  </a:schemeClr>
                </a:solidFill>
                <a:effectLst/>
                <a:latin typeface="微软雅黑" panose="020B0503020204020204" charset="-122"/>
                <a:ea typeface="微软雅黑" panose="020B0503020204020204" charset="-122"/>
              </a:rPr>
              <a:t>录</a:t>
            </a:r>
          </a:p>
        </p:txBody>
      </p:sp>
      <p:sp>
        <p:nvSpPr>
          <p:cNvPr id="13" name="MH_Others_1"/>
          <p:cNvSpPr txBox="1"/>
          <p:nvPr>
            <p:custDataLst>
              <p:tags r:id="rId9"/>
            </p:custDataLst>
          </p:nvPr>
        </p:nvSpPr>
        <p:spPr>
          <a:xfrm rot="5400000">
            <a:off x="2728291" y="2573351"/>
            <a:ext cx="1656517" cy="392415"/>
          </a:xfrm>
          <a:prstGeom prst="rect">
            <a:avLst/>
          </a:prstGeom>
          <a:noFill/>
        </p:spPr>
        <p:txBody>
          <a:bodyPr wrap="none">
            <a:noAutofit/>
          </a:bodyPr>
          <a:lstStyle/>
          <a:p>
            <a:pPr algn="dist">
              <a:defRPr/>
            </a:pPr>
            <a:r>
              <a:rPr lang="en-US" altLang="zh-CN" b="1" spc="400" dirty="0">
                <a:solidFill>
                  <a:schemeClr val="tx1">
                    <a:lumMod val="75000"/>
                    <a:lumOff val="25000"/>
                  </a:schemeClr>
                </a:solidFill>
                <a:effectLst/>
                <a:latin typeface="微软雅黑" panose="020B0503020204020204" charset="-122"/>
                <a:ea typeface="微软雅黑" panose="020B0503020204020204" charset="-122"/>
              </a:rPr>
              <a:t>CONTENTS</a:t>
            </a:r>
          </a:p>
        </p:txBody>
      </p:sp>
      <p:sp>
        <p:nvSpPr>
          <p:cNvPr id="14" name="矩形 13"/>
          <p:cNvSpPr/>
          <p:nvPr/>
        </p:nvSpPr>
        <p:spPr>
          <a:xfrm>
            <a:off x="3360341" y="1824768"/>
            <a:ext cx="1253404" cy="191590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1"/>
              </a:solidFill>
              <a:latin typeface="宋体" panose="02010600030101010101" pitchFamily="2" charset="-122"/>
              <a:ea typeface="宋体" panose="02010600030101010101" pitchFamily="2" charset="-122"/>
            </a:endParaRPr>
          </a:p>
        </p:txBody>
      </p:sp>
      <p:sp>
        <p:nvSpPr>
          <p:cNvPr id="16" name="Freeform 6"/>
          <p:cNvSpPr/>
          <p:nvPr/>
        </p:nvSpPr>
        <p:spPr bwMode="auto">
          <a:xfrm>
            <a:off x="-3175" y="635"/>
            <a:ext cx="5201920" cy="1939925"/>
          </a:xfrm>
          <a:custGeom>
            <a:avLst/>
            <a:gdLst>
              <a:gd name="T0" fmla="*/ 0 w 4146"/>
              <a:gd name="T1" fmla="*/ 0 h 1307"/>
              <a:gd name="T2" fmla="*/ 4146 w 4146"/>
              <a:gd name="T3" fmla="*/ 0 h 1307"/>
              <a:gd name="T4" fmla="*/ 3392 w 4146"/>
              <a:gd name="T5" fmla="*/ 1307 h 1307"/>
              <a:gd name="T6" fmla="*/ 0 w 4146"/>
              <a:gd name="T7" fmla="*/ 1307 h 1307"/>
              <a:gd name="T8" fmla="*/ 0 w 4146"/>
              <a:gd name="T9" fmla="*/ 0 h 1307"/>
            </a:gdLst>
            <a:ahLst/>
            <a:cxnLst>
              <a:cxn ang="0">
                <a:pos x="T0" y="T1"/>
              </a:cxn>
              <a:cxn ang="0">
                <a:pos x="T2" y="T3"/>
              </a:cxn>
              <a:cxn ang="0">
                <a:pos x="T4" y="T5"/>
              </a:cxn>
              <a:cxn ang="0">
                <a:pos x="T6" y="T7"/>
              </a:cxn>
              <a:cxn ang="0">
                <a:pos x="T8" y="T9"/>
              </a:cxn>
            </a:cxnLst>
            <a:rect l="0" t="0" r="r" b="b"/>
            <a:pathLst>
              <a:path w="4146" h="1307">
                <a:moveTo>
                  <a:pt x="0" y="0"/>
                </a:moveTo>
                <a:lnTo>
                  <a:pt x="4146" y="0"/>
                </a:lnTo>
                <a:lnTo>
                  <a:pt x="3392" y="1307"/>
                </a:lnTo>
                <a:lnTo>
                  <a:pt x="0" y="1307"/>
                </a:lnTo>
                <a:lnTo>
                  <a:pt x="0" y="0"/>
                </a:lnTo>
                <a:close/>
              </a:path>
            </a:pathLst>
          </a:custGeom>
          <a:solidFill>
            <a:schemeClr val="bg1">
              <a:lumMod val="85000"/>
            </a:schemeClr>
          </a:solidFill>
          <a:ln w="0">
            <a:noFill/>
            <a:prstDash val="solid"/>
            <a:round/>
          </a:ln>
        </p:spPr>
        <p:txBody>
          <a:bodyPr lIns="91434" tIns="45717" rIns="91434" bIns="45717"/>
          <a:lstStyle/>
          <a:p>
            <a:pPr>
              <a:defRPr/>
            </a:pPr>
            <a:endParaRPr lang="zh-CN" altLang="en-US" sz="100">
              <a:ea typeface="宋体" panose="02010600030101010101" pitchFamily="2" charset="-122"/>
            </a:endParaRPr>
          </a:p>
        </p:txBody>
      </p:sp>
      <p:sp>
        <p:nvSpPr>
          <p:cNvPr id="17" name="Freeform 7"/>
          <p:cNvSpPr/>
          <p:nvPr/>
        </p:nvSpPr>
        <p:spPr bwMode="auto">
          <a:xfrm>
            <a:off x="-3175" y="669925"/>
            <a:ext cx="3618865" cy="1854835"/>
          </a:xfrm>
          <a:custGeom>
            <a:avLst/>
            <a:gdLst>
              <a:gd name="T0" fmla="*/ 0 w 2991"/>
              <a:gd name="T1" fmla="*/ 0 h 1195"/>
              <a:gd name="T2" fmla="*/ 6550319 w 2991"/>
              <a:gd name="T3" fmla="*/ 0 h 1195"/>
              <a:gd name="T4" fmla="*/ 5039213 w 2991"/>
              <a:gd name="T5" fmla="*/ 2608915 h 1195"/>
              <a:gd name="T6" fmla="*/ 0 w 2991"/>
              <a:gd name="T7" fmla="*/ 2608915 h 1195"/>
              <a:gd name="T8" fmla="*/ 0 w 2991"/>
              <a:gd name="T9" fmla="*/ 0 h 1195"/>
              <a:gd name="T10" fmla="*/ 0 60000 65536"/>
              <a:gd name="T11" fmla="*/ 0 60000 65536"/>
              <a:gd name="T12" fmla="*/ 0 60000 65536"/>
              <a:gd name="T13" fmla="*/ 0 60000 65536"/>
              <a:gd name="T14" fmla="*/ 0 60000 65536"/>
              <a:gd name="T15" fmla="*/ 0 w 2991"/>
              <a:gd name="T16" fmla="*/ 0 h 1195"/>
              <a:gd name="T17" fmla="*/ 2991 w 2991"/>
              <a:gd name="T18" fmla="*/ 1195 h 1195"/>
            </a:gdLst>
            <a:ahLst/>
            <a:cxnLst>
              <a:cxn ang="T10">
                <a:pos x="T0" y="T1"/>
              </a:cxn>
              <a:cxn ang="T11">
                <a:pos x="T2" y="T3"/>
              </a:cxn>
              <a:cxn ang="T12">
                <a:pos x="T4" y="T5"/>
              </a:cxn>
              <a:cxn ang="T13">
                <a:pos x="T6" y="T7"/>
              </a:cxn>
              <a:cxn ang="T14">
                <a:pos x="T8" y="T9"/>
              </a:cxn>
            </a:cxnLst>
            <a:rect l="T15" t="T16" r="T17" b="T18"/>
            <a:pathLst>
              <a:path w="2991" h="1195">
                <a:moveTo>
                  <a:pt x="0" y="0"/>
                </a:moveTo>
                <a:lnTo>
                  <a:pt x="2991" y="0"/>
                </a:lnTo>
                <a:lnTo>
                  <a:pt x="2301" y="1195"/>
                </a:lnTo>
                <a:lnTo>
                  <a:pt x="0" y="1195"/>
                </a:lnTo>
                <a:lnTo>
                  <a:pt x="0" y="0"/>
                </a:lnTo>
                <a:close/>
              </a:path>
            </a:pathLst>
          </a:custGeom>
          <a:solidFill>
            <a:schemeClr val="accent2"/>
          </a:solidFill>
          <a:ln w="0">
            <a:noFill/>
            <a:prstDash val="solid"/>
            <a:round/>
          </a:ln>
        </p:spPr>
        <p:txBody>
          <a:bodyPr lIns="91434" tIns="45717" rIns="91434" bIns="45717"/>
          <a:lstStyle/>
          <a:p>
            <a:endParaRPr lang="zh-CN" altLang="en-US" sz="100"/>
          </a:p>
        </p:txBody>
      </p:sp>
      <p:sp>
        <p:nvSpPr>
          <p:cNvPr id="18" name="Freeform 8"/>
          <p:cNvSpPr/>
          <p:nvPr/>
        </p:nvSpPr>
        <p:spPr bwMode="auto">
          <a:xfrm>
            <a:off x="-3175" y="635"/>
            <a:ext cx="3493770" cy="4278630"/>
          </a:xfrm>
          <a:custGeom>
            <a:avLst/>
            <a:gdLst>
              <a:gd name="T0" fmla="*/ 0 w 2917"/>
              <a:gd name="T1" fmla="*/ 0 h 2785"/>
              <a:gd name="T2" fmla="*/ 6322284 w 2917"/>
              <a:gd name="T3" fmla="*/ 0 h 2785"/>
              <a:gd name="T4" fmla="*/ 2834950 w 2917"/>
              <a:gd name="T5" fmla="*/ 6017399 h 2785"/>
              <a:gd name="T6" fmla="*/ 0 w 2917"/>
              <a:gd name="T7" fmla="*/ 6017399 h 2785"/>
              <a:gd name="T8" fmla="*/ 0 w 2917"/>
              <a:gd name="T9" fmla="*/ 0 h 2785"/>
              <a:gd name="T10" fmla="*/ 0 60000 65536"/>
              <a:gd name="T11" fmla="*/ 0 60000 65536"/>
              <a:gd name="T12" fmla="*/ 0 60000 65536"/>
              <a:gd name="T13" fmla="*/ 0 60000 65536"/>
              <a:gd name="T14" fmla="*/ 0 60000 65536"/>
              <a:gd name="T15" fmla="*/ 0 w 2917"/>
              <a:gd name="T16" fmla="*/ 0 h 2785"/>
              <a:gd name="T17" fmla="*/ 2917 w 2917"/>
              <a:gd name="T18" fmla="*/ 2785 h 2785"/>
            </a:gdLst>
            <a:ahLst/>
            <a:cxnLst>
              <a:cxn ang="T10">
                <a:pos x="T0" y="T1"/>
              </a:cxn>
              <a:cxn ang="T11">
                <a:pos x="T2" y="T3"/>
              </a:cxn>
              <a:cxn ang="T12">
                <a:pos x="T4" y="T5"/>
              </a:cxn>
              <a:cxn ang="T13">
                <a:pos x="T6" y="T7"/>
              </a:cxn>
              <a:cxn ang="T14">
                <a:pos x="T8" y="T9"/>
              </a:cxn>
            </a:cxnLst>
            <a:rect l="T15" t="T16" r="T17" b="T18"/>
            <a:pathLst>
              <a:path w="2917" h="2785">
                <a:moveTo>
                  <a:pt x="0" y="0"/>
                </a:moveTo>
                <a:lnTo>
                  <a:pt x="2917" y="0"/>
                </a:lnTo>
                <a:lnTo>
                  <a:pt x="1308" y="2785"/>
                </a:lnTo>
                <a:lnTo>
                  <a:pt x="0" y="2785"/>
                </a:lnTo>
                <a:lnTo>
                  <a:pt x="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20" name="Freeform 9"/>
          <p:cNvSpPr/>
          <p:nvPr/>
        </p:nvSpPr>
        <p:spPr bwMode="auto">
          <a:xfrm>
            <a:off x="8052435" y="4034155"/>
            <a:ext cx="1091565" cy="1109345"/>
          </a:xfrm>
          <a:custGeom>
            <a:avLst/>
            <a:gdLst>
              <a:gd name="T0" fmla="*/ 2517306 w 1817"/>
              <a:gd name="T1" fmla="*/ 0 h 1941"/>
              <a:gd name="T2" fmla="*/ 4083878 w 1817"/>
              <a:gd name="T3" fmla="*/ 0 h 1941"/>
              <a:gd name="T4" fmla="*/ 4083878 w 1817"/>
              <a:gd name="T5" fmla="*/ 4349001 h 1941"/>
              <a:gd name="T6" fmla="*/ 0 w 1817"/>
              <a:gd name="T7" fmla="*/ 4349001 h 1941"/>
              <a:gd name="T8" fmla="*/ 2517306 w 1817"/>
              <a:gd name="T9" fmla="*/ 0 h 1941"/>
              <a:gd name="T10" fmla="*/ 0 60000 65536"/>
              <a:gd name="T11" fmla="*/ 0 60000 65536"/>
              <a:gd name="T12" fmla="*/ 0 60000 65536"/>
              <a:gd name="T13" fmla="*/ 0 60000 65536"/>
              <a:gd name="T14" fmla="*/ 0 60000 65536"/>
              <a:gd name="T15" fmla="*/ 0 w 1817"/>
              <a:gd name="T16" fmla="*/ 0 h 1941"/>
              <a:gd name="T17" fmla="*/ 1817 w 1817"/>
              <a:gd name="T18" fmla="*/ 1941 h 1941"/>
            </a:gdLst>
            <a:ahLst/>
            <a:cxnLst>
              <a:cxn ang="T10">
                <a:pos x="T0" y="T1"/>
              </a:cxn>
              <a:cxn ang="T11">
                <a:pos x="T2" y="T3"/>
              </a:cxn>
              <a:cxn ang="T12">
                <a:pos x="T4" y="T5"/>
              </a:cxn>
              <a:cxn ang="T13">
                <a:pos x="T6" y="T7"/>
              </a:cxn>
              <a:cxn ang="T14">
                <a:pos x="T8" y="T9"/>
              </a:cxn>
            </a:cxnLst>
            <a:rect l="T15" t="T16" r="T17" b="T18"/>
            <a:pathLst>
              <a:path w="1817" h="1941">
                <a:moveTo>
                  <a:pt x="1120" y="0"/>
                </a:moveTo>
                <a:lnTo>
                  <a:pt x="1817" y="0"/>
                </a:lnTo>
                <a:lnTo>
                  <a:pt x="1817" y="1941"/>
                </a:lnTo>
                <a:lnTo>
                  <a:pt x="0" y="1941"/>
                </a:lnTo>
                <a:lnTo>
                  <a:pt x="112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2" name="MH_Number_1"/>
          <p:cNvSpPr/>
          <p:nvPr>
            <p:custDataLst>
              <p:tags r:id="rId10"/>
            </p:custDataLst>
          </p:nvPr>
        </p:nvSpPr>
        <p:spPr>
          <a:xfrm>
            <a:off x="4902200" y="4034155"/>
            <a:ext cx="374015" cy="374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1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imes New Roman" panose="02020603050405020304" pitchFamily="18" charset="0"/>
              </a:rPr>
              <a:t>08</a:t>
            </a:r>
          </a:p>
        </p:txBody>
      </p:sp>
      <p:sp>
        <p:nvSpPr>
          <p:cNvPr id="4" name="MH_Number_1"/>
          <p:cNvSpPr/>
          <p:nvPr>
            <p:custDataLst>
              <p:tags r:id="rId11"/>
            </p:custDataLst>
          </p:nvPr>
        </p:nvSpPr>
        <p:spPr>
          <a:xfrm>
            <a:off x="4902200" y="3538220"/>
            <a:ext cx="374015" cy="374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1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imes New Roman" panose="02020603050405020304" pitchFamily="18" charset="0"/>
              </a:rPr>
              <a:t>07</a:t>
            </a:r>
          </a:p>
        </p:txBody>
      </p:sp>
      <p:sp>
        <p:nvSpPr>
          <p:cNvPr id="19" name="MH_Number_1"/>
          <p:cNvSpPr/>
          <p:nvPr>
            <p:custDataLst>
              <p:tags r:id="rId12"/>
            </p:custDataLst>
          </p:nvPr>
        </p:nvSpPr>
        <p:spPr>
          <a:xfrm>
            <a:off x="4902200" y="862965"/>
            <a:ext cx="374015" cy="374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1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imes New Roman" panose="02020603050405020304" pitchFamily="18" charset="0"/>
              </a:rPr>
              <a:t>02</a:t>
            </a:r>
          </a:p>
        </p:txBody>
      </p:sp>
      <p:sp>
        <p:nvSpPr>
          <p:cNvPr id="21" name="MH_Number_1"/>
          <p:cNvSpPr/>
          <p:nvPr>
            <p:custDataLst>
              <p:tags r:id="rId13"/>
            </p:custDataLst>
          </p:nvPr>
        </p:nvSpPr>
        <p:spPr>
          <a:xfrm>
            <a:off x="4902200" y="295910"/>
            <a:ext cx="374015" cy="374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1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imes New Roman" panose="02020603050405020304" pitchFamily="18" charset="0"/>
              </a:rPr>
              <a:t>01</a:t>
            </a:r>
          </a:p>
        </p:txBody>
      </p:sp>
      <p:sp>
        <p:nvSpPr>
          <p:cNvPr id="22" name="MH_Entry_2"/>
          <p:cNvSpPr/>
          <p:nvPr>
            <p:custDataLst>
              <p:tags r:id="rId14"/>
            </p:custDataLst>
          </p:nvPr>
        </p:nvSpPr>
        <p:spPr>
          <a:xfrm>
            <a:off x="5405272" y="2465673"/>
            <a:ext cx="3020693" cy="37396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5000"/>
          </a:bodyPr>
          <a:lstStyle/>
          <a:p>
            <a:pPr algn="ctr"/>
            <a:r>
              <a:rPr lang="zh-CN" altLang="en-US" b="1" dirty="0">
                <a:solidFill>
                  <a:schemeClr val="tx1">
                    <a:lumMod val="75000"/>
                    <a:lumOff val="25000"/>
                  </a:schemeClr>
                </a:solidFill>
                <a:effectLst/>
                <a:latin typeface="微软雅黑" panose="020B0503020204020204" charset="-122"/>
                <a:ea typeface="微软雅黑" panose="020B0503020204020204" charset="-122"/>
              </a:rPr>
              <a:t>市场竞争</a:t>
            </a:r>
          </a:p>
        </p:txBody>
      </p:sp>
      <p:sp>
        <p:nvSpPr>
          <p:cNvPr id="23" name="MH_Entry_2"/>
          <p:cNvSpPr/>
          <p:nvPr>
            <p:custDataLst>
              <p:tags r:id="rId15"/>
            </p:custDataLst>
          </p:nvPr>
        </p:nvSpPr>
        <p:spPr>
          <a:xfrm>
            <a:off x="5405272" y="3000978"/>
            <a:ext cx="3020693" cy="37396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5000"/>
          </a:bodyPr>
          <a:lstStyle/>
          <a:p>
            <a:pPr algn="ctr"/>
            <a:r>
              <a:rPr lang="zh-CN" altLang="en-US" b="1" dirty="0">
                <a:solidFill>
                  <a:schemeClr val="tx1">
                    <a:lumMod val="75000"/>
                    <a:lumOff val="25000"/>
                  </a:schemeClr>
                </a:solidFill>
                <a:effectLst/>
                <a:latin typeface="微软雅黑" panose="020B0503020204020204" charset="-122"/>
                <a:ea typeface="微软雅黑" panose="020B0503020204020204" charset="-122"/>
              </a:rPr>
              <a:t>公司历史</a:t>
            </a:r>
          </a:p>
        </p:txBody>
      </p:sp>
      <p:sp>
        <p:nvSpPr>
          <p:cNvPr id="24" name="MH_Entry_2"/>
          <p:cNvSpPr/>
          <p:nvPr>
            <p:custDataLst>
              <p:tags r:id="rId16"/>
            </p:custDataLst>
          </p:nvPr>
        </p:nvSpPr>
        <p:spPr>
          <a:xfrm>
            <a:off x="5405272" y="3538188"/>
            <a:ext cx="3020693" cy="37396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5000"/>
          </a:bodyPr>
          <a:lstStyle/>
          <a:p>
            <a:pPr algn="ctr"/>
            <a:r>
              <a:rPr lang="zh-CN" altLang="en-US" b="1" dirty="0">
                <a:solidFill>
                  <a:schemeClr val="tx1">
                    <a:lumMod val="75000"/>
                    <a:lumOff val="25000"/>
                  </a:schemeClr>
                </a:solidFill>
                <a:effectLst/>
                <a:latin typeface="微软雅黑" panose="020B0503020204020204" charset="-122"/>
                <a:ea typeface="微软雅黑" panose="020B0503020204020204" charset="-122"/>
              </a:rPr>
              <a:t>公司计划</a:t>
            </a:r>
          </a:p>
        </p:txBody>
      </p:sp>
      <p:sp>
        <p:nvSpPr>
          <p:cNvPr id="25" name="MH_Entry_2"/>
          <p:cNvSpPr/>
          <p:nvPr>
            <p:custDataLst>
              <p:tags r:id="rId17"/>
            </p:custDataLst>
          </p:nvPr>
        </p:nvSpPr>
        <p:spPr>
          <a:xfrm>
            <a:off x="5405272" y="4034123"/>
            <a:ext cx="3020693" cy="37396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5000"/>
          </a:bodyPr>
          <a:lstStyle/>
          <a:p>
            <a:pPr algn="ctr"/>
            <a:r>
              <a:rPr lang="zh-CN" altLang="en-US" b="1" dirty="0">
                <a:solidFill>
                  <a:schemeClr val="tx1">
                    <a:lumMod val="75000"/>
                    <a:lumOff val="25000"/>
                  </a:schemeClr>
                </a:solidFill>
                <a:effectLst/>
                <a:latin typeface="微软雅黑" panose="020B0503020204020204" charset="-122"/>
                <a:ea typeface="微软雅黑" panose="020B0503020204020204" charset="-122"/>
              </a:rPr>
              <a:t>融资上市</a:t>
            </a:r>
          </a:p>
        </p:txBody>
      </p:sp>
      <p:sp>
        <p:nvSpPr>
          <p:cNvPr id="26" name="MH_Number_1"/>
          <p:cNvSpPr/>
          <p:nvPr>
            <p:custDataLst>
              <p:tags r:id="rId18"/>
            </p:custDataLst>
          </p:nvPr>
        </p:nvSpPr>
        <p:spPr>
          <a:xfrm>
            <a:off x="4902200" y="4561205"/>
            <a:ext cx="374015" cy="374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1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imes New Roman" panose="02020603050405020304" pitchFamily="18" charset="0"/>
              </a:rPr>
              <a:t>09</a:t>
            </a:r>
          </a:p>
        </p:txBody>
      </p:sp>
      <p:sp>
        <p:nvSpPr>
          <p:cNvPr id="27" name="MH_Entry_2"/>
          <p:cNvSpPr/>
          <p:nvPr>
            <p:custDataLst>
              <p:tags r:id="rId19"/>
            </p:custDataLst>
          </p:nvPr>
        </p:nvSpPr>
        <p:spPr>
          <a:xfrm>
            <a:off x="5405272" y="4561173"/>
            <a:ext cx="3020693" cy="37396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5000"/>
          </a:bodyPr>
          <a:lstStyle/>
          <a:p>
            <a:pPr algn="ctr"/>
            <a:r>
              <a:rPr lang="zh-CN" altLang="en-US" b="1" dirty="0">
                <a:solidFill>
                  <a:schemeClr val="tx1">
                    <a:lumMod val="75000"/>
                    <a:lumOff val="25000"/>
                  </a:schemeClr>
                </a:solidFill>
                <a:effectLst/>
                <a:latin typeface="微软雅黑" panose="020B0503020204020204" charset="-122"/>
                <a:ea typeface="微软雅黑" panose="020B0503020204020204" charset="-122"/>
              </a:rPr>
              <a:t>资本用途</a:t>
            </a:r>
          </a:p>
        </p:txBody>
      </p:sp>
      <p:pic>
        <p:nvPicPr>
          <p:cNvPr id="28" name="图片 27" descr="微信图片_20171120155356"/>
          <p:cNvPicPr>
            <a:picLocks noChangeAspect="1"/>
          </p:cNvPicPr>
          <p:nvPr/>
        </p:nvPicPr>
        <p:blipFill>
          <a:blip r:embed="rId23"/>
          <a:stretch>
            <a:fillRect/>
          </a:stretch>
        </p:blipFill>
        <p:spPr>
          <a:xfrm>
            <a:off x="876300" y="1029335"/>
            <a:ext cx="1489075" cy="14954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9" advTm="3510">
        <p:blinds dir="vert"/>
      </p:transition>
    </mc:Choice>
    <mc:Fallback xmlns="">
      <p:transition advTm="351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1+#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47"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childTnLst>
                          </p:cTn>
                        </p:par>
                        <p:par>
                          <p:cTn id="41" fill="hold">
                            <p:stCondLst>
                              <p:cond delay="2000"/>
                            </p:stCondLst>
                            <p:childTnLst>
                              <p:par>
                                <p:cTn id="42" presetID="2" presetClass="entr" presetSubtype="8" fill="hold" grpId="0" nodeType="after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additive="base">
                                        <p:cTn id="44" dur="500" fill="hold"/>
                                        <p:tgtEl>
                                          <p:spTgt spid="3"/>
                                        </p:tgtEl>
                                        <p:attrNameLst>
                                          <p:attrName>ppt_x</p:attrName>
                                        </p:attrNameLst>
                                      </p:cBhvr>
                                      <p:tavLst>
                                        <p:tav tm="0">
                                          <p:val>
                                            <p:strVal val="0-#ppt_w/2"/>
                                          </p:val>
                                        </p:tav>
                                        <p:tav tm="100000">
                                          <p:val>
                                            <p:strVal val="#ppt_x"/>
                                          </p:val>
                                        </p:tav>
                                      </p:tavLst>
                                    </p:anim>
                                    <p:anim calcmode="lin" valueType="num">
                                      <p:cBhvr additive="base">
                                        <p:cTn id="45" dur="500" fill="hold"/>
                                        <p:tgtEl>
                                          <p:spTgt spid="3"/>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fill="hold"/>
                                        <p:tgtEl>
                                          <p:spTgt spid="5"/>
                                        </p:tgtEl>
                                        <p:attrNameLst>
                                          <p:attrName>ppt_x</p:attrName>
                                        </p:attrNameLst>
                                      </p:cBhvr>
                                      <p:tavLst>
                                        <p:tav tm="0">
                                          <p:val>
                                            <p:strVal val="0-#ppt_w/2"/>
                                          </p:val>
                                        </p:tav>
                                        <p:tav tm="100000">
                                          <p:val>
                                            <p:strVal val="#ppt_x"/>
                                          </p:val>
                                        </p:tav>
                                      </p:tavLst>
                                    </p:anim>
                                    <p:anim calcmode="lin" valueType="num">
                                      <p:cBhvr additive="base">
                                        <p:cTn id="49" dur="500" fill="hold"/>
                                        <p:tgtEl>
                                          <p:spTgt spid="5"/>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additive="base">
                                        <p:cTn id="52" dur="500" fill="hold"/>
                                        <p:tgtEl>
                                          <p:spTgt spid="6"/>
                                        </p:tgtEl>
                                        <p:attrNameLst>
                                          <p:attrName>ppt_x</p:attrName>
                                        </p:attrNameLst>
                                      </p:cBhvr>
                                      <p:tavLst>
                                        <p:tav tm="0">
                                          <p:val>
                                            <p:strVal val="0-#ppt_w/2"/>
                                          </p:val>
                                        </p:tav>
                                        <p:tav tm="100000">
                                          <p:val>
                                            <p:strVal val="#ppt_x"/>
                                          </p:val>
                                        </p:tav>
                                      </p:tavLst>
                                    </p:anim>
                                    <p:anim calcmode="lin" valueType="num">
                                      <p:cBhvr additive="base">
                                        <p:cTn id="53" dur="500" fill="hold"/>
                                        <p:tgtEl>
                                          <p:spTgt spid="6"/>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additive="base">
                                        <p:cTn id="56" dur="500" fill="hold"/>
                                        <p:tgtEl>
                                          <p:spTgt spid="7"/>
                                        </p:tgtEl>
                                        <p:attrNameLst>
                                          <p:attrName>ppt_x</p:attrName>
                                        </p:attrNameLst>
                                      </p:cBhvr>
                                      <p:tavLst>
                                        <p:tav tm="0">
                                          <p:val>
                                            <p:strVal val="0-#ppt_w/2"/>
                                          </p:val>
                                        </p:tav>
                                        <p:tav tm="100000">
                                          <p:val>
                                            <p:strVal val="#ppt_x"/>
                                          </p:val>
                                        </p:tav>
                                      </p:tavLst>
                                    </p:anim>
                                    <p:anim calcmode="lin" valueType="num">
                                      <p:cBhvr additive="base">
                                        <p:cTn id="57" dur="500" fill="hold"/>
                                        <p:tgtEl>
                                          <p:spTgt spid="7"/>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500" fill="hold"/>
                                        <p:tgtEl>
                                          <p:spTgt spid="8"/>
                                        </p:tgtEl>
                                        <p:attrNameLst>
                                          <p:attrName>ppt_x</p:attrName>
                                        </p:attrNameLst>
                                      </p:cBhvr>
                                      <p:tavLst>
                                        <p:tav tm="0">
                                          <p:val>
                                            <p:strVal val="0-#ppt_w/2"/>
                                          </p:val>
                                        </p:tav>
                                        <p:tav tm="100000">
                                          <p:val>
                                            <p:strVal val="#ppt_x"/>
                                          </p:val>
                                        </p:tav>
                                      </p:tavLst>
                                    </p:anim>
                                    <p:anim calcmode="lin" valueType="num">
                                      <p:cBhvr additive="base">
                                        <p:cTn id="61" dur="500" fill="hold"/>
                                        <p:tgtEl>
                                          <p:spTgt spid="8"/>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9"/>
                                        </p:tgtEl>
                                        <p:attrNameLst>
                                          <p:attrName>style.visibility</p:attrName>
                                        </p:attrNameLst>
                                      </p:cBhvr>
                                      <p:to>
                                        <p:strVal val="visible"/>
                                      </p:to>
                                    </p:set>
                                    <p:anim calcmode="lin" valueType="num">
                                      <p:cBhvr additive="base">
                                        <p:cTn id="64" dur="500" fill="hold"/>
                                        <p:tgtEl>
                                          <p:spTgt spid="9"/>
                                        </p:tgtEl>
                                        <p:attrNameLst>
                                          <p:attrName>ppt_x</p:attrName>
                                        </p:attrNameLst>
                                      </p:cBhvr>
                                      <p:tavLst>
                                        <p:tav tm="0">
                                          <p:val>
                                            <p:strVal val="0-#ppt_w/2"/>
                                          </p:val>
                                        </p:tav>
                                        <p:tav tm="100000">
                                          <p:val>
                                            <p:strVal val="#ppt_x"/>
                                          </p:val>
                                        </p:tav>
                                      </p:tavLst>
                                    </p:anim>
                                    <p:anim calcmode="lin" valueType="num">
                                      <p:cBhvr additive="base">
                                        <p:cTn id="65" dur="500" fill="hold"/>
                                        <p:tgtEl>
                                          <p:spTgt spid="9"/>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0-#ppt_w/2"/>
                                          </p:val>
                                        </p:tav>
                                        <p:tav tm="100000">
                                          <p:val>
                                            <p:strVal val="#ppt_x"/>
                                          </p:val>
                                        </p:tav>
                                      </p:tavLst>
                                    </p:anim>
                                    <p:anim calcmode="lin" valueType="num">
                                      <p:cBhvr additive="base">
                                        <p:cTn id="69" dur="500" fill="hold"/>
                                        <p:tgtEl>
                                          <p:spTgt spid="10"/>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cBhvr additive="base">
                                        <p:cTn id="72" dur="500" fill="hold"/>
                                        <p:tgtEl>
                                          <p:spTgt spid="11"/>
                                        </p:tgtEl>
                                        <p:attrNameLst>
                                          <p:attrName>ppt_x</p:attrName>
                                        </p:attrNameLst>
                                      </p:cBhvr>
                                      <p:tavLst>
                                        <p:tav tm="0">
                                          <p:val>
                                            <p:strVal val="0-#ppt_w/2"/>
                                          </p:val>
                                        </p:tav>
                                        <p:tav tm="100000">
                                          <p:val>
                                            <p:strVal val="#ppt_x"/>
                                          </p:val>
                                        </p:tav>
                                      </p:tavLst>
                                    </p:anim>
                                    <p:anim calcmode="lin" valueType="num">
                                      <p:cBhvr additive="base">
                                        <p:cTn id="73" dur="500" fill="hold"/>
                                        <p:tgtEl>
                                          <p:spTgt spid="11"/>
                                        </p:tgtEl>
                                        <p:attrNameLst>
                                          <p:attrName>ppt_y</p:attrName>
                                        </p:attrNameLst>
                                      </p:cBhvr>
                                      <p:tavLst>
                                        <p:tav tm="0">
                                          <p:val>
                                            <p:strVal val="#ppt_y"/>
                                          </p:val>
                                        </p:tav>
                                        <p:tav tm="100000">
                                          <p:val>
                                            <p:strVal val="#ppt_y"/>
                                          </p:val>
                                        </p:tav>
                                      </p:tavLst>
                                    </p:anim>
                                  </p:childTnLst>
                                </p:cTn>
                              </p:par>
                            </p:childTnLst>
                          </p:cTn>
                        </p:par>
                        <p:par>
                          <p:cTn id="74" fill="hold">
                            <p:stCondLst>
                              <p:cond delay="2500"/>
                            </p:stCondLst>
                            <p:childTnLst>
                              <p:par>
                                <p:cTn id="75" presetID="2" presetClass="entr" presetSubtype="8" fill="hold" grpId="0" nodeType="afterEffect">
                                  <p:stCondLst>
                                    <p:cond delay="0"/>
                                  </p:stCondLst>
                                  <p:childTnLst>
                                    <p:set>
                                      <p:cBhvr>
                                        <p:cTn id="76" dur="1" fill="hold">
                                          <p:stCondLst>
                                            <p:cond delay="0"/>
                                          </p:stCondLst>
                                        </p:cTn>
                                        <p:tgtEl>
                                          <p:spTgt spid="2"/>
                                        </p:tgtEl>
                                        <p:attrNameLst>
                                          <p:attrName>style.visibility</p:attrName>
                                        </p:attrNameLst>
                                      </p:cBhvr>
                                      <p:to>
                                        <p:strVal val="visible"/>
                                      </p:to>
                                    </p:set>
                                    <p:anim calcmode="lin" valueType="num">
                                      <p:cBhvr additive="base">
                                        <p:cTn id="77" dur="500" fill="hold"/>
                                        <p:tgtEl>
                                          <p:spTgt spid="2"/>
                                        </p:tgtEl>
                                        <p:attrNameLst>
                                          <p:attrName>ppt_x</p:attrName>
                                        </p:attrNameLst>
                                      </p:cBhvr>
                                      <p:tavLst>
                                        <p:tav tm="0">
                                          <p:val>
                                            <p:strVal val="0-#ppt_w/2"/>
                                          </p:val>
                                        </p:tav>
                                        <p:tav tm="100000">
                                          <p:val>
                                            <p:strVal val="#ppt_x"/>
                                          </p:val>
                                        </p:tav>
                                      </p:tavLst>
                                    </p:anim>
                                    <p:anim calcmode="lin" valueType="num">
                                      <p:cBhvr additive="base">
                                        <p:cTn id="78" dur="500" fill="hold"/>
                                        <p:tgtEl>
                                          <p:spTgt spid="2"/>
                                        </p:tgtEl>
                                        <p:attrNameLst>
                                          <p:attrName>ppt_y</p:attrName>
                                        </p:attrNameLst>
                                      </p:cBhvr>
                                      <p:tavLst>
                                        <p:tav tm="0">
                                          <p:val>
                                            <p:strVal val="#ppt_y"/>
                                          </p:val>
                                        </p:tav>
                                        <p:tav tm="100000">
                                          <p:val>
                                            <p:strVal val="#ppt_y"/>
                                          </p:val>
                                        </p:tav>
                                      </p:tavLst>
                                    </p:anim>
                                  </p:childTnLst>
                                </p:cTn>
                              </p:par>
                            </p:childTnLst>
                          </p:cTn>
                        </p:par>
                        <p:par>
                          <p:cTn id="79" fill="hold">
                            <p:stCondLst>
                              <p:cond delay="3000"/>
                            </p:stCondLst>
                            <p:childTnLst>
                              <p:par>
                                <p:cTn id="80" presetID="2" presetClass="entr" presetSubtype="8" fill="hold" grpId="0" nodeType="afterEffect">
                                  <p:stCondLst>
                                    <p:cond delay="0"/>
                                  </p:stCondLst>
                                  <p:childTnLst>
                                    <p:set>
                                      <p:cBhvr>
                                        <p:cTn id="81" dur="1" fill="hold">
                                          <p:stCondLst>
                                            <p:cond delay="0"/>
                                          </p:stCondLst>
                                        </p:cTn>
                                        <p:tgtEl>
                                          <p:spTgt spid="4"/>
                                        </p:tgtEl>
                                        <p:attrNameLst>
                                          <p:attrName>style.visibility</p:attrName>
                                        </p:attrNameLst>
                                      </p:cBhvr>
                                      <p:to>
                                        <p:strVal val="visible"/>
                                      </p:to>
                                    </p:set>
                                    <p:anim calcmode="lin" valueType="num">
                                      <p:cBhvr additive="base">
                                        <p:cTn id="82" dur="500" fill="hold"/>
                                        <p:tgtEl>
                                          <p:spTgt spid="4"/>
                                        </p:tgtEl>
                                        <p:attrNameLst>
                                          <p:attrName>ppt_x</p:attrName>
                                        </p:attrNameLst>
                                      </p:cBhvr>
                                      <p:tavLst>
                                        <p:tav tm="0">
                                          <p:val>
                                            <p:strVal val="0-#ppt_w/2"/>
                                          </p:val>
                                        </p:tav>
                                        <p:tav tm="100000">
                                          <p:val>
                                            <p:strVal val="#ppt_x"/>
                                          </p:val>
                                        </p:tav>
                                      </p:tavLst>
                                    </p:anim>
                                    <p:anim calcmode="lin" valueType="num">
                                      <p:cBhvr additive="base">
                                        <p:cTn id="83" dur="500" fill="hold"/>
                                        <p:tgtEl>
                                          <p:spTgt spid="4"/>
                                        </p:tgtEl>
                                        <p:attrNameLst>
                                          <p:attrName>ppt_y</p:attrName>
                                        </p:attrNameLst>
                                      </p:cBhvr>
                                      <p:tavLst>
                                        <p:tav tm="0">
                                          <p:val>
                                            <p:strVal val="#ppt_y"/>
                                          </p:val>
                                        </p:tav>
                                        <p:tav tm="100000">
                                          <p:val>
                                            <p:strVal val="#ppt_y"/>
                                          </p:val>
                                        </p:tav>
                                      </p:tavLst>
                                    </p:anim>
                                  </p:childTnLst>
                                </p:cTn>
                              </p:par>
                            </p:childTnLst>
                          </p:cTn>
                        </p:par>
                        <p:par>
                          <p:cTn id="84" fill="hold">
                            <p:stCondLst>
                              <p:cond delay="3500"/>
                            </p:stCondLst>
                            <p:childTnLst>
                              <p:par>
                                <p:cTn id="85" presetID="2" presetClass="entr" presetSubtype="8"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anim calcmode="lin" valueType="num">
                                      <p:cBhvr additive="base">
                                        <p:cTn id="87" dur="500" fill="hold"/>
                                        <p:tgtEl>
                                          <p:spTgt spid="19"/>
                                        </p:tgtEl>
                                        <p:attrNameLst>
                                          <p:attrName>ppt_x</p:attrName>
                                        </p:attrNameLst>
                                      </p:cBhvr>
                                      <p:tavLst>
                                        <p:tav tm="0">
                                          <p:val>
                                            <p:strVal val="0-#ppt_w/2"/>
                                          </p:val>
                                        </p:tav>
                                        <p:tav tm="100000">
                                          <p:val>
                                            <p:strVal val="#ppt_x"/>
                                          </p:val>
                                        </p:tav>
                                      </p:tavLst>
                                    </p:anim>
                                    <p:anim calcmode="lin" valueType="num">
                                      <p:cBhvr additive="base">
                                        <p:cTn id="88" dur="500" fill="hold"/>
                                        <p:tgtEl>
                                          <p:spTgt spid="19"/>
                                        </p:tgtEl>
                                        <p:attrNameLst>
                                          <p:attrName>ppt_y</p:attrName>
                                        </p:attrNameLst>
                                      </p:cBhvr>
                                      <p:tavLst>
                                        <p:tav tm="0">
                                          <p:val>
                                            <p:strVal val="#ppt_y"/>
                                          </p:val>
                                        </p:tav>
                                        <p:tav tm="100000">
                                          <p:val>
                                            <p:strVal val="#ppt_y"/>
                                          </p:val>
                                        </p:tav>
                                      </p:tavLst>
                                    </p:anim>
                                  </p:childTnLst>
                                </p:cTn>
                              </p:par>
                            </p:childTnLst>
                          </p:cTn>
                        </p:par>
                        <p:par>
                          <p:cTn id="89" fill="hold">
                            <p:stCondLst>
                              <p:cond delay="4000"/>
                            </p:stCondLst>
                            <p:childTnLst>
                              <p:par>
                                <p:cTn id="90" presetID="2" presetClass="entr" presetSubtype="8" fill="hold" grpId="0" nodeType="afterEffect">
                                  <p:stCondLst>
                                    <p:cond delay="0"/>
                                  </p:stCondLst>
                                  <p:childTnLst>
                                    <p:set>
                                      <p:cBhvr>
                                        <p:cTn id="91" dur="1" fill="hold">
                                          <p:stCondLst>
                                            <p:cond delay="0"/>
                                          </p:stCondLst>
                                        </p:cTn>
                                        <p:tgtEl>
                                          <p:spTgt spid="21"/>
                                        </p:tgtEl>
                                        <p:attrNameLst>
                                          <p:attrName>style.visibility</p:attrName>
                                        </p:attrNameLst>
                                      </p:cBhvr>
                                      <p:to>
                                        <p:strVal val="visible"/>
                                      </p:to>
                                    </p:set>
                                    <p:anim calcmode="lin" valueType="num">
                                      <p:cBhvr additive="base">
                                        <p:cTn id="92" dur="500" fill="hold"/>
                                        <p:tgtEl>
                                          <p:spTgt spid="21"/>
                                        </p:tgtEl>
                                        <p:attrNameLst>
                                          <p:attrName>ppt_x</p:attrName>
                                        </p:attrNameLst>
                                      </p:cBhvr>
                                      <p:tavLst>
                                        <p:tav tm="0">
                                          <p:val>
                                            <p:strVal val="0-#ppt_w/2"/>
                                          </p:val>
                                        </p:tav>
                                        <p:tav tm="100000">
                                          <p:val>
                                            <p:strVal val="#ppt_x"/>
                                          </p:val>
                                        </p:tav>
                                      </p:tavLst>
                                    </p:anim>
                                    <p:anim calcmode="lin" valueType="num">
                                      <p:cBhvr additive="base">
                                        <p:cTn id="93" dur="500" fill="hold"/>
                                        <p:tgtEl>
                                          <p:spTgt spid="21"/>
                                        </p:tgtEl>
                                        <p:attrNameLst>
                                          <p:attrName>ppt_y</p:attrName>
                                        </p:attrNameLst>
                                      </p:cBhvr>
                                      <p:tavLst>
                                        <p:tav tm="0">
                                          <p:val>
                                            <p:strVal val="#ppt_y"/>
                                          </p:val>
                                        </p:tav>
                                        <p:tav tm="100000">
                                          <p:val>
                                            <p:strVal val="#ppt_y"/>
                                          </p:val>
                                        </p:tav>
                                      </p:tavLst>
                                    </p:anim>
                                  </p:childTnLst>
                                </p:cTn>
                              </p:par>
                              <p:par>
                                <p:cTn id="94" presetID="2" presetClass="entr" presetSubtype="8" fill="hold" grpId="0" nodeType="withEffect">
                                  <p:stCondLst>
                                    <p:cond delay="0"/>
                                  </p:stCondLst>
                                  <p:childTnLst>
                                    <p:set>
                                      <p:cBhvr>
                                        <p:cTn id="95" dur="1" fill="hold">
                                          <p:stCondLst>
                                            <p:cond delay="0"/>
                                          </p:stCondLst>
                                        </p:cTn>
                                        <p:tgtEl>
                                          <p:spTgt spid="22"/>
                                        </p:tgtEl>
                                        <p:attrNameLst>
                                          <p:attrName>style.visibility</p:attrName>
                                        </p:attrNameLst>
                                      </p:cBhvr>
                                      <p:to>
                                        <p:strVal val="visible"/>
                                      </p:to>
                                    </p:set>
                                    <p:anim calcmode="lin" valueType="num">
                                      <p:cBhvr additive="base">
                                        <p:cTn id="96" dur="500" fill="hold"/>
                                        <p:tgtEl>
                                          <p:spTgt spid="22"/>
                                        </p:tgtEl>
                                        <p:attrNameLst>
                                          <p:attrName>ppt_x</p:attrName>
                                        </p:attrNameLst>
                                      </p:cBhvr>
                                      <p:tavLst>
                                        <p:tav tm="0">
                                          <p:val>
                                            <p:strVal val="0-#ppt_w/2"/>
                                          </p:val>
                                        </p:tav>
                                        <p:tav tm="100000">
                                          <p:val>
                                            <p:strVal val="#ppt_x"/>
                                          </p:val>
                                        </p:tav>
                                      </p:tavLst>
                                    </p:anim>
                                    <p:anim calcmode="lin" valueType="num">
                                      <p:cBhvr additive="base">
                                        <p:cTn id="97" dur="500" fill="hold"/>
                                        <p:tgtEl>
                                          <p:spTgt spid="22"/>
                                        </p:tgtEl>
                                        <p:attrNameLst>
                                          <p:attrName>ppt_y</p:attrName>
                                        </p:attrNameLst>
                                      </p:cBhvr>
                                      <p:tavLst>
                                        <p:tav tm="0">
                                          <p:val>
                                            <p:strVal val="#ppt_y"/>
                                          </p:val>
                                        </p:tav>
                                        <p:tav tm="100000">
                                          <p:val>
                                            <p:strVal val="#ppt_y"/>
                                          </p:val>
                                        </p:tav>
                                      </p:tavLst>
                                    </p:anim>
                                  </p:childTnLst>
                                </p:cTn>
                              </p:par>
                              <p:par>
                                <p:cTn id="98" presetID="2" presetClass="entr" presetSubtype="8" fill="hold" grpId="0" nodeType="withEffect">
                                  <p:stCondLst>
                                    <p:cond delay="0"/>
                                  </p:stCondLst>
                                  <p:childTnLst>
                                    <p:set>
                                      <p:cBhvr>
                                        <p:cTn id="99" dur="1" fill="hold">
                                          <p:stCondLst>
                                            <p:cond delay="0"/>
                                          </p:stCondLst>
                                        </p:cTn>
                                        <p:tgtEl>
                                          <p:spTgt spid="23"/>
                                        </p:tgtEl>
                                        <p:attrNameLst>
                                          <p:attrName>style.visibility</p:attrName>
                                        </p:attrNameLst>
                                      </p:cBhvr>
                                      <p:to>
                                        <p:strVal val="visible"/>
                                      </p:to>
                                    </p:set>
                                    <p:anim calcmode="lin" valueType="num">
                                      <p:cBhvr additive="base">
                                        <p:cTn id="100" dur="500" fill="hold"/>
                                        <p:tgtEl>
                                          <p:spTgt spid="23"/>
                                        </p:tgtEl>
                                        <p:attrNameLst>
                                          <p:attrName>ppt_x</p:attrName>
                                        </p:attrNameLst>
                                      </p:cBhvr>
                                      <p:tavLst>
                                        <p:tav tm="0">
                                          <p:val>
                                            <p:strVal val="0-#ppt_w/2"/>
                                          </p:val>
                                        </p:tav>
                                        <p:tav tm="100000">
                                          <p:val>
                                            <p:strVal val="#ppt_x"/>
                                          </p:val>
                                        </p:tav>
                                      </p:tavLst>
                                    </p:anim>
                                    <p:anim calcmode="lin" valueType="num">
                                      <p:cBhvr additive="base">
                                        <p:cTn id="101" dur="500" fill="hold"/>
                                        <p:tgtEl>
                                          <p:spTgt spid="23"/>
                                        </p:tgtEl>
                                        <p:attrNameLst>
                                          <p:attrName>ppt_y</p:attrName>
                                        </p:attrNameLst>
                                      </p:cBhvr>
                                      <p:tavLst>
                                        <p:tav tm="0">
                                          <p:val>
                                            <p:strVal val="#ppt_y"/>
                                          </p:val>
                                        </p:tav>
                                        <p:tav tm="100000">
                                          <p:val>
                                            <p:strVal val="#ppt_y"/>
                                          </p:val>
                                        </p:tav>
                                      </p:tavLst>
                                    </p:anim>
                                  </p:childTnLst>
                                </p:cTn>
                              </p:par>
                              <p:par>
                                <p:cTn id="102" presetID="2" presetClass="entr" presetSubtype="8" fill="hold" grpId="0" nodeType="withEffect">
                                  <p:stCondLst>
                                    <p:cond delay="0"/>
                                  </p:stCondLst>
                                  <p:childTnLst>
                                    <p:set>
                                      <p:cBhvr>
                                        <p:cTn id="103" dur="1" fill="hold">
                                          <p:stCondLst>
                                            <p:cond delay="0"/>
                                          </p:stCondLst>
                                        </p:cTn>
                                        <p:tgtEl>
                                          <p:spTgt spid="24"/>
                                        </p:tgtEl>
                                        <p:attrNameLst>
                                          <p:attrName>style.visibility</p:attrName>
                                        </p:attrNameLst>
                                      </p:cBhvr>
                                      <p:to>
                                        <p:strVal val="visible"/>
                                      </p:to>
                                    </p:set>
                                    <p:anim calcmode="lin" valueType="num">
                                      <p:cBhvr additive="base">
                                        <p:cTn id="104" dur="500" fill="hold"/>
                                        <p:tgtEl>
                                          <p:spTgt spid="24"/>
                                        </p:tgtEl>
                                        <p:attrNameLst>
                                          <p:attrName>ppt_x</p:attrName>
                                        </p:attrNameLst>
                                      </p:cBhvr>
                                      <p:tavLst>
                                        <p:tav tm="0">
                                          <p:val>
                                            <p:strVal val="0-#ppt_w/2"/>
                                          </p:val>
                                        </p:tav>
                                        <p:tav tm="100000">
                                          <p:val>
                                            <p:strVal val="#ppt_x"/>
                                          </p:val>
                                        </p:tav>
                                      </p:tavLst>
                                    </p:anim>
                                    <p:anim calcmode="lin" valueType="num">
                                      <p:cBhvr additive="base">
                                        <p:cTn id="105" dur="500" fill="hold"/>
                                        <p:tgtEl>
                                          <p:spTgt spid="24"/>
                                        </p:tgtEl>
                                        <p:attrNameLst>
                                          <p:attrName>ppt_y</p:attrName>
                                        </p:attrNameLst>
                                      </p:cBhvr>
                                      <p:tavLst>
                                        <p:tav tm="0">
                                          <p:val>
                                            <p:strVal val="#ppt_y"/>
                                          </p:val>
                                        </p:tav>
                                        <p:tav tm="100000">
                                          <p:val>
                                            <p:strVal val="#ppt_y"/>
                                          </p:val>
                                        </p:tav>
                                      </p:tavLst>
                                    </p:anim>
                                  </p:childTnLst>
                                </p:cTn>
                              </p:par>
                              <p:par>
                                <p:cTn id="106" presetID="2" presetClass="entr" presetSubtype="8" fill="hold" grpId="0" nodeType="withEffect">
                                  <p:stCondLst>
                                    <p:cond delay="0"/>
                                  </p:stCondLst>
                                  <p:childTnLst>
                                    <p:set>
                                      <p:cBhvr>
                                        <p:cTn id="107" dur="1" fill="hold">
                                          <p:stCondLst>
                                            <p:cond delay="0"/>
                                          </p:stCondLst>
                                        </p:cTn>
                                        <p:tgtEl>
                                          <p:spTgt spid="25"/>
                                        </p:tgtEl>
                                        <p:attrNameLst>
                                          <p:attrName>style.visibility</p:attrName>
                                        </p:attrNameLst>
                                      </p:cBhvr>
                                      <p:to>
                                        <p:strVal val="visible"/>
                                      </p:to>
                                    </p:set>
                                    <p:anim calcmode="lin" valueType="num">
                                      <p:cBhvr additive="base">
                                        <p:cTn id="108" dur="500" fill="hold"/>
                                        <p:tgtEl>
                                          <p:spTgt spid="25"/>
                                        </p:tgtEl>
                                        <p:attrNameLst>
                                          <p:attrName>ppt_x</p:attrName>
                                        </p:attrNameLst>
                                      </p:cBhvr>
                                      <p:tavLst>
                                        <p:tav tm="0">
                                          <p:val>
                                            <p:strVal val="0-#ppt_w/2"/>
                                          </p:val>
                                        </p:tav>
                                        <p:tav tm="100000">
                                          <p:val>
                                            <p:strVal val="#ppt_x"/>
                                          </p:val>
                                        </p:tav>
                                      </p:tavLst>
                                    </p:anim>
                                    <p:anim calcmode="lin" valueType="num">
                                      <p:cBhvr additive="base">
                                        <p:cTn id="109" dur="500" fill="hold"/>
                                        <p:tgtEl>
                                          <p:spTgt spid="25"/>
                                        </p:tgtEl>
                                        <p:attrNameLst>
                                          <p:attrName>ppt_y</p:attrName>
                                        </p:attrNameLst>
                                      </p:cBhvr>
                                      <p:tavLst>
                                        <p:tav tm="0">
                                          <p:val>
                                            <p:strVal val="#ppt_y"/>
                                          </p:val>
                                        </p:tav>
                                        <p:tav tm="100000">
                                          <p:val>
                                            <p:strVal val="#ppt_y"/>
                                          </p:val>
                                        </p:tav>
                                      </p:tavLst>
                                    </p:anim>
                                  </p:childTnLst>
                                </p:cTn>
                              </p:par>
                            </p:childTnLst>
                          </p:cTn>
                        </p:par>
                        <p:par>
                          <p:cTn id="110" fill="hold">
                            <p:stCondLst>
                              <p:cond delay="4500"/>
                            </p:stCondLst>
                            <p:childTnLst>
                              <p:par>
                                <p:cTn id="111" presetID="2" presetClass="entr" presetSubtype="8" fill="hold" grpId="0" nodeType="afterEffect">
                                  <p:stCondLst>
                                    <p:cond delay="0"/>
                                  </p:stCondLst>
                                  <p:childTnLst>
                                    <p:set>
                                      <p:cBhvr>
                                        <p:cTn id="112" dur="1" fill="hold">
                                          <p:stCondLst>
                                            <p:cond delay="0"/>
                                          </p:stCondLst>
                                        </p:cTn>
                                        <p:tgtEl>
                                          <p:spTgt spid="26"/>
                                        </p:tgtEl>
                                        <p:attrNameLst>
                                          <p:attrName>style.visibility</p:attrName>
                                        </p:attrNameLst>
                                      </p:cBhvr>
                                      <p:to>
                                        <p:strVal val="visible"/>
                                      </p:to>
                                    </p:set>
                                    <p:anim calcmode="lin" valueType="num">
                                      <p:cBhvr additive="base">
                                        <p:cTn id="113" dur="500" fill="hold"/>
                                        <p:tgtEl>
                                          <p:spTgt spid="26"/>
                                        </p:tgtEl>
                                        <p:attrNameLst>
                                          <p:attrName>ppt_x</p:attrName>
                                        </p:attrNameLst>
                                      </p:cBhvr>
                                      <p:tavLst>
                                        <p:tav tm="0">
                                          <p:val>
                                            <p:strVal val="0-#ppt_w/2"/>
                                          </p:val>
                                        </p:tav>
                                        <p:tav tm="100000">
                                          <p:val>
                                            <p:strVal val="#ppt_x"/>
                                          </p:val>
                                        </p:tav>
                                      </p:tavLst>
                                    </p:anim>
                                    <p:anim calcmode="lin" valueType="num">
                                      <p:cBhvr additive="base">
                                        <p:cTn id="114" dur="500" fill="hold"/>
                                        <p:tgtEl>
                                          <p:spTgt spid="26"/>
                                        </p:tgtEl>
                                        <p:attrNameLst>
                                          <p:attrName>ppt_y</p:attrName>
                                        </p:attrNameLst>
                                      </p:cBhvr>
                                      <p:tavLst>
                                        <p:tav tm="0">
                                          <p:val>
                                            <p:strVal val="#ppt_y"/>
                                          </p:val>
                                        </p:tav>
                                        <p:tav tm="100000">
                                          <p:val>
                                            <p:strVal val="#ppt_y"/>
                                          </p:val>
                                        </p:tav>
                                      </p:tavLst>
                                    </p:anim>
                                  </p:childTnLst>
                                </p:cTn>
                              </p:par>
                              <p:par>
                                <p:cTn id="115" presetID="2" presetClass="entr" presetSubtype="8" fill="hold" grpId="0" nodeType="withEffect">
                                  <p:stCondLst>
                                    <p:cond delay="0"/>
                                  </p:stCondLst>
                                  <p:childTnLst>
                                    <p:set>
                                      <p:cBhvr>
                                        <p:cTn id="116" dur="1" fill="hold">
                                          <p:stCondLst>
                                            <p:cond delay="0"/>
                                          </p:stCondLst>
                                        </p:cTn>
                                        <p:tgtEl>
                                          <p:spTgt spid="27"/>
                                        </p:tgtEl>
                                        <p:attrNameLst>
                                          <p:attrName>style.visibility</p:attrName>
                                        </p:attrNameLst>
                                      </p:cBhvr>
                                      <p:to>
                                        <p:strVal val="visible"/>
                                      </p:to>
                                    </p:set>
                                    <p:anim calcmode="lin" valueType="num">
                                      <p:cBhvr additive="base">
                                        <p:cTn id="117" dur="500" fill="hold"/>
                                        <p:tgtEl>
                                          <p:spTgt spid="27"/>
                                        </p:tgtEl>
                                        <p:attrNameLst>
                                          <p:attrName>ppt_x</p:attrName>
                                        </p:attrNameLst>
                                      </p:cBhvr>
                                      <p:tavLst>
                                        <p:tav tm="0">
                                          <p:val>
                                            <p:strVal val="0-#ppt_w/2"/>
                                          </p:val>
                                        </p:tav>
                                        <p:tav tm="100000">
                                          <p:val>
                                            <p:strVal val="#ppt_x"/>
                                          </p:val>
                                        </p:tav>
                                      </p:tavLst>
                                    </p:anim>
                                    <p:anim calcmode="lin" valueType="num">
                                      <p:cBhvr additive="base">
                                        <p:cTn id="11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p:bldP spid="13" grpId="0"/>
      <p:bldP spid="14" grpId="0" bldLvl="0" animBg="1"/>
      <p:bldP spid="17" grpId="0" bldLvl="0" animBg="1"/>
      <p:bldP spid="18" grpId="0" bldLvl="0" animBg="1"/>
      <p:bldP spid="20" grpId="0" bldLvl="0" animBg="1"/>
      <p:bldP spid="2" grpId="0" bldLvl="0" animBg="1"/>
      <p:bldP spid="4" grpId="0" bldLvl="0" animBg="1"/>
      <p:bldP spid="19" grpId="0" bldLvl="0" animBg="1"/>
      <p:bldP spid="21" grpId="0" bldLvl="0" animBg="1"/>
      <p:bldP spid="22" grpId="0" bldLvl="0" animBg="1"/>
      <p:bldP spid="23" grpId="0" bldLvl="0" animBg="1"/>
      <p:bldP spid="24" grpId="0" bldLvl="0" animBg="1"/>
      <p:bldP spid="25" grpId="0" bldLvl="0" animBg="1"/>
      <p:bldP spid="26" grpId="0" bldLvl="0" animBg="1"/>
      <p:bldP spid="27"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97" y="591"/>
            <a:ext cx="9147197" cy="5143218"/>
          </a:xfrm>
          <a:prstGeom prst="rect">
            <a:avLst/>
          </a:prstGeom>
          <a:blipFill dpi="0" rotWithShape="1">
            <a:blip r:embed="rId5">
              <a:lum bright="70000" contrast="-70000"/>
            </a:blip>
            <a:srcRect/>
            <a:stretch>
              <a:fillRect l="-10248" t="-10272" r="-10248" b="-1027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
              <a:t>y</a:t>
            </a:r>
          </a:p>
        </p:txBody>
      </p:sp>
      <p:sp>
        <p:nvSpPr>
          <p:cNvPr id="16" name="Freeform 6"/>
          <p:cNvSpPr/>
          <p:nvPr/>
        </p:nvSpPr>
        <p:spPr bwMode="auto">
          <a:xfrm>
            <a:off x="0" y="635"/>
            <a:ext cx="5201920" cy="1939925"/>
          </a:xfrm>
          <a:custGeom>
            <a:avLst/>
            <a:gdLst>
              <a:gd name="T0" fmla="*/ 0 w 4146"/>
              <a:gd name="T1" fmla="*/ 0 h 1307"/>
              <a:gd name="T2" fmla="*/ 4146 w 4146"/>
              <a:gd name="T3" fmla="*/ 0 h 1307"/>
              <a:gd name="T4" fmla="*/ 3392 w 4146"/>
              <a:gd name="T5" fmla="*/ 1307 h 1307"/>
              <a:gd name="T6" fmla="*/ 0 w 4146"/>
              <a:gd name="T7" fmla="*/ 1307 h 1307"/>
              <a:gd name="T8" fmla="*/ 0 w 4146"/>
              <a:gd name="T9" fmla="*/ 0 h 1307"/>
            </a:gdLst>
            <a:ahLst/>
            <a:cxnLst>
              <a:cxn ang="0">
                <a:pos x="T0" y="T1"/>
              </a:cxn>
              <a:cxn ang="0">
                <a:pos x="T2" y="T3"/>
              </a:cxn>
              <a:cxn ang="0">
                <a:pos x="T4" y="T5"/>
              </a:cxn>
              <a:cxn ang="0">
                <a:pos x="T6" y="T7"/>
              </a:cxn>
              <a:cxn ang="0">
                <a:pos x="T8" y="T9"/>
              </a:cxn>
            </a:cxnLst>
            <a:rect l="0" t="0" r="r" b="b"/>
            <a:pathLst>
              <a:path w="4146" h="1307">
                <a:moveTo>
                  <a:pt x="0" y="0"/>
                </a:moveTo>
                <a:lnTo>
                  <a:pt x="4146" y="0"/>
                </a:lnTo>
                <a:lnTo>
                  <a:pt x="3392" y="1307"/>
                </a:lnTo>
                <a:lnTo>
                  <a:pt x="0" y="1307"/>
                </a:lnTo>
                <a:lnTo>
                  <a:pt x="0" y="0"/>
                </a:lnTo>
                <a:close/>
              </a:path>
            </a:pathLst>
          </a:custGeom>
          <a:solidFill>
            <a:schemeClr val="bg1">
              <a:lumMod val="85000"/>
            </a:schemeClr>
          </a:solidFill>
          <a:ln w="0">
            <a:noFill/>
            <a:prstDash val="solid"/>
            <a:round/>
          </a:ln>
        </p:spPr>
        <p:txBody>
          <a:bodyPr lIns="91434" tIns="45717" rIns="91434" bIns="45717"/>
          <a:lstStyle/>
          <a:p>
            <a:pPr>
              <a:defRPr/>
            </a:pPr>
            <a:endParaRPr lang="zh-CN" altLang="en-US" sz="100">
              <a:ea typeface="宋体" panose="02010600030101010101" pitchFamily="2" charset="-122"/>
            </a:endParaRPr>
          </a:p>
        </p:txBody>
      </p:sp>
      <p:sp>
        <p:nvSpPr>
          <p:cNvPr id="17" name="Freeform 7"/>
          <p:cNvSpPr/>
          <p:nvPr/>
        </p:nvSpPr>
        <p:spPr bwMode="auto">
          <a:xfrm>
            <a:off x="-3175" y="669925"/>
            <a:ext cx="3618865" cy="1854835"/>
          </a:xfrm>
          <a:custGeom>
            <a:avLst/>
            <a:gdLst>
              <a:gd name="T0" fmla="*/ 0 w 2991"/>
              <a:gd name="T1" fmla="*/ 0 h 1195"/>
              <a:gd name="T2" fmla="*/ 6550319 w 2991"/>
              <a:gd name="T3" fmla="*/ 0 h 1195"/>
              <a:gd name="T4" fmla="*/ 5039213 w 2991"/>
              <a:gd name="T5" fmla="*/ 2608915 h 1195"/>
              <a:gd name="T6" fmla="*/ 0 w 2991"/>
              <a:gd name="T7" fmla="*/ 2608915 h 1195"/>
              <a:gd name="T8" fmla="*/ 0 w 2991"/>
              <a:gd name="T9" fmla="*/ 0 h 1195"/>
              <a:gd name="T10" fmla="*/ 0 60000 65536"/>
              <a:gd name="T11" fmla="*/ 0 60000 65536"/>
              <a:gd name="T12" fmla="*/ 0 60000 65536"/>
              <a:gd name="T13" fmla="*/ 0 60000 65536"/>
              <a:gd name="T14" fmla="*/ 0 60000 65536"/>
              <a:gd name="T15" fmla="*/ 0 w 2991"/>
              <a:gd name="T16" fmla="*/ 0 h 1195"/>
              <a:gd name="T17" fmla="*/ 2991 w 2991"/>
              <a:gd name="T18" fmla="*/ 1195 h 1195"/>
            </a:gdLst>
            <a:ahLst/>
            <a:cxnLst>
              <a:cxn ang="T10">
                <a:pos x="T0" y="T1"/>
              </a:cxn>
              <a:cxn ang="T11">
                <a:pos x="T2" y="T3"/>
              </a:cxn>
              <a:cxn ang="T12">
                <a:pos x="T4" y="T5"/>
              </a:cxn>
              <a:cxn ang="T13">
                <a:pos x="T6" y="T7"/>
              </a:cxn>
              <a:cxn ang="T14">
                <a:pos x="T8" y="T9"/>
              </a:cxn>
            </a:cxnLst>
            <a:rect l="T15" t="T16" r="T17" b="T18"/>
            <a:pathLst>
              <a:path w="2991" h="1195">
                <a:moveTo>
                  <a:pt x="0" y="0"/>
                </a:moveTo>
                <a:lnTo>
                  <a:pt x="2991" y="0"/>
                </a:lnTo>
                <a:lnTo>
                  <a:pt x="2301" y="1195"/>
                </a:lnTo>
                <a:lnTo>
                  <a:pt x="0" y="1195"/>
                </a:lnTo>
                <a:lnTo>
                  <a:pt x="0" y="0"/>
                </a:lnTo>
                <a:close/>
              </a:path>
            </a:pathLst>
          </a:custGeom>
          <a:solidFill>
            <a:schemeClr val="accent2"/>
          </a:solidFill>
          <a:ln w="0">
            <a:noFill/>
            <a:prstDash val="solid"/>
            <a:round/>
          </a:ln>
        </p:spPr>
        <p:txBody>
          <a:bodyPr lIns="91434" tIns="45717" rIns="91434" bIns="45717"/>
          <a:lstStyle/>
          <a:p>
            <a:endParaRPr lang="zh-CN" altLang="en-US" sz="100"/>
          </a:p>
        </p:txBody>
      </p:sp>
      <p:sp>
        <p:nvSpPr>
          <p:cNvPr id="18" name="Freeform 8"/>
          <p:cNvSpPr/>
          <p:nvPr/>
        </p:nvSpPr>
        <p:spPr bwMode="auto">
          <a:xfrm>
            <a:off x="0" y="635"/>
            <a:ext cx="3493770" cy="4278630"/>
          </a:xfrm>
          <a:custGeom>
            <a:avLst/>
            <a:gdLst>
              <a:gd name="T0" fmla="*/ 0 w 2917"/>
              <a:gd name="T1" fmla="*/ 0 h 2785"/>
              <a:gd name="T2" fmla="*/ 6322284 w 2917"/>
              <a:gd name="T3" fmla="*/ 0 h 2785"/>
              <a:gd name="T4" fmla="*/ 2834950 w 2917"/>
              <a:gd name="T5" fmla="*/ 6017399 h 2785"/>
              <a:gd name="T6" fmla="*/ 0 w 2917"/>
              <a:gd name="T7" fmla="*/ 6017399 h 2785"/>
              <a:gd name="T8" fmla="*/ 0 w 2917"/>
              <a:gd name="T9" fmla="*/ 0 h 2785"/>
              <a:gd name="T10" fmla="*/ 0 60000 65536"/>
              <a:gd name="T11" fmla="*/ 0 60000 65536"/>
              <a:gd name="T12" fmla="*/ 0 60000 65536"/>
              <a:gd name="T13" fmla="*/ 0 60000 65536"/>
              <a:gd name="T14" fmla="*/ 0 60000 65536"/>
              <a:gd name="T15" fmla="*/ 0 w 2917"/>
              <a:gd name="T16" fmla="*/ 0 h 2785"/>
              <a:gd name="T17" fmla="*/ 2917 w 2917"/>
              <a:gd name="T18" fmla="*/ 2785 h 2785"/>
            </a:gdLst>
            <a:ahLst/>
            <a:cxnLst>
              <a:cxn ang="T10">
                <a:pos x="T0" y="T1"/>
              </a:cxn>
              <a:cxn ang="T11">
                <a:pos x="T2" y="T3"/>
              </a:cxn>
              <a:cxn ang="T12">
                <a:pos x="T4" y="T5"/>
              </a:cxn>
              <a:cxn ang="T13">
                <a:pos x="T6" y="T7"/>
              </a:cxn>
              <a:cxn ang="T14">
                <a:pos x="T8" y="T9"/>
              </a:cxn>
            </a:cxnLst>
            <a:rect l="T15" t="T16" r="T17" b="T18"/>
            <a:pathLst>
              <a:path w="2917" h="2785">
                <a:moveTo>
                  <a:pt x="0" y="0"/>
                </a:moveTo>
                <a:lnTo>
                  <a:pt x="2917" y="0"/>
                </a:lnTo>
                <a:lnTo>
                  <a:pt x="1308" y="2785"/>
                </a:lnTo>
                <a:lnTo>
                  <a:pt x="0" y="2785"/>
                </a:lnTo>
                <a:lnTo>
                  <a:pt x="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19" name="MH_Number_1"/>
          <p:cNvSpPr/>
          <p:nvPr>
            <p:custDataLst>
              <p:tags r:id="rId1"/>
            </p:custDataLst>
          </p:nvPr>
        </p:nvSpPr>
        <p:spPr>
          <a:xfrm>
            <a:off x="3615865" y="1775476"/>
            <a:ext cx="1451861" cy="145088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72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imes New Roman" panose="02020603050405020304" pitchFamily="18" charset="0"/>
              </a:rPr>
              <a:t>09</a:t>
            </a:r>
          </a:p>
        </p:txBody>
      </p:sp>
      <p:sp>
        <p:nvSpPr>
          <p:cNvPr id="20" name="MH_Entry_1"/>
          <p:cNvSpPr/>
          <p:nvPr>
            <p:custDataLst>
              <p:tags r:id="rId2"/>
            </p:custDataLst>
          </p:nvPr>
        </p:nvSpPr>
        <p:spPr>
          <a:xfrm>
            <a:off x="5356953" y="2200291"/>
            <a:ext cx="3434137" cy="60084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rPr>
              <a:t>资本用途</a:t>
            </a:r>
          </a:p>
        </p:txBody>
      </p:sp>
      <p:sp>
        <p:nvSpPr>
          <p:cNvPr id="10" name="Freeform 9"/>
          <p:cNvSpPr/>
          <p:nvPr/>
        </p:nvSpPr>
        <p:spPr bwMode="auto">
          <a:xfrm>
            <a:off x="8052435" y="4034155"/>
            <a:ext cx="1091565" cy="1109345"/>
          </a:xfrm>
          <a:custGeom>
            <a:avLst/>
            <a:gdLst>
              <a:gd name="T0" fmla="*/ 2517306 w 1817"/>
              <a:gd name="T1" fmla="*/ 0 h 1941"/>
              <a:gd name="T2" fmla="*/ 4083878 w 1817"/>
              <a:gd name="T3" fmla="*/ 0 h 1941"/>
              <a:gd name="T4" fmla="*/ 4083878 w 1817"/>
              <a:gd name="T5" fmla="*/ 4349001 h 1941"/>
              <a:gd name="T6" fmla="*/ 0 w 1817"/>
              <a:gd name="T7" fmla="*/ 4349001 h 1941"/>
              <a:gd name="T8" fmla="*/ 2517306 w 1817"/>
              <a:gd name="T9" fmla="*/ 0 h 1941"/>
              <a:gd name="T10" fmla="*/ 0 60000 65536"/>
              <a:gd name="T11" fmla="*/ 0 60000 65536"/>
              <a:gd name="T12" fmla="*/ 0 60000 65536"/>
              <a:gd name="T13" fmla="*/ 0 60000 65536"/>
              <a:gd name="T14" fmla="*/ 0 60000 65536"/>
              <a:gd name="T15" fmla="*/ 0 w 1817"/>
              <a:gd name="T16" fmla="*/ 0 h 1941"/>
              <a:gd name="T17" fmla="*/ 1817 w 1817"/>
              <a:gd name="T18" fmla="*/ 1941 h 1941"/>
            </a:gdLst>
            <a:ahLst/>
            <a:cxnLst>
              <a:cxn ang="T10">
                <a:pos x="T0" y="T1"/>
              </a:cxn>
              <a:cxn ang="T11">
                <a:pos x="T2" y="T3"/>
              </a:cxn>
              <a:cxn ang="T12">
                <a:pos x="T4" y="T5"/>
              </a:cxn>
              <a:cxn ang="T13">
                <a:pos x="T6" y="T7"/>
              </a:cxn>
              <a:cxn ang="T14">
                <a:pos x="T8" y="T9"/>
              </a:cxn>
            </a:cxnLst>
            <a:rect l="T15" t="T16" r="T17" b="T18"/>
            <a:pathLst>
              <a:path w="1817" h="1941">
                <a:moveTo>
                  <a:pt x="1120" y="0"/>
                </a:moveTo>
                <a:lnTo>
                  <a:pt x="1817" y="0"/>
                </a:lnTo>
                <a:lnTo>
                  <a:pt x="1817" y="1941"/>
                </a:lnTo>
                <a:lnTo>
                  <a:pt x="0" y="1941"/>
                </a:lnTo>
                <a:lnTo>
                  <a:pt x="1120" y="0"/>
                </a:lnTo>
                <a:close/>
              </a:path>
            </a:pathLst>
          </a:custGeom>
          <a:solidFill>
            <a:schemeClr val="accent1"/>
          </a:solidFill>
          <a:ln w="0">
            <a:noFill/>
            <a:prstDash val="solid"/>
            <a:round/>
          </a:ln>
        </p:spPr>
        <p:txBody>
          <a:bodyPr lIns="91434" tIns="45717" rIns="91434" bIns="45717"/>
          <a:lstStyle/>
          <a:p>
            <a:endParaRPr lang="zh-CN" altLang="en-US" sz="100"/>
          </a:p>
        </p:txBody>
      </p:sp>
      <p:pic>
        <p:nvPicPr>
          <p:cNvPr id="2" name="图片 1" descr="微信图片_20171120155356"/>
          <p:cNvPicPr>
            <a:picLocks noChangeAspect="1"/>
          </p:cNvPicPr>
          <p:nvPr/>
        </p:nvPicPr>
        <p:blipFill>
          <a:blip r:embed="rId6"/>
          <a:stretch>
            <a:fillRect/>
          </a:stretch>
        </p:blipFill>
        <p:spPr>
          <a:xfrm>
            <a:off x="718185" y="881380"/>
            <a:ext cx="1636395" cy="16433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9" advTm="2480">
        <p:blinds dir="vert"/>
      </p:transition>
    </mc:Choice>
    <mc:Fallback xmlns="">
      <p:transition advTm="248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p:stCondLst>
                              <p:cond delay="1000"/>
                            </p:stCondLst>
                            <p:childTnLst>
                              <p:par>
                                <p:cTn id="26" presetID="2" presetClass="entr" presetSubtype="8"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0-#ppt_w/2"/>
                                          </p:val>
                                        </p:tav>
                                        <p:tav tm="100000">
                                          <p:val>
                                            <p:strVal val="#ppt_x"/>
                                          </p:val>
                                        </p:tav>
                                      </p:tavLst>
                                    </p:anim>
                                    <p:anim calcmode="lin" valueType="num">
                                      <p:cBhvr additive="base">
                                        <p:cTn id="29" dur="500" fill="hold"/>
                                        <p:tgtEl>
                                          <p:spTgt spid="19"/>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0-#ppt_w/2"/>
                                          </p:val>
                                        </p:tav>
                                        <p:tav tm="100000">
                                          <p:val>
                                            <p:strVal val="#ppt_x"/>
                                          </p:val>
                                        </p:tav>
                                      </p:tavLst>
                                    </p:anim>
                                    <p:anim calcmode="lin" valueType="num">
                                      <p:cBhvr additive="base">
                                        <p:cTn id="33"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19" grpId="0" bldLvl="0" animBg="1"/>
      <p:bldP spid="20" grpId="0" bldLvl="0" animBg="1"/>
      <p:bldP spid="10"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H_Entry_1"/>
          <p:cNvSpPr/>
          <p:nvPr>
            <p:custDataLst>
              <p:tags r:id="rId1"/>
            </p:custDataLst>
          </p:nvPr>
        </p:nvSpPr>
        <p:spPr>
          <a:xfrm>
            <a:off x="608965" y="137160"/>
            <a:ext cx="3017520" cy="374015"/>
          </a:xfrm>
          <a:prstGeom prst="rect">
            <a:avLst/>
          </a:prstGeom>
          <a:noFill/>
          <a:ln>
            <a:solidFill>
              <a:srgbClr val="1F665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r>
              <a:rPr lang="zh-CN" altLang="en-US" b="1" dirty="0">
                <a:solidFill>
                  <a:schemeClr val="tx1"/>
                </a:solidFill>
                <a:latin typeface="微软雅黑" panose="020B0503020204020204" charset="-122"/>
                <a:ea typeface="微软雅黑" panose="020B0503020204020204" charset="-122"/>
              </a:rPr>
              <a:t>资本用途</a:t>
            </a:r>
          </a:p>
        </p:txBody>
      </p:sp>
      <p:cxnSp>
        <p:nvCxnSpPr>
          <p:cNvPr id="44" name="Straight Connector 43"/>
          <p:cNvCxnSpPr/>
          <p:nvPr/>
        </p:nvCxnSpPr>
        <p:spPr>
          <a:xfrm>
            <a:off x="1187969" y="3595707"/>
            <a:ext cx="6768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userDrawn="1"/>
        </p:nvGrpSpPr>
        <p:grpSpPr>
          <a:xfrm>
            <a:off x="90567" y="114749"/>
            <a:ext cx="396477" cy="396546"/>
            <a:chOff x="590549" y="247651"/>
            <a:chExt cx="666750" cy="666750"/>
          </a:xfrm>
        </p:grpSpPr>
        <p:sp>
          <p:nvSpPr>
            <p:cNvPr id="33" name="任意多边形 32"/>
            <p:cNvSpPr/>
            <p:nvPr userDrawn="1"/>
          </p:nvSpPr>
          <p:spPr>
            <a:xfrm rot="10800000" flipV="1">
              <a:off x="590549" y="247651"/>
              <a:ext cx="666750" cy="666750"/>
            </a:xfrm>
            <a:custGeom>
              <a:avLst/>
              <a:gdLst>
                <a:gd name="connsiteX0" fmla="*/ 0 w 6400799"/>
                <a:gd name="connsiteY0" fmla="*/ 0 h 6400799"/>
                <a:gd name="connsiteX1" fmla="*/ 6400799 w 6400799"/>
                <a:gd name="connsiteY1" fmla="*/ 6400799 h 6400799"/>
                <a:gd name="connsiteX2" fmla="*/ 0 w 6400799"/>
                <a:gd name="connsiteY2" fmla="*/ 6400799 h 6400799"/>
              </a:gdLst>
              <a:ahLst/>
              <a:cxnLst>
                <a:cxn ang="0">
                  <a:pos x="connsiteX0" y="connsiteY0"/>
                </a:cxn>
                <a:cxn ang="0">
                  <a:pos x="connsiteX1" y="connsiteY1"/>
                </a:cxn>
                <a:cxn ang="0">
                  <a:pos x="connsiteX2" y="connsiteY2"/>
                </a:cxn>
              </a:cxnLst>
              <a:rect l="l" t="t" r="r" b="b"/>
              <a:pathLst>
                <a:path w="6400799" h="6400799">
                  <a:moveTo>
                    <a:pt x="0" y="0"/>
                  </a:moveTo>
                  <a:lnTo>
                    <a:pt x="6400799" y="6400799"/>
                  </a:lnTo>
                  <a:lnTo>
                    <a:pt x="0" y="6400799"/>
                  </a:lnTo>
                  <a:close/>
                </a:path>
              </a:pathLst>
            </a:custGeom>
            <a:solidFill>
              <a:schemeClr val="accent1"/>
            </a:solidFill>
            <a:ln>
              <a:noFill/>
            </a:ln>
            <a:effectLst>
              <a:outerShdw blurRad="419100" dist="38100" dir="16200000" sx="62000" sy="62000" rotWithShape="0">
                <a:prstClr val="black">
                  <a:alpha val="9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50" dirty="0">
                <a:ln>
                  <a:solidFill>
                    <a:schemeClr val="bg1"/>
                  </a:solidFill>
                </a:ln>
              </a:endParaRPr>
            </a:p>
          </p:txBody>
        </p:sp>
        <p:sp>
          <p:nvSpPr>
            <p:cNvPr id="34" name="任意多边形 33"/>
            <p:cNvSpPr/>
            <p:nvPr userDrawn="1"/>
          </p:nvSpPr>
          <p:spPr>
            <a:xfrm rot="10800000" flipV="1">
              <a:off x="919162" y="576264"/>
              <a:ext cx="338136" cy="338136"/>
            </a:xfrm>
            <a:custGeom>
              <a:avLst/>
              <a:gdLst>
                <a:gd name="connsiteX0" fmla="*/ 0 w 6400799"/>
                <a:gd name="connsiteY0" fmla="*/ 0 h 6400799"/>
                <a:gd name="connsiteX1" fmla="*/ 6400799 w 6400799"/>
                <a:gd name="connsiteY1" fmla="*/ 6400799 h 6400799"/>
                <a:gd name="connsiteX2" fmla="*/ 0 w 6400799"/>
                <a:gd name="connsiteY2" fmla="*/ 6400799 h 6400799"/>
              </a:gdLst>
              <a:ahLst/>
              <a:cxnLst>
                <a:cxn ang="0">
                  <a:pos x="connsiteX0" y="connsiteY0"/>
                </a:cxn>
                <a:cxn ang="0">
                  <a:pos x="connsiteX1" y="connsiteY1"/>
                </a:cxn>
                <a:cxn ang="0">
                  <a:pos x="connsiteX2" y="connsiteY2"/>
                </a:cxn>
              </a:cxnLst>
              <a:rect l="l" t="t" r="r" b="b"/>
              <a:pathLst>
                <a:path w="6400799" h="6400799">
                  <a:moveTo>
                    <a:pt x="0" y="0"/>
                  </a:moveTo>
                  <a:lnTo>
                    <a:pt x="6400799" y="6400799"/>
                  </a:lnTo>
                  <a:lnTo>
                    <a:pt x="0" y="6400799"/>
                  </a:lnTo>
                  <a:close/>
                </a:path>
              </a:pathLst>
            </a:custGeom>
            <a:solidFill>
              <a:schemeClr val="accent2"/>
            </a:solidFill>
            <a:ln>
              <a:noFill/>
            </a:ln>
            <a:effectLst>
              <a:outerShdw blurRad="419100" dist="38100" dir="16200000" sx="62000" sy="62000" rotWithShape="0">
                <a:prstClr val="black">
                  <a:alpha val="9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50" dirty="0">
                <a:ln>
                  <a:solidFill>
                    <a:schemeClr val="bg1"/>
                  </a:solidFill>
                </a:ln>
              </a:endParaRPr>
            </a:p>
          </p:txBody>
        </p:sp>
      </p:grpSp>
      <p:sp>
        <p:nvSpPr>
          <p:cNvPr id="35" name="Freeform 9"/>
          <p:cNvSpPr/>
          <p:nvPr/>
        </p:nvSpPr>
        <p:spPr bwMode="auto">
          <a:xfrm>
            <a:off x="8413115" y="4384040"/>
            <a:ext cx="730885" cy="759460"/>
          </a:xfrm>
          <a:custGeom>
            <a:avLst/>
            <a:gdLst>
              <a:gd name="T0" fmla="*/ 2517306 w 1817"/>
              <a:gd name="T1" fmla="*/ 0 h 1941"/>
              <a:gd name="T2" fmla="*/ 4083878 w 1817"/>
              <a:gd name="T3" fmla="*/ 0 h 1941"/>
              <a:gd name="T4" fmla="*/ 4083878 w 1817"/>
              <a:gd name="T5" fmla="*/ 4349001 h 1941"/>
              <a:gd name="T6" fmla="*/ 0 w 1817"/>
              <a:gd name="T7" fmla="*/ 4349001 h 1941"/>
              <a:gd name="T8" fmla="*/ 2517306 w 1817"/>
              <a:gd name="T9" fmla="*/ 0 h 1941"/>
              <a:gd name="T10" fmla="*/ 0 60000 65536"/>
              <a:gd name="T11" fmla="*/ 0 60000 65536"/>
              <a:gd name="T12" fmla="*/ 0 60000 65536"/>
              <a:gd name="T13" fmla="*/ 0 60000 65536"/>
              <a:gd name="T14" fmla="*/ 0 60000 65536"/>
              <a:gd name="T15" fmla="*/ 0 w 1817"/>
              <a:gd name="T16" fmla="*/ 0 h 1941"/>
              <a:gd name="T17" fmla="*/ 1817 w 1817"/>
              <a:gd name="T18" fmla="*/ 1941 h 1941"/>
            </a:gdLst>
            <a:ahLst/>
            <a:cxnLst>
              <a:cxn ang="T10">
                <a:pos x="T0" y="T1"/>
              </a:cxn>
              <a:cxn ang="T11">
                <a:pos x="T2" y="T3"/>
              </a:cxn>
              <a:cxn ang="T12">
                <a:pos x="T4" y="T5"/>
              </a:cxn>
              <a:cxn ang="T13">
                <a:pos x="T6" y="T7"/>
              </a:cxn>
              <a:cxn ang="T14">
                <a:pos x="T8" y="T9"/>
              </a:cxn>
            </a:cxnLst>
            <a:rect l="T15" t="T16" r="T17" b="T18"/>
            <a:pathLst>
              <a:path w="1817" h="1941">
                <a:moveTo>
                  <a:pt x="1120" y="0"/>
                </a:moveTo>
                <a:lnTo>
                  <a:pt x="1817" y="0"/>
                </a:lnTo>
                <a:lnTo>
                  <a:pt x="1817" y="1941"/>
                </a:lnTo>
                <a:lnTo>
                  <a:pt x="0" y="1941"/>
                </a:lnTo>
                <a:lnTo>
                  <a:pt x="112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36" name="Freeform 9"/>
          <p:cNvSpPr/>
          <p:nvPr/>
        </p:nvSpPr>
        <p:spPr bwMode="auto">
          <a:xfrm>
            <a:off x="8052435" y="4034155"/>
            <a:ext cx="1091565" cy="1109345"/>
          </a:xfrm>
          <a:custGeom>
            <a:avLst/>
            <a:gdLst>
              <a:gd name="T0" fmla="*/ 2517306 w 1817"/>
              <a:gd name="T1" fmla="*/ 0 h 1941"/>
              <a:gd name="T2" fmla="*/ 4083878 w 1817"/>
              <a:gd name="T3" fmla="*/ 0 h 1941"/>
              <a:gd name="T4" fmla="*/ 4083878 w 1817"/>
              <a:gd name="T5" fmla="*/ 4349001 h 1941"/>
              <a:gd name="T6" fmla="*/ 0 w 1817"/>
              <a:gd name="T7" fmla="*/ 4349001 h 1941"/>
              <a:gd name="T8" fmla="*/ 2517306 w 1817"/>
              <a:gd name="T9" fmla="*/ 0 h 1941"/>
              <a:gd name="T10" fmla="*/ 0 60000 65536"/>
              <a:gd name="T11" fmla="*/ 0 60000 65536"/>
              <a:gd name="T12" fmla="*/ 0 60000 65536"/>
              <a:gd name="T13" fmla="*/ 0 60000 65536"/>
              <a:gd name="T14" fmla="*/ 0 60000 65536"/>
              <a:gd name="T15" fmla="*/ 0 w 1817"/>
              <a:gd name="T16" fmla="*/ 0 h 1941"/>
              <a:gd name="T17" fmla="*/ 1817 w 1817"/>
              <a:gd name="T18" fmla="*/ 1941 h 1941"/>
            </a:gdLst>
            <a:ahLst/>
            <a:cxnLst>
              <a:cxn ang="T10">
                <a:pos x="T0" y="T1"/>
              </a:cxn>
              <a:cxn ang="T11">
                <a:pos x="T2" y="T3"/>
              </a:cxn>
              <a:cxn ang="T12">
                <a:pos x="T4" y="T5"/>
              </a:cxn>
              <a:cxn ang="T13">
                <a:pos x="T6" y="T7"/>
              </a:cxn>
              <a:cxn ang="T14">
                <a:pos x="T8" y="T9"/>
              </a:cxn>
            </a:cxnLst>
            <a:rect l="T15" t="T16" r="T17" b="T18"/>
            <a:pathLst>
              <a:path w="1817" h="1941">
                <a:moveTo>
                  <a:pt x="1120" y="0"/>
                </a:moveTo>
                <a:lnTo>
                  <a:pt x="1817" y="0"/>
                </a:lnTo>
                <a:lnTo>
                  <a:pt x="1817" y="1941"/>
                </a:lnTo>
                <a:lnTo>
                  <a:pt x="0" y="1941"/>
                </a:lnTo>
                <a:lnTo>
                  <a:pt x="112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2" name="文本框 1"/>
          <p:cNvSpPr txBox="1"/>
          <p:nvPr/>
        </p:nvSpPr>
        <p:spPr>
          <a:xfrm>
            <a:off x="948055" y="1245870"/>
            <a:ext cx="7247890" cy="1476375"/>
          </a:xfrm>
          <a:prstGeom prst="rect">
            <a:avLst/>
          </a:prstGeom>
          <a:noFill/>
        </p:spPr>
        <p:txBody>
          <a:bodyPr wrap="square" rtlCol="0">
            <a:spAutoFit/>
          </a:bodyPr>
          <a:lstStyle/>
          <a:p>
            <a:r>
              <a:rPr lang="zh-CN" altLang="en-US" b="1">
                <a:sym typeface="+mn-ea"/>
              </a:rPr>
              <a:t>1500万用来技术平台的提升，8500万用来营销发展五十万新用户</a:t>
            </a:r>
            <a:endParaRPr lang="zh-CN" altLang="en-US" b="1"/>
          </a:p>
          <a:p>
            <a:endParaRPr lang="zh-CN" altLang="en-US">
              <a:solidFill>
                <a:schemeClr val="tx1"/>
              </a:solidFill>
              <a:effectLst>
                <a:outerShdw blurRad="38100" dist="19050" dir="2700000" algn="tl" rotWithShape="0">
                  <a:schemeClr val="dk1">
                    <a:alpha val="40000"/>
                  </a:schemeClr>
                </a:outerShdw>
              </a:effectLst>
              <a:sym typeface="+mn-ea"/>
            </a:endParaRPr>
          </a:p>
          <a:p>
            <a:endParaRPr lang="zh-CN" altLang="en-US">
              <a:solidFill>
                <a:schemeClr val="tx1"/>
              </a:solidFill>
              <a:effectLst>
                <a:outerShdw blurRad="38100" dist="19050" dir="2700000" algn="tl" rotWithShape="0">
                  <a:schemeClr val="dk1">
                    <a:alpha val="40000"/>
                  </a:schemeClr>
                </a:outerShdw>
              </a:effectLst>
              <a:sym typeface="+mn-ea"/>
            </a:endParaRPr>
          </a:p>
          <a:p>
            <a:endParaRPr lang="zh-CN" altLang="en-US">
              <a:solidFill>
                <a:schemeClr val="tx1"/>
              </a:solidFill>
              <a:effectLst>
                <a:outerShdw blurRad="38100" dist="19050" dir="2700000" algn="tl" rotWithShape="0">
                  <a:schemeClr val="dk1">
                    <a:alpha val="40000"/>
                  </a:schemeClr>
                </a:outerShdw>
              </a:effectLst>
              <a:sym typeface="+mn-ea"/>
            </a:endParaRPr>
          </a:p>
          <a:p>
            <a:endParaRPr lang="zh-CN" altLang="en-US"/>
          </a:p>
        </p:txBody>
      </p:sp>
      <p:pic>
        <p:nvPicPr>
          <p:cNvPr id="3" name="图片 2" descr="蓝色字"/>
          <p:cNvPicPr>
            <a:picLocks noChangeAspect="1"/>
          </p:cNvPicPr>
          <p:nvPr/>
        </p:nvPicPr>
        <p:blipFill>
          <a:blip r:embed="rId4"/>
          <a:stretch>
            <a:fillRect/>
          </a:stretch>
        </p:blipFill>
        <p:spPr>
          <a:xfrm>
            <a:off x="8052435" y="137160"/>
            <a:ext cx="900007" cy="90410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9" advTm="4493">
        <p:blinds dir="vert"/>
      </p:transition>
    </mc:Choice>
    <mc:Fallback xmlns="">
      <p:transition advTm="4493">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 y="591"/>
            <a:ext cx="9147197" cy="5143218"/>
          </a:xfrm>
          <a:prstGeom prst="rect">
            <a:avLst/>
          </a:prstGeom>
          <a:blipFill dpi="0" rotWithShape="1">
            <a:blip r:embed="rId3">
              <a:lum bright="70000" contrast="-70000"/>
            </a:blip>
            <a:srcRect/>
            <a:stretch>
              <a:fillRect l="-10248" t="-10272" r="-10248" b="-1027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a:p>
        </p:txBody>
      </p:sp>
      <p:sp>
        <p:nvSpPr>
          <p:cNvPr id="6148" name="AutoShape 3"/>
          <p:cNvSpPr>
            <a:spLocks noChangeAspect="1" noChangeArrowheads="1" noTextEdit="1"/>
          </p:cNvSpPr>
          <p:nvPr/>
        </p:nvSpPr>
        <p:spPr bwMode="auto">
          <a:xfrm>
            <a:off x="0" y="591"/>
            <a:ext cx="9232053" cy="5143218"/>
          </a:xfrm>
          <a:prstGeom prst="rect">
            <a:avLst/>
          </a:prstGeom>
          <a:noFill/>
          <a:ln w="9525">
            <a:noFill/>
            <a:miter lim="800000"/>
          </a:ln>
        </p:spPr>
        <p:txBody>
          <a:bodyPr lIns="91434" tIns="45717" rIns="91434" bIns="45717"/>
          <a:lstStyle/>
          <a:p>
            <a:endParaRPr lang="zh-CN" altLang="en-US" sz="100"/>
          </a:p>
        </p:txBody>
      </p:sp>
      <p:sp>
        <p:nvSpPr>
          <p:cNvPr id="6149" name="Rectangle 5"/>
          <p:cNvSpPr>
            <a:spLocks noChangeArrowheads="1"/>
          </p:cNvSpPr>
          <p:nvPr/>
        </p:nvSpPr>
        <p:spPr bwMode="auto">
          <a:xfrm>
            <a:off x="0" y="591"/>
            <a:ext cx="9228667" cy="5143218"/>
          </a:xfrm>
          <a:prstGeom prst="rect">
            <a:avLst/>
          </a:prstGeom>
          <a:noFill/>
          <a:ln w="0">
            <a:noFill/>
            <a:miter lim="800000"/>
          </a:ln>
        </p:spPr>
        <p:txBody>
          <a:bodyPr lIns="91434" tIns="45717" rIns="91434" bIns="45717"/>
          <a:lstStyle/>
          <a:p>
            <a:endParaRPr lang="zh-CN" altLang="en-US" sz="100"/>
          </a:p>
        </p:txBody>
      </p:sp>
      <p:sp>
        <p:nvSpPr>
          <p:cNvPr id="6" name="Freeform 6"/>
          <p:cNvSpPr/>
          <p:nvPr/>
        </p:nvSpPr>
        <p:spPr bwMode="auto">
          <a:xfrm>
            <a:off x="-3175" y="591"/>
            <a:ext cx="6626578" cy="2082800"/>
          </a:xfrm>
          <a:custGeom>
            <a:avLst/>
            <a:gdLst>
              <a:gd name="T0" fmla="*/ 0 w 4146"/>
              <a:gd name="T1" fmla="*/ 0 h 1307"/>
              <a:gd name="T2" fmla="*/ 4146 w 4146"/>
              <a:gd name="T3" fmla="*/ 0 h 1307"/>
              <a:gd name="T4" fmla="*/ 3392 w 4146"/>
              <a:gd name="T5" fmla="*/ 1307 h 1307"/>
              <a:gd name="T6" fmla="*/ 0 w 4146"/>
              <a:gd name="T7" fmla="*/ 1307 h 1307"/>
              <a:gd name="T8" fmla="*/ 0 w 4146"/>
              <a:gd name="T9" fmla="*/ 0 h 1307"/>
            </a:gdLst>
            <a:ahLst/>
            <a:cxnLst>
              <a:cxn ang="0">
                <a:pos x="T0" y="T1"/>
              </a:cxn>
              <a:cxn ang="0">
                <a:pos x="T2" y="T3"/>
              </a:cxn>
              <a:cxn ang="0">
                <a:pos x="T4" y="T5"/>
              </a:cxn>
              <a:cxn ang="0">
                <a:pos x="T6" y="T7"/>
              </a:cxn>
              <a:cxn ang="0">
                <a:pos x="T8" y="T9"/>
              </a:cxn>
            </a:cxnLst>
            <a:rect l="0" t="0" r="r" b="b"/>
            <a:pathLst>
              <a:path w="4146" h="1307">
                <a:moveTo>
                  <a:pt x="0" y="0"/>
                </a:moveTo>
                <a:lnTo>
                  <a:pt x="4146" y="0"/>
                </a:lnTo>
                <a:lnTo>
                  <a:pt x="3392" y="1307"/>
                </a:lnTo>
                <a:lnTo>
                  <a:pt x="0" y="1307"/>
                </a:lnTo>
                <a:lnTo>
                  <a:pt x="0" y="0"/>
                </a:lnTo>
                <a:close/>
              </a:path>
            </a:pathLst>
          </a:custGeom>
          <a:solidFill>
            <a:schemeClr val="bg1">
              <a:lumMod val="85000"/>
            </a:schemeClr>
          </a:solidFill>
          <a:ln w="0">
            <a:noFill/>
            <a:prstDash val="solid"/>
            <a:round/>
          </a:ln>
        </p:spPr>
        <p:txBody>
          <a:bodyPr lIns="91434" tIns="45717" rIns="91434" bIns="45717"/>
          <a:lstStyle/>
          <a:p>
            <a:pPr>
              <a:defRPr/>
            </a:pPr>
            <a:endParaRPr lang="zh-CN" altLang="en-US" sz="100">
              <a:ea typeface="宋体" panose="02010600030101010101" pitchFamily="2" charset="-122"/>
            </a:endParaRPr>
          </a:p>
        </p:txBody>
      </p:sp>
      <p:sp>
        <p:nvSpPr>
          <p:cNvPr id="7" name="Freeform 7"/>
          <p:cNvSpPr/>
          <p:nvPr/>
        </p:nvSpPr>
        <p:spPr bwMode="auto">
          <a:xfrm>
            <a:off x="-3387" y="670022"/>
            <a:ext cx="4657796" cy="1854764"/>
          </a:xfrm>
          <a:custGeom>
            <a:avLst/>
            <a:gdLst>
              <a:gd name="T0" fmla="*/ 0 w 2991"/>
              <a:gd name="T1" fmla="*/ 0 h 1195"/>
              <a:gd name="T2" fmla="*/ 6550319 w 2991"/>
              <a:gd name="T3" fmla="*/ 0 h 1195"/>
              <a:gd name="T4" fmla="*/ 5039213 w 2991"/>
              <a:gd name="T5" fmla="*/ 2608915 h 1195"/>
              <a:gd name="T6" fmla="*/ 0 w 2991"/>
              <a:gd name="T7" fmla="*/ 2608915 h 1195"/>
              <a:gd name="T8" fmla="*/ 0 w 2991"/>
              <a:gd name="T9" fmla="*/ 0 h 1195"/>
              <a:gd name="T10" fmla="*/ 0 60000 65536"/>
              <a:gd name="T11" fmla="*/ 0 60000 65536"/>
              <a:gd name="T12" fmla="*/ 0 60000 65536"/>
              <a:gd name="T13" fmla="*/ 0 60000 65536"/>
              <a:gd name="T14" fmla="*/ 0 60000 65536"/>
              <a:gd name="T15" fmla="*/ 0 w 2991"/>
              <a:gd name="T16" fmla="*/ 0 h 1195"/>
              <a:gd name="T17" fmla="*/ 2991 w 2991"/>
              <a:gd name="T18" fmla="*/ 1195 h 1195"/>
            </a:gdLst>
            <a:ahLst/>
            <a:cxnLst>
              <a:cxn ang="T10">
                <a:pos x="T0" y="T1"/>
              </a:cxn>
              <a:cxn ang="T11">
                <a:pos x="T2" y="T3"/>
              </a:cxn>
              <a:cxn ang="T12">
                <a:pos x="T4" y="T5"/>
              </a:cxn>
              <a:cxn ang="T13">
                <a:pos x="T6" y="T7"/>
              </a:cxn>
              <a:cxn ang="T14">
                <a:pos x="T8" y="T9"/>
              </a:cxn>
            </a:cxnLst>
            <a:rect l="T15" t="T16" r="T17" b="T18"/>
            <a:pathLst>
              <a:path w="2991" h="1195">
                <a:moveTo>
                  <a:pt x="0" y="0"/>
                </a:moveTo>
                <a:lnTo>
                  <a:pt x="2991" y="0"/>
                </a:lnTo>
                <a:lnTo>
                  <a:pt x="2301" y="1195"/>
                </a:lnTo>
                <a:lnTo>
                  <a:pt x="0" y="1195"/>
                </a:lnTo>
                <a:lnTo>
                  <a:pt x="0" y="0"/>
                </a:lnTo>
                <a:close/>
              </a:path>
            </a:pathLst>
          </a:custGeom>
          <a:solidFill>
            <a:schemeClr val="accent2"/>
          </a:solidFill>
          <a:ln w="0">
            <a:noFill/>
            <a:prstDash val="solid"/>
            <a:round/>
          </a:ln>
        </p:spPr>
        <p:txBody>
          <a:bodyPr lIns="91434" tIns="45717" rIns="91434" bIns="45717"/>
          <a:lstStyle/>
          <a:p>
            <a:endParaRPr lang="zh-CN" altLang="en-US" sz="100"/>
          </a:p>
        </p:txBody>
      </p:sp>
      <p:sp>
        <p:nvSpPr>
          <p:cNvPr id="8" name="Freeform 8"/>
          <p:cNvSpPr/>
          <p:nvPr/>
        </p:nvSpPr>
        <p:spPr bwMode="auto">
          <a:xfrm>
            <a:off x="0" y="-58464"/>
            <a:ext cx="4496365" cy="4278489"/>
          </a:xfrm>
          <a:custGeom>
            <a:avLst/>
            <a:gdLst>
              <a:gd name="T0" fmla="*/ 0 w 2917"/>
              <a:gd name="T1" fmla="*/ 0 h 2785"/>
              <a:gd name="T2" fmla="*/ 6322284 w 2917"/>
              <a:gd name="T3" fmla="*/ 0 h 2785"/>
              <a:gd name="T4" fmla="*/ 2834950 w 2917"/>
              <a:gd name="T5" fmla="*/ 6017399 h 2785"/>
              <a:gd name="T6" fmla="*/ 0 w 2917"/>
              <a:gd name="T7" fmla="*/ 6017399 h 2785"/>
              <a:gd name="T8" fmla="*/ 0 w 2917"/>
              <a:gd name="T9" fmla="*/ 0 h 2785"/>
              <a:gd name="T10" fmla="*/ 0 60000 65536"/>
              <a:gd name="T11" fmla="*/ 0 60000 65536"/>
              <a:gd name="T12" fmla="*/ 0 60000 65536"/>
              <a:gd name="T13" fmla="*/ 0 60000 65536"/>
              <a:gd name="T14" fmla="*/ 0 60000 65536"/>
              <a:gd name="T15" fmla="*/ 0 w 2917"/>
              <a:gd name="T16" fmla="*/ 0 h 2785"/>
              <a:gd name="T17" fmla="*/ 2917 w 2917"/>
              <a:gd name="T18" fmla="*/ 2785 h 2785"/>
            </a:gdLst>
            <a:ahLst/>
            <a:cxnLst>
              <a:cxn ang="T10">
                <a:pos x="T0" y="T1"/>
              </a:cxn>
              <a:cxn ang="T11">
                <a:pos x="T2" y="T3"/>
              </a:cxn>
              <a:cxn ang="T12">
                <a:pos x="T4" y="T5"/>
              </a:cxn>
              <a:cxn ang="T13">
                <a:pos x="T6" y="T7"/>
              </a:cxn>
              <a:cxn ang="T14">
                <a:pos x="T8" y="T9"/>
              </a:cxn>
            </a:cxnLst>
            <a:rect l="T15" t="T16" r="T17" b="T18"/>
            <a:pathLst>
              <a:path w="2917" h="2785">
                <a:moveTo>
                  <a:pt x="0" y="0"/>
                </a:moveTo>
                <a:lnTo>
                  <a:pt x="2917" y="0"/>
                </a:lnTo>
                <a:lnTo>
                  <a:pt x="1308" y="2785"/>
                </a:lnTo>
                <a:lnTo>
                  <a:pt x="0" y="2785"/>
                </a:lnTo>
                <a:lnTo>
                  <a:pt x="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9" name="Freeform 9"/>
          <p:cNvSpPr/>
          <p:nvPr/>
        </p:nvSpPr>
        <p:spPr bwMode="auto">
          <a:xfrm>
            <a:off x="6239369" y="2050653"/>
            <a:ext cx="2904631" cy="3093156"/>
          </a:xfrm>
          <a:custGeom>
            <a:avLst/>
            <a:gdLst>
              <a:gd name="T0" fmla="*/ 2517306 w 1817"/>
              <a:gd name="T1" fmla="*/ 0 h 1941"/>
              <a:gd name="T2" fmla="*/ 4083878 w 1817"/>
              <a:gd name="T3" fmla="*/ 0 h 1941"/>
              <a:gd name="T4" fmla="*/ 4083878 w 1817"/>
              <a:gd name="T5" fmla="*/ 4349001 h 1941"/>
              <a:gd name="T6" fmla="*/ 0 w 1817"/>
              <a:gd name="T7" fmla="*/ 4349001 h 1941"/>
              <a:gd name="T8" fmla="*/ 2517306 w 1817"/>
              <a:gd name="T9" fmla="*/ 0 h 1941"/>
              <a:gd name="T10" fmla="*/ 0 60000 65536"/>
              <a:gd name="T11" fmla="*/ 0 60000 65536"/>
              <a:gd name="T12" fmla="*/ 0 60000 65536"/>
              <a:gd name="T13" fmla="*/ 0 60000 65536"/>
              <a:gd name="T14" fmla="*/ 0 60000 65536"/>
              <a:gd name="T15" fmla="*/ 0 w 1817"/>
              <a:gd name="T16" fmla="*/ 0 h 1941"/>
              <a:gd name="T17" fmla="*/ 1817 w 1817"/>
              <a:gd name="T18" fmla="*/ 1941 h 1941"/>
            </a:gdLst>
            <a:ahLst/>
            <a:cxnLst>
              <a:cxn ang="T10">
                <a:pos x="T0" y="T1"/>
              </a:cxn>
              <a:cxn ang="T11">
                <a:pos x="T2" y="T3"/>
              </a:cxn>
              <a:cxn ang="T12">
                <a:pos x="T4" y="T5"/>
              </a:cxn>
              <a:cxn ang="T13">
                <a:pos x="T6" y="T7"/>
              </a:cxn>
              <a:cxn ang="T14">
                <a:pos x="T8" y="T9"/>
              </a:cxn>
            </a:cxnLst>
            <a:rect l="T15" t="T16" r="T17" b="T18"/>
            <a:pathLst>
              <a:path w="1817" h="1941">
                <a:moveTo>
                  <a:pt x="1120" y="0"/>
                </a:moveTo>
                <a:lnTo>
                  <a:pt x="1817" y="0"/>
                </a:lnTo>
                <a:lnTo>
                  <a:pt x="1817" y="1941"/>
                </a:lnTo>
                <a:lnTo>
                  <a:pt x="0" y="1941"/>
                </a:lnTo>
                <a:lnTo>
                  <a:pt x="112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10" name="矩形 259"/>
          <p:cNvSpPr>
            <a:spLocks noChangeArrowheads="1"/>
          </p:cNvSpPr>
          <p:nvPr/>
        </p:nvSpPr>
        <p:spPr bwMode="auto">
          <a:xfrm>
            <a:off x="2965591" y="3390645"/>
            <a:ext cx="4115929" cy="245745"/>
          </a:xfrm>
          <a:prstGeom prst="rect">
            <a:avLst/>
          </a:prstGeom>
          <a:noFill/>
          <a:ln>
            <a:noFill/>
          </a:ln>
          <a:effectLst/>
        </p:spPr>
        <p:txBody>
          <a:bodyPr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buFont typeface="Arial" panose="020B0604020202020204" pitchFamily="34" charset="0"/>
              <a:buNone/>
              <a:defRPr/>
            </a:pPr>
            <a:r>
              <a:rPr lang="zh-CN" altLang="en-US" sz="1600" dirty="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美，就在你身边</a:t>
            </a:r>
          </a:p>
        </p:txBody>
      </p:sp>
      <p:sp>
        <p:nvSpPr>
          <p:cNvPr id="11" name="矩形 259"/>
          <p:cNvSpPr>
            <a:spLocks noChangeArrowheads="1"/>
          </p:cNvSpPr>
          <p:nvPr/>
        </p:nvSpPr>
        <p:spPr bwMode="auto">
          <a:xfrm>
            <a:off x="2965450" y="2581275"/>
            <a:ext cx="5108575" cy="676910"/>
          </a:xfrm>
          <a:prstGeom prst="rect">
            <a:avLst/>
          </a:prstGeom>
          <a:noFill/>
          <a:ln>
            <a:noFill/>
          </a:ln>
          <a:effec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buFont typeface="Arial" panose="020B0604020202020204" pitchFamily="34" charset="0"/>
              <a:buNone/>
              <a:defRPr/>
            </a:pPr>
            <a:r>
              <a:rPr lang="zh-CN" sz="4400" b="1" dirty="0">
                <a:solidFill>
                  <a:schemeClr val="tx1">
                    <a:lumMod val="75000"/>
                    <a:lumOff val="25000"/>
                  </a:schemeClr>
                </a:solidFill>
                <a:latin typeface="Arial" panose="020B0604020202020204" pitchFamily="34" charset="0"/>
                <a:cs typeface="Arial" panose="020B0604020202020204" pitchFamily="34" charset="0"/>
                <a:sym typeface="+mn-ea"/>
              </a:rPr>
              <a:t>谢谢您的聆听！</a:t>
            </a:r>
            <a:endParaRPr sz="4400" b="1"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3" name="图片 2" descr="微信图片_20171120155356"/>
          <p:cNvPicPr>
            <a:picLocks noChangeAspect="1"/>
          </p:cNvPicPr>
          <p:nvPr/>
        </p:nvPicPr>
        <p:blipFill>
          <a:blip r:embed="rId4"/>
          <a:stretch>
            <a:fillRect/>
          </a:stretch>
        </p:blipFill>
        <p:spPr>
          <a:xfrm>
            <a:off x="944880" y="881380"/>
            <a:ext cx="1636395" cy="16433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9" advTm="9828">
        <p:blinds dir="vert"/>
      </p:transition>
    </mc:Choice>
    <mc:Fallback xmlns="">
      <p:transition advTm="9828">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1+#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1"/>
                                        </p:tgtEl>
                                        <p:attrNameLst>
                                          <p:attrName>ppt_y</p:attrName>
                                        </p:attrNameLst>
                                      </p:cBhvr>
                                      <p:tavLst>
                                        <p:tav tm="0">
                                          <p:val>
                                            <p:strVal val="#ppt_y"/>
                                          </p:val>
                                        </p:tav>
                                        <p:tav tm="100000">
                                          <p:val>
                                            <p:strVal val="#ppt_y"/>
                                          </p:val>
                                        </p:tav>
                                      </p:tavLst>
                                    </p:anim>
                                    <p:anim calcmode="lin" valueType="num">
                                      <p:cBhvr>
                                        <p:cTn id="30"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11"/>
                                        </p:tgtEl>
                                      </p:cBhvr>
                                    </p:animEffect>
                                  </p:childTnLst>
                                </p:cTn>
                              </p:par>
                            </p:childTnLst>
                          </p:cTn>
                        </p:par>
                        <p:par>
                          <p:cTn id="33" fill="hold">
                            <p:stCondLst>
                              <p:cond delay="1799"/>
                            </p:stCondLst>
                            <p:childTnLst>
                              <p:par>
                                <p:cTn id="34" presetID="26" presetClass="emph" presetSubtype="0" fill="hold" grpId="1" nodeType="afterEffect">
                                  <p:stCondLst>
                                    <p:cond delay="0"/>
                                  </p:stCondLst>
                                  <p:iterate type="lt">
                                    <p:tmPct val="0"/>
                                  </p:iterate>
                                  <p:childTnLst>
                                    <p:animEffect transition="out" filter="fade">
                                      <p:cBhvr>
                                        <p:cTn id="35" dur="500" tmFilter="0, 0; .2, .5; .8, .5; 1, 0"/>
                                        <p:tgtEl>
                                          <p:spTgt spid="11"/>
                                        </p:tgtEl>
                                      </p:cBhvr>
                                    </p:animEffect>
                                    <p:animScale>
                                      <p:cBhvr>
                                        <p:cTn id="36" dur="250" autoRev="1" fill="hold"/>
                                        <p:tgtEl>
                                          <p:spTgt spid="11"/>
                                        </p:tgtEl>
                                      </p:cBhvr>
                                      <p:by x="105000" y="105000"/>
                                    </p:animScale>
                                  </p:childTnLst>
                                </p:cTn>
                              </p:par>
                            </p:childTnLst>
                          </p:cTn>
                        </p:par>
                        <p:par>
                          <p:cTn id="37" fill="hold">
                            <p:stCondLst>
                              <p:cond delay="2299"/>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10"/>
                                        </p:tgtEl>
                                        <p:attrNameLst>
                                          <p:attrName>style.visibility</p:attrName>
                                        </p:attrNameLst>
                                      </p:cBhvr>
                                      <p:to>
                                        <p:strVal val="visible"/>
                                      </p:to>
                                    </p:set>
                                    <p:anim calcmode="lin" valueType="num">
                                      <p:cBhvr>
                                        <p:cTn id="4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10"/>
                                        </p:tgtEl>
                                        <p:attrNameLst>
                                          <p:attrName>ppt_y</p:attrName>
                                        </p:attrNameLst>
                                      </p:cBhvr>
                                      <p:tavLst>
                                        <p:tav tm="0">
                                          <p:val>
                                            <p:strVal val="#ppt_y"/>
                                          </p:val>
                                        </p:tav>
                                        <p:tav tm="100000">
                                          <p:val>
                                            <p:strVal val="#ppt_y"/>
                                          </p:val>
                                        </p:tav>
                                      </p:tavLst>
                                    </p:anim>
                                    <p:anim calcmode="lin" valueType="num">
                                      <p:cBhvr>
                                        <p:cTn id="4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10"/>
                                        </p:tgtEl>
                                      </p:cBhvr>
                                    </p:animEffect>
                                  </p:childTnLst>
                                </p:cTn>
                              </p:par>
                            </p:childTnLst>
                          </p:cTn>
                        </p:par>
                        <p:par>
                          <p:cTn id="45" fill="hold">
                            <p:stCondLst>
                              <p:cond delay="3099"/>
                            </p:stCondLst>
                            <p:childTnLst>
                              <p:par>
                                <p:cTn id="46" presetID="26" presetClass="emph" presetSubtype="0" fill="hold" grpId="1" nodeType="afterEffect">
                                  <p:stCondLst>
                                    <p:cond delay="0"/>
                                  </p:stCondLst>
                                  <p:iterate type="lt">
                                    <p:tmPct val="0"/>
                                  </p:iterate>
                                  <p:childTnLst>
                                    <p:animEffect transition="out" filter="fade">
                                      <p:cBhvr>
                                        <p:cTn id="47" dur="500" tmFilter="0, 0; .2, .5; .8, .5; 1, 0"/>
                                        <p:tgtEl>
                                          <p:spTgt spid="10"/>
                                        </p:tgtEl>
                                      </p:cBhvr>
                                    </p:animEffect>
                                    <p:animScale>
                                      <p:cBhvr>
                                        <p:cTn id="48"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0" grpId="1" bldLvl="0" animBg="1"/>
      <p:bldP spid="11" grpId="0" bldLvl="0" animBg="1"/>
      <p:bldP spid="11" grpId="1"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97" y="591"/>
            <a:ext cx="9147197" cy="5143218"/>
          </a:xfrm>
          <a:prstGeom prst="rect">
            <a:avLst/>
          </a:prstGeom>
          <a:blipFill dpi="0" rotWithShape="1">
            <a:blip r:embed="rId5">
              <a:lum bright="70000" contrast="-70000"/>
            </a:blip>
            <a:srcRect/>
            <a:stretch>
              <a:fillRect l="-10248" t="-10272" r="-10248" b="-1027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a:p>
        </p:txBody>
      </p:sp>
      <p:sp>
        <p:nvSpPr>
          <p:cNvPr id="16" name="Freeform 6"/>
          <p:cNvSpPr/>
          <p:nvPr/>
        </p:nvSpPr>
        <p:spPr bwMode="auto">
          <a:xfrm>
            <a:off x="0" y="635"/>
            <a:ext cx="5201920" cy="1939925"/>
          </a:xfrm>
          <a:custGeom>
            <a:avLst/>
            <a:gdLst>
              <a:gd name="T0" fmla="*/ 0 w 4146"/>
              <a:gd name="T1" fmla="*/ 0 h 1307"/>
              <a:gd name="T2" fmla="*/ 4146 w 4146"/>
              <a:gd name="T3" fmla="*/ 0 h 1307"/>
              <a:gd name="T4" fmla="*/ 3392 w 4146"/>
              <a:gd name="T5" fmla="*/ 1307 h 1307"/>
              <a:gd name="T6" fmla="*/ 0 w 4146"/>
              <a:gd name="T7" fmla="*/ 1307 h 1307"/>
              <a:gd name="T8" fmla="*/ 0 w 4146"/>
              <a:gd name="T9" fmla="*/ 0 h 1307"/>
            </a:gdLst>
            <a:ahLst/>
            <a:cxnLst>
              <a:cxn ang="0">
                <a:pos x="T0" y="T1"/>
              </a:cxn>
              <a:cxn ang="0">
                <a:pos x="T2" y="T3"/>
              </a:cxn>
              <a:cxn ang="0">
                <a:pos x="T4" y="T5"/>
              </a:cxn>
              <a:cxn ang="0">
                <a:pos x="T6" y="T7"/>
              </a:cxn>
              <a:cxn ang="0">
                <a:pos x="T8" y="T9"/>
              </a:cxn>
            </a:cxnLst>
            <a:rect l="0" t="0" r="r" b="b"/>
            <a:pathLst>
              <a:path w="4146" h="1307">
                <a:moveTo>
                  <a:pt x="0" y="0"/>
                </a:moveTo>
                <a:lnTo>
                  <a:pt x="4146" y="0"/>
                </a:lnTo>
                <a:lnTo>
                  <a:pt x="3392" y="1307"/>
                </a:lnTo>
                <a:lnTo>
                  <a:pt x="0" y="1307"/>
                </a:lnTo>
                <a:lnTo>
                  <a:pt x="0" y="0"/>
                </a:lnTo>
                <a:close/>
              </a:path>
            </a:pathLst>
          </a:custGeom>
          <a:solidFill>
            <a:schemeClr val="bg1">
              <a:lumMod val="85000"/>
            </a:schemeClr>
          </a:solidFill>
          <a:ln w="0">
            <a:noFill/>
            <a:prstDash val="solid"/>
            <a:round/>
          </a:ln>
        </p:spPr>
        <p:txBody>
          <a:bodyPr lIns="91434" tIns="45717" rIns="91434" bIns="45717"/>
          <a:lstStyle/>
          <a:p>
            <a:pPr>
              <a:defRPr/>
            </a:pPr>
            <a:endParaRPr lang="zh-CN" altLang="en-US" sz="100">
              <a:ea typeface="宋体" panose="02010600030101010101" pitchFamily="2" charset="-122"/>
            </a:endParaRPr>
          </a:p>
        </p:txBody>
      </p:sp>
      <p:sp>
        <p:nvSpPr>
          <p:cNvPr id="17" name="Freeform 7"/>
          <p:cNvSpPr/>
          <p:nvPr/>
        </p:nvSpPr>
        <p:spPr bwMode="auto">
          <a:xfrm>
            <a:off x="-3175" y="669925"/>
            <a:ext cx="3618865" cy="1854835"/>
          </a:xfrm>
          <a:custGeom>
            <a:avLst/>
            <a:gdLst>
              <a:gd name="T0" fmla="*/ 0 w 2991"/>
              <a:gd name="T1" fmla="*/ 0 h 1195"/>
              <a:gd name="T2" fmla="*/ 6550319 w 2991"/>
              <a:gd name="T3" fmla="*/ 0 h 1195"/>
              <a:gd name="T4" fmla="*/ 5039213 w 2991"/>
              <a:gd name="T5" fmla="*/ 2608915 h 1195"/>
              <a:gd name="T6" fmla="*/ 0 w 2991"/>
              <a:gd name="T7" fmla="*/ 2608915 h 1195"/>
              <a:gd name="T8" fmla="*/ 0 w 2991"/>
              <a:gd name="T9" fmla="*/ 0 h 1195"/>
              <a:gd name="T10" fmla="*/ 0 60000 65536"/>
              <a:gd name="T11" fmla="*/ 0 60000 65536"/>
              <a:gd name="T12" fmla="*/ 0 60000 65536"/>
              <a:gd name="T13" fmla="*/ 0 60000 65536"/>
              <a:gd name="T14" fmla="*/ 0 60000 65536"/>
              <a:gd name="T15" fmla="*/ 0 w 2991"/>
              <a:gd name="T16" fmla="*/ 0 h 1195"/>
              <a:gd name="T17" fmla="*/ 2991 w 2991"/>
              <a:gd name="T18" fmla="*/ 1195 h 1195"/>
            </a:gdLst>
            <a:ahLst/>
            <a:cxnLst>
              <a:cxn ang="T10">
                <a:pos x="T0" y="T1"/>
              </a:cxn>
              <a:cxn ang="T11">
                <a:pos x="T2" y="T3"/>
              </a:cxn>
              <a:cxn ang="T12">
                <a:pos x="T4" y="T5"/>
              </a:cxn>
              <a:cxn ang="T13">
                <a:pos x="T6" y="T7"/>
              </a:cxn>
              <a:cxn ang="T14">
                <a:pos x="T8" y="T9"/>
              </a:cxn>
            </a:cxnLst>
            <a:rect l="T15" t="T16" r="T17" b="T18"/>
            <a:pathLst>
              <a:path w="2991" h="1195">
                <a:moveTo>
                  <a:pt x="0" y="0"/>
                </a:moveTo>
                <a:lnTo>
                  <a:pt x="2991" y="0"/>
                </a:lnTo>
                <a:lnTo>
                  <a:pt x="2301" y="1195"/>
                </a:lnTo>
                <a:lnTo>
                  <a:pt x="0" y="1195"/>
                </a:lnTo>
                <a:lnTo>
                  <a:pt x="0" y="0"/>
                </a:lnTo>
                <a:close/>
              </a:path>
            </a:pathLst>
          </a:custGeom>
          <a:solidFill>
            <a:schemeClr val="accent2"/>
          </a:solidFill>
          <a:ln w="0">
            <a:noFill/>
            <a:prstDash val="solid"/>
            <a:round/>
          </a:ln>
        </p:spPr>
        <p:txBody>
          <a:bodyPr lIns="91434" tIns="45717" rIns="91434" bIns="45717"/>
          <a:lstStyle/>
          <a:p>
            <a:endParaRPr lang="zh-CN" altLang="en-US" sz="100"/>
          </a:p>
        </p:txBody>
      </p:sp>
      <p:sp>
        <p:nvSpPr>
          <p:cNvPr id="18" name="Freeform 8"/>
          <p:cNvSpPr/>
          <p:nvPr/>
        </p:nvSpPr>
        <p:spPr bwMode="auto">
          <a:xfrm>
            <a:off x="-3175" y="635"/>
            <a:ext cx="3493770" cy="4278630"/>
          </a:xfrm>
          <a:custGeom>
            <a:avLst/>
            <a:gdLst>
              <a:gd name="T0" fmla="*/ 0 w 2917"/>
              <a:gd name="T1" fmla="*/ 0 h 2785"/>
              <a:gd name="T2" fmla="*/ 6322284 w 2917"/>
              <a:gd name="T3" fmla="*/ 0 h 2785"/>
              <a:gd name="T4" fmla="*/ 2834950 w 2917"/>
              <a:gd name="T5" fmla="*/ 6017399 h 2785"/>
              <a:gd name="T6" fmla="*/ 0 w 2917"/>
              <a:gd name="T7" fmla="*/ 6017399 h 2785"/>
              <a:gd name="T8" fmla="*/ 0 w 2917"/>
              <a:gd name="T9" fmla="*/ 0 h 2785"/>
              <a:gd name="T10" fmla="*/ 0 60000 65536"/>
              <a:gd name="T11" fmla="*/ 0 60000 65536"/>
              <a:gd name="T12" fmla="*/ 0 60000 65536"/>
              <a:gd name="T13" fmla="*/ 0 60000 65536"/>
              <a:gd name="T14" fmla="*/ 0 60000 65536"/>
              <a:gd name="T15" fmla="*/ 0 w 2917"/>
              <a:gd name="T16" fmla="*/ 0 h 2785"/>
              <a:gd name="T17" fmla="*/ 2917 w 2917"/>
              <a:gd name="T18" fmla="*/ 2785 h 2785"/>
            </a:gdLst>
            <a:ahLst/>
            <a:cxnLst>
              <a:cxn ang="T10">
                <a:pos x="T0" y="T1"/>
              </a:cxn>
              <a:cxn ang="T11">
                <a:pos x="T2" y="T3"/>
              </a:cxn>
              <a:cxn ang="T12">
                <a:pos x="T4" y="T5"/>
              </a:cxn>
              <a:cxn ang="T13">
                <a:pos x="T6" y="T7"/>
              </a:cxn>
              <a:cxn ang="T14">
                <a:pos x="T8" y="T9"/>
              </a:cxn>
            </a:cxnLst>
            <a:rect l="T15" t="T16" r="T17" b="T18"/>
            <a:pathLst>
              <a:path w="2917" h="2785">
                <a:moveTo>
                  <a:pt x="0" y="0"/>
                </a:moveTo>
                <a:lnTo>
                  <a:pt x="2917" y="0"/>
                </a:lnTo>
                <a:lnTo>
                  <a:pt x="1308" y="2785"/>
                </a:lnTo>
                <a:lnTo>
                  <a:pt x="0" y="2785"/>
                </a:lnTo>
                <a:lnTo>
                  <a:pt x="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19" name="MH_Number_1"/>
          <p:cNvSpPr/>
          <p:nvPr>
            <p:custDataLst>
              <p:tags r:id="rId1"/>
            </p:custDataLst>
          </p:nvPr>
        </p:nvSpPr>
        <p:spPr>
          <a:xfrm>
            <a:off x="3750485" y="245126"/>
            <a:ext cx="1451861" cy="145088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72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imes New Roman" panose="02020603050405020304" pitchFamily="18" charset="0"/>
              </a:rPr>
              <a:t>01</a:t>
            </a:r>
          </a:p>
        </p:txBody>
      </p:sp>
      <p:sp>
        <p:nvSpPr>
          <p:cNvPr id="20" name="MH_Entry_1"/>
          <p:cNvSpPr/>
          <p:nvPr>
            <p:custDataLst>
              <p:tags r:id="rId2"/>
            </p:custDataLst>
          </p:nvPr>
        </p:nvSpPr>
        <p:spPr>
          <a:xfrm>
            <a:off x="5405848" y="669941"/>
            <a:ext cx="3434137" cy="60084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rPr>
              <a:t>商业模式</a:t>
            </a:r>
          </a:p>
        </p:txBody>
      </p:sp>
      <p:sp>
        <p:nvSpPr>
          <p:cNvPr id="21" name="矩形 20"/>
          <p:cNvSpPr/>
          <p:nvPr/>
        </p:nvSpPr>
        <p:spPr>
          <a:xfrm>
            <a:off x="3322320" y="2042795"/>
            <a:ext cx="5230495" cy="1888490"/>
          </a:xfrm>
          <a:prstGeom prst="rect">
            <a:avLst/>
          </a:prstGeom>
        </p:spPr>
        <p:txBody>
          <a:bodyPr/>
          <a:lstStyle/>
          <a:p>
            <a:pPr algn="just">
              <a:lnSpc>
                <a:spcPct val="120000"/>
              </a:lnSpc>
              <a:spcBef>
                <a:spcPts val="600"/>
              </a:spcBef>
              <a:spcAft>
                <a:spcPts val="600"/>
              </a:spcAft>
              <a:buClr>
                <a:srgbClr val="00B050"/>
              </a:buClr>
              <a:buSzPct val="80000"/>
              <a:defRPr/>
            </a:pPr>
            <a:r>
              <a:rPr lang="zh-CN" altLang="en-US" sz="2000" b="1">
                <a:sym typeface="+mn-ea"/>
              </a:rPr>
              <a:t>零美云合</a:t>
            </a:r>
            <a:r>
              <a:rPr lang="en-US" altLang="zh-CN" sz="2000" b="1">
                <a:sym typeface="+mn-ea"/>
              </a:rPr>
              <a:t>,F2B2C,</a:t>
            </a:r>
            <a:r>
              <a:rPr lang="zh-CN" altLang="en-US" sz="2000" b="1">
                <a:sym typeface="+mn-ea"/>
              </a:rPr>
              <a:t>整合各种</a:t>
            </a:r>
            <a:r>
              <a:rPr lang="en-US" altLang="zh-CN" sz="2000" b="1">
                <a:sym typeface="+mn-ea"/>
              </a:rPr>
              <a:t>F</a:t>
            </a:r>
            <a:r>
              <a:rPr lang="zh-CN" altLang="en-US" sz="2000" b="1">
                <a:sym typeface="+mn-ea"/>
              </a:rPr>
              <a:t>工厂的剩余产能，降低</a:t>
            </a:r>
            <a:r>
              <a:rPr lang="en-US" altLang="zh-CN" sz="2000" b="1">
                <a:sym typeface="+mn-ea"/>
              </a:rPr>
              <a:t>F</a:t>
            </a:r>
            <a:r>
              <a:rPr lang="zh-CN" altLang="en-US" sz="2000" b="1">
                <a:sym typeface="+mn-ea"/>
              </a:rPr>
              <a:t>的运营成本，专心优质生产，以最低的价格销售到消费者，主要选择化妆品行业，线上垂直突破，集中力量整合行业产能，实现快速发展。即</a:t>
            </a:r>
            <a:r>
              <a:rPr lang="en-US" altLang="zh-CN" sz="2000" b="1">
                <a:sym typeface="+mn-ea"/>
              </a:rPr>
              <a:t>“</a:t>
            </a:r>
            <a:r>
              <a:rPr lang="zh-CN" altLang="en-US" sz="2000" b="1">
                <a:sym typeface="+mn-ea"/>
              </a:rPr>
              <a:t>去品牌商、平台自营、减少一切费用环节，实现工厂到消费者最低价差的线上</a:t>
            </a:r>
            <a:r>
              <a:rPr lang="en-US" altLang="zh-CN" sz="2000" b="1">
                <a:sym typeface="+mn-ea"/>
              </a:rPr>
              <a:t>F2B2C</a:t>
            </a:r>
            <a:r>
              <a:rPr lang="zh-CN" altLang="en-US" sz="2000" b="1">
                <a:sym typeface="+mn-ea"/>
              </a:rPr>
              <a:t>商业模式</a:t>
            </a:r>
            <a:r>
              <a:rPr lang="en-US" altLang="zh-CN" sz="2000" b="1">
                <a:sym typeface="+mn-ea"/>
              </a:rPr>
              <a:t>”</a:t>
            </a:r>
            <a:r>
              <a:rPr lang="zh-CN" altLang="en-US" sz="2000" b="1">
                <a:sym typeface="+mn-ea"/>
              </a:rPr>
              <a:t>。</a:t>
            </a:r>
            <a:endParaRPr lang="zh-CN" altLang="en-US" sz="2000" b="1" dirty="0">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10" name="Freeform 9"/>
          <p:cNvSpPr/>
          <p:nvPr/>
        </p:nvSpPr>
        <p:spPr bwMode="auto">
          <a:xfrm>
            <a:off x="8052435" y="4034155"/>
            <a:ext cx="1091565" cy="1109345"/>
          </a:xfrm>
          <a:custGeom>
            <a:avLst/>
            <a:gdLst>
              <a:gd name="T0" fmla="*/ 2517306 w 1817"/>
              <a:gd name="T1" fmla="*/ 0 h 1941"/>
              <a:gd name="T2" fmla="*/ 4083878 w 1817"/>
              <a:gd name="T3" fmla="*/ 0 h 1941"/>
              <a:gd name="T4" fmla="*/ 4083878 w 1817"/>
              <a:gd name="T5" fmla="*/ 4349001 h 1941"/>
              <a:gd name="T6" fmla="*/ 0 w 1817"/>
              <a:gd name="T7" fmla="*/ 4349001 h 1941"/>
              <a:gd name="T8" fmla="*/ 2517306 w 1817"/>
              <a:gd name="T9" fmla="*/ 0 h 1941"/>
              <a:gd name="T10" fmla="*/ 0 60000 65536"/>
              <a:gd name="T11" fmla="*/ 0 60000 65536"/>
              <a:gd name="T12" fmla="*/ 0 60000 65536"/>
              <a:gd name="T13" fmla="*/ 0 60000 65536"/>
              <a:gd name="T14" fmla="*/ 0 60000 65536"/>
              <a:gd name="T15" fmla="*/ 0 w 1817"/>
              <a:gd name="T16" fmla="*/ 0 h 1941"/>
              <a:gd name="T17" fmla="*/ 1817 w 1817"/>
              <a:gd name="T18" fmla="*/ 1941 h 1941"/>
            </a:gdLst>
            <a:ahLst/>
            <a:cxnLst>
              <a:cxn ang="T10">
                <a:pos x="T0" y="T1"/>
              </a:cxn>
              <a:cxn ang="T11">
                <a:pos x="T2" y="T3"/>
              </a:cxn>
              <a:cxn ang="T12">
                <a:pos x="T4" y="T5"/>
              </a:cxn>
              <a:cxn ang="T13">
                <a:pos x="T6" y="T7"/>
              </a:cxn>
              <a:cxn ang="T14">
                <a:pos x="T8" y="T9"/>
              </a:cxn>
            </a:cxnLst>
            <a:rect l="T15" t="T16" r="T17" b="T18"/>
            <a:pathLst>
              <a:path w="1817" h="1941">
                <a:moveTo>
                  <a:pt x="1120" y="0"/>
                </a:moveTo>
                <a:lnTo>
                  <a:pt x="1817" y="0"/>
                </a:lnTo>
                <a:lnTo>
                  <a:pt x="1817" y="1941"/>
                </a:lnTo>
                <a:lnTo>
                  <a:pt x="0" y="1941"/>
                </a:lnTo>
                <a:lnTo>
                  <a:pt x="1120" y="0"/>
                </a:lnTo>
                <a:close/>
              </a:path>
            </a:pathLst>
          </a:custGeom>
          <a:solidFill>
            <a:schemeClr val="accent1"/>
          </a:solidFill>
          <a:ln w="0">
            <a:noFill/>
            <a:prstDash val="solid"/>
            <a:round/>
          </a:ln>
        </p:spPr>
        <p:txBody>
          <a:bodyPr lIns="91434" tIns="45717" rIns="91434" bIns="45717"/>
          <a:lstStyle/>
          <a:p>
            <a:endParaRPr lang="zh-CN" altLang="en-US" sz="100"/>
          </a:p>
        </p:txBody>
      </p:sp>
      <p:pic>
        <p:nvPicPr>
          <p:cNvPr id="2" name="图片 1" descr="微信图片_20171120155356"/>
          <p:cNvPicPr>
            <a:picLocks noChangeAspect="1"/>
          </p:cNvPicPr>
          <p:nvPr/>
        </p:nvPicPr>
        <p:blipFill>
          <a:blip r:embed="rId6"/>
          <a:stretch>
            <a:fillRect/>
          </a:stretch>
        </p:blipFill>
        <p:spPr>
          <a:xfrm>
            <a:off x="698500" y="881380"/>
            <a:ext cx="1636395" cy="16433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9" advTm="2480">
        <p:blinds dir="vert"/>
      </p:transition>
    </mc:Choice>
    <mc:Fallback xmlns="">
      <p:transition advTm="248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p:stCondLst>
                              <p:cond delay="1000"/>
                            </p:stCondLst>
                            <p:childTnLst>
                              <p:par>
                                <p:cTn id="26" presetID="2" presetClass="entr" presetSubtype="8"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0-#ppt_w/2"/>
                                          </p:val>
                                        </p:tav>
                                        <p:tav tm="100000">
                                          <p:val>
                                            <p:strVal val="#ppt_x"/>
                                          </p:val>
                                        </p:tav>
                                      </p:tavLst>
                                    </p:anim>
                                    <p:anim calcmode="lin" valueType="num">
                                      <p:cBhvr additive="base">
                                        <p:cTn id="29" dur="500" fill="hold"/>
                                        <p:tgtEl>
                                          <p:spTgt spid="19"/>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0-#ppt_w/2"/>
                                          </p:val>
                                        </p:tav>
                                        <p:tav tm="100000">
                                          <p:val>
                                            <p:strVal val="#ppt_x"/>
                                          </p:val>
                                        </p:tav>
                                      </p:tavLst>
                                    </p:anim>
                                    <p:anim calcmode="lin" valueType="num">
                                      <p:cBhvr additive="base">
                                        <p:cTn id="33" dur="500" fill="hold"/>
                                        <p:tgtEl>
                                          <p:spTgt spid="20"/>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19" grpId="0" bldLvl="0" animBg="1"/>
      <p:bldP spid="20" grpId="0" bldLvl="0" animBg="1"/>
      <p:bldP spid="21" grpId="0"/>
      <p:bldP spid="10"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97" y="591"/>
            <a:ext cx="9147197" cy="5143218"/>
          </a:xfrm>
          <a:prstGeom prst="rect">
            <a:avLst/>
          </a:prstGeom>
          <a:blipFill dpi="0" rotWithShape="1">
            <a:blip r:embed="rId5">
              <a:lum bright="70000" contrast="-70000"/>
            </a:blip>
            <a:srcRect/>
            <a:stretch>
              <a:fillRect l="-10248" t="-10272" r="-10248" b="-1027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a:p>
        </p:txBody>
      </p:sp>
      <p:sp>
        <p:nvSpPr>
          <p:cNvPr id="16" name="Freeform 6"/>
          <p:cNvSpPr/>
          <p:nvPr/>
        </p:nvSpPr>
        <p:spPr bwMode="auto">
          <a:xfrm>
            <a:off x="0" y="635"/>
            <a:ext cx="5201920" cy="1939925"/>
          </a:xfrm>
          <a:custGeom>
            <a:avLst/>
            <a:gdLst>
              <a:gd name="T0" fmla="*/ 0 w 4146"/>
              <a:gd name="T1" fmla="*/ 0 h 1307"/>
              <a:gd name="T2" fmla="*/ 4146 w 4146"/>
              <a:gd name="T3" fmla="*/ 0 h 1307"/>
              <a:gd name="T4" fmla="*/ 3392 w 4146"/>
              <a:gd name="T5" fmla="*/ 1307 h 1307"/>
              <a:gd name="T6" fmla="*/ 0 w 4146"/>
              <a:gd name="T7" fmla="*/ 1307 h 1307"/>
              <a:gd name="T8" fmla="*/ 0 w 4146"/>
              <a:gd name="T9" fmla="*/ 0 h 1307"/>
            </a:gdLst>
            <a:ahLst/>
            <a:cxnLst>
              <a:cxn ang="0">
                <a:pos x="T0" y="T1"/>
              </a:cxn>
              <a:cxn ang="0">
                <a:pos x="T2" y="T3"/>
              </a:cxn>
              <a:cxn ang="0">
                <a:pos x="T4" y="T5"/>
              </a:cxn>
              <a:cxn ang="0">
                <a:pos x="T6" y="T7"/>
              </a:cxn>
              <a:cxn ang="0">
                <a:pos x="T8" y="T9"/>
              </a:cxn>
            </a:cxnLst>
            <a:rect l="0" t="0" r="r" b="b"/>
            <a:pathLst>
              <a:path w="4146" h="1307">
                <a:moveTo>
                  <a:pt x="0" y="0"/>
                </a:moveTo>
                <a:lnTo>
                  <a:pt x="4146" y="0"/>
                </a:lnTo>
                <a:lnTo>
                  <a:pt x="3392" y="1307"/>
                </a:lnTo>
                <a:lnTo>
                  <a:pt x="0" y="1307"/>
                </a:lnTo>
                <a:lnTo>
                  <a:pt x="0" y="0"/>
                </a:lnTo>
                <a:close/>
              </a:path>
            </a:pathLst>
          </a:custGeom>
          <a:solidFill>
            <a:schemeClr val="bg1">
              <a:lumMod val="85000"/>
            </a:schemeClr>
          </a:solidFill>
          <a:ln w="0">
            <a:noFill/>
            <a:prstDash val="solid"/>
            <a:round/>
          </a:ln>
        </p:spPr>
        <p:txBody>
          <a:bodyPr lIns="91434" tIns="45717" rIns="91434" bIns="45717"/>
          <a:lstStyle/>
          <a:p>
            <a:pPr>
              <a:defRPr/>
            </a:pPr>
            <a:endParaRPr lang="zh-CN" altLang="en-US" sz="100">
              <a:ea typeface="宋体" panose="02010600030101010101" pitchFamily="2" charset="-122"/>
            </a:endParaRPr>
          </a:p>
        </p:txBody>
      </p:sp>
      <p:sp>
        <p:nvSpPr>
          <p:cNvPr id="17" name="Freeform 7"/>
          <p:cNvSpPr/>
          <p:nvPr/>
        </p:nvSpPr>
        <p:spPr bwMode="auto">
          <a:xfrm>
            <a:off x="-3175" y="669925"/>
            <a:ext cx="3618865" cy="1854835"/>
          </a:xfrm>
          <a:custGeom>
            <a:avLst/>
            <a:gdLst>
              <a:gd name="T0" fmla="*/ 0 w 2991"/>
              <a:gd name="T1" fmla="*/ 0 h 1195"/>
              <a:gd name="T2" fmla="*/ 6550319 w 2991"/>
              <a:gd name="T3" fmla="*/ 0 h 1195"/>
              <a:gd name="T4" fmla="*/ 5039213 w 2991"/>
              <a:gd name="T5" fmla="*/ 2608915 h 1195"/>
              <a:gd name="T6" fmla="*/ 0 w 2991"/>
              <a:gd name="T7" fmla="*/ 2608915 h 1195"/>
              <a:gd name="T8" fmla="*/ 0 w 2991"/>
              <a:gd name="T9" fmla="*/ 0 h 1195"/>
              <a:gd name="T10" fmla="*/ 0 60000 65536"/>
              <a:gd name="T11" fmla="*/ 0 60000 65536"/>
              <a:gd name="T12" fmla="*/ 0 60000 65536"/>
              <a:gd name="T13" fmla="*/ 0 60000 65536"/>
              <a:gd name="T14" fmla="*/ 0 60000 65536"/>
              <a:gd name="T15" fmla="*/ 0 w 2991"/>
              <a:gd name="T16" fmla="*/ 0 h 1195"/>
              <a:gd name="T17" fmla="*/ 2991 w 2991"/>
              <a:gd name="T18" fmla="*/ 1195 h 1195"/>
            </a:gdLst>
            <a:ahLst/>
            <a:cxnLst>
              <a:cxn ang="T10">
                <a:pos x="T0" y="T1"/>
              </a:cxn>
              <a:cxn ang="T11">
                <a:pos x="T2" y="T3"/>
              </a:cxn>
              <a:cxn ang="T12">
                <a:pos x="T4" y="T5"/>
              </a:cxn>
              <a:cxn ang="T13">
                <a:pos x="T6" y="T7"/>
              </a:cxn>
              <a:cxn ang="T14">
                <a:pos x="T8" y="T9"/>
              </a:cxn>
            </a:cxnLst>
            <a:rect l="T15" t="T16" r="T17" b="T18"/>
            <a:pathLst>
              <a:path w="2991" h="1195">
                <a:moveTo>
                  <a:pt x="0" y="0"/>
                </a:moveTo>
                <a:lnTo>
                  <a:pt x="2991" y="0"/>
                </a:lnTo>
                <a:lnTo>
                  <a:pt x="2301" y="1195"/>
                </a:lnTo>
                <a:lnTo>
                  <a:pt x="0" y="1195"/>
                </a:lnTo>
                <a:lnTo>
                  <a:pt x="0" y="0"/>
                </a:lnTo>
                <a:close/>
              </a:path>
            </a:pathLst>
          </a:custGeom>
          <a:solidFill>
            <a:schemeClr val="accent2"/>
          </a:solidFill>
          <a:ln w="0">
            <a:noFill/>
            <a:prstDash val="solid"/>
            <a:round/>
          </a:ln>
        </p:spPr>
        <p:txBody>
          <a:bodyPr lIns="91434" tIns="45717" rIns="91434" bIns="45717"/>
          <a:lstStyle/>
          <a:p>
            <a:endParaRPr lang="zh-CN" altLang="en-US" sz="100"/>
          </a:p>
        </p:txBody>
      </p:sp>
      <p:sp>
        <p:nvSpPr>
          <p:cNvPr id="18" name="Freeform 8"/>
          <p:cNvSpPr/>
          <p:nvPr/>
        </p:nvSpPr>
        <p:spPr bwMode="auto">
          <a:xfrm>
            <a:off x="0" y="635"/>
            <a:ext cx="3493770" cy="4278630"/>
          </a:xfrm>
          <a:custGeom>
            <a:avLst/>
            <a:gdLst>
              <a:gd name="T0" fmla="*/ 0 w 2917"/>
              <a:gd name="T1" fmla="*/ 0 h 2785"/>
              <a:gd name="T2" fmla="*/ 6322284 w 2917"/>
              <a:gd name="T3" fmla="*/ 0 h 2785"/>
              <a:gd name="T4" fmla="*/ 2834950 w 2917"/>
              <a:gd name="T5" fmla="*/ 6017399 h 2785"/>
              <a:gd name="T6" fmla="*/ 0 w 2917"/>
              <a:gd name="T7" fmla="*/ 6017399 h 2785"/>
              <a:gd name="T8" fmla="*/ 0 w 2917"/>
              <a:gd name="T9" fmla="*/ 0 h 2785"/>
              <a:gd name="T10" fmla="*/ 0 60000 65536"/>
              <a:gd name="T11" fmla="*/ 0 60000 65536"/>
              <a:gd name="T12" fmla="*/ 0 60000 65536"/>
              <a:gd name="T13" fmla="*/ 0 60000 65536"/>
              <a:gd name="T14" fmla="*/ 0 60000 65536"/>
              <a:gd name="T15" fmla="*/ 0 w 2917"/>
              <a:gd name="T16" fmla="*/ 0 h 2785"/>
              <a:gd name="T17" fmla="*/ 2917 w 2917"/>
              <a:gd name="T18" fmla="*/ 2785 h 2785"/>
            </a:gdLst>
            <a:ahLst/>
            <a:cxnLst>
              <a:cxn ang="T10">
                <a:pos x="T0" y="T1"/>
              </a:cxn>
              <a:cxn ang="T11">
                <a:pos x="T2" y="T3"/>
              </a:cxn>
              <a:cxn ang="T12">
                <a:pos x="T4" y="T5"/>
              </a:cxn>
              <a:cxn ang="T13">
                <a:pos x="T6" y="T7"/>
              </a:cxn>
              <a:cxn ang="T14">
                <a:pos x="T8" y="T9"/>
              </a:cxn>
            </a:cxnLst>
            <a:rect l="T15" t="T16" r="T17" b="T18"/>
            <a:pathLst>
              <a:path w="2917" h="2785">
                <a:moveTo>
                  <a:pt x="0" y="0"/>
                </a:moveTo>
                <a:lnTo>
                  <a:pt x="2917" y="0"/>
                </a:lnTo>
                <a:lnTo>
                  <a:pt x="1308" y="2785"/>
                </a:lnTo>
                <a:lnTo>
                  <a:pt x="0" y="2785"/>
                </a:lnTo>
                <a:lnTo>
                  <a:pt x="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19" name="MH_Number_1"/>
          <p:cNvSpPr/>
          <p:nvPr>
            <p:custDataLst>
              <p:tags r:id="rId1"/>
            </p:custDataLst>
          </p:nvPr>
        </p:nvSpPr>
        <p:spPr>
          <a:xfrm>
            <a:off x="3615865" y="1845961"/>
            <a:ext cx="1451861" cy="145088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72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imes New Roman" panose="02020603050405020304" pitchFamily="18" charset="0"/>
              </a:rPr>
              <a:t>02</a:t>
            </a:r>
          </a:p>
        </p:txBody>
      </p:sp>
      <p:sp>
        <p:nvSpPr>
          <p:cNvPr id="20" name="MH_Entry_1"/>
          <p:cNvSpPr/>
          <p:nvPr>
            <p:custDataLst>
              <p:tags r:id="rId2"/>
            </p:custDataLst>
          </p:nvPr>
        </p:nvSpPr>
        <p:spPr>
          <a:xfrm>
            <a:off x="5291548" y="2270776"/>
            <a:ext cx="3434137" cy="60084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rPr>
              <a:t>行业分析</a:t>
            </a:r>
          </a:p>
        </p:txBody>
      </p:sp>
      <p:sp>
        <p:nvSpPr>
          <p:cNvPr id="10" name="Freeform 9"/>
          <p:cNvSpPr/>
          <p:nvPr/>
        </p:nvSpPr>
        <p:spPr bwMode="auto">
          <a:xfrm>
            <a:off x="8052435" y="4034155"/>
            <a:ext cx="1091565" cy="1109345"/>
          </a:xfrm>
          <a:custGeom>
            <a:avLst/>
            <a:gdLst>
              <a:gd name="T0" fmla="*/ 2517306 w 1817"/>
              <a:gd name="T1" fmla="*/ 0 h 1941"/>
              <a:gd name="T2" fmla="*/ 4083878 w 1817"/>
              <a:gd name="T3" fmla="*/ 0 h 1941"/>
              <a:gd name="T4" fmla="*/ 4083878 w 1817"/>
              <a:gd name="T5" fmla="*/ 4349001 h 1941"/>
              <a:gd name="T6" fmla="*/ 0 w 1817"/>
              <a:gd name="T7" fmla="*/ 4349001 h 1941"/>
              <a:gd name="T8" fmla="*/ 2517306 w 1817"/>
              <a:gd name="T9" fmla="*/ 0 h 1941"/>
              <a:gd name="T10" fmla="*/ 0 60000 65536"/>
              <a:gd name="T11" fmla="*/ 0 60000 65536"/>
              <a:gd name="T12" fmla="*/ 0 60000 65536"/>
              <a:gd name="T13" fmla="*/ 0 60000 65536"/>
              <a:gd name="T14" fmla="*/ 0 60000 65536"/>
              <a:gd name="T15" fmla="*/ 0 w 1817"/>
              <a:gd name="T16" fmla="*/ 0 h 1941"/>
              <a:gd name="T17" fmla="*/ 1817 w 1817"/>
              <a:gd name="T18" fmla="*/ 1941 h 1941"/>
            </a:gdLst>
            <a:ahLst/>
            <a:cxnLst>
              <a:cxn ang="T10">
                <a:pos x="T0" y="T1"/>
              </a:cxn>
              <a:cxn ang="T11">
                <a:pos x="T2" y="T3"/>
              </a:cxn>
              <a:cxn ang="T12">
                <a:pos x="T4" y="T5"/>
              </a:cxn>
              <a:cxn ang="T13">
                <a:pos x="T6" y="T7"/>
              </a:cxn>
              <a:cxn ang="T14">
                <a:pos x="T8" y="T9"/>
              </a:cxn>
            </a:cxnLst>
            <a:rect l="T15" t="T16" r="T17" b="T18"/>
            <a:pathLst>
              <a:path w="1817" h="1941">
                <a:moveTo>
                  <a:pt x="1120" y="0"/>
                </a:moveTo>
                <a:lnTo>
                  <a:pt x="1817" y="0"/>
                </a:lnTo>
                <a:lnTo>
                  <a:pt x="1817" y="1941"/>
                </a:lnTo>
                <a:lnTo>
                  <a:pt x="0" y="1941"/>
                </a:lnTo>
                <a:lnTo>
                  <a:pt x="1120" y="0"/>
                </a:lnTo>
                <a:close/>
              </a:path>
            </a:pathLst>
          </a:custGeom>
          <a:solidFill>
            <a:schemeClr val="accent1"/>
          </a:solidFill>
          <a:ln w="0">
            <a:noFill/>
            <a:prstDash val="solid"/>
            <a:round/>
          </a:ln>
        </p:spPr>
        <p:txBody>
          <a:bodyPr lIns="91434" tIns="45717" rIns="91434" bIns="45717"/>
          <a:lstStyle/>
          <a:p>
            <a:endParaRPr lang="zh-CN" altLang="en-US" sz="100"/>
          </a:p>
        </p:txBody>
      </p:sp>
      <p:pic>
        <p:nvPicPr>
          <p:cNvPr id="2" name="图片 1" descr="微信图片_20171120155356"/>
          <p:cNvPicPr>
            <a:picLocks noChangeAspect="1"/>
          </p:cNvPicPr>
          <p:nvPr/>
        </p:nvPicPr>
        <p:blipFill>
          <a:blip r:embed="rId6"/>
          <a:stretch>
            <a:fillRect/>
          </a:stretch>
        </p:blipFill>
        <p:spPr>
          <a:xfrm>
            <a:off x="718185" y="881380"/>
            <a:ext cx="1636395" cy="16433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9" advTm="2480">
        <p:blinds dir="vert"/>
      </p:transition>
    </mc:Choice>
    <mc:Fallback xmlns="">
      <p:transition advTm="248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p:stCondLst>
                              <p:cond delay="1000"/>
                            </p:stCondLst>
                            <p:childTnLst>
                              <p:par>
                                <p:cTn id="26" presetID="2" presetClass="entr" presetSubtype="8"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0-#ppt_w/2"/>
                                          </p:val>
                                        </p:tav>
                                        <p:tav tm="100000">
                                          <p:val>
                                            <p:strVal val="#ppt_x"/>
                                          </p:val>
                                        </p:tav>
                                      </p:tavLst>
                                    </p:anim>
                                    <p:anim calcmode="lin" valueType="num">
                                      <p:cBhvr additive="base">
                                        <p:cTn id="29" dur="500" fill="hold"/>
                                        <p:tgtEl>
                                          <p:spTgt spid="19"/>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0-#ppt_w/2"/>
                                          </p:val>
                                        </p:tav>
                                        <p:tav tm="100000">
                                          <p:val>
                                            <p:strVal val="#ppt_x"/>
                                          </p:val>
                                        </p:tav>
                                      </p:tavLst>
                                    </p:anim>
                                    <p:anim calcmode="lin" valueType="num">
                                      <p:cBhvr additive="base">
                                        <p:cTn id="33"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19" grpId="0" bldLvl="0" animBg="1"/>
      <p:bldP spid="20" grpId="0" bldLvl="0" animBg="1"/>
      <p:bldP spid="10"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H_Entry_1"/>
          <p:cNvSpPr/>
          <p:nvPr>
            <p:custDataLst>
              <p:tags r:id="rId1"/>
            </p:custDataLst>
          </p:nvPr>
        </p:nvSpPr>
        <p:spPr>
          <a:xfrm>
            <a:off x="596900" y="137160"/>
            <a:ext cx="2307590" cy="374015"/>
          </a:xfrm>
          <a:prstGeom prst="rect">
            <a:avLst/>
          </a:prstGeom>
          <a:noFill/>
          <a:ln>
            <a:solidFill>
              <a:srgbClr val="1F665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r>
              <a:rPr lang="zh-CN" altLang="en-US" b="1" dirty="0">
                <a:solidFill>
                  <a:schemeClr val="tx1"/>
                </a:solidFill>
                <a:latin typeface="微软雅黑" panose="020B0503020204020204" charset="-122"/>
                <a:ea typeface="微软雅黑" panose="020B0503020204020204" charset="-122"/>
              </a:rPr>
              <a:t>行业分析</a:t>
            </a:r>
            <a:r>
              <a:rPr lang="en-US" altLang="zh-CN" b="1" dirty="0">
                <a:solidFill>
                  <a:schemeClr val="tx1"/>
                </a:solidFill>
                <a:latin typeface="微软雅黑" panose="020B0503020204020204" charset="-122"/>
                <a:ea typeface="微软雅黑" panose="020B0503020204020204" charset="-122"/>
              </a:rPr>
              <a:t>——</a:t>
            </a:r>
            <a:r>
              <a:rPr lang="zh-CN" altLang="en-US" b="1" dirty="0">
                <a:solidFill>
                  <a:schemeClr val="tx1"/>
                </a:solidFill>
                <a:latin typeface="微软雅黑" panose="020B0503020204020204" charset="-122"/>
                <a:ea typeface="微软雅黑" panose="020B0503020204020204" charset="-122"/>
              </a:rPr>
              <a:t>产业链</a:t>
            </a:r>
          </a:p>
        </p:txBody>
      </p:sp>
      <p:grpSp>
        <p:nvGrpSpPr>
          <p:cNvPr id="5" name="Group 4"/>
          <p:cNvGrpSpPr/>
          <p:nvPr/>
        </p:nvGrpSpPr>
        <p:grpSpPr>
          <a:xfrm>
            <a:off x="1534795" y="1393190"/>
            <a:ext cx="6072505" cy="975995"/>
            <a:chOff x="-1123401" y="2523132"/>
            <a:chExt cx="11282033" cy="1812914"/>
          </a:xfrm>
        </p:grpSpPr>
        <p:sp>
          <p:nvSpPr>
            <p:cNvPr id="24" name="Freeform 23"/>
            <p:cNvSpPr/>
            <p:nvPr/>
          </p:nvSpPr>
          <p:spPr>
            <a:xfrm>
              <a:off x="2036905" y="2524312"/>
              <a:ext cx="1811734" cy="1811734"/>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5875" tIns="205875" rIns="205875" bIns="205875" numCol="1" spcCol="1270" anchor="ctr" anchorCtr="0">
              <a:noAutofit/>
            </a:bodyPr>
            <a:lstStyle/>
            <a:p>
              <a:pPr algn="just" defTabSz="1628140">
                <a:lnSpc>
                  <a:spcPct val="120000"/>
                </a:lnSpc>
                <a:spcAft>
                  <a:spcPct val="35000"/>
                </a:spcAft>
              </a:pPr>
              <a:endParaRPr lang="en-GB" sz="585">
                <a:solidFill>
                  <a:schemeClr val="tx1">
                    <a:lumMod val="75000"/>
                    <a:lumOff val="25000"/>
                  </a:schemeClr>
                </a:solidFill>
                <a:latin typeface="微软雅黑" panose="020B0503020204020204" charset="-122"/>
                <a:ea typeface="微软雅黑" panose="020B0503020204020204" charset="-122"/>
                <a:cs typeface="+mn-ea"/>
                <a:sym typeface="Arial" panose="020B0604020202020204" pitchFamily="34" charset="0"/>
              </a:endParaRPr>
            </a:p>
          </p:txBody>
        </p:sp>
        <p:sp>
          <p:nvSpPr>
            <p:cNvPr id="25" name="Freeform 24"/>
            <p:cNvSpPr/>
            <p:nvPr/>
          </p:nvSpPr>
          <p:spPr>
            <a:xfrm>
              <a:off x="3992214" y="2903596"/>
              <a:ext cx="1050805" cy="1050805"/>
            </a:xfrm>
            <a:custGeom>
              <a:avLst/>
              <a:gdLst>
                <a:gd name="connsiteX0" fmla="*/ 139284 w 1050805"/>
                <a:gd name="connsiteY0" fmla="*/ 401828 h 1050805"/>
                <a:gd name="connsiteX1" fmla="*/ 401828 w 1050805"/>
                <a:gd name="connsiteY1" fmla="*/ 401828 h 1050805"/>
                <a:gd name="connsiteX2" fmla="*/ 401828 w 1050805"/>
                <a:gd name="connsiteY2" fmla="*/ 139284 h 1050805"/>
                <a:gd name="connsiteX3" fmla="*/ 648977 w 1050805"/>
                <a:gd name="connsiteY3" fmla="*/ 139284 h 1050805"/>
                <a:gd name="connsiteX4" fmla="*/ 648977 w 1050805"/>
                <a:gd name="connsiteY4" fmla="*/ 401828 h 1050805"/>
                <a:gd name="connsiteX5" fmla="*/ 911521 w 1050805"/>
                <a:gd name="connsiteY5" fmla="*/ 401828 h 1050805"/>
                <a:gd name="connsiteX6" fmla="*/ 911521 w 1050805"/>
                <a:gd name="connsiteY6" fmla="*/ 648977 h 1050805"/>
                <a:gd name="connsiteX7" fmla="*/ 648977 w 1050805"/>
                <a:gd name="connsiteY7" fmla="*/ 648977 h 1050805"/>
                <a:gd name="connsiteX8" fmla="*/ 648977 w 1050805"/>
                <a:gd name="connsiteY8" fmla="*/ 911521 h 1050805"/>
                <a:gd name="connsiteX9" fmla="*/ 401828 w 1050805"/>
                <a:gd name="connsiteY9" fmla="*/ 911521 h 1050805"/>
                <a:gd name="connsiteX10" fmla="*/ 401828 w 1050805"/>
                <a:gd name="connsiteY10" fmla="*/ 648977 h 1050805"/>
                <a:gd name="connsiteX11" fmla="*/ 139284 w 1050805"/>
                <a:gd name="connsiteY11" fmla="*/ 648977 h 1050805"/>
                <a:gd name="connsiteX12" fmla="*/ 139284 w 1050805"/>
                <a:gd name="connsiteY12" fmla="*/ 401828 h 105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0805" h="1050805">
                  <a:moveTo>
                    <a:pt x="139284" y="401828"/>
                  </a:moveTo>
                  <a:lnTo>
                    <a:pt x="401828" y="401828"/>
                  </a:lnTo>
                  <a:lnTo>
                    <a:pt x="401828" y="139284"/>
                  </a:lnTo>
                  <a:lnTo>
                    <a:pt x="648977" y="139284"/>
                  </a:lnTo>
                  <a:lnTo>
                    <a:pt x="648977" y="401828"/>
                  </a:lnTo>
                  <a:lnTo>
                    <a:pt x="911521" y="401828"/>
                  </a:lnTo>
                  <a:lnTo>
                    <a:pt x="911521" y="648977"/>
                  </a:lnTo>
                  <a:lnTo>
                    <a:pt x="648977" y="648977"/>
                  </a:lnTo>
                  <a:lnTo>
                    <a:pt x="648977" y="911521"/>
                  </a:lnTo>
                  <a:lnTo>
                    <a:pt x="401828" y="911521"/>
                  </a:lnTo>
                  <a:lnTo>
                    <a:pt x="401828" y="648977"/>
                  </a:lnTo>
                  <a:lnTo>
                    <a:pt x="139284" y="648977"/>
                  </a:lnTo>
                  <a:lnTo>
                    <a:pt x="139284" y="40182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0708" tIns="261691" rIns="90708" bIns="261691" numCol="1" spcCol="1270" anchor="ctr" anchorCtr="0">
              <a:noAutofit/>
            </a:bodyPr>
            <a:lstStyle/>
            <a:p>
              <a:pPr algn="just" defTabSz="691515">
                <a:lnSpc>
                  <a:spcPct val="120000"/>
                </a:lnSpc>
                <a:spcAft>
                  <a:spcPct val="35000"/>
                </a:spcAft>
              </a:pPr>
              <a:endParaRPr lang="en-GB" sz="585">
                <a:solidFill>
                  <a:schemeClr val="tx1">
                    <a:lumMod val="75000"/>
                    <a:lumOff val="25000"/>
                  </a:schemeClr>
                </a:solidFill>
                <a:latin typeface="微软雅黑" panose="020B0503020204020204" charset="-122"/>
                <a:ea typeface="微软雅黑" panose="020B0503020204020204" charset="-122"/>
                <a:cs typeface="+mn-ea"/>
                <a:sym typeface="Arial" panose="020B0604020202020204" pitchFamily="34" charset="0"/>
              </a:endParaRPr>
            </a:p>
          </p:txBody>
        </p:sp>
        <p:sp>
          <p:nvSpPr>
            <p:cNvPr id="26" name="Freeform 25"/>
            <p:cNvSpPr/>
            <p:nvPr/>
          </p:nvSpPr>
          <p:spPr>
            <a:xfrm>
              <a:off x="5190132" y="2523132"/>
              <a:ext cx="1811734" cy="1811734"/>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5875" tIns="205875" rIns="205875" bIns="205875" numCol="1" spcCol="1270" anchor="ctr" anchorCtr="0">
              <a:noAutofit/>
            </a:bodyPr>
            <a:lstStyle/>
            <a:p>
              <a:pPr algn="just" defTabSz="1628140">
                <a:lnSpc>
                  <a:spcPct val="120000"/>
                </a:lnSpc>
                <a:spcAft>
                  <a:spcPct val="35000"/>
                </a:spcAft>
              </a:pPr>
              <a:endParaRPr lang="en-GB" sz="585">
                <a:solidFill>
                  <a:schemeClr val="tx1">
                    <a:lumMod val="75000"/>
                    <a:lumOff val="25000"/>
                  </a:schemeClr>
                </a:solidFill>
                <a:latin typeface="微软雅黑" panose="020B0503020204020204" charset="-122"/>
                <a:ea typeface="微软雅黑" panose="020B0503020204020204" charset="-122"/>
                <a:cs typeface="+mn-ea"/>
                <a:sym typeface="Arial" panose="020B0604020202020204" pitchFamily="34" charset="0"/>
              </a:endParaRPr>
            </a:p>
          </p:txBody>
        </p:sp>
        <p:sp>
          <p:nvSpPr>
            <p:cNvPr id="27" name="Freeform 26"/>
            <p:cNvSpPr/>
            <p:nvPr/>
          </p:nvSpPr>
          <p:spPr>
            <a:xfrm>
              <a:off x="7148980" y="2903596"/>
              <a:ext cx="1050805" cy="1050805"/>
            </a:xfrm>
            <a:custGeom>
              <a:avLst/>
              <a:gdLst>
                <a:gd name="connsiteX0" fmla="*/ 139284 w 1050805"/>
                <a:gd name="connsiteY0" fmla="*/ 216466 h 1050805"/>
                <a:gd name="connsiteX1" fmla="*/ 911521 w 1050805"/>
                <a:gd name="connsiteY1" fmla="*/ 216466 h 1050805"/>
                <a:gd name="connsiteX2" fmla="*/ 911521 w 1050805"/>
                <a:gd name="connsiteY2" fmla="*/ 463615 h 1050805"/>
                <a:gd name="connsiteX3" fmla="*/ 139284 w 1050805"/>
                <a:gd name="connsiteY3" fmla="*/ 463615 h 1050805"/>
                <a:gd name="connsiteX4" fmla="*/ 139284 w 1050805"/>
                <a:gd name="connsiteY4" fmla="*/ 216466 h 1050805"/>
                <a:gd name="connsiteX5" fmla="*/ 139284 w 1050805"/>
                <a:gd name="connsiteY5" fmla="*/ 587190 h 1050805"/>
                <a:gd name="connsiteX6" fmla="*/ 911521 w 1050805"/>
                <a:gd name="connsiteY6" fmla="*/ 587190 h 1050805"/>
                <a:gd name="connsiteX7" fmla="*/ 911521 w 1050805"/>
                <a:gd name="connsiteY7" fmla="*/ 834339 h 1050805"/>
                <a:gd name="connsiteX8" fmla="*/ 139284 w 1050805"/>
                <a:gd name="connsiteY8" fmla="*/ 834339 h 1050805"/>
                <a:gd name="connsiteX9" fmla="*/ 139284 w 1050805"/>
                <a:gd name="connsiteY9" fmla="*/ 587190 h 105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0805" h="1050805">
                  <a:moveTo>
                    <a:pt x="139284" y="216466"/>
                  </a:moveTo>
                  <a:lnTo>
                    <a:pt x="911521" y="216466"/>
                  </a:lnTo>
                  <a:lnTo>
                    <a:pt x="911521" y="463615"/>
                  </a:lnTo>
                  <a:lnTo>
                    <a:pt x="139284" y="463615"/>
                  </a:lnTo>
                  <a:lnTo>
                    <a:pt x="139284" y="216466"/>
                  </a:lnTo>
                  <a:close/>
                  <a:moveTo>
                    <a:pt x="139284" y="587190"/>
                  </a:moveTo>
                  <a:lnTo>
                    <a:pt x="911521" y="587190"/>
                  </a:lnTo>
                  <a:lnTo>
                    <a:pt x="911521" y="834339"/>
                  </a:lnTo>
                  <a:lnTo>
                    <a:pt x="139284" y="834339"/>
                  </a:lnTo>
                  <a:lnTo>
                    <a:pt x="139284" y="587190"/>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0708" tIns="140974" rIns="90708" bIns="140974" numCol="1" spcCol="1270" anchor="ctr" anchorCtr="0">
              <a:noAutofit/>
            </a:bodyPr>
            <a:lstStyle/>
            <a:p>
              <a:pPr algn="just" defTabSz="1790700">
                <a:lnSpc>
                  <a:spcPct val="120000"/>
                </a:lnSpc>
                <a:spcAft>
                  <a:spcPct val="35000"/>
                </a:spcAft>
              </a:pPr>
              <a:endParaRPr lang="en-GB" sz="585">
                <a:solidFill>
                  <a:schemeClr val="tx1">
                    <a:lumMod val="75000"/>
                    <a:lumOff val="25000"/>
                  </a:schemeClr>
                </a:solidFill>
                <a:latin typeface="微软雅黑" panose="020B0503020204020204" charset="-122"/>
                <a:ea typeface="微软雅黑" panose="020B0503020204020204" charset="-122"/>
                <a:cs typeface="+mn-ea"/>
                <a:sym typeface="Arial" panose="020B0604020202020204" pitchFamily="34" charset="0"/>
              </a:endParaRPr>
            </a:p>
          </p:txBody>
        </p:sp>
        <p:sp>
          <p:nvSpPr>
            <p:cNvPr id="28" name="Freeform 27"/>
            <p:cNvSpPr/>
            <p:nvPr/>
          </p:nvSpPr>
          <p:spPr>
            <a:xfrm>
              <a:off x="8346898" y="2523132"/>
              <a:ext cx="1811734" cy="1811734"/>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5875" tIns="205875" rIns="205875" bIns="205875" numCol="1" spcCol="1270" anchor="ctr" anchorCtr="0">
              <a:noAutofit/>
            </a:bodyPr>
            <a:lstStyle/>
            <a:p>
              <a:pPr algn="just" defTabSz="1628140">
                <a:lnSpc>
                  <a:spcPct val="120000"/>
                </a:lnSpc>
                <a:spcAft>
                  <a:spcPct val="35000"/>
                </a:spcAft>
              </a:pPr>
              <a:endParaRPr lang="en-GB" sz="585">
                <a:solidFill>
                  <a:schemeClr val="tx1">
                    <a:lumMod val="75000"/>
                    <a:lumOff val="25000"/>
                  </a:schemeClr>
                </a:solidFill>
                <a:latin typeface="微软雅黑" panose="020B0503020204020204" charset="-122"/>
                <a:ea typeface="微软雅黑" panose="020B0503020204020204" charset="-122"/>
                <a:cs typeface="+mn-ea"/>
                <a:sym typeface="Arial" panose="020B0604020202020204" pitchFamily="34" charset="0"/>
              </a:endParaRPr>
            </a:p>
          </p:txBody>
        </p:sp>
        <p:sp>
          <p:nvSpPr>
            <p:cNvPr id="29" name="Freeform 28"/>
            <p:cNvSpPr/>
            <p:nvPr/>
          </p:nvSpPr>
          <p:spPr>
            <a:xfrm>
              <a:off x="-1123401" y="2523132"/>
              <a:ext cx="1811734" cy="1811734"/>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5875" tIns="205875" rIns="205875" bIns="205875" numCol="1" spcCol="1270" anchor="ctr" anchorCtr="0">
              <a:noAutofit/>
            </a:bodyPr>
            <a:lstStyle/>
            <a:p>
              <a:pPr algn="just" defTabSz="1628140">
                <a:lnSpc>
                  <a:spcPct val="120000"/>
                </a:lnSpc>
                <a:spcAft>
                  <a:spcPct val="35000"/>
                </a:spcAft>
              </a:pPr>
              <a:endParaRPr lang="en-GB" sz="585">
                <a:solidFill>
                  <a:schemeClr val="tx1">
                    <a:lumMod val="75000"/>
                    <a:lumOff val="25000"/>
                  </a:schemeClr>
                </a:solidFill>
                <a:latin typeface="微软雅黑" panose="020B0503020204020204" charset="-122"/>
                <a:ea typeface="微软雅黑" panose="020B0503020204020204" charset="-122"/>
                <a:cs typeface="+mn-ea"/>
                <a:sym typeface="Arial" panose="020B0604020202020204" pitchFamily="34" charset="0"/>
              </a:endParaRPr>
            </a:p>
          </p:txBody>
        </p:sp>
        <p:sp>
          <p:nvSpPr>
            <p:cNvPr id="30" name="Freeform 29"/>
            <p:cNvSpPr/>
            <p:nvPr/>
          </p:nvSpPr>
          <p:spPr>
            <a:xfrm>
              <a:off x="835447" y="2903596"/>
              <a:ext cx="1050805" cy="1050805"/>
            </a:xfrm>
            <a:custGeom>
              <a:avLst/>
              <a:gdLst>
                <a:gd name="connsiteX0" fmla="*/ 139284 w 1050805"/>
                <a:gd name="connsiteY0" fmla="*/ 401828 h 1050805"/>
                <a:gd name="connsiteX1" fmla="*/ 401828 w 1050805"/>
                <a:gd name="connsiteY1" fmla="*/ 401828 h 1050805"/>
                <a:gd name="connsiteX2" fmla="*/ 401828 w 1050805"/>
                <a:gd name="connsiteY2" fmla="*/ 139284 h 1050805"/>
                <a:gd name="connsiteX3" fmla="*/ 648977 w 1050805"/>
                <a:gd name="connsiteY3" fmla="*/ 139284 h 1050805"/>
                <a:gd name="connsiteX4" fmla="*/ 648977 w 1050805"/>
                <a:gd name="connsiteY4" fmla="*/ 401828 h 1050805"/>
                <a:gd name="connsiteX5" fmla="*/ 911521 w 1050805"/>
                <a:gd name="connsiteY5" fmla="*/ 401828 h 1050805"/>
                <a:gd name="connsiteX6" fmla="*/ 911521 w 1050805"/>
                <a:gd name="connsiteY6" fmla="*/ 648977 h 1050805"/>
                <a:gd name="connsiteX7" fmla="*/ 648977 w 1050805"/>
                <a:gd name="connsiteY7" fmla="*/ 648977 h 1050805"/>
                <a:gd name="connsiteX8" fmla="*/ 648977 w 1050805"/>
                <a:gd name="connsiteY8" fmla="*/ 911521 h 1050805"/>
                <a:gd name="connsiteX9" fmla="*/ 401828 w 1050805"/>
                <a:gd name="connsiteY9" fmla="*/ 911521 h 1050805"/>
                <a:gd name="connsiteX10" fmla="*/ 401828 w 1050805"/>
                <a:gd name="connsiteY10" fmla="*/ 648977 h 1050805"/>
                <a:gd name="connsiteX11" fmla="*/ 139284 w 1050805"/>
                <a:gd name="connsiteY11" fmla="*/ 648977 h 1050805"/>
                <a:gd name="connsiteX12" fmla="*/ 139284 w 1050805"/>
                <a:gd name="connsiteY12" fmla="*/ 401828 h 105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0805" h="1050805">
                  <a:moveTo>
                    <a:pt x="139284" y="401828"/>
                  </a:moveTo>
                  <a:lnTo>
                    <a:pt x="401828" y="401828"/>
                  </a:lnTo>
                  <a:lnTo>
                    <a:pt x="401828" y="139284"/>
                  </a:lnTo>
                  <a:lnTo>
                    <a:pt x="648977" y="139284"/>
                  </a:lnTo>
                  <a:lnTo>
                    <a:pt x="648977" y="401828"/>
                  </a:lnTo>
                  <a:lnTo>
                    <a:pt x="911521" y="401828"/>
                  </a:lnTo>
                  <a:lnTo>
                    <a:pt x="911521" y="648977"/>
                  </a:lnTo>
                  <a:lnTo>
                    <a:pt x="648977" y="648977"/>
                  </a:lnTo>
                  <a:lnTo>
                    <a:pt x="648977" y="911521"/>
                  </a:lnTo>
                  <a:lnTo>
                    <a:pt x="401828" y="911521"/>
                  </a:lnTo>
                  <a:lnTo>
                    <a:pt x="401828" y="648977"/>
                  </a:lnTo>
                  <a:lnTo>
                    <a:pt x="139284" y="648977"/>
                  </a:lnTo>
                  <a:lnTo>
                    <a:pt x="139284" y="40182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0708" tIns="261691" rIns="90708" bIns="261691" numCol="1" spcCol="1270" anchor="ctr" anchorCtr="0">
              <a:noAutofit/>
            </a:bodyPr>
            <a:lstStyle/>
            <a:p>
              <a:pPr algn="just" defTabSz="691515">
                <a:lnSpc>
                  <a:spcPct val="120000"/>
                </a:lnSpc>
                <a:spcAft>
                  <a:spcPct val="35000"/>
                </a:spcAft>
              </a:pPr>
              <a:endParaRPr lang="en-GB" sz="585">
                <a:solidFill>
                  <a:schemeClr val="tx1">
                    <a:lumMod val="75000"/>
                    <a:lumOff val="25000"/>
                  </a:schemeClr>
                </a:solidFill>
                <a:latin typeface="微软雅黑" panose="020B0503020204020204" charset="-122"/>
                <a:ea typeface="微软雅黑" panose="020B0503020204020204" charset="-122"/>
                <a:cs typeface="+mn-ea"/>
                <a:sym typeface="Arial" panose="020B0604020202020204" pitchFamily="34" charset="0"/>
              </a:endParaRPr>
            </a:p>
          </p:txBody>
        </p:sp>
      </p:grpSp>
      <p:cxnSp>
        <p:nvCxnSpPr>
          <p:cNvPr id="44" name="Straight Connector 43"/>
          <p:cNvCxnSpPr/>
          <p:nvPr/>
        </p:nvCxnSpPr>
        <p:spPr>
          <a:xfrm>
            <a:off x="1284489" y="4186257"/>
            <a:ext cx="6768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4853940" y="2425065"/>
            <a:ext cx="1132840" cy="1761490"/>
          </a:xfrm>
          <a:prstGeom prst="rect">
            <a:avLst/>
          </a:prstGeom>
        </p:spPr>
        <p:txBody>
          <a:bodyPr wrap="square" lIns="0" tIns="0" rIns="0" bIns="0">
            <a:spAutoFit/>
          </a:bodyPr>
          <a:lstStyle/>
          <a:p>
            <a:pPr>
              <a:lnSpc>
                <a:spcPct val="120000"/>
              </a:lnSpc>
            </a:pPr>
            <a:r>
              <a:rPr lang="zh-CN" altLang="en-US" sz="1065" b="1">
                <a:solidFill>
                  <a:schemeClr val="tx1"/>
                </a:solidFill>
                <a:effectLst>
                  <a:outerShdw blurRad="38100" dist="19050" dir="2700000" algn="tl" rotWithShape="0">
                    <a:schemeClr val="dk1">
                      <a:alpha val="40000"/>
                    </a:schemeClr>
                  </a:outerShdw>
                </a:effectLst>
                <a:sym typeface="+mn-ea"/>
              </a:rPr>
              <a:t>盈利能力强最强，</a:t>
            </a:r>
            <a:r>
              <a:rPr lang="zh-CN" altLang="en-US" sz="1060" b="1">
                <a:solidFill>
                  <a:schemeClr val="tx1"/>
                </a:solidFill>
                <a:effectLst>
                  <a:outerShdw blurRad="38100" dist="19050" dir="2700000" algn="tl" rotWithShape="0">
                    <a:schemeClr val="dk1">
                      <a:alpha val="40000"/>
                    </a:schemeClr>
                  </a:outerShdw>
                </a:effectLst>
                <a:sym typeface="+mn-ea"/>
              </a:rPr>
              <a:t>侧重于化妆品的研发、营销与品牌塑造，在化妆品产业链中拥有最强的话语权。</a:t>
            </a:r>
          </a:p>
          <a:p>
            <a:pPr>
              <a:lnSpc>
                <a:spcPct val="120000"/>
              </a:lnSpc>
            </a:pPr>
            <a:r>
              <a:rPr lang="zh-CN" altLang="en-US" sz="1060" b="1">
                <a:solidFill>
                  <a:schemeClr val="tx1"/>
                </a:solidFill>
                <a:effectLst>
                  <a:outerShdw blurRad="38100" dist="19050" dir="2700000" algn="tl" rotWithShape="0">
                    <a:schemeClr val="dk1">
                      <a:alpha val="40000"/>
                    </a:schemeClr>
                  </a:outerShdw>
                </a:effectLst>
                <a:sym typeface="+mn-ea"/>
              </a:rPr>
              <a:t>毛利率在</a:t>
            </a:r>
            <a:r>
              <a:rPr lang="en-US" altLang="zh-CN" sz="1060" b="1">
                <a:solidFill>
                  <a:schemeClr val="tx1"/>
                </a:solidFill>
                <a:effectLst>
                  <a:outerShdw blurRad="38100" dist="19050" dir="2700000" algn="tl" rotWithShape="0">
                    <a:schemeClr val="dk1">
                      <a:alpha val="40000"/>
                    </a:schemeClr>
                  </a:outerShdw>
                </a:effectLst>
                <a:sym typeface="+mn-ea"/>
              </a:rPr>
              <a:t>60%-80%</a:t>
            </a:r>
            <a:r>
              <a:rPr lang="zh-CN" altLang="en-US" sz="1060" b="1">
                <a:solidFill>
                  <a:schemeClr val="tx1"/>
                </a:solidFill>
                <a:effectLst>
                  <a:outerShdw blurRad="38100" dist="19050" dir="2700000" algn="tl" rotWithShape="0">
                    <a:schemeClr val="dk1">
                      <a:alpha val="40000"/>
                    </a:schemeClr>
                  </a:outerShdw>
                </a:effectLst>
                <a:sym typeface="+mn-ea"/>
              </a:rPr>
              <a:t>，龙头净利率水平在</a:t>
            </a:r>
            <a:r>
              <a:rPr lang="en-US" altLang="zh-CN" sz="1060" b="1">
                <a:solidFill>
                  <a:schemeClr val="tx1"/>
                </a:solidFill>
                <a:effectLst>
                  <a:outerShdw blurRad="38100" dist="19050" dir="2700000" algn="tl" rotWithShape="0">
                    <a:schemeClr val="dk1">
                      <a:alpha val="40000"/>
                    </a:schemeClr>
                  </a:outerShdw>
                </a:effectLst>
                <a:sym typeface="+mn-ea"/>
              </a:rPr>
              <a:t>11%-15%</a:t>
            </a:r>
          </a:p>
        </p:txBody>
      </p:sp>
      <p:grpSp>
        <p:nvGrpSpPr>
          <p:cNvPr id="32" name="组合 31"/>
          <p:cNvGrpSpPr/>
          <p:nvPr userDrawn="1"/>
        </p:nvGrpSpPr>
        <p:grpSpPr>
          <a:xfrm>
            <a:off x="90567" y="114749"/>
            <a:ext cx="396477" cy="396546"/>
            <a:chOff x="590549" y="247651"/>
            <a:chExt cx="666750" cy="666750"/>
          </a:xfrm>
        </p:grpSpPr>
        <p:sp>
          <p:nvSpPr>
            <p:cNvPr id="33" name="任意多边形 32"/>
            <p:cNvSpPr/>
            <p:nvPr userDrawn="1"/>
          </p:nvSpPr>
          <p:spPr>
            <a:xfrm rot="10800000" flipV="1">
              <a:off x="590549" y="247651"/>
              <a:ext cx="666750" cy="666750"/>
            </a:xfrm>
            <a:custGeom>
              <a:avLst/>
              <a:gdLst>
                <a:gd name="connsiteX0" fmla="*/ 0 w 6400799"/>
                <a:gd name="connsiteY0" fmla="*/ 0 h 6400799"/>
                <a:gd name="connsiteX1" fmla="*/ 6400799 w 6400799"/>
                <a:gd name="connsiteY1" fmla="*/ 6400799 h 6400799"/>
                <a:gd name="connsiteX2" fmla="*/ 0 w 6400799"/>
                <a:gd name="connsiteY2" fmla="*/ 6400799 h 6400799"/>
              </a:gdLst>
              <a:ahLst/>
              <a:cxnLst>
                <a:cxn ang="0">
                  <a:pos x="connsiteX0" y="connsiteY0"/>
                </a:cxn>
                <a:cxn ang="0">
                  <a:pos x="connsiteX1" y="connsiteY1"/>
                </a:cxn>
                <a:cxn ang="0">
                  <a:pos x="connsiteX2" y="connsiteY2"/>
                </a:cxn>
              </a:cxnLst>
              <a:rect l="l" t="t" r="r" b="b"/>
              <a:pathLst>
                <a:path w="6400799" h="6400799">
                  <a:moveTo>
                    <a:pt x="0" y="0"/>
                  </a:moveTo>
                  <a:lnTo>
                    <a:pt x="6400799" y="6400799"/>
                  </a:lnTo>
                  <a:lnTo>
                    <a:pt x="0" y="6400799"/>
                  </a:lnTo>
                  <a:close/>
                </a:path>
              </a:pathLst>
            </a:custGeom>
            <a:solidFill>
              <a:schemeClr val="accent1"/>
            </a:solidFill>
            <a:ln>
              <a:noFill/>
            </a:ln>
            <a:effectLst>
              <a:outerShdw blurRad="419100" dist="38100" dir="16200000" sx="62000" sy="62000" rotWithShape="0">
                <a:prstClr val="black">
                  <a:alpha val="9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50" dirty="0">
                <a:ln>
                  <a:solidFill>
                    <a:schemeClr val="bg1"/>
                  </a:solidFill>
                </a:ln>
              </a:endParaRPr>
            </a:p>
          </p:txBody>
        </p:sp>
        <p:sp>
          <p:nvSpPr>
            <p:cNvPr id="34" name="任意多边形 33"/>
            <p:cNvSpPr/>
            <p:nvPr userDrawn="1"/>
          </p:nvSpPr>
          <p:spPr>
            <a:xfrm rot="10800000" flipV="1">
              <a:off x="919162" y="576264"/>
              <a:ext cx="338136" cy="338136"/>
            </a:xfrm>
            <a:custGeom>
              <a:avLst/>
              <a:gdLst>
                <a:gd name="connsiteX0" fmla="*/ 0 w 6400799"/>
                <a:gd name="connsiteY0" fmla="*/ 0 h 6400799"/>
                <a:gd name="connsiteX1" fmla="*/ 6400799 w 6400799"/>
                <a:gd name="connsiteY1" fmla="*/ 6400799 h 6400799"/>
                <a:gd name="connsiteX2" fmla="*/ 0 w 6400799"/>
                <a:gd name="connsiteY2" fmla="*/ 6400799 h 6400799"/>
              </a:gdLst>
              <a:ahLst/>
              <a:cxnLst>
                <a:cxn ang="0">
                  <a:pos x="connsiteX0" y="connsiteY0"/>
                </a:cxn>
                <a:cxn ang="0">
                  <a:pos x="connsiteX1" y="connsiteY1"/>
                </a:cxn>
                <a:cxn ang="0">
                  <a:pos x="connsiteX2" y="connsiteY2"/>
                </a:cxn>
              </a:cxnLst>
              <a:rect l="l" t="t" r="r" b="b"/>
              <a:pathLst>
                <a:path w="6400799" h="6400799">
                  <a:moveTo>
                    <a:pt x="0" y="0"/>
                  </a:moveTo>
                  <a:lnTo>
                    <a:pt x="6400799" y="6400799"/>
                  </a:lnTo>
                  <a:lnTo>
                    <a:pt x="0" y="6400799"/>
                  </a:lnTo>
                  <a:close/>
                </a:path>
              </a:pathLst>
            </a:custGeom>
            <a:solidFill>
              <a:schemeClr val="accent2"/>
            </a:solidFill>
            <a:ln>
              <a:noFill/>
            </a:ln>
            <a:effectLst>
              <a:outerShdw blurRad="419100" dist="38100" dir="16200000" sx="62000" sy="62000" rotWithShape="0">
                <a:prstClr val="black">
                  <a:alpha val="9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50" dirty="0">
                <a:ln>
                  <a:solidFill>
                    <a:schemeClr val="bg1"/>
                  </a:solidFill>
                </a:ln>
              </a:endParaRPr>
            </a:p>
          </p:txBody>
        </p:sp>
      </p:grpSp>
      <p:sp>
        <p:nvSpPr>
          <p:cNvPr id="35" name="Freeform 9"/>
          <p:cNvSpPr/>
          <p:nvPr/>
        </p:nvSpPr>
        <p:spPr bwMode="auto">
          <a:xfrm>
            <a:off x="8413115" y="4384040"/>
            <a:ext cx="730885" cy="759460"/>
          </a:xfrm>
          <a:custGeom>
            <a:avLst/>
            <a:gdLst>
              <a:gd name="T0" fmla="*/ 2517306 w 1817"/>
              <a:gd name="T1" fmla="*/ 0 h 1941"/>
              <a:gd name="T2" fmla="*/ 4083878 w 1817"/>
              <a:gd name="T3" fmla="*/ 0 h 1941"/>
              <a:gd name="T4" fmla="*/ 4083878 w 1817"/>
              <a:gd name="T5" fmla="*/ 4349001 h 1941"/>
              <a:gd name="T6" fmla="*/ 0 w 1817"/>
              <a:gd name="T7" fmla="*/ 4349001 h 1941"/>
              <a:gd name="T8" fmla="*/ 2517306 w 1817"/>
              <a:gd name="T9" fmla="*/ 0 h 1941"/>
              <a:gd name="T10" fmla="*/ 0 60000 65536"/>
              <a:gd name="T11" fmla="*/ 0 60000 65536"/>
              <a:gd name="T12" fmla="*/ 0 60000 65536"/>
              <a:gd name="T13" fmla="*/ 0 60000 65536"/>
              <a:gd name="T14" fmla="*/ 0 60000 65536"/>
              <a:gd name="T15" fmla="*/ 0 w 1817"/>
              <a:gd name="T16" fmla="*/ 0 h 1941"/>
              <a:gd name="T17" fmla="*/ 1817 w 1817"/>
              <a:gd name="T18" fmla="*/ 1941 h 1941"/>
            </a:gdLst>
            <a:ahLst/>
            <a:cxnLst>
              <a:cxn ang="T10">
                <a:pos x="T0" y="T1"/>
              </a:cxn>
              <a:cxn ang="T11">
                <a:pos x="T2" y="T3"/>
              </a:cxn>
              <a:cxn ang="T12">
                <a:pos x="T4" y="T5"/>
              </a:cxn>
              <a:cxn ang="T13">
                <a:pos x="T6" y="T7"/>
              </a:cxn>
              <a:cxn ang="T14">
                <a:pos x="T8" y="T9"/>
              </a:cxn>
            </a:cxnLst>
            <a:rect l="T15" t="T16" r="T17" b="T18"/>
            <a:pathLst>
              <a:path w="1817" h="1941">
                <a:moveTo>
                  <a:pt x="1120" y="0"/>
                </a:moveTo>
                <a:lnTo>
                  <a:pt x="1817" y="0"/>
                </a:lnTo>
                <a:lnTo>
                  <a:pt x="1817" y="1941"/>
                </a:lnTo>
                <a:lnTo>
                  <a:pt x="0" y="1941"/>
                </a:lnTo>
                <a:lnTo>
                  <a:pt x="112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36" name="Freeform 9"/>
          <p:cNvSpPr/>
          <p:nvPr/>
        </p:nvSpPr>
        <p:spPr bwMode="auto">
          <a:xfrm>
            <a:off x="8052435" y="4034155"/>
            <a:ext cx="1091565" cy="1109345"/>
          </a:xfrm>
          <a:custGeom>
            <a:avLst/>
            <a:gdLst>
              <a:gd name="T0" fmla="*/ 2517306 w 1817"/>
              <a:gd name="T1" fmla="*/ 0 h 1941"/>
              <a:gd name="T2" fmla="*/ 4083878 w 1817"/>
              <a:gd name="T3" fmla="*/ 0 h 1941"/>
              <a:gd name="T4" fmla="*/ 4083878 w 1817"/>
              <a:gd name="T5" fmla="*/ 4349001 h 1941"/>
              <a:gd name="T6" fmla="*/ 0 w 1817"/>
              <a:gd name="T7" fmla="*/ 4349001 h 1941"/>
              <a:gd name="T8" fmla="*/ 2517306 w 1817"/>
              <a:gd name="T9" fmla="*/ 0 h 1941"/>
              <a:gd name="T10" fmla="*/ 0 60000 65536"/>
              <a:gd name="T11" fmla="*/ 0 60000 65536"/>
              <a:gd name="T12" fmla="*/ 0 60000 65536"/>
              <a:gd name="T13" fmla="*/ 0 60000 65536"/>
              <a:gd name="T14" fmla="*/ 0 60000 65536"/>
              <a:gd name="T15" fmla="*/ 0 w 1817"/>
              <a:gd name="T16" fmla="*/ 0 h 1941"/>
              <a:gd name="T17" fmla="*/ 1817 w 1817"/>
              <a:gd name="T18" fmla="*/ 1941 h 1941"/>
            </a:gdLst>
            <a:ahLst/>
            <a:cxnLst>
              <a:cxn ang="T10">
                <a:pos x="T0" y="T1"/>
              </a:cxn>
              <a:cxn ang="T11">
                <a:pos x="T2" y="T3"/>
              </a:cxn>
              <a:cxn ang="T12">
                <a:pos x="T4" y="T5"/>
              </a:cxn>
              <a:cxn ang="T13">
                <a:pos x="T6" y="T7"/>
              </a:cxn>
              <a:cxn ang="T14">
                <a:pos x="T8" y="T9"/>
              </a:cxn>
            </a:cxnLst>
            <a:rect l="T15" t="T16" r="T17" b="T18"/>
            <a:pathLst>
              <a:path w="1817" h="1941">
                <a:moveTo>
                  <a:pt x="1120" y="0"/>
                </a:moveTo>
                <a:lnTo>
                  <a:pt x="1817" y="0"/>
                </a:lnTo>
                <a:lnTo>
                  <a:pt x="1817" y="1941"/>
                </a:lnTo>
                <a:lnTo>
                  <a:pt x="0" y="1941"/>
                </a:lnTo>
                <a:lnTo>
                  <a:pt x="112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2" name="文本框 1"/>
          <p:cNvSpPr txBox="1"/>
          <p:nvPr/>
        </p:nvSpPr>
        <p:spPr>
          <a:xfrm>
            <a:off x="4998085" y="1713230"/>
            <a:ext cx="989330" cy="337185"/>
          </a:xfrm>
          <a:prstGeom prst="rect">
            <a:avLst/>
          </a:prstGeom>
          <a:noFill/>
        </p:spPr>
        <p:txBody>
          <a:bodyPr wrap="square" rtlCol="0">
            <a:spAutoFit/>
          </a:bodyPr>
          <a:lstStyle/>
          <a:p>
            <a:r>
              <a:rPr lang="zh-CN" altLang="en-US" sz="1600" b="1"/>
              <a:t>品牌商</a:t>
            </a:r>
          </a:p>
        </p:txBody>
      </p:sp>
      <p:sp>
        <p:nvSpPr>
          <p:cNvPr id="16" name="文本框 15"/>
          <p:cNvSpPr txBox="1"/>
          <p:nvPr/>
        </p:nvSpPr>
        <p:spPr>
          <a:xfrm>
            <a:off x="3235960" y="1694815"/>
            <a:ext cx="1077595" cy="337185"/>
          </a:xfrm>
          <a:prstGeom prst="rect">
            <a:avLst/>
          </a:prstGeom>
          <a:noFill/>
        </p:spPr>
        <p:txBody>
          <a:bodyPr wrap="square" rtlCol="0">
            <a:spAutoFit/>
          </a:bodyPr>
          <a:lstStyle/>
          <a:p>
            <a:r>
              <a:rPr lang="zh-CN" altLang="en-US" sz="1600" b="1"/>
              <a:t>终端零售</a:t>
            </a:r>
          </a:p>
        </p:txBody>
      </p:sp>
      <p:sp>
        <p:nvSpPr>
          <p:cNvPr id="40" name="文本框 39"/>
          <p:cNvSpPr txBox="1"/>
          <p:nvPr/>
        </p:nvSpPr>
        <p:spPr>
          <a:xfrm>
            <a:off x="1488440" y="1694815"/>
            <a:ext cx="1068070" cy="337185"/>
          </a:xfrm>
          <a:prstGeom prst="rect">
            <a:avLst/>
          </a:prstGeom>
          <a:noFill/>
        </p:spPr>
        <p:txBody>
          <a:bodyPr wrap="square" rtlCol="0">
            <a:spAutoFit/>
          </a:bodyPr>
          <a:lstStyle/>
          <a:p>
            <a:r>
              <a:rPr lang="zh-CN" altLang="en-US" sz="1600" b="1"/>
              <a:t>生产环节</a:t>
            </a:r>
          </a:p>
        </p:txBody>
      </p:sp>
      <p:sp>
        <p:nvSpPr>
          <p:cNvPr id="41" name="文本框 40"/>
          <p:cNvSpPr txBox="1"/>
          <p:nvPr/>
        </p:nvSpPr>
        <p:spPr>
          <a:xfrm>
            <a:off x="6697345" y="1694815"/>
            <a:ext cx="989330" cy="337185"/>
          </a:xfrm>
          <a:prstGeom prst="rect">
            <a:avLst/>
          </a:prstGeom>
          <a:noFill/>
        </p:spPr>
        <p:txBody>
          <a:bodyPr wrap="square" rtlCol="0">
            <a:spAutoFit/>
          </a:bodyPr>
          <a:lstStyle/>
          <a:p>
            <a:r>
              <a:rPr lang="zh-CN" altLang="en-US" sz="1600" b="1"/>
              <a:t>产业链</a:t>
            </a:r>
          </a:p>
        </p:txBody>
      </p:sp>
      <p:sp>
        <p:nvSpPr>
          <p:cNvPr id="42" name="Rectangle 55"/>
          <p:cNvSpPr/>
          <p:nvPr/>
        </p:nvSpPr>
        <p:spPr>
          <a:xfrm>
            <a:off x="3180715" y="2425065"/>
            <a:ext cx="1132840" cy="977265"/>
          </a:xfrm>
          <a:prstGeom prst="rect">
            <a:avLst/>
          </a:prstGeom>
        </p:spPr>
        <p:txBody>
          <a:bodyPr wrap="square" lIns="0" tIns="0" rIns="0" bIns="0">
            <a:spAutoFit/>
          </a:bodyPr>
          <a:lstStyle/>
          <a:p>
            <a:pPr>
              <a:lnSpc>
                <a:spcPct val="120000"/>
              </a:lnSpc>
            </a:pPr>
            <a:r>
              <a:rPr lang="zh-CN" altLang="en-US" sz="1060" b="1">
                <a:solidFill>
                  <a:schemeClr val="tx1"/>
                </a:solidFill>
                <a:effectLst>
                  <a:outerShdw blurRad="38100" dist="19050" dir="2700000" algn="tl" rotWithShape="0">
                    <a:schemeClr val="dk1">
                      <a:alpha val="40000"/>
                    </a:schemeClr>
                  </a:outerShdw>
                </a:effectLst>
                <a:sym typeface="+mn-ea"/>
              </a:rPr>
              <a:t>盈利能力较强，化妆品终端销售商毛利率水平在</a:t>
            </a:r>
            <a:r>
              <a:rPr lang="en-US" altLang="zh-CN" sz="1060" b="1">
                <a:solidFill>
                  <a:schemeClr val="tx1"/>
                </a:solidFill>
                <a:effectLst>
                  <a:outerShdw blurRad="38100" dist="19050" dir="2700000" algn="tl" rotWithShape="0">
                    <a:schemeClr val="dk1">
                      <a:alpha val="40000"/>
                    </a:schemeClr>
                  </a:outerShdw>
                </a:effectLst>
                <a:sym typeface="+mn-ea"/>
              </a:rPr>
              <a:t>25%-45%</a:t>
            </a:r>
            <a:r>
              <a:rPr lang="zh-CN" altLang="en-US" sz="1060" b="1">
                <a:solidFill>
                  <a:schemeClr val="tx1"/>
                </a:solidFill>
                <a:effectLst>
                  <a:outerShdw blurRad="38100" dist="19050" dir="2700000" algn="tl" rotWithShape="0">
                    <a:schemeClr val="dk1">
                      <a:alpha val="40000"/>
                    </a:schemeClr>
                  </a:outerShdw>
                </a:effectLst>
                <a:sym typeface="+mn-ea"/>
              </a:rPr>
              <a:t>，龙头净利率水平月</a:t>
            </a:r>
            <a:r>
              <a:rPr lang="en-US" altLang="zh-CN" sz="1060" b="1">
                <a:solidFill>
                  <a:schemeClr val="tx1"/>
                </a:solidFill>
                <a:effectLst>
                  <a:outerShdw blurRad="38100" dist="19050" dir="2700000" algn="tl" rotWithShape="0">
                    <a:schemeClr val="dk1">
                      <a:alpha val="40000"/>
                    </a:schemeClr>
                  </a:outerShdw>
                </a:effectLst>
                <a:sym typeface="+mn-ea"/>
              </a:rPr>
              <a:t>10%</a:t>
            </a:r>
            <a:r>
              <a:rPr lang="zh-CN" altLang="en-US" sz="1060" b="1">
                <a:solidFill>
                  <a:schemeClr val="tx1"/>
                </a:solidFill>
                <a:effectLst>
                  <a:outerShdw blurRad="38100" dist="19050" dir="2700000" algn="tl" rotWithShape="0">
                    <a:schemeClr val="dk1">
                      <a:alpha val="40000"/>
                    </a:schemeClr>
                  </a:outerShdw>
                </a:effectLst>
                <a:sym typeface="+mn-ea"/>
              </a:rPr>
              <a:t>。</a:t>
            </a:r>
          </a:p>
        </p:txBody>
      </p:sp>
      <p:sp>
        <p:nvSpPr>
          <p:cNvPr id="43" name="Rectangle 55"/>
          <p:cNvSpPr/>
          <p:nvPr/>
        </p:nvSpPr>
        <p:spPr>
          <a:xfrm>
            <a:off x="1187450" y="2425065"/>
            <a:ext cx="1550035" cy="1958975"/>
          </a:xfrm>
          <a:prstGeom prst="rect">
            <a:avLst/>
          </a:prstGeom>
        </p:spPr>
        <p:txBody>
          <a:bodyPr wrap="square" lIns="0" tIns="0" rIns="0" bIns="0">
            <a:spAutoFit/>
          </a:bodyPr>
          <a:lstStyle/>
          <a:p>
            <a:pPr>
              <a:lnSpc>
                <a:spcPct val="120000"/>
              </a:lnSpc>
            </a:pPr>
            <a:r>
              <a:rPr lang="zh-CN" altLang="en-US" sz="1065" b="1">
                <a:solidFill>
                  <a:schemeClr val="tx1"/>
                </a:solidFill>
                <a:effectLst>
                  <a:outerShdw blurRad="38100" dist="19050" dir="2700000" algn="tl" rotWithShape="0">
                    <a:schemeClr val="dk1">
                      <a:alpha val="40000"/>
                    </a:schemeClr>
                  </a:outerShdw>
                </a:effectLst>
                <a:sym typeface="+mn-ea"/>
              </a:rPr>
              <a:t>盈利能力最弱，以</a:t>
            </a:r>
            <a:r>
              <a:rPr lang="en-US" altLang="zh-CN" sz="1060" b="1">
                <a:solidFill>
                  <a:schemeClr val="tx1"/>
                </a:solidFill>
                <a:effectLst>
                  <a:outerShdw blurRad="38100" dist="19050" dir="2700000" algn="tl" rotWithShape="0">
                    <a:schemeClr val="dk1">
                      <a:alpha val="40000"/>
                    </a:schemeClr>
                  </a:outerShdw>
                </a:effectLst>
                <a:sym typeface="+mn-ea"/>
              </a:rPr>
              <a:t>OEM/ODM</a:t>
            </a:r>
            <a:r>
              <a:rPr lang="zh-CN" altLang="en-US" sz="1060" b="1">
                <a:solidFill>
                  <a:schemeClr val="tx1"/>
                </a:solidFill>
                <a:effectLst>
                  <a:outerShdw blurRad="38100" dist="19050" dir="2700000" algn="tl" rotWithShape="0">
                    <a:schemeClr val="dk1">
                      <a:alpha val="40000"/>
                    </a:schemeClr>
                  </a:outerShdw>
                </a:effectLst>
                <a:sym typeface="+mn-ea"/>
              </a:rPr>
              <a:t>等方式对接品牌商，或以</a:t>
            </a:r>
            <a:r>
              <a:rPr lang="en-US" altLang="zh-CN" sz="1060" b="1">
                <a:solidFill>
                  <a:schemeClr val="tx1"/>
                </a:solidFill>
                <a:effectLst>
                  <a:outerShdw blurRad="38100" dist="19050" dir="2700000" algn="tl" rotWithShape="0">
                    <a:schemeClr val="dk1">
                      <a:alpha val="40000"/>
                    </a:schemeClr>
                  </a:outerShdw>
                </a:effectLst>
                <a:sym typeface="+mn-ea"/>
              </a:rPr>
              <a:t>OBM</a:t>
            </a:r>
            <a:r>
              <a:rPr lang="zh-CN" altLang="en-US" sz="1060" b="1">
                <a:solidFill>
                  <a:schemeClr val="tx1"/>
                </a:solidFill>
                <a:effectLst>
                  <a:outerShdw blurRad="38100" dist="19050" dir="2700000" algn="tl" rotWithShape="0">
                    <a:schemeClr val="dk1">
                      <a:alpha val="40000"/>
                    </a:schemeClr>
                  </a:outerShdw>
                </a:effectLst>
                <a:sym typeface="+mn-ea"/>
              </a:rPr>
              <a:t>方式发展自有品牌；少数生产商拥有自主开发的能力，为品牌商提供新材料，新配方等。生产商毛利率水平在</a:t>
            </a:r>
            <a:r>
              <a:rPr lang="en-US" altLang="zh-CN" sz="1060" b="1">
                <a:solidFill>
                  <a:schemeClr val="tx1"/>
                </a:solidFill>
                <a:effectLst>
                  <a:outerShdw blurRad="38100" dist="19050" dir="2700000" algn="tl" rotWithShape="0">
                    <a:schemeClr val="dk1">
                      <a:alpha val="40000"/>
                    </a:schemeClr>
                  </a:outerShdw>
                </a:effectLst>
                <a:sym typeface="+mn-ea"/>
              </a:rPr>
              <a:t>15%-30%</a:t>
            </a:r>
            <a:r>
              <a:rPr lang="zh-CN" altLang="en-US" sz="1060" b="1">
                <a:solidFill>
                  <a:schemeClr val="tx1"/>
                </a:solidFill>
                <a:effectLst>
                  <a:outerShdw blurRad="38100" dist="19050" dir="2700000" algn="tl" rotWithShape="0">
                    <a:schemeClr val="dk1">
                      <a:alpha val="40000"/>
                    </a:schemeClr>
                  </a:outerShdw>
                </a:effectLst>
                <a:sym typeface="+mn-ea"/>
              </a:rPr>
              <a:t>，净利率水平</a:t>
            </a:r>
            <a:r>
              <a:rPr lang="en-US" altLang="zh-CN" sz="1060" b="1">
                <a:solidFill>
                  <a:schemeClr val="tx1"/>
                </a:solidFill>
                <a:effectLst>
                  <a:outerShdw blurRad="38100" dist="19050" dir="2700000" algn="tl" rotWithShape="0">
                    <a:schemeClr val="dk1">
                      <a:alpha val="40000"/>
                    </a:schemeClr>
                  </a:outerShdw>
                </a:effectLst>
                <a:sym typeface="+mn-ea"/>
              </a:rPr>
              <a:t>5%-10%</a:t>
            </a:r>
            <a:r>
              <a:rPr lang="zh-CN" altLang="en-US" sz="1060" b="1">
                <a:solidFill>
                  <a:schemeClr val="tx1"/>
                </a:solidFill>
                <a:effectLst>
                  <a:outerShdw blurRad="38100" dist="19050" dir="2700000" algn="tl" rotWithShape="0">
                    <a:schemeClr val="dk1">
                      <a:alpha val="40000"/>
                    </a:schemeClr>
                  </a:outerShdw>
                </a:effectLst>
                <a:sym typeface="+mn-ea"/>
              </a:rPr>
              <a:t>。</a:t>
            </a:r>
          </a:p>
          <a:p>
            <a:pPr>
              <a:lnSpc>
                <a:spcPct val="120000"/>
              </a:lnSpc>
            </a:pPr>
            <a:endParaRPr lang="zh-CN" altLang="en-US" sz="106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endParaRPr>
          </a:p>
        </p:txBody>
      </p:sp>
      <p:sp>
        <p:nvSpPr>
          <p:cNvPr id="45" name="Rectangle 55"/>
          <p:cNvSpPr/>
          <p:nvPr/>
        </p:nvSpPr>
        <p:spPr>
          <a:xfrm>
            <a:off x="1562100" y="4314825"/>
            <a:ext cx="4370705" cy="194945"/>
          </a:xfrm>
          <a:prstGeom prst="rect">
            <a:avLst/>
          </a:prstGeom>
        </p:spPr>
        <p:txBody>
          <a:bodyPr wrap="square" lIns="0" tIns="0" rIns="0" bIns="0">
            <a:spAutoFit/>
          </a:bodyPr>
          <a:lstStyle/>
          <a:p>
            <a:pPr>
              <a:lnSpc>
                <a:spcPct val="120000"/>
              </a:lnSpc>
            </a:pPr>
            <a:r>
              <a:rPr lang="zh-CN" altLang="en-US" sz="1060" b="1">
                <a:solidFill>
                  <a:schemeClr val="tx1"/>
                </a:solidFill>
                <a:effectLst>
                  <a:outerShdw blurRad="38100" dist="19050" dir="2700000" algn="tl" rotWithShape="0">
                    <a:schemeClr val="dk1">
                      <a:alpha val="40000"/>
                    </a:schemeClr>
                  </a:outerShdw>
                </a:effectLst>
                <a:sym typeface="+mn-ea"/>
              </a:rPr>
              <a:t>流通的环节中的代理商毛利率水平在</a:t>
            </a:r>
            <a:r>
              <a:rPr lang="en-US" altLang="zh-CN" sz="1060" b="1">
                <a:solidFill>
                  <a:schemeClr val="tx1"/>
                </a:solidFill>
                <a:effectLst>
                  <a:outerShdw blurRad="38100" dist="19050" dir="2700000" algn="tl" rotWithShape="0">
                    <a:schemeClr val="dk1">
                      <a:alpha val="40000"/>
                    </a:schemeClr>
                  </a:outerShdw>
                </a:effectLst>
                <a:sym typeface="+mn-ea"/>
              </a:rPr>
              <a:t>25%-35%</a:t>
            </a:r>
            <a:r>
              <a:rPr lang="zh-CN" altLang="en-US" sz="1060" b="1">
                <a:solidFill>
                  <a:schemeClr val="tx1"/>
                </a:solidFill>
                <a:effectLst>
                  <a:outerShdw blurRad="38100" dist="19050" dir="2700000" algn="tl" rotWithShape="0">
                    <a:schemeClr val="dk1">
                      <a:alpha val="40000"/>
                    </a:schemeClr>
                  </a:outerShdw>
                </a:effectLst>
                <a:sym typeface="+mn-ea"/>
              </a:rPr>
              <a:t>，其净利率水平在</a:t>
            </a:r>
            <a:r>
              <a:rPr lang="en-US" altLang="zh-CN" sz="1060" b="1">
                <a:solidFill>
                  <a:schemeClr val="tx1"/>
                </a:solidFill>
                <a:effectLst>
                  <a:outerShdw blurRad="38100" dist="19050" dir="2700000" algn="tl" rotWithShape="0">
                    <a:schemeClr val="dk1">
                      <a:alpha val="40000"/>
                    </a:schemeClr>
                  </a:outerShdw>
                </a:effectLst>
                <a:sym typeface="+mn-ea"/>
              </a:rPr>
              <a:t>5%</a:t>
            </a:r>
            <a:r>
              <a:rPr lang="zh-CN" altLang="en-US" sz="1060" b="1">
                <a:solidFill>
                  <a:schemeClr val="tx1"/>
                </a:solidFill>
                <a:effectLst>
                  <a:outerShdw blurRad="38100" dist="19050" dir="2700000" algn="tl" rotWithShape="0">
                    <a:schemeClr val="dk1">
                      <a:alpha val="40000"/>
                    </a:schemeClr>
                  </a:outerShdw>
                </a:effectLst>
                <a:sym typeface="+mn-ea"/>
              </a:rPr>
              <a:t>左右。</a:t>
            </a:r>
          </a:p>
        </p:txBody>
      </p:sp>
      <p:pic>
        <p:nvPicPr>
          <p:cNvPr id="46" name="图片 45" descr="蓝色字"/>
          <p:cNvPicPr>
            <a:picLocks noChangeAspect="1"/>
          </p:cNvPicPr>
          <p:nvPr/>
        </p:nvPicPr>
        <p:blipFill>
          <a:blip r:embed="rId4"/>
          <a:stretch>
            <a:fillRect/>
          </a:stretch>
        </p:blipFill>
        <p:spPr>
          <a:xfrm>
            <a:off x="8052435" y="137160"/>
            <a:ext cx="900007" cy="90410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9" advTm="4493">
        <p:blinds dir="vert"/>
      </p:transition>
    </mc:Choice>
    <mc:Fallback xmlns="">
      <p:transition advTm="4493">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H_Entry_1"/>
          <p:cNvSpPr/>
          <p:nvPr>
            <p:custDataLst>
              <p:tags r:id="rId1"/>
            </p:custDataLst>
          </p:nvPr>
        </p:nvSpPr>
        <p:spPr>
          <a:xfrm>
            <a:off x="608965" y="137160"/>
            <a:ext cx="3017520" cy="374015"/>
          </a:xfrm>
          <a:prstGeom prst="rect">
            <a:avLst/>
          </a:prstGeom>
          <a:noFill/>
          <a:ln>
            <a:solidFill>
              <a:srgbClr val="1F665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r>
              <a:rPr lang="zh-CN" altLang="en-US" b="1" dirty="0">
                <a:solidFill>
                  <a:schemeClr val="tx1"/>
                </a:solidFill>
                <a:latin typeface="微软雅黑" panose="020B0503020204020204" charset="-122"/>
                <a:ea typeface="微软雅黑" panose="020B0503020204020204" charset="-122"/>
              </a:rPr>
              <a:t>行业分析</a:t>
            </a:r>
            <a:r>
              <a:rPr lang="en-US" altLang="zh-CN" b="1" dirty="0">
                <a:solidFill>
                  <a:schemeClr val="tx1"/>
                </a:solidFill>
                <a:latin typeface="微软雅黑" panose="020B0503020204020204" charset="-122"/>
                <a:ea typeface="微软雅黑" panose="020B0503020204020204" charset="-122"/>
              </a:rPr>
              <a:t>——</a:t>
            </a:r>
            <a:r>
              <a:rPr lang="zh-CN" altLang="en-US" b="1" dirty="0">
                <a:solidFill>
                  <a:schemeClr val="tx1"/>
                </a:solidFill>
                <a:latin typeface="微软雅黑" panose="020B0503020204020204" charset="-122"/>
                <a:ea typeface="微软雅黑" panose="020B0503020204020204" charset="-122"/>
              </a:rPr>
              <a:t>行业发展趋势</a:t>
            </a:r>
          </a:p>
        </p:txBody>
      </p:sp>
      <p:cxnSp>
        <p:nvCxnSpPr>
          <p:cNvPr id="44" name="Straight Connector 43"/>
          <p:cNvCxnSpPr/>
          <p:nvPr/>
        </p:nvCxnSpPr>
        <p:spPr>
          <a:xfrm>
            <a:off x="1187969" y="3595707"/>
            <a:ext cx="6768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userDrawn="1"/>
        </p:nvGrpSpPr>
        <p:grpSpPr>
          <a:xfrm>
            <a:off x="90567" y="114749"/>
            <a:ext cx="396477" cy="396546"/>
            <a:chOff x="590549" y="247651"/>
            <a:chExt cx="666750" cy="666750"/>
          </a:xfrm>
        </p:grpSpPr>
        <p:sp>
          <p:nvSpPr>
            <p:cNvPr id="33" name="任意多边形 32"/>
            <p:cNvSpPr/>
            <p:nvPr userDrawn="1"/>
          </p:nvSpPr>
          <p:spPr>
            <a:xfrm rot="10800000" flipV="1">
              <a:off x="590549" y="247651"/>
              <a:ext cx="666750" cy="666750"/>
            </a:xfrm>
            <a:custGeom>
              <a:avLst/>
              <a:gdLst>
                <a:gd name="connsiteX0" fmla="*/ 0 w 6400799"/>
                <a:gd name="connsiteY0" fmla="*/ 0 h 6400799"/>
                <a:gd name="connsiteX1" fmla="*/ 6400799 w 6400799"/>
                <a:gd name="connsiteY1" fmla="*/ 6400799 h 6400799"/>
                <a:gd name="connsiteX2" fmla="*/ 0 w 6400799"/>
                <a:gd name="connsiteY2" fmla="*/ 6400799 h 6400799"/>
              </a:gdLst>
              <a:ahLst/>
              <a:cxnLst>
                <a:cxn ang="0">
                  <a:pos x="connsiteX0" y="connsiteY0"/>
                </a:cxn>
                <a:cxn ang="0">
                  <a:pos x="connsiteX1" y="connsiteY1"/>
                </a:cxn>
                <a:cxn ang="0">
                  <a:pos x="connsiteX2" y="connsiteY2"/>
                </a:cxn>
              </a:cxnLst>
              <a:rect l="l" t="t" r="r" b="b"/>
              <a:pathLst>
                <a:path w="6400799" h="6400799">
                  <a:moveTo>
                    <a:pt x="0" y="0"/>
                  </a:moveTo>
                  <a:lnTo>
                    <a:pt x="6400799" y="6400799"/>
                  </a:lnTo>
                  <a:lnTo>
                    <a:pt x="0" y="6400799"/>
                  </a:lnTo>
                  <a:close/>
                </a:path>
              </a:pathLst>
            </a:custGeom>
            <a:solidFill>
              <a:schemeClr val="accent1"/>
            </a:solidFill>
            <a:ln>
              <a:noFill/>
            </a:ln>
            <a:effectLst>
              <a:outerShdw blurRad="419100" dist="38100" dir="16200000" sx="62000" sy="62000" rotWithShape="0">
                <a:prstClr val="black">
                  <a:alpha val="9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50" dirty="0">
                <a:ln>
                  <a:solidFill>
                    <a:schemeClr val="bg1"/>
                  </a:solidFill>
                </a:ln>
              </a:endParaRPr>
            </a:p>
          </p:txBody>
        </p:sp>
        <p:sp>
          <p:nvSpPr>
            <p:cNvPr id="34" name="任意多边形 33"/>
            <p:cNvSpPr/>
            <p:nvPr userDrawn="1"/>
          </p:nvSpPr>
          <p:spPr>
            <a:xfrm rot="10800000" flipV="1">
              <a:off x="919162" y="576264"/>
              <a:ext cx="338136" cy="338136"/>
            </a:xfrm>
            <a:custGeom>
              <a:avLst/>
              <a:gdLst>
                <a:gd name="connsiteX0" fmla="*/ 0 w 6400799"/>
                <a:gd name="connsiteY0" fmla="*/ 0 h 6400799"/>
                <a:gd name="connsiteX1" fmla="*/ 6400799 w 6400799"/>
                <a:gd name="connsiteY1" fmla="*/ 6400799 h 6400799"/>
                <a:gd name="connsiteX2" fmla="*/ 0 w 6400799"/>
                <a:gd name="connsiteY2" fmla="*/ 6400799 h 6400799"/>
              </a:gdLst>
              <a:ahLst/>
              <a:cxnLst>
                <a:cxn ang="0">
                  <a:pos x="connsiteX0" y="connsiteY0"/>
                </a:cxn>
                <a:cxn ang="0">
                  <a:pos x="connsiteX1" y="connsiteY1"/>
                </a:cxn>
                <a:cxn ang="0">
                  <a:pos x="connsiteX2" y="connsiteY2"/>
                </a:cxn>
              </a:cxnLst>
              <a:rect l="l" t="t" r="r" b="b"/>
              <a:pathLst>
                <a:path w="6400799" h="6400799">
                  <a:moveTo>
                    <a:pt x="0" y="0"/>
                  </a:moveTo>
                  <a:lnTo>
                    <a:pt x="6400799" y="6400799"/>
                  </a:lnTo>
                  <a:lnTo>
                    <a:pt x="0" y="6400799"/>
                  </a:lnTo>
                  <a:close/>
                </a:path>
              </a:pathLst>
            </a:custGeom>
            <a:solidFill>
              <a:schemeClr val="accent2"/>
            </a:solidFill>
            <a:ln>
              <a:noFill/>
            </a:ln>
            <a:effectLst>
              <a:outerShdw blurRad="419100" dist="38100" dir="16200000" sx="62000" sy="62000" rotWithShape="0">
                <a:prstClr val="black">
                  <a:alpha val="9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50" dirty="0">
                <a:ln>
                  <a:solidFill>
                    <a:schemeClr val="bg1"/>
                  </a:solidFill>
                </a:ln>
              </a:endParaRPr>
            </a:p>
          </p:txBody>
        </p:sp>
      </p:grpSp>
      <p:sp>
        <p:nvSpPr>
          <p:cNvPr id="35" name="Freeform 9"/>
          <p:cNvSpPr/>
          <p:nvPr/>
        </p:nvSpPr>
        <p:spPr bwMode="auto">
          <a:xfrm>
            <a:off x="8413115" y="4384040"/>
            <a:ext cx="730885" cy="759460"/>
          </a:xfrm>
          <a:custGeom>
            <a:avLst/>
            <a:gdLst>
              <a:gd name="T0" fmla="*/ 2517306 w 1817"/>
              <a:gd name="T1" fmla="*/ 0 h 1941"/>
              <a:gd name="T2" fmla="*/ 4083878 w 1817"/>
              <a:gd name="T3" fmla="*/ 0 h 1941"/>
              <a:gd name="T4" fmla="*/ 4083878 w 1817"/>
              <a:gd name="T5" fmla="*/ 4349001 h 1941"/>
              <a:gd name="T6" fmla="*/ 0 w 1817"/>
              <a:gd name="T7" fmla="*/ 4349001 h 1941"/>
              <a:gd name="T8" fmla="*/ 2517306 w 1817"/>
              <a:gd name="T9" fmla="*/ 0 h 1941"/>
              <a:gd name="T10" fmla="*/ 0 60000 65536"/>
              <a:gd name="T11" fmla="*/ 0 60000 65536"/>
              <a:gd name="T12" fmla="*/ 0 60000 65536"/>
              <a:gd name="T13" fmla="*/ 0 60000 65536"/>
              <a:gd name="T14" fmla="*/ 0 60000 65536"/>
              <a:gd name="T15" fmla="*/ 0 w 1817"/>
              <a:gd name="T16" fmla="*/ 0 h 1941"/>
              <a:gd name="T17" fmla="*/ 1817 w 1817"/>
              <a:gd name="T18" fmla="*/ 1941 h 1941"/>
            </a:gdLst>
            <a:ahLst/>
            <a:cxnLst>
              <a:cxn ang="T10">
                <a:pos x="T0" y="T1"/>
              </a:cxn>
              <a:cxn ang="T11">
                <a:pos x="T2" y="T3"/>
              </a:cxn>
              <a:cxn ang="T12">
                <a:pos x="T4" y="T5"/>
              </a:cxn>
              <a:cxn ang="T13">
                <a:pos x="T6" y="T7"/>
              </a:cxn>
              <a:cxn ang="T14">
                <a:pos x="T8" y="T9"/>
              </a:cxn>
            </a:cxnLst>
            <a:rect l="T15" t="T16" r="T17" b="T18"/>
            <a:pathLst>
              <a:path w="1817" h="1941">
                <a:moveTo>
                  <a:pt x="1120" y="0"/>
                </a:moveTo>
                <a:lnTo>
                  <a:pt x="1817" y="0"/>
                </a:lnTo>
                <a:lnTo>
                  <a:pt x="1817" y="1941"/>
                </a:lnTo>
                <a:lnTo>
                  <a:pt x="0" y="1941"/>
                </a:lnTo>
                <a:lnTo>
                  <a:pt x="112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36" name="Freeform 9"/>
          <p:cNvSpPr/>
          <p:nvPr/>
        </p:nvSpPr>
        <p:spPr bwMode="auto">
          <a:xfrm>
            <a:off x="8052435" y="4034155"/>
            <a:ext cx="1091565" cy="1109345"/>
          </a:xfrm>
          <a:custGeom>
            <a:avLst/>
            <a:gdLst>
              <a:gd name="T0" fmla="*/ 2517306 w 1817"/>
              <a:gd name="T1" fmla="*/ 0 h 1941"/>
              <a:gd name="T2" fmla="*/ 4083878 w 1817"/>
              <a:gd name="T3" fmla="*/ 0 h 1941"/>
              <a:gd name="T4" fmla="*/ 4083878 w 1817"/>
              <a:gd name="T5" fmla="*/ 4349001 h 1941"/>
              <a:gd name="T6" fmla="*/ 0 w 1817"/>
              <a:gd name="T7" fmla="*/ 4349001 h 1941"/>
              <a:gd name="T8" fmla="*/ 2517306 w 1817"/>
              <a:gd name="T9" fmla="*/ 0 h 1941"/>
              <a:gd name="T10" fmla="*/ 0 60000 65536"/>
              <a:gd name="T11" fmla="*/ 0 60000 65536"/>
              <a:gd name="T12" fmla="*/ 0 60000 65536"/>
              <a:gd name="T13" fmla="*/ 0 60000 65536"/>
              <a:gd name="T14" fmla="*/ 0 60000 65536"/>
              <a:gd name="T15" fmla="*/ 0 w 1817"/>
              <a:gd name="T16" fmla="*/ 0 h 1941"/>
              <a:gd name="T17" fmla="*/ 1817 w 1817"/>
              <a:gd name="T18" fmla="*/ 1941 h 1941"/>
            </a:gdLst>
            <a:ahLst/>
            <a:cxnLst>
              <a:cxn ang="T10">
                <a:pos x="T0" y="T1"/>
              </a:cxn>
              <a:cxn ang="T11">
                <a:pos x="T2" y="T3"/>
              </a:cxn>
              <a:cxn ang="T12">
                <a:pos x="T4" y="T5"/>
              </a:cxn>
              <a:cxn ang="T13">
                <a:pos x="T6" y="T7"/>
              </a:cxn>
              <a:cxn ang="T14">
                <a:pos x="T8" y="T9"/>
              </a:cxn>
            </a:cxnLst>
            <a:rect l="T15" t="T16" r="T17" b="T18"/>
            <a:pathLst>
              <a:path w="1817" h="1941">
                <a:moveTo>
                  <a:pt x="1120" y="0"/>
                </a:moveTo>
                <a:lnTo>
                  <a:pt x="1817" y="0"/>
                </a:lnTo>
                <a:lnTo>
                  <a:pt x="1817" y="1941"/>
                </a:lnTo>
                <a:lnTo>
                  <a:pt x="0" y="1941"/>
                </a:lnTo>
                <a:lnTo>
                  <a:pt x="112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2" name="文本框 1"/>
          <p:cNvSpPr txBox="1"/>
          <p:nvPr/>
        </p:nvSpPr>
        <p:spPr>
          <a:xfrm>
            <a:off x="803275" y="1341120"/>
            <a:ext cx="7152005" cy="2306955"/>
          </a:xfrm>
          <a:prstGeom prst="rect">
            <a:avLst/>
          </a:prstGeom>
          <a:noFill/>
        </p:spPr>
        <p:txBody>
          <a:bodyPr wrap="square" rtlCol="0">
            <a:spAutoFit/>
          </a:bodyPr>
          <a:lstStyle/>
          <a:p>
            <a:r>
              <a:rPr lang="zh-CN" altLang="en-US">
                <a:solidFill>
                  <a:schemeClr val="tx1"/>
                </a:solidFill>
                <a:effectLst>
                  <a:outerShdw blurRad="38100" dist="19050" dir="2700000" algn="tl" rotWithShape="0">
                    <a:schemeClr val="dk1">
                      <a:alpha val="40000"/>
                    </a:schemeClr>
                  </a:outerShdw>
                </a:effectLst>
                <a:sym typeface="+mn-ea"/>
              </a:rPr>
              <a:t>我国化妆品市场为全球第二大，规模已经超过</a:t>
            </a:r>
            <a:r>
              <a:rPr lang="en-US" altLang="zh-CN">
                <a:solidFill>
                  <a:schemeClr val="tx1"/>
                </a:solidFill>
                <a:effectLst>
                  <a:outerShdw blurRad="38100" dist="19050" dir="2700000" algn="tl" rotWithShape="0">
                    <a:schemeClr val="dk1">
                      <a:alpha val="40000"/>
                    </a:schemeClr>
                  </a:outerShdw>
                </a:effectLst>
                <a:sym typeface="+mn-ea"/>
              </a:rPr>
              <a:t>3000</a:t>
            </a:r>
            <a:r>
              <a:rPr lang="zh-CN" altLang="en-US">
                <a:solidFill>
                  <a:schemeClr val="tx1"/>
                </a:solidFill>
                <a:effectLst>
                  <a:outerShdw blurRad="38100" dist="19050" dir="2700000" algn="tl" rotWithShape="0">
                    <a:schemeClr val="dk1">
                      <a:alpha val="40000"/>
                    </a:schemeClr>
                  </a:outerShdw>
                </a:effectLst>
                <a:sym typeface="+mn-ea"/>
              </a:rPr>
              <a:t>亿，行业</a:t>
            </a:r>
            <a:r>
              <a:rPr lang="en-US" altLang="zh-CN">
                <a:solidFill>
                  <a:schemeClr val="tx1"/>
                </a:solidFill>
                <a:effectLst>
                  <a:outerShdw blurRad="38100" dist="19050" dir="2700000" algn="tl" rotWithShape="0">
                    <a:schemeClr val="dk1">
                      <a:alpha val="40000"/>
                    </a:schemeClr>
                  </a:outerShdw>
                </a:effectLst>
                <a:sym typeface="+mn-ea"/>
              </a:rPr>
              <a:t>CAGR</a:t>
            </a:r>
            <a:r>
              <a:rPr lang="zh-CN" altLang="en-US">
                <a:solidFill>
                  <a:schemeClr val="tx1"/>
                </a:solidFill>
                <a:effectLst>
                  <a:outerShdw blurRad="38100" dist="19050" dir="2700000" algn="tl" rotWithShape="0">
                    <a:schemeClr val="dk1">
                      <a:alpha val="40000"/>
                    </a:schemeClr>
                  </a:outerShdw>
                </a:effectLst>
                <a:sym typeface="+mn-ea"/>
              </a:rPr>
              <a:t>高达</a:t>
            </a:r>
            <a:r>
              <a:rPr lang="en-US" altLang="zh-CN">
                <a:solidFill>
                  <a:schemeClr val="tx1"/>
                </a:solidFill>
                <a:effectLst>
                  <a:outerShdw blurRad="38100" dist="19050" dir="2700000" algn="tl" rotWithShape="0">
                    <a:schemeClr val="dk1">
                      <a:alpha val="40000"/>
                    </a:schemeClr>
                  </a:outerShdw>
                </a:effectLst>
                <a:sym typeface="+mn-ea"/>
              </a:rPr>
              <a:t>9.1%</a:t>
            </a:r>
            <a:r>
              <a:rPr lang="zh-CN" altLang="en-US">
                <a:solidFill>
                  <a:schemeClr val="tx1"/>
                </a:solidFill>
                <a:effectLst>
                  <a:outerShdw blurRad="38100" dist="19050" dir="2700000" algn="tl" rotWithShape="0">
                    <a:schemeClr val="dk1">
                      <a:alpha val="40000"/>
                    </a:schemeClr>
                  </a:outerShdw>
                </a:effectLst>
                <a:sym typeface="+mn-ea"/>
              </a:rPr>
              <a:t>。</a:t>
            </a:r>
          </a:p>
          <a:p>
            <a:r>
              <a:rPr lang="zh-CN" altLang="en-US">
                <a:solidFill>
                  <a:schemeClr val="tx1"/>
                </a:solidFill>
                <a:effectLst>
                  <a:outerShdw blurRad="38100" dist="19050" dir="2700000" algn="tl" rotWithShape="0">
                    <a:schemeClr val="dk1">
                      <a:alpha val="40000"/>
                    </a:schemeClr>
                  </a:outerShdw>
                </a:effectLst>
                <a:sym typeface="+mn-ea"/>
              </a:rPr>
              <a:t>据统计，</a:t>
            </a:r>
            <a:r>
              <a:rPr lang="en-US" altLang="zh-CN">
                <a:solidFill>
                  <a:schemeClr val="tx1"/>
                </a:solidFill>
                <a:effectLst>
                  <a:outerShdw blurRad="38100" dist="19050" dir="2700000" algn="tl" rotWithShape="0">
                    <a:schemeClr val="dk1">
                      <a:alpha val="40000"/>
                    </a:schemeClr>
                  </a:outerShdw>
                </a:effectLst>
                <a:sym typeface="+mn-ea"/>
              </a:rPr>
              <a:t>2015</a:t>
            </a:r>
            <a:r>
              <a:rPr lang="zh-CN" altLang="en-US">
                <a:solidFill>
                  <a:schemeClr val="tx1"/>
                </a:solidFill>
                <a:effectLst>
                  <a:outerShdw blurRad="38100" dist="19050" dir="2700000" algn="tl" rotWithShape="0">
                    <a:schemeClr val="dk1">
                      <a:alpha val="40000"/>
                    </a:schemeClr>
                  </a:outerShdw>
                </a:effectLst>
                <a:sym typeface="+mn-ea"/>
              </a:rPr>
              <a:t>年我国化妆品市场规模为</a:t>
            </a:r>
            <a:r>
              <a:rPr lang="en-US" altLang="zh-CN">
                <a:solidFill>
                  <a:schemeClr val="tx1"/>
                </a:solidFill>
                <a:effectLst>
                  <a:outerShdw blurRad="38100" dist="19050" dir="2700000" algn="tl" rotWithShape="0">
                    <a:schemeClr val="dk1">
                      <a:alpha val="40000"/>
                    </a:schemeClr>
                  </a:outerShdw>
                </a:effectLst>
                <a:sym typeface="+mn-ea"/>
              </a:rPr>
              <a:t>3156</a:t>
            </a:r>
            <a:r>
              <a:rPr lang="zh-CN" altLang="en-US">
                <a:solidFill>
                  <a:schemeClr val="tx1"/>
                </a:solidFill>
                <a:effectLst>
                  <a:outerShdw blurRad="38100" dist="19050" dir="2700000" algn="tl" rotWithShape="0">
                    <a:schemeClr val="dk1">
                      <a:alpha val="40000"/>
                    </a:schemeClr>
                  </a:outerShdw>
                </a:effectLst>
                <a:sym typeface="+mn-ea"/>
              </a:rPr>
              <a:t>亿元，我国成为仅次于美国的全球第二化妆品消费国。过去五年我国化妆品行业</a:t>
            </a:r>
            <a:r>
              <a:rPr lang="en-US" altLang="zh-CN">
                <a:solidFill>
                  <a:schemeClr val="tx1"/>
                </a:solidFill>
                <a:effectLst>
                  <a:outerShdw blurRad="38100" dist="19050" dir="2700000" algn="tl" rotWithShape="0">
                    <a:schemeClr val="dk1">
                      <a:alpha val="40000"/>
                    </a:schemeClr>
                  </a:outerShdw>
                </a:effectLst>
                <a:sym typeface="+mn-ea"/>
              </a:rPr>
              <a:t>CAGR</a:t>
            </a:r>
            <a:r>
              <a:rPr lang="zh-CN" altLang="en-US">
                <a:solidFill>
                  <a:schemeClr val="tx1"/>
                </a:solidFill>
                <a:effectLst>
                  <a:outerShdw blurRad="38100" dist="19050" dir="2700000" algn="tl" rotWithShape="0">
                    <a:schemeClr val="dk1">
                      <a:alpha val="40000"/>
                    </a:schemeClr>
                  </a:outerShdw>
                </a:effectLst>
                <a:sym typeface="+mn-ea"/>
              </a:rPr>
              <a:t>（年复合增长率）为</a:t>
            </a:r>
            <a:r>
              <a:rPr lang="en-US" altLang="zh-CN">
                <a:solidFill>
                  <a:schemeClr val="tx1"/>
                </a:solidFill>
                <a:effectLst>
                  <a:outerShdw blurRad="38100" dist="19050" dir="2700000" algn="tl" rotWithShape="0">
                    <a:schemeClr val="dk1">
                      <a:alpha val="40000"/>
                    </a:schemeClr>
                  </a:outerShdw>
                </a:effectLst>
                <a:sym typeface="+mn-ea"/>
              </a:rPr>
              <a:t>9.1%</a:t>
            </a:r>
            <a:r>
              <a:rPr lang="zh-CN" altLang="en-US">
                <a:solidFill>
                  <a:schemeClr val="tx1"/>
                </a:solidFill>
                <a:effectLst>
                  <a:outerShdw blurRad="38100" dist="19050" dir="2700000" algn="tl" rotWithShape="0">
                    <a:schemeClr val="dk1">
                      <a:alpha val="40000"/>
                    </a:schemeClr>
                  </a:outerShdw>
                </a:effectLst>
                <a:sym typeface="+mn-ea"/>
              </a:rPr>
              <a:t>，远高于全球平均</a:t>
            </a:r>
            <a:r>
              <a:rPr lang="en-US" altLang="zh-CN">
                <a:solidFill>
                  <a:schemeClr val="tx1"/>
                </a:solidFill>
                <a:effectLst>
                  <a:outerShdw blurRad="38100" dist="19050" dir="2700000" algn="tl" rotWithShape="0">
                    <a:schemeClr val="dk1">
                      <a:alpha val="40000"/>
                    </a:schemeClr>
                  </a:outerShdw>
                </a:effectLst>
                <a:sym typeface="+mn-ea"/>
              </a:rPr>
              <a:t>CAGR</a:t>
            </a:r>
            <a:r>
              <a:rPr lang="zh-CN" altLang="en-US">
                <a:solidFill>
                  <a:schemeClr val="tx1"/>
                </a:solidFill>
                <a:effectLst>
                  <a:outerShdw blurRad="38100" dist="19050" dir="2700000" algn="tl" rotWithShape="0">
                    <a:schemeClr val="dk1">
                      <a:alpha val="40000"/>
                    </a:schemeClr>
                  </a:outerShdw>
                </a:effectLst>
                <a:sym typeface="+mn-ea"/>
              </a:rPr>
              <a:t>的</a:t>
            </a:r>
            <a:r>
              <a:rPr lang="en-US" altLang="zh-CN">
                <a:solidFill>
                  <a:schemeClr val="tx1"/>
                </a:solidFill>
                <a:effectLst>
                  <a:outerShdw blurRad="38100" dist="19050" dir="2700000" algn="tl" rotWithShape="0">
                    <a:schemeClr val="dk1">
                      <a:alpha val="40000"/>
                    </a:schemeClr>
                  </a:outerShdw>
                </a:effectLst>
                <a:sym typeface="+mn-ea"/>
              </a:rPr>
              <a:t>4.1%</a:t>
            </a:r>
            <a:r>
              <a:rPr lang="zh-CN" altLang="en-US">
                <a:solidFill>
                  <a:schemeClr val="tx1"/>
                </a:solidFill>
                <a:effectLst>
                  <a:outerShdw blurRad="38100" dist="19050" dir="2700000" algn="tl" rotWithShape="0">
                    <a:schemeClr val="dk1">
                      <a:alpha val="40000"/>
                    </a:schemeClr>
                  </a:outerShdw>
                </a:effectLst>
                <a:sym typeface="+mn-ea"/>
              </a:rPr>
              <a:t>。</a:t>
            </a:r>
          </a:p>
          <a:p>
            <a:r>
              <a:rPr lang="zh-CN" altLang="en-US">
                <a:solidFill>
                  <a:schemeClr val="tx1"/>
                </a:solidFill>
                <a:effectLst>
                  <a:outerShdw blurRad="38100" dist="19050" dir="2700000" algn="tl" rotWithShape="0">
                    <a:schemeClr val="dk1">
                      <a:alpha val="40000"/>
                    </a:schemeClr>
                  </a:outerShdw>
                </a:effectLst>
                <a:sym typeface="+mn-ea"/>
              </a:rPr>
              <a:t>预计</a:t>
            </a:r>
            <a:r>
              <a:rPr lang="en-US" altLang="zh-CN">
                <a:solidFill>
                  <a:schemeClr val="tx1"/>
                </a:solidFill>
                <a:effectLst>
                  <a:outerShdw blurRad="38100" dist="19050" dir="2700000" algn="tl" rotWithShape="0">
                    <a:schemeClr val="dk1">
                      <a:alpha val="40000"/>
                    </a:schemeClr>
                  </a:outerShdw>
                </a:effectLst>
                <a:sym typeface="+mn-ea"/>
              </a:rPr>
              <a:t>2019</a:t>
            </a:r>
            <a:r>
              <a:rPr lang="zh-CN" altLang="en-US">
                <a:solidFill>
                  <a:schemeClr val="tx1"/>
                </a:solidFill>
                <a:effectLst>
                  <a:outerShdw blurRad="38100" dist="19050" dir="2700000" algn="tl" rotWithShape="0">
                    <a:schemeClr val="dk1">
                      <a:alpha val="40000"/>
                    </a:schemeClr>
                  </a:outerShdw>
                </a:effectLst>
                <a:sym typeface="+mn-ea"/>
              </a:rPr>
              <a:t>年，我国化妆品行业市场规模可达</a:t>
            </a:r>
            <a:r>
              <a:rPr lang="en-US" altLang="zh-CN">
                <a:solidFill>
                  <a:schemeClr val="tx1"/>
                </a:solidFill>
                <a:effectLst>
                  <a:outerShdw blurRad="38100" dist="19050" dir="2700000" algn="tl" rotWithShape="0">
                    <a:schemeClr val="dk1">
                      <a:alpha val="40000"/>
                    </a:schemeClr>
                  </a:outerShdw>
                </a:effectLst>
                <a:sym typeface="+mn-ea"/>
              </a:rPr>
              <a:t>4906</a:t>
            </a:r>
            <a:r>
              <a:rPr lang="zh-CN" altLang="en-US">
                <a:solidFill>
                  <a:schemeClr val="tx1"/>
                </a:solidFill>
                <a:effectLst>
                  <a:outerShdw blurRad="38100" dist="19050" dir="2700000" algn="tl" rotWithShape="0">
                    <a:schemeClr val="dk1">
                      <a:alpha val="40000"/>
                    </a:schemeClr>
                  </a:outerShdw>
                </a:effectLst>
                <a:sym typeface="+mn-ea"/>
              </a:rPr>
              <a:t>亿元。国内的化妆品市场规模大，并持续攀升。</a:t>
            </a:r>
          </a:p>
          <a:p>
            <a:endParaRPr lang="zh-CN" altLang="en-US"/>
          </a:p>
        </p:txBody>
      </p:sp>
      <p:pic>
        <p:nvPicPr>
          <p:cNvPr id="3" name="图片 2" descr="蓝色字"/>
          <p:cNvPicPr>
            <a:picLocks noChangeAspect="1"/>
          </p:cNvPicPr>
          <p:nvPr/>
        </p:nvPicPr>
        <p:blipFill>
          <a:blip r:embed="rId4"/>
          <a:stretch>
            <a:fillRect/>
          </a:stretch>
        </p:blipFill>
        <p:spPr>
          <a:xfrm>
            <a:off x="8052435" y="137160"/>
            <a:ext cx="900007" cy="90410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9" advTm="4493">
        <p:blinds dir="vert"/>
      </p:transition>
    </mc:Choice>
    <mc:Fallback xmlns="">
      <p:transition advTm="4493">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百货"/>
          <p:cNvPicPr>
            <a:picLocks noChangeAspect="1"/>
          </p:cNvPicPr>
          <p:nvPr/>
        </p:nvPicPr>
        <p:blipFill>
          <a:blip r:embed="rId4"/>
          <a:srcRect r="1523" b="-728"/>
          <a:stretch>
            <a:fillRect/>
          </a:stretch>
        </p:blipFill>
        <p:spPr>
          <a:xfrm>
            <a:off x="487045" y="668655"/>
            <a:ext cx="1917065" cy="1398905"/>
          </a:xfrm>
          <a:prstGeom prst="hexagon">
            <a:avLst/>
          </a:prstGeom>
        </p:spPr>
      </p:pic>
      <p:sp>
        <p:nvSpPr>
          <p:cNvPr id="17" name="MH_Entry_1"/>
          <p:cNvSpPr/>
          <p:nvPr>
            <p:custDataLst>
              <p:tags r:id="rId1"/>
            </p:custDataLst>
          </p:nvPr>
        </p:nvSpPr>
        <p:spPr>
          <a:xfrm>
            <a:off x="608965" y="137160"/>
            <a:ext cx="3017520" cy="374015"/>
          </a:xfrm>
          <a:prstGeom prst="rect">
            <a:avLst/>
          </a:prstGeom>
          <a:noFill/>
          <a:ln>
            <a:solidFill>
              <a:srgbClr val="1F665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r>
              <a:rPr lang="zh-CN" altLang="en-US" b="1" dirty="0">
                <a:solidFill>
                  <a:schemeClr val="tx1"/>
                </a:solidFill>
                <a:latin typeface="微软雅黑" panose="020B0503020204020204" charset="-122"/>
                <a:ea typeface="微软雅黑" panose="020B0503020204020204" charset="-122"/>
              </a:rPr>
              <a:t>行业分析</a:t>
            </a:r>
            <a:r>
              <a:rPr lang="en-US" altLang="zh-CN" b="1" dirty="0">
                <a:solidFill>
                  <a:schemeClr val="tx1"/>
                </a:solidFill>
                <a:latin typeface="微软雅黑" panose="020B0503020204020204" charset="-122"/>
                <a:ea typeface="微软雅黑" panose="020B0503020204020204" charset="-122"/>
              </a:rPr>
              <a:t>——</a:t>
            </a:r>
            <a:r>
              <a:rPr lang="zh-CN" altLang="en-US" b="1" dirty="0">
                <a:solidFill>
                  <a:schemeClr val="tx1"/>
                </a:solidFill>
                <a:latin typeface="微软雅黑" panose="020B0503020204020204" charset="-122"/>
                <a:ea typeface="微软雅黑" panose="020B0503020204020204" charset="-122"/>
              </a:rPr>
              <a:t>渠道</a:t>
            </a:r>
          </a:p>
        </p:txBody>
      </p:sp>
      <p:cxnSp>
        <p:nvCxnSpPr>
          <p:cNvPr id="44" name="Straight Connector 43"/>
          <p:cNvCxnSpPr/>
          <p:nvPr/>
        </p:nvCxnSpPr>
        <p:spPr>
          <a:xfrm>
            <a:off x="2404745" y="3336925"/>
            <a:ext cx="5712460" cy="1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userDrawn="1"/>
        </p:nvGrpSpPr>
        <p:grpSpPr>
          <a:xfrm>
            <a:off x="90567" y="114749"/>
            <a:ext cx="396477" cy="396546"/>
            <a:chOff x="590549" y="247651"/>
            <a:chExt cx="666750" cy="666750"/>
          </a:xfrm>
        </p:grpSpPr>
        <p:sp>
          <p:nvSpPr>
            <p:cNvPr id="33" name="任意多边形 32"/>
            <p:cNvSpPr/>
            <p:nvPr userDrawn="1"/>
          </p:nvSpPr>
          <p:spPr>
            <a:xfrm rot="10800000" flipV="1">
              <a:off x="590549" y="247651"/>
              <a:ext cx="666750" cy="666750"/>
            </a:xfrm>
            <a:custGeom>
              <a:avLst/>
              <a:gdLst>
                <a:gd name="connsiteX0" fmla="*/ 0 w 6400799"/>
                <a:gd name="connsiteY0" fmla="*/ 0 h 6400799"/>
                <a:gd name="connsiteX1" fmla="*/ 6400799 w 6400799"/>
                <a:gd name="connsiteY1" fmla="*/ 6400799 h 6400799"/>
                <a:gd name="connsiteX2" fmla="*/ 0 w 6400799"/>
                <a:gd name="connsiteY2" fmla="*/ 6400799 h 6400799"/>
              </a:gdLst>
              <a:ahLst/>
              <a:cxnLst>
                <a:cxn ang="0">
                  <a:pos x="connsiteX0" y="connsiteY0"/>
                </a:cxn>
                <a:cxn ang="0">
                  <a:pos x="connsiteX1" y="connsiteY1"/>
                </a:cxn>
                <a:cxn ang="0">
                  <a:pos x="connsiteX2" y="connsiteY2"/>
                </a:cxn>
              </a:cxnLst>
              <a:rect l="l" t="t" r="r" b="b"/>
              <a:pathLst>
                <a:path w="6400799" h="6400799">
                  <a:moveTo>
                    <a:pt x="0" y="0"/>
                  </a:moveTo>
                  <a:lnTo>
                    <a:pt x="6400799" y="6400799"/>
                  </a:lnTo>
                  <a:lnTo>
                    <a:pt x="0" y="6400799"/>
                  </a:lnTo>
                  <a:close/>
                </a:path>
              </a:pathLst>
            </a:custGeom>
            <a:solidFill>
              <a:schemeClr val="accent1"/>
            </a:solidFill>
            <a:ln>
              <a:noFill/>
            </a:ln>
            <a:effectLst>
              <a:outerShdw blurRad="419100" dist="38100" dir="16200000" sx="62000" sy="62000" rotWithShape="0">
                <a:prstClr val="black">
                  <a:alpha val="9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50" dirty="0">
                <a:ln>
                  <a:solidFill>
                    <a:schemeClr val="bg1"/>
                  </a:solidFill>
                </a:ln>
              </a:endParaRPr>
            </a:p>
          </p:txBody>
        </p:sp>
        <p:sp>
          <p:nvSpPr>
            <p:cNvPr id="34" name="任意多边形 33"/>
            <p:cNvSpPr/>
            <p:nvPr userDrawn="1"/>
          </p:nvSpPr>
          <p:spPr>
            <a:xfrm rot="10800000" flipV="1">
              <a:off x="919162" y="576264"/>
              <a:ext cx="338136" cy="338136"/>
            </a:xfrm>
            <a:custGeom>
              <a:avLst/>
              <a:gdLst>
                <a:gd name="connsiteX0" fmla="*/ 0 w 6400799"/>
                <a:gd name="connsiteY0" fmla="*/ 0 h 6400799"/>
                <a:gd name="connsiteX1" fmla="*/ 6400799 w 6400799"/>
                <a:gd name="connsiteY1" fmla="*/ 6400799 h 6400799"/>
                <a:gd name="connsiteX2" fmla="*/ 0 w 6400799"/>
                <a:gd name="connsiteY2" fmla="*/ 6400799 h 6400799"/>
              </a:gdLst>
              <a:ahLst/>
              <a:cxnLst>
                <a:cxn ang="0">
                  <a:pos x="connsiteX0" y="connsiteY0"/>
                </a:cxn>
                <a:cxn ang="0">
                  <a:pos x="connsiteX1" y="connsiteY1"/>
                </a:cxn>
                <a:cxn ang="0">
                  <a:pos x="connsiteX2" y="connsiteY2"/>
                </a:cxn>
              </a:cxnLst>
              <a:rect l="l" t="t" r="r" b="b"/>
              <a:pathLst>
                <a:path w="6400799" h="6400799">
                  <a:moveTo>
                    <a:pt x="0" y="0"/>
                  </a:moveTo>
                  <a:lnTo>
                    <a:pt x="6400799" y="6400799"/>
                  </a:lnTo>
                  <a:lnTo>
                    <a:pt x="0" y="6400799"/>
                  </a:lnTo>
                  <a:close/>
                </a:path>
              </a:pathLst>
            </a:custGeom>
            <a:solidFill>
              <a:schemeClr val="accent2"/>
            </a:solidFill>
            <a:ln>
              <a:noFill/>
            </a:ln>
            <a:effectLst>
              <a:outerShdw blurRad="419100" dist="38100" dir="16200000" sx="62000" sy="62000" rotWithShape="0">
                <a:prstClr val="black">
                  <a:alpha val="9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50" dirty="0">
                <a:ln>
                  <a:solidFill>
                    <a:schemeClr val="bg1"/>
                  </a:solidFill>
                </a:ln>
              </a:endParaRPr>
            </a:p>
          </p:txBody>
        </p:sp>
      </p:grpSp>
      <p:sp>
        <p:nvSpPr>
          <p:cNvPr id="35" name="Freeform 9"/>
          <p:cNvSpPr/>
          <p:nvPr/>
        </p:nvSpPr>
        <p:spPr bwMode="auto">
          <a:xfrm>
            <a:off x="8413115" y="4384040"/>
            <a:ext cx="730885" cy="759460"/>
          </a:xfrm>
          <a:custGeom>
            <a:avLst/>
            <a:gdLst>
              <a:gd name="T0" fmla="*/ 2517306 w 1817"/>
              <a:gd name="T1" fmla="*/ 0 h 1941"/>
              <a:gd name="T2" fmla="*/ 4083878 w 1817"/>
              <a:gd name="T3" fmla="*/ 0 h 1941"/>
              <a:gd name="T4" fmla="*/ 4083878 w 1817"/>
              <a:gd name="T5" fmla="*/ 4349001 h 1941"/>
              <a:gd name="T6" fmla="*/ 0 w 1817"/>
              <a:gd name="T7" fmla="*/ 4349001 h 1941"/>
              <a:gd name="T8" fmla="*/ 2517306 w 1817"/>
              <a:gd name="T9" fmla="*/ 0 h 1941"/>
              <a:gd name="T10" fmla="*/ 0 60000 65536"/>
              <a:gd name="T11" fmla="*/ 0 60000 65536"/>
              <a:gd name="T12" fmla="*/ 0 60000 65536"/>
              <a:gd name="T13" fmla="*/ 0 60000 65536"/>
              <a:gd name="T14" fmla="*/ 0 60000 65536"/>
              <a:gd name="T15" fmla="*/ 0 w 1817"/>
              <a:gd name="T16" fmla="*/ 0 h 1941"/>
              <a:gd name="T17" fmla="*/ 1817 w 1817"/>
              <a:gd name="T18" fmla="*/ 1941 h 1941"/>
            </a:gdLst>
            <a:ahLst/>
            <a:cxnLst>
              <a:cxn ang="T10">
                <a:pos x="T0" y="T1"/>
              </a:cxn>
              <a:cxn ang="T11">
                <a:pos x="T2" y="T3"/>
              </a:cxn>
              <a:cxn ang="T12">
                <a:pos x="T4" y="T5"/>
              </a:cxn>
              <a:cxn ang="T13">
                <a:pos x="T6" y="T7"/>
              </a:cxn>
              <a:cxn ang="T14">
                <a:pos x="T8" y="T9"/>
              </a:cxn>
            </a:cxnLst>
            <a:rect l="T15" t="T16" r="T17" b="T18"/>
            <a:pathLst>
              <a:path w="1817" h="1941">
                <a:moveTo>
                  <a:pt x="1120" y="0"/>
                </a:moveTo>
                <a:lnTo>
                  <a:pt x="1817" y="0"/>
                </a:lnTo>
                <a:lnTo>
                  <a:pt x="1817" y="1941"/>
                </a:lnTo>
                <a:lnTo>
                  <a:pt x="0" y="1941"/>
                </a:lnTo>
                <a:lnTo>
                  <a:pt x="112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36" name="Freeform 9"/>
          <p:cNvSpPr/>
          <p:nvPr/>
        </p:nvSpPr>
        <p:spPr bwMode="auto">
          <a:xfrm>
            <a:off x="8052435" y="4034155"/>
            <a:ext cx="1091565" cy="1109345"/>
          </a:xfrm>
          <a:custGeom>
            <a:avLst/>
            <a:gdLst>
              <a:gd name="T0" fmla="*/ 2517306 w 1817"/>
              <a:gd name="T1" fmla="*/ 0 h 1941"/>
              <a:gd name="T2" fmla="*/ 4083878 w 1817"/>
              <a:gd name="T3" fmla="*/ 0 h 1941"/>
              <a:gd name="T4" fmla="*/ 4083878 w 1817"/>
              <a:gd name="T5" fmla="*/ 4349001 h 1941"/>
              <a:gd name="T6" fmla="*/ 0 w 1817"/>
              <a:gd name="T7" fmla="*/ 4349001 h 1941"/>
              <a:gd name="T8" fmla="*/ 2517306 w 1817"/>
              <a:gd name="T9" fmla="*/ 0 h 1941"/>
              <a:gd name="T10" fmla="*/ 0 60000 65536"/>
              <a:gd name="T11" fmla="*/ 0 60000 65536"/>
              <a:gd name="T12" fmla="*/ 0 60000 65536"/>
              <a:gd name="T13" fmla="*/ 0 60000 65536"/>
              <a:gd name="T14" fmla="*/ 0 60000 65536"/>
              <a:gd name="T15" fmla="*/ 0 w 1817"/>
              <a:gd name="T16" fmla="*/ 0 h 1941"/>
              <a:gd name="T17" fmla="*/ 1817 w 1817"/>
              <a:gd name="T18" fmla="*/ 1941 h 1941"/>
            </a:gdLst>
            <a:ahLst/>
            <a:cxnLst>
              <a:cxn ang="T10">
                <a:pos x="T0" y="T1"/>
              </a:cxn>
              <a:cxn ang="T11">
                <a:pos x="T2" y="T3"/>
              </a:cxn>
              <a:cxn ang="T12">
                <a:pos x="T4" y="T5"/>
              </a:cxn>
              <a:cxn ang="T13">
                <a:pos x="T6" y="T7"/>
              </a:cxn>
              <a:cxn ang="T14">
                <a:pos x="T8" y="T9"/>
              </a:cxn>
            </a:cxnLst>
            <a:rect l="T15" t="T16" r="T17" b="T18"/>
            <a:pathLst>
              <a:path w="1817" h="1941">
                <a:moveTo>
                  <a:pt x="1120" y="0"/>
                </a:moveTo>
                <a:lnTo>
                  <a:pt x="1817" y="0"/>
                </a:lnTo>
                <a:lnTo>
                  <a:pt x="1817" y="1941"/>
                </a:lnTo>
                <a:lnTo>
                  <a:pt x="0" y="1941"/>
                </a:lnTo>
                <a:lnTo>
                  <a:pt x="112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2" name="文本框 1"/>
          <p:cNvSpPr txBox="1"/>
          <p:nvPr/>
        </p:nvSpPr>
        <p:spPr>
          <a:xfrm>
            <a:off x="2606040" y="871855"/>
            <a:ext cx="5123815" cy="2861310"/>
          </a:xfrm>
          <a:prstGeom prst="rect">
            <a:avLst/>
          </a:prstGeom>
          <a:noFill/>
        </p:spPr>
        <p:txBody>
          <a:bodyPr wrap="square" rtlCol="0">
            <a:spAutoFit/>
          </a:bodyPr>
          <a:lstStyle/>
          <a:p>
            <a:r>
              <a:rPr lang="zh-CN" altLang="en-US">
                <a:solidFill>
                  <a:schemeClr val="tx1"/>
                </a:solidFill>
                <a:effectLst>
                  <a:outerShdw blurRad="38100" dist="19050" dir="2700000" algn="tl" rotWithShape="0">
                    <a:schemeClr val="dk1">
                      <a:alpha val="40000"/>
                    </a:schemeClr>
                  </a:outerShdw>
                </a:effectLst>
                <a:sym typeface="+mn-ea"/>
              </a:rPr>
              <a:t>商场和百货是我国化妆品销售的最主流渠道，其占比长期超过</a:t>
            </a:r>
            <a:r>
              <a:rPr lang="en-US" altLang="zh-CN">
                <a:solidFill>
                  <a:schemeClr val="tx1"/>
                </a:solidFill>
                <a:effectLst>
                  <a:outerShdw blurRad="38100" dist="19050" dir="2700000" algn="tl" rotWithShape="0">
                    <a:schemeClr val="dk1">
                      <a:alpha val="40000"/>
                    </a:schemeClr>
                  </a:outerShdw>
                </a:effectLst>
                <a:sym typeface="+mn-ea"/>
              </a:rPr>
              <a:t>50%</a:t>
            </a:r>
            <a:r>
              <a:rPr lang="zh-CN" altLang="en-US">
                <a:solidFill>
                  <a:schemeClr val="tx1"/>
                </a:solidFill>
                <a:effectLst>
                  <a:outerShdw blurRad="38100" dist="19050" dir="2700000" algn="tl" rotWithShape="0">
                    <a:schemeClr val="dk1">
                      <a:alpha val="40000"/>
                    </a:schemeClr>
                  </a:outerShdw>
                </a:effectLst>
                <a:sym typeface="+mn-ea"/>
              </a:rPr>
              <a:t>。</a:t>
            </a:r>
          </a:p>
          <a:p>
            <a:r>
              <a:rPr lang="en-US" altLang="zh-CN">
                <a:solidFill>
                  <a:schemeClr val="tx1"/>
                </a:solidFill>
                <a:effectLst>
                  <a:outerShdw blurRad="38100" dist="19050" dir="2700000" algn="tl" rotWithShape="0">
                    <a:schemeClr val="dk1">
                      <a:alpha val="40000"/>
                    </a:schemeClr>
                  </a:outerShdw>
                </a:effectLst>
                <a:sym typeface="+mn-ea"/>
              </a:rPr>
              <a:t>2010</a:t>
            </a:r>
            <a:r>
              <a:rPr lang="zh-CN" altLang="en-US">
                <a:solidFill>
                  <a:schemeClr val="tx1"/>
                </a:solidFill>
                <a:effectLst>
                  <a:outerShdw blurRad="38100" dist="19050" dir="2700000" algn="tl" rotWithShape="0">
                    <a:schemeClr val="dk1">
                      <a:alpha val="40000"/>
                    </a:schemeClr>
                  </a:outerShdw>
                </a:effectLst>
                <a:sym typeface="+mn-ea"/>
              </a:rPr>
              <a:t>年以来，电商渠道和化妆品专业连锁渠道快速崛起，其销售占比分别从</a:t>
            </a:r>
            <a:r>
              <a:rPr lang="en-US" altLang="zh-CN">
                <a:solidFill>
                  <a:schemeClr val="tx1"/>
                </a:solidFill>
                <a:effectLst>
                  <a:outerShdw blurRad="38100" dist="19050" dir="2700000" algn="tl" rotWithShape="0">
                    <a:schemeClr val="dk1">
                      <a:alpha val="40000"/>
                    </a:schemeClr>
                  </a:outerShdw>
                </a:effectLst>
                <a:sym typeface="+mn-ea"/>
              </a:rPr>
              <a:t>2010</a:t>
            </a:r>
            <a:r>
              <a:rPr lang="zh-CN" altLang="en-US">
                <a:solidFill>
                  <a:schemeClr val="tx1"/>
                </a:solidFill>
                <a:effectLst>
                  <a:outerShdw blurRad="38100" dist="19050" dir="2700000" algn="tl" rotWithShape="0">
                    <a:schemeClr val="dk1">
                      <a:alpha val="40000"/>
                    </a:schemeClr>
                  </a:outerShdw>
                </a:effectLst>
                <a:sym typeface="+mn-ea"/>
              </a:rPr>
              <a:t>年</a:t>
            </a:r>
            <a:r>
              <a:rPr lang="en-US" altLang="zh-CN">
                <a:solidFill>
                  <a:schemeClr val="tx1"/>
                </a:solidFill>
                <a:effectLst>
                  <a:outerShdw blurRad="38100" dist="19050" dir="2700000" algn="tl" rotWithShape="0">
                    <a:schemeClr val="dk1">
                      <a:alpha val="40000"/>
                    </a:schemeClr>
                  </a:outerShdw>
                </a:effectLst>
                <a:sym typeface="+mn-ea"/>
              </a:rPr>
              <a:t>2.6%/16.8%</a:t>
            </a:r>
            <a:r>
              <a:rPr lang="zh-CN" altLang="en-US">
                <a:solidFill>
                  <a:schemeClr val="tx1"/>
                </a:solidFill>
                <a:effectLst>
                  <a:outerShdw blurRad="38100" dist="19050" dir="2700000" algn="tl" rotWithShape="0">
                    <a:schemeClr val="dk1">
                      <a:alpha val="40000"/>
                    </a:schemeClr>
                  </a:outerShdw>
                </a:effectLst>
                <a:sym typeface="+mn-ea"/>
              </a:rPr>
              <a:t>，提升至</a:t>
            </a:r>
            <a:r>
              <a:rPr lang="en-US" altLang="zh-CN">
                <a:solidFill>
                  <a:schemeClr val="tx1"/>
                </a:solidFill>
                <a:effectLst>
                  <a:outerShdw blurRad="38100" dist="19050" dir="2700000" algn="tl" rotWithShape="0">
                    <a:schemeClr val="dk1">
                      <a:alpha val="40000"/>
                    </a:schemeClr>
                  </a:outerShdw>
                </a:effectLst>
                <a:sym typeface="+mn-ea"/>
              </a:rPr>
              <a:t>18.1%/20.6%</a:t>
            </a:r>
            <a:r>
              <a:rPr lang="zh-CN" altLang="en-US">
                <a:solidFill>
                  <a:schemeClr val="tx1"/>
                </a:solidFill>
                <a:effectLst>
                  <a:outerShdw blurRad="38100" dist="19050" dir="2700000" algn="tl" rotWithShape="0">
                    <a:schemeClr val="dk1">
                      <a:alpha val="40000"/>
                    </a:schemeClr>
                  </a:outerShdw>
                </a:effectLst>
                <a:sym typeface="+mn-ea"/>
              </a:rPr>
              <a:t>；</a:t>
            </a:r>
          </a:p>
          <a:p>
            <a:r>
              <a:rPr lang="zh-CN" altLang="en-US">
                <a:solidFill>
                  <a:schemeClr val="tx1"/>
                </a:solidFill>
                <a:effectLst>
                  <a:outerShdw blurRad="38100" dist="19050" dir="2700000" algn="tl" rotWithShape="0">
                    <a:schemeClr val="dk1">
                      <a:alpha val="40000"/>
                    </a:schemeClr>
                  </a:outerShdw>
                </a:effectLst>
                <a:sym typeface="+mn-ea"/>
              </a:rPr>
              <a:t>同期商超渠道占比由</a:t>
            </a:r>
            <a:r>
              <a:rPr lang="en-US" altLang="zh-CN">
                <a:solidFill>
                  <a:schemeClr val="tx1"/>
                </a:solidFill>
                <a:effectLst>
                  <a:outerShdw blurRad="38100" dist="19050" dir="2700000" algn="tl" rotWithShape="0">
                    <a:schemeClr val="dk1">
                      <a:alpha val="40000"/>
                    </a:schemeClr>
                  </a:outerShdw>
                </a:effectLst>
                <a:sym typeface="+mn-ea"/>
              </a:rPr>
              <a:t>36.4%</a:t>
            </a:r>
            <a:r>
              <a:rPr lang="zh-CN" altLang="en-US">
                <a:solidFill>
                  <a:schemeClr val="tx1"/>
                </a:solidFill>
                <a:effectLst>
                  <a:outerShdw blurRad="38100" dist="19050" dir="2700000" algn="tl" rotWithShape="0">
                    <a:schemeClr val="dk1">
                      <a:alpha val="40000"/>
                    </a:schemeClr>
                  </a:outerShdw>
                </a:effectLst>
                <a:sym typeface="+mn-ea"/>
              </a:rPr>
              <a:t>降至</a:t>
            </a:r>
            <a:r>
              <a:rPr lang="en-US" altLang="zh-CN">
                <a:solidFill>
                  <a:schemeClr val="tx1"/>
                </a:solidFill>
                <a:effectLst>
                  <a:outerShdw blurRad="38100" dist="19050" dir="2700000" algn="tl" rotWithShape="0">
                    <a:schemeClr val="dk1">
                      <a:alpha val="40000"/>
                    </a:schemeClr>
                  </a:outerShdw>
                </a:effectLst>
                <a:sym typeface="+mn-ea"/>
              </a:rPr>
              <a:t>28.4%</a:t>
            </a:r>
            <a:r>
              <a:rPr lang="zh-CN" altLang="en-US">
                <a:solidFill>
                  <a:schemeClr val="tx1"/>
                </a:solidFill>
                <a:effectLst>
                  <a:outerShdw blurRad="38100" dist="19050" dir="2700000" algn="tl" rotWithShape="0">
                    <a:schemeClr val="dk1">
                      <a:alpha val="40000"/>
                    </a:schemeClr>
                  </a:outerShdw>
                </a:effectLst>
                <a:sym typeface="+mn-ea"/>
              </a:rPr>
              <a:t>，百货渠道由</a:t>
            </a:r>
            <a:r>
              <a:rPr lang="en-US" altLang="zh-CN">
                <a:solidFill>
                  <a:schemeClr val="tx1"/>
                </a:solidFill>
                <a:effectLst>
                  <a:outerShdw blurRad="38100" dist="19050" dir="2700000" algn="tl" rotWithShape="0">
                    <a:schemeClr val="dk1">
                      <a:alpha val="40000"/>
                    </a:schemeClr>
                  </a:outerShdw>
                </a:effectLst>
                <a:sym typeface="+mn-ea"/>
              </a:rPr>
              <a:t>29.1%</a:t>
            </a:r>
            <a:r>
              <a:rPr lang="zh-CN" altLang="en-US">
                <a:solidFill>
                  <a:schemeClr val="tx1"/>
                </a:solidFill>
                <a:effectLst>
                  <a:outerShdw blurRad="38100" dist="19050" dir="2700000" algn="tl" rotWithShape="0">
                    <a:schemeClr val="dk1">
                      <a:alpha val="40000"/>
                    </a:schemeClr>
                  </a:outerShdw>
                </a:effectLst>
                <a:sym typeface="+mn-ea"/>
              </a:rPr>
              <a:t>降至</a:t>
            </a:r>
            <a:r>
              <a:rPr lang="en-US" altLang="zh-CN">
                <a:solidFill>
                  <a:schemeClr val="tx1"/>
                </a:solidFill>
                <a:effectLst>
                  <a:outerShdw blurRad="38100" dist="19050" dir="2700000" algn="tl" rotWithShape="0">
                    <a:schemeClr val="dk1">
                      <a:alpha val="40000"/>
                    </a:schemeClr>
                  </a:outerShdw>
                </a:effectLst>
                <a:sym typeface="+mn-ea"/>
              </a:rPr>
              <a:t>19.2%</a:t>
            </a:r>
            <a:r>
              <a:rPr lang="zh-CN" altLang="en-US">
                <a:solidFill>
                  <a:schemeClr val="tx1"/>
                </a:solidFill>
                <a:effectLst>
                  <a:outerShdw blurRad="38100" dist="19050" dir="2700000" algn="tl" rotWithShape="0">
                    <a:schemeClr val="dk1">
                      <a:alpha val="40000"/>
                    </a:schemeClr>
                  </a:outerShdw>
                </a:effectLst>
                <a:sym typeface="+mn-ea"/>
              </a:rPr>
              <a:t>、渠道的兴衰推动了品牌格局的变迁。</a:t>
            </a:r>
          </a:p>
          <a:p>
            <a:endParaRPr lang="zh-CN" altLang="en-US">
              <a:solidFill>
                <a:schemeClr val="tx1"/>
              </a:solidFill>
              <a:effectLst>
                <a:outerShdw blurRad="38100" dist="19050" dir="2700000" algn="tl" rotWithShape="0">
                  <a:schemeClr val="dk1">
                    <a:alpha val="40000"/>
                  </a:schemeClr>
                </a:outerShdw>
              </a:effectLst>
              <a:sym typeface="+mn-ea"/>
            </a:endParaRPr>
          </a:p>
          <a:p>
            <a:endParaRPr lang="zh-CN" altLang="en-US"/>
          </a:p>
        </p:txBody>
      </p:sp>
      <p:pic>
        <p:nvPicPr>
          <p:cNvPr id="3" name="图片 2" descr="蓝色字"/>
          <p:cNvPicPr>
            <a:picLocks noChangeAspect="1"/>
          </p:cNvPicPr>
          <p:nvPr/>
        </p:nvPicPr>
        <p:blipFill>
          <a:blip r:embed="rId5"/>
          <a:stretch>
            <a:fillRect/>
          </a:stretch>
        </p:blipFill>
        <p:spPr>
          <a:xfrm>
            <a:off x="8052435" y="137160"/>
            <a:ext cx="900007" cy="904108"/>
          </a:xfrm>
          <a:prstGeom prst="rect">
            <a:avLst/>
          </a:prstGeom>
        </p:spPr>
      </p:pic>
      <p:pic>
        <p:nvPicPr>
          <p:cNvPr id="6" name="图片 5" descr="商场"/>
          <p:cNvPicPr>
            <a:picLocks noChangeAspect="1"/>
          </p:cNvPicPr>
          <p:nvPr/>
        </p:nvPicPr>
        <p:blipFill>
          <a:blip r:embed="rId6"/>
          <a:stretch>
            <a:fillRect/>
          </a:stretch>
        </p:blipFill>
        <p:spPr>
          <a:xfrm>
            <a:off x="489585" y="2067560"/>
            <a:ext cx="1915160" cy="1398905"/>
          </a:xfrm>
          <a:prstGeom prst="hexagon">
            <a:avLst/>
          </a:prstGeom>
        </p:spPr>
      </p:pic>
      <p:sp>
        <p:nvSpPr>
          <p:cNvPr id="12" name="矩形 11"/>
          <p:cNvSpPr/>
          <p:nvPr/>
        </p:nvSpPr>
        <p:spPr>
          <a:xfrm>
            <a:off x="454025" y="4034155"/>
            <a:ext cx="3172460" cy="368300"/>
          </a:xfrm>
          <a:prstGeom prst="rect">
            <a:avLst/>
          </a:prstGeom>
          <a:noFill/>
          <a:ln>
            <a:noFill/>
          </a:ln>
        </p:spPr>
        <p:txBody>
          <a:bodyPr wrap="square" rtlCol="0" anchor="t">
            <a:spAutoFit/>
          </a:bodyPr>
          <a:lstStyle/>
          <a:p>
            <a:pPr algn="l"/>
            <a:r>
              <a:rPr lang="zh-CN" altLang="en-US" sz="1800" b="1" dirty="0">
                <a:latin typeface="微软雅黑" panose="020B0503020204020204" charset="-122"/>
                <a:ea typeface="微软雅黑" panose="020B0503020204020204" charset="-122"/>
                <a:sym typeface="+mn-ea"/>
              </a:rPr>
              <a:t>中国化妆品行业三大特征</a:t>
            </a:r>
            <a:endParaRPr lang="zh-CN" altLang="en-US" sz="1800" b="1" dirty="0">
              <a:solidFill>
                <a:schemeClr val="tx1"/>
              </a:solidFill>
              <a:latin typeface="微软雅黑" panose="020B0503020204020204" charset="-122"/>
              <a:ea typeface="微软雅黑" panose="020B0503020204020204" charset="-122"/>
              <a:sym typeface="+mn-ea"/>
            </a:endParaRPr>
          </a:p>
        </p:txBody>
      </p:sp>
      <p:sp>
        <p:nvSpPr>
          <p:cNvPr id="170" name=" 170"/>
          <p:cNvSpPr/>
          <p:nvPr/>
        </p:nvSpPr>
        <p:spPr>
          <a:xfrm>
            <a:off x="3488055" y="3466465"/>
            <a:ext cx="2243455" cy="349250"/>
          </a:xfrm>
          <a:prstGeom prst="round2DiagRect">
            <a:avLst/>
          </a:prstGeom>
          <a:gradFill>
            <a:gsLst>
              <a:gs pos="0">
                <a:schemeClr val="accent1">
                  <a:lumMod val="5000"/>
                  <a:lumOff val="95000"/>
                </a:schemeClr>
              </a:gs>
              <a:gs pos="75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文本框 12"/>
          <p:cNvSpPr txBox="1"/>
          <p:nvPr/>
        </p:nvSpPr>
        <p:spPr>
          <a:xfrm>
            <a:off x="3540125" y="3503295"/>
            <a:ext cx="2139315" cy="275590"/>
          </a:xfrm>
          <a:prstGeom prst="rect">
            <a:avLst/>
          </a:prstGeom>
          <a:noFill/>
        </p:spPr>
        <p:txBody>
          <a:bodyPr wrap="square" rtlCol="0">
            <a:spAutoFit/>
          </a:bodyPr>
          <a:lstStyle/>
          <a:p>
            <a:r>
              <a:rPr lang="zh-CN" altLang="en-US" sz="1200">
                <a:solidFill>
                  <a:schemeClr val="tx1"/>
                </a:solidFill>
                <a:effectLst>
                  <a:outerShdw blurRad="38100" dist="19050" dir="2700000" algn="tl" rotWithShape="0">
                    <a:schemeClr val="dk1">
                      <a:alpha val="40000"/>
                    </a:schemeClr>
                  </a:outerShdw>
                </a:effectLst>
                <a:sym typeface="+mn-ea"/>
              </a:rPr>
              <a:t>渠道变革推动品牌格局变迁</a:t>
            </a:r>
          </a:p>
        </p:txBody>
      </p:sp>
      <p:sp>
        <p:nvSpPr>
          <p:cNvPr id="14" name=" 170"/>
          <p:cNvSpPr/>
          <p:nvPr/>
        </p:nvSpPr>
        <p:spPr>
          <a:xfrm>
            <a:off x="3488055" y="4034155"/>
            <a:ext cx="2243455" cy="349250"/>
          </a:xfrm>
          <a:prstGeom prst="round2DiagRect">
            <a:avLst/>
          </a:prstGeom>
          <a:gradFill>
            <a:gsLst>
              <a:gs pos="0">
                <a:schemeClr val="accent1">
                  <a:lumMod val="5000"/>
                  <a:lumOff val="95000"/>
                </a:schemeClr>
              </a:gs>
              <a:gs pos="75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 170"/>
          <p:cNvSpPr/>
          <p:nvPr/>
        </p:nvSpPr>
        <p:spPr>
          <a:xfrm>
            <a:off x="3488055" y="4589145"/>
            <a:ext cx="2243455" cy="349250"/>
          </a:xfrm>
          <a:prstGeom prst="round2DiagRect">
            <a:avLst/>
          </a:prstGeom>
          <a:gradFill>
            <a:gsLst>
              <a:gs pos="0">
                <a:schemeClr val="accent1">
                  <a:lumMod val="5000"/>
                  <a:lumOff val="95000"/>
                </a:schemeClr>
              </a:gs>
              <a:gs pos="75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 name="文本框 15"/>
          <p:cNvSpPr txBox="1"/>
          <p:nvPr/>
        </p:nvSpPr>
        <p:spPr>
          <a:xfrm>
            <a:off x="3540125" y="4080510"/>
            <a:ext cx="2139315" cy="275590"/>
          </a:xfrm>
          <a:prstGeom prst="rect">
            <a:avLst/>
          </a:prstGeom>
          <a:noFill/>
        </p:spPr>
        <p:txBody>
          <a:bodyPr wrap="square" rtlCol="0">
            <a:spAutoFit/>
          </a:bodyPr>
          <a:lstStyle/>
          <a:p>
            <a:r>
              <a:rPr lang="zh-CN" altLang="en-US" sz="1200">
                <a:solidFill>
                  <a:schemeClr val="tx1"/>
                </a:solidFill>
                <a:effectLst>
                  <a:outerShdw blurRad="38100" dist="19050" dir="2700000" algn="tl" rotWithShape="0">
                    <a:schemeClr val="dk1">
                      <a:alpha val="40000"/>
                    </a:schemeClr>
                  </a:outerShdw>
                </a:effectLst>
                <a:sym typeface="+mn-ea"/>
              </a:rPr>
              <a:t>韩系化妆品风行</a:t>
            </a:r>
          </a:p>
        </p:txBody>
      </p:sp>
      <p:sp>
        <p:nvSpPr>
          <p:cNvPr id="18" name="文本框 17"/>
          <p:cNvSpPr txBox="1"/>
          <p:nvPr/>
        </p:nvSpPr>
        <p:spPr>
          <a:xfrm>
            <a:off x="3540125" y="4625975"/>
            <a:ext cx="2139315" cy="275590"/>
          </a:xfrm>
          <a:prstGeom prst="rect">
            <a:avLst/>
          </a:prstGeom>
          <a:noFill/>
        </p:spPr>
        <p:txBody>
          <a:bodyPr wrap="square" rtlCol="0">
            <a:spAutoFit/>
          </a:bodyPr>
          <a:lstStyle/>
          <a:p>
            <a:r>
              <a:rPr lang="zh-CN" altLang="en-US" sz="1200">
                <a:solidFill>
                  <a:schemeClr val="tx1"/>
                </a:solidFill>
                <a:effectLst>
                  <a:outerShdw blurRad="38100" dist="19050" dir="2700000" algn="tl" rotWithShape="0">
                    <a:schemeClr val="dk1">
                      <a:alpha val="40000"/>
                    </a:schemeClr>
                  </a:outerShdw>
                </a:effectLst>
                <a:sym typeface="+mn-ea"/>
              </a:rPr>
              <a:t>社交可视化推动彩妆热销</a:t>
            </a:r>
          </a:p>
        </p:txBody>
      </p:sp>
      <p:sp>
        <p:nvSpPr>
          <p:cNvPr id="2050" name=" 2050"/>
          <p:cNvSpPr/>
          <p:nvPr/>
        </p:nvSpPr>
        <p:spPr bwMode="auto">
          <a:xfrm>
            <a:off x="5902325" y="3503295"/>
            <a:ext cx="339090" cy="290830"/>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
        <p:nvSpPr>
          <p:cNvPr id="19" name=" 2050"/>
          <p:cNvSpPr/>
          <p:nvPr/>
        </p:nvSpPr>
        <p:spPr bwMode="auto">
          <a:xfrm>
            <a:off x="5902325" y="4034155"/>
            <a:ext cx="339090" cy="290830"/>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
        <p:nvSpPr>
          <p:cNvPr id="20" name=" 2050"/>
          <p:cNvSpPr/>
          <p:nvPr/>
        </p:nvSpPr>
        <p:spPr bwMode="auto">
          <a:xfrm>
            <a:off x="5902325" y="4589145"/>
            <a:ext cx="339090" cy="290830"/>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9" advTm="4493">
        <p:blinds dir="vert"/>
      </p:transition>
    </mc:Choice>
    <mc:Fallback xmlns="">
      <p:transition advTm="4493">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H_Entry_1"/>
          <p:cNvSpPr/>
          <p:nvPr>
            <p:custDataLst>
              <p:tags r:id="rId1"/>
            </p:custDataLst>
          </p:nvPr>
        </p:nvSpPr>
        <p:spPr>
          <a:xfrm>
            <a:off x="608965" y="137160"/>
            <a:ext cx="3017520" cy="374015"/>
          </a:xfrm>
          <a:prstGeom prst="rect">
            <a:avLst/>
          </a:prstGeom>
          <a:noFill/>
          <a:ln>
            <a:solidFill>
              <a:srgbClr val="1F665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r>
              <a:rPr lang="zh-CN" altLang="en-US" b="1" dirty="0">
                <a:solidFill>
                  <a:schemeClr val="tx1"/>
                </a:solidFill>
                <a:latin typeface="微软雅黑" panose="020B0503020204020204" charset="-122"/>
                <a:ea typeface="微软雅黑" panose="020B0503020204020204" charset="-122"/>
              </a:rPr>
              <a:t>行业分析</a:t>
            </a:r>
            <a:r>
              <a:rPr lang="en-US" altLang="zh-CN" b="1" dirty="0">
                <a:solidFill>
                  <a:schemeClr val="tx1"/>
                </a:solidFill>
                <a:latin typeface="微软雅黑" panose="020B0503020204020204" charset="-122"/>
                <a:ea typeface="微软雅黑" panose="020B0503020204020204" charset="-122"/>
              </a:rPr>
              <a:t>——</a:t>
            </a:r>
            <a:r>
              <a:rPr lang="zh-CN" altLang="en-US" b="1" dirty="0">
                <a:solidFill>
                  <a:schemeClr val="tx1"/>
                </a:solidFill>
                <a:latin typeface="微软雅黑" panose="020B0503020204020204" charset="-122"/>
                <a:ea typeface="微软雅黑" panose="020B0503020204020204" charset="-122"/>
              </a:rPr>
              <a:t>消费者升级</a:t>
            </a:r>
          </a:p>
        </p:txBody>
      </p:sp>
      <p:cxnSp>
        <p:nvCxnSpPr>
          <p:cNvPr id="44" name="Straight Connector 43"/>
          <p:cNvCxnSpPr/>
          <p:nvPr/>
        </p:nvCxnSpPr>
        <p:spPr>
          <a:xfrm>
            <a:off x="1187969" y="3595707"/>
            <a:ext cx="6768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userDrawn="1"/>
        </p:nvGrpSpPr>
        <p:grpSpPr>
          <a:xfrm>
            <a:off x="90567" y="114749"/>
            <a:ext cx="396477" cy="396546"/>
            <a:chOff x="590549" y="247651"/>
            <a:chExt cx="666750" cy="666750"/>
          </a:xfrm>
        </p:grpSpPr>
        <p:sp>
          <p:nvSpPr>
            <p:cNvPr id="33" name="任意多边形 32"/>
            <p:cNvSpPr/>
            <p:nvPr userDrawn="1"/>
          </p:nvSpPr>
          <p:spPr>
            <a:xfrm rot="10800000" flipV="1">
              <a:off x="590549" y="247651"/>
              <a:ext cx="666750" cy="666750"/>
            </a:xfrm>
            <a:custGeom>
              <a:avLst/>
              <a:gdLst>
                <a:gd name="connsiteX0" fmla="*/ 0 w 6400799"/>
                <a:gd name="connsiteY0" fmla="*/ 0 h 6400799"/>
                <a:gd name="connsiteX1" fmla="*/ 6400799 w 6400799"/>
                <a:gd name="connsiteY1" fmla="*/ 6400799 h 6400799"/>
                <a:gd name="connsiteX2" fmla="*/ 0 w 6400799"/>
                <a:gd name="connsiteY2" fmla="*/ 6400799 h 6400799"/>
              </a:gdLst>
              <a:ahLst/>
              <a:cxnLst>
                <a:cxn ang="0">
                  <a:pos x="connsiteX0" y="connsiteY0"/>
                </a:cxn>
                <a:cxn ang="0">
                  <a:pos x="connsiteX1" y="connsiteY1"/>
                </a:cxn>
                <a:cxn ang="0">
                  <a:pos x="connsiteX2" y="connsiteY2"/>
                </a:cxn>
              </a:cxnLst>
              <a:rect l="l" t="t" r="r" b="b"/>
              <a:pathLst>
                <a:path w="6400799" h="6400799">
                  <a:moveTo>
                    <a:pt x="0" y="0"/>
                  </a:moveTo>
                  <a:lnTo>
                    <a:pt x="6400799" y="6400799"/>
                  </a:lnTo>
                  <a:lnTo>
                    <a:pt x="0" y="6400799"/>
                  </a:lnTo>
                  <a:close/>
                </a:path>
              </a:pathLst>
            </a:custGeom>
            <a:solidFill>
              <a:schemeClr val="accent1"/>
            </a:solidFill>
            <a:ln>
              <a:noFill/>
            </a:ln>
            <a:effectLst>
              <a:outerShdw blurRad="419100" dist="38100" dir="16200000" sx="62000" sy="62000" rotWithShape="0">
                <a:prstClr val="black">
                  <a:alpha val="9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50" dirty="0">
                <a:ln>
                  <a:solidFill>
                    <a:schemeClr val="bg1"/>
                  </a:solidFill>
                </a:ln>
              </a:endParaRPr>
            </a:p>
          </p:txBody>
        </p:sp>
        <p:sp>
          <p:nvSpPr>
            <p:cNvPr id="34" name="任意多边形 33"/>
            <p:cNvSpPr/>
            <p:nvPr userDrawn="1"/>
          </p:nvSpPr>
          <p:spPr>
            <a:xfrm rot="10800000" flipV="1">
              <a:off x="919162" y="576264"/>
              <a:ext cx="338136" cy="338136"/>
            </a:xfrm>
            <a:custGeom>
              <a:avLst/>
              <a:gdLst>
                <a:gd name="connsiteX0" fmla="*/ 0 w 6400799"/>
                <a:gd name="connsiteY0" fmla="*/ 0 h 6400799"/>
                <a:gd name="connsiteX1" fmla="*/ 6400799 w 6400799"/>
                <a:gd name="connsiteY1" fmla="*/ 6400799 h 6400799"/>
                <a:gd name="connsiteX2" fmla="*/ 0 w 6400799"/>
                <a:gd name="connsiteY2" fmla="*/ 6400799 h 6400799"/>
              </a:gdLst>
              <a:ahLst/>
              <a:cxnLst>
                <a:cxn ang="0">
                  <a:pos x="connsiteX0" y="connsiteY0"/>
                </a:cxn>
                <a:cxn ang="0">
                  <a:pos x="connsiteX1" y="connsiteY1"/>
                </a:cxn>
                <a:cxn ang="0">
                  <a:pos x="connsiteX2" y="connsiteY2"/>
                </a:cxn>
              </a:cxnLst>
              <a:rect l="l" t="t" r="r" b="b"/>
              <a:pathLst>
                <a:path w="6400799" h="6400799">
                  <a:moveTo>
                    <a:pt x="0" y="0"/>
                  </a:moveTo>
                  <a:lnTo>
                    <a:pt x="6400799" y="6400799"/>
                  </a:lnTo>
                  <a:lnTo>
                    <a:pt x="0" y="6400799"/>
                  </a:lnTo>
                  <a:close/>
                </a:path>
              </a:pathLst>
            </a:custGeom>
            <a:solidFill>
              <a:schemeClr val="accent2"/>
            </a:solidFill>
            <a:ln>
              <a:noFill/>
            </a:ln>
            <a:effectLst>
              <a:outerShdw blurRad="419100" dist="38100" dir="16200000" sx="62000" sy="62000" rotWithShape="0">
                <a:prstClr val="black">
                  <a:alpha val="9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50" dirty="0">
                <a:ln>
                  <a:solidFill>
                    <a:schemeClr val="bg1"/>
                  </a:solidFill>
                </a:ln>
              </a:endParaRPr>
            </a:p>
          </p:txBody>
        </p:sp>
      </p:grpSp>
      <p:sp>
        <p:nvSpPr>
          <p:cNvPr id="35" name="Freeform 9"/>
          <p:cNvSpPr/>
          <p:nvPr/>
        </p:nvSpPr>
        <p:spPr bwMode="auto">
          <a:xfrm>
            <a:off x="8413115" y="4384040"/>
            <a:ext cx="730885" cy="759460"/>
          </a:xfrm>
          <a:custGeom>
            <a:avLst/>
            <a:gdLst>
              <a:gd name="T0" fmla="*/ 2517306 w 1817"/>
              <a:gd name="T1" fmla="*/ 0 h 1941"/>
              <a:gd name="T2" fmla="*/ 4083878 w 1817"/>
              <a:gd name="T3" fmla="*/ 0 h 1941"/>
              <a:gd name="T4" fmla="*/ 4083878 w 1817"/>
              <a:gd name="T5" fmla="*/ 4349001 h 1941"/>
              <a:gd name="T6" fmla="*/ 0 w 1817"/>
              <a:gd name="T7" fmla="*/ 4349001 h 1941"/>
              <a:gd name="T8" fmla="*/ 2517306 w 1817"/>
              <a:gd name="T9" fmla="*/ 0 h 1941"/>
              <a:gd name="T10" fmla="*/ 0 60000 65536"/>
              <a:gd name="T11" fmla="*/ 0 60000 65536"/>
              <a:gd name="T12" fmla="*/ 0 60000 65536"/>
              <a:gd name="T13" fmla="*/ 0 60000 65536"/>
              <a:gd name="T14" fmla="*/ 0 60000 65536"/>
              <a:gd name="T15" fmla="*/ 0 w 1817"/>
              <a:gd name="T16" fmla="*/ 0 h 1941"/>
              <a:gd name="T17" fmla="*/ 1817 w 1817"/>
              <a:gd name="T18" fmla="*/ 1941 h 1941"/>
            </a:gdLst>
            <a:ahLst/>
            <a:cxnLst>
              <a:cxn ang="T10">
                <a:pos x="T0" y="T1"/>
              </a:cxn>
              <a:cxn ang="T11">
                <a:pos x="T2" y="T3"/>
              </a:cxn>
              <a:cxn ang="T12">
                <a:pos x="T4" y="T5"/>
              </a:cxn>
              <a:cxn ang="T13">
                <a:pos x="T6" y="T7"/>
              </a:cxn>
              <a:cxn ang="T14">
                <a:pos x="T8" y="T9"/>
              </a:cxn>
            </a:cxnLst>
            <a:rect l="T15" t="T16" r="T17" b="T18"/>
            <a:pathLst>
              <a:path w="1817" h="1941">
                <a:moveTo>
                  <a:pt x="1120" y="0"/>
                </a:moveTo>
                <a:lnTo>
                  <a:pt x="1817" y="0"/>
                </a:lnTo>
                <a:lnTo>
                  <a:pt x="1817" y="1941"/>
                </a:lnTo>
                <a:lnTo>
                  <a:pt x="0" y="1941"/>
                </a:lnTo>
                <a:lnTo>
                  <a:pt x="112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36" name="Freeform 9"/>
          <p:cNvSpPr/>
          <p:nvPr/>
        </p:nvSpPr>
        <p:spPr bwMode="auto">
          <a:xfrm>
            <a:off x="8052435" y="4034155"/>
            <a:ext cx="1091565" cy="1109345"/>
          </a:xfrm>
          <a:custGeom>
            <a:avLst/>
            <a:gdLst>
              <a:gd name="T0" fmla="*/ 2517306 w 1817"/>
              <a:gd name="T1" fmla="*/ 0 h 1941"/>
              <a:gd name="T2" fmla="*/ 4083878 w 1817"/>
              <a:gd name="T3" fmla="*/ 0 h 1941"/>
              <a:gd name="T4" fmla="*/ 4083878 w 1817"/>
              <a:gd name="T5" fmla="*/ 4349001 h 1941"/>
              <a:gd name="T6" fmla="*/ 0 w 1817"/>
              <a:gd name="T7" fmla="*/ 4349001 h 1941"/>
              <a:gd name="T8" fmla="*/ 2517306 w 1817"/>
              <a:gd name="T9" fmla="*/ 0 h 1941"/>
              <a:gd name="T10" fmla="*/ 0 60000 65536"/>
              <a:gd name="T11" fmla="*/ 0 60000 65536"/>
              <a:gd name="T12" fmla="*/ 0 60000 65536"/>
              <a:gd name="T13" fmla="*/ 0 60000 65536"/>
              <a:gd name="T14" fmla="*/ 0 60000 65536"/>
              <a:gd name="T15" fmla="*/ 0 w 1817"/>
              <a:gd name="T16" fmla="*/ 0 h 1941"/>
              <a:gd name="T17" fmla="*/ 1817 w 1817"/>
              <a:gd name="T18" fmla="*/ 1941 h 1941"/>
            </a:gdLst>
            <a:ahLst/>
            <a:cxnLst>
              <a:cxn ang="T10">
                <a:pos x="T0" y="T1"/>
              </a:cxn>
              <a:cxn ang="T11">
                <a:pos x="T2" y="T3"/>
              </a:cxn>
              <a:cxn ang="T12">
                <a:pos x="T4" y="T5"/>
              </a:cxn>
              <a:cxn ang="T13">
                <a:pos x="T6" y="T7"/>
              </a:cxn>
              <a:cxn ang="T14">
                <a:pos x="T8" y="T9"/>
              </a:cxn>
            </a:cxnLst>
            <a:rect l="T15" t="T16" r="T17" b="T18"/>
            <a:pathLst>
              <a:path w="1817" h="1941">
                <a:moveTo>
                  <a:pt x="1120" y="0"/>
                </a:moveTo>
                <a:lnTo>
                  <a:pt x="1817" y="0"/>
                </a:lnTo>
                <a:lnTo>
                  <a:pt x="1817" y="1941"/>
                </a:lnTo>
                <a:lnTo>
                  <a:pt x="0" y="1941"/>
                </a:lnTo>
                <a:lnTo>
                  <a:pt x="112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2" name="文本框 1"/>
          <p:cNvSpPr txBox="1"/>
          <p:nvPr/>
        </p:nvSpPr>
        <p:spPr>
          <a:xfrm>
            <a:off x="948055" y="1245870"/>
            <a:ext cx="7247890" cy="3138170"/>
          </a:xfrm>
          <a:prstGeom prst="rect">
            <a:avLst/>
          </a:prstGeom>
          <a:noFill/>
        </p:spPr>
        <p:txBody>
          <a:bodyPr wrap="square" rtlCol="0">
            <a:spAutoFit/>
          </a:bodyPr>
          <a:lstStyle/>
          <a:p>
            <a:r>
              <a:rPr lang="zh-CN" altLang="en-US">
                <a:solidFill>
                  <a:schemeClr val="tx1"/>
                </a:solidFill>
                <a:effectLst>
                  <a:outerShdw blurRad="38100" dist="19050" dir="2700000" algn="tl" rotWithShape="0">
                    <a:schemeClr val="dk1">
                      <a:alpha val="40000"/>
                    </a:schemeClr>
                  </a:outerShdw>
                </a:effectLst>
                <a:sym typeface="+mn-ea"/>
              </a:rPr>
              <a:t>伴随着居民生活、收入水平提高叠加消费结构升级。</a:t>
            </a:r>
          </a:p>
          <a:p>
            <a:r>
              <a:rPr lang="zh-CN" altLang="en-US">
                <a:solidFill>
                  <a:schemeClr val="tx1"/>
                </a:solidFill>
                <a:effectLst>
                  <a:outerShdw blurRad="38100" dist="19050" dir="2700000" algn="tl" rotWithShape="0">
                    <a:schemeClr val="dk1">
                      <a:alpha val="40000"/>
                    </a:schemeClr>
                  </a:outerShdw>
                </a:effectLst>
                <a:sym typeface="+mn-ea"/>
              </a:rPr>
              <a:t>目前我国消费者在化妆品领域人均支出占其可支配收入的比重扔处于较低的水平，发展潜力大。</a:t>
            </a:r>
          </a:p>
          <a:p>
            <a:r>
              <a:rPr lang="zh-CN" altLang="en-US">
                <a:solidFill>
                  <a:schemeClr val="tx1"/>
                </a:solidFill>
                <a:effectLst>
                  <a:outerShdw blurRad="38100" dist="19050" dir="2700000" algn="tl" rotWithShape="0">
                    <a:schemeClr val="dk1">
                      <a:alpha val="40000"/>
                    </a:schemeClr>
                  </a:outerShdw>
                </a:effectLst>
                <a:sym typeface="+mn-ea"/>
              </a:rPr>
              <a:t>以</a:t>
            </a:r>
            <a:r>
              <a:rPr lang="en-US" altLang="zh-CN">
                <a:solidFill>
                  <a:schemeClr val="tx1"/>
                </a:solidFill>
                <a:effectLst>
                  <a:outerShdw blurRad="38100" dist="19050" dir="2700000" algn="tl" rotWithShape="0">
                    <a:schemeClr val="dk1">
                      <a:alpha val="40000"/>
                    </a:schemeClr>
                  </a:outerShdw>
                </a:effectLst>
                <a:sym typeface="+mn-ea"/>
              </a:rPr>
              <a:t>2015</a:t>
            </a:r>
            <a:r>
              <a:rPr lang="zh-CN" altLang="en-US">
                <a:solidFill>
                  <a:schemeClr val="tx1"/>
                </a:solidFill>
                <a:effectLst>
                  <a:outerShdw blurRad="38100" dist="19050" dir="2700000" algn="tl" rotWithShape="0">
                    <a:schemeClr val="dk1">
                      <a:alpha val="40000"/>
                    </a:schemeClr>
                  </a:outerShdw>
                </a:effectLst>
                <a:sym typeface="+mn-ea"/>
              </a:rPr>
              <a:t>年分析，相较于国家统计局统计的</a:t>
            </a:r>
            <a:r>
              <a:rPr lang="en-US" altLang="zh-CN">
                <a:solidFill>
                  <a:schemeClr val="tx1"/>
                </a:solidFill>
                <a:effectLst>
                  <a:outerShdw blurRad="38100" dist="19050" dir="2700000" algn="tl" rotWithShape="0">
                    <a:schemeClr val="dk1">
                      <a:alpha val="40000"/>
                    </a:schemeClr>
                  </a:outerShdw>
                </a:effectLst>
                <a:sym typeface="+mn-ea"/>
              </a:rPr>
              <a:t>2015</a:t>
            </a:r>
            <a:r>
              <a:rPr lang="zh-CN" altLang="en-US">
                <a:solidFill>
                  <a:schemeClr val="tx1"/>
                </a:solidFill>
                <a:effectLst>
                  <a:outerShdw blurRad="38100" dist="19050" dir="2700000" algn="tl" rotWithShape="0">
                    <a:schemeClr val="dk1">
                      <a:alpha val="40000"/>
                    </a:schemeClr>
                  </a:outerShdw>
                </a:effectLst>
                <a:sym typeface="+mn-ea"/>
              </a:rPr>
              <a:t>年城镇居民人均可支配收入</a:t>
            </a:r>
            <a:r>
              <a:rPr lang="en-US" altLang="zh-CN">
                <a:solidFill>
                  <a:schemeClr val="tx1"/>
                </a:solidFill>
                <a:effectLst>
                  <a:outerShdw blurRad="38100" dist="19050" dir="2700000" algn="tl" rotWithShape="0">
                    <a:schemeClr val="dk1">
                      <a:alpha val="40000"/>
                    </a:schemeClr>
                  </a:outerShdw>
                </a:effectLst>
                <a:sym typeface="+mn-ea"/>
              </a:rPr>
              <a:t>31195</a:t>
            </a:r>
            <a:r>
              <a:rPr lang="zh-CN" altLang="en-US">
                <a:solidFill>
                  <a:schemeClr val="tx1"/>
                </a:solidFill>
                <a:effectLst>
                  <a:outerShdw blurRad="38100" dist="19050" dir="2700000" algn="tl" rotWithShape="0">
                    <a:schemeClr val="dk1">
                      <a:alpha val="40000"/>
                    </a:schemeClr>
                  </a:outerShdw>
                </a:effectLst>
                <a:sym typeface="+mn-ea"/>
              </a:rPr>
              <a:t>元，我们消费者在化妆品领域人均支出</a:t>
            </a:r>
            <a:r>
              <a:rPr lang="en-US" altLang="zh-CN">
                <a:solidFill>
                  <a:schemeClr val="tx1"/>
                </a:solidFill>
                <a:effectLst>
                  <a:outerShdw blurRad="38100" dist="19050" dir="2700000" algn="tl" rotWithShape="0">
                    <a:schemeClr val="dk1">
                      <a:alpha val="40000"/>
                    </a:schemeClr>
                  </a:outerShdw>
                </a:effectLst>
                <a:sym typeface="+mn-ea"/>
              </a:rPr>
              <a:t>352.4</a:t>
            </a:r>
            <a:r>
              <a:rPr lang="zh-CN" altLang="en-US">
                <a:solidFill>
                  <a:schemeClr val="tx1"/>
                </a:solidFill>
                <a:effectLst>
                  <a:outerShdw blurRad="38100" dist="19050" dir="2700000" algn="tl" rotWithShape="0">
                    <a:schemeClr val="dk1">
                      <a:alpha val="40000"/>
                    </a:schemeClr>
                  </a:outerShdw>
                </a:effectLst>
                <a:sym typeface="+mn-ea"/>
              </a:rPr>
              <a:t>元，仅占人均可支配收入的</a:t>
            </a:r>
            <a:r>
              <a:rPr lang="en-US" altLang="zh-CN">
                <a:solidFill>
                  <a:schemeClr val="tx1"/>
                </a:solidFill>
                <a:effectLst>
                  <a:outerShdw blurRad="38100" dist="19050" dir="2700000" algn="tl" rotWithShape="0">
                    <a:schemeClr val="dk1">
                      <a:alpha val="40000"/>
                    </a:schemeClr>
                  </a:outerShdw>
                </a:effectLst>
                <a:sym typeface="+mn-ea"/>
              </a:rPr>
              <a:t>1,13%</a:t>
            </a:r>
            <a:r>
              <a:rPr lang="zh-CN" altLang="en-US">
                <a:solidFill>
                  <a:schemeClr val="tx1"/>
                </a:solidFill>
                <a:effectLst>
                  <a:outerShdw blurRad="38100" dist="19050" dir="2700000" algn="tl" rotWithShape="0">
                    <a:schemeClr val="dk1">
                      <a:alpha val="40000"/>
                    </a:schemeClr>
                  </a:outerShdw>
                </a:effectLst>
                <a:sym typeface="+mn-ea"/>
              </a:rPr>
              <a:t>。</a:t>
            </a:r>
          </a:p>
          <a:p>
            <a:r>
              <a:rPr lang="zh-CN" altLang="en-US">
                <a:solidFill>
                  <a:schemeClr val="tx1"/>
                </a:solidFill>
                <a:effectLst>
                  <a:outerShdw blurRad="38100" dist="19050" dir="2700000" algn="tl" rotWithShape="0">
                    <a:schemeClr val="dk1">
                      <a:alpha val="40000"/>
                    </a:schemeClr>
                  </a:outerShdw>
                </a:effectLst>
                <a:sym typeface="+mn-ea"/>
              </a:rPr>
              <a:t>所以说消费者的消费观念趋于理性的同事，消费者对于物美价优的化妆品需求很大。</a:t>
            </a:r>
          </a:p>
          <a:p>
            <a:endParaRPr lang="zh-CN" altLang="en-US">
              <a:solidFill>
                <a:schemeClr val="tx1"/>
              </a:solidFill>
              <a:effectLst>
                <a:outerShdw blurRad="38100" dist="19050" dir="2700000" algn="tl" rotWithShape="0">
                  <a:schemeClr val="dk1">
                    <a:alpha val="40000"/>
                  </a:schemeClr>
                </a:outerShdw>
              </a:effectLst>
              <a:sym typeface="+mn-ea"/>
            </a:endParaRPr>
          </a:p>
          <a:p>
            <a:endParaRPr lang="zh-CN" altLang="en-US">
              <a:solidFill>
                <a:schemeClr val="tx1"/>
              </a:solidFill>
              <a:effectLst>
                <a:outerShdw blurRad="38100" dist="19050" dir="2700000" algn="tl" rotWithShape="0">
                  <a:schemeClr val="dk1">
                    <a:alpha val="40000"/>
                  </a:schemeClr>
                </a:outerShdw>
              </a:effectLst>
              <a:sym typeface="+mn-ea"/>
            </a:endParaRPr>
          </a:p>
          <a:p>
            <a:endParaRPr lang="zh-CN" altLang="en-US"/>
          </a:p>
        </p:txBody>
      </p:sp>
      <p:pic>
        <p:nvPicPr>
          <p:cNvPr id="3" name="图片 2" descr="蓝色字"/>
          <p:cNvPicPr>
            <a:picLocks noChangeAspect="1"/>
          </p:cNvPicPr>
          <p:nvPr/>
        </p:nvPicPr>
        <p:blipFill>
          <a:blip r:embed="rId4"/>
          <a:stretch>
            <a:fillRect/>
          </a:stretch>
        </p:blipFill>
        <p:spPr>
          <a:xfrm>
            <a:off x="8052435" y="137160"/>
            <a:ext cx="900007" cy="90410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9" advTm="4493">
        <p:blinds dir="vert"/>
      </p:transition>
    </mc:Choice>
    <mc:Fallback xmlns="">
      <p:transition advTm="4493">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 y="591"/>
            <a:ext cx="9147197" cy="5143218"/>
          </a:xfrm>
          <a:prstGeom prst="rect">
            <a:avLst/>
          </a:prstGeom>
          <a:blipFill dpi="0" rotWithShape="1">
            <a:blip r:embed="rId5">
              <a:lum bright="70000" contrast="-70000"/>
            </a:blip>
            <a:srcRect/>
            <a:stretch>
              <a:fillRect l="-10248" t="-10272" r="-10248" b="-1027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a:p>
        </p:txBody>
      </p:sp>
      <p:sp>
        <p:nvSpPr>
          <p:cNvPr id="16" name="Freeform 6"/>
          <p:cNvSpPr/>
          <p:nvPr/>
        </p:nvSpPr>
        <p:spPr bwMode="auto">
          <a:xfrm>
            <a:off x="0" y="635"/>
            <a:ext cx="5201920" cy="1939925"/>
          </a:xfrm>
          <a:custGeom>
            <a:avLst/>
            <a:gdLst>
              <a:gd name="T0" fmla="*/ 0 w 4146"/>
              <a:gd name="T1" fmla="*/ 0 h 1307"/>
              <a:gd name="T2" fmla="*/ 4146 w 4146"/>
              <a:gd name="T3" fmla="*/ 0 h 1307"/>
              <a:gd name="T4" fmla="*/ 3392 w 4146"/>
              <a:gd name="T5" fmla="*/ 1307 h 1307"/>
              <a:gd name="T6" fmla="*/ 0 w 4146"/>
              <a:gd name="T7" fmla="*/ 1307 h 1307"/>
              <a:gd name="T8" fmla="*/ 0 w 4146"/>
              <a:gd name="T9" fmla="*/ 0 h 1307"/>
            </a:gdLst>
            <a:ahLst/>
            <a:cxnLst>
              <a:cxn ang="0">
                <a:pos x="T0" y="T1"/>
              </a:cxn>
              <a:cxn ang="0">
                <a:pos x="T2" y="T3"/>
              </a:cxn>
              <a:cxn ang="0">
                <a:pos x="T4" y="T5"/>
              </a:cxn>
              <a:cxn ang="0">
                <a:pos x="T6" y="T7"/>
              </a:cxn>
              <a:cxn ang="0">
                <a:pos x="T8" y="T9"/>
              </a:cxn>
            </a:cxnLst>
            <a:rect l="0" t="0" r="r" b="b"/>
            <a:pathLst>
              <a:path w="4146" h="1307">
                <a:moveTo>
                  <a:pt x="0" y="0"/>
                </a:moveTo>
                <a:lnTo>
                  <a:pt x="4146" y="0"/>
                </a:lnTo>
                <a:lnTo>
                  <a:pt x="3392" y="1307"/>
                </a:lnTo>
                <a:lnTo>
                  <a:pt x="0" y="1307"/>
                </a:lnTo>
                <a:lnTo>
                  <a:pt x="0" y="0"/>
                </a:lnTo>
                <a:close/>
              </a:path>
            </a:pathLst>
          </a:custGeom>
          <a:solidFill>
            <a:schemeClr val="bg1">
              <a:lumMod val="85000"/>
            </a:schemeClr>
          </a:solidFill>
          <a:ln w="0">
            <a:noFill/>
            <a:prstDash val="solid"/>
            <a:round/>
          </a:ln>
        </p:spPr>
        <p:txBody>
          <a:bodyPr lIns="91434" tIns="45717" rIns="91434" bIns="45717"/>
          <a:lstStyle/>
          <a:p>
            <a:pPr>
              <a:defRPr/>
            </a:pPr>
            <a:endParaRPr lang="zh-CN" altLang="en-US" sz="100">
              <a:ea typeface="宋体" panose="02010600030101010101" pitchFamily="2" charset="-122"/>
            </a:endParaRPr>
          </a:p>
        </p:txBody>
      </p:sp>
      <p:sp>
        <p:nvSpPr>
          <p:cNvPr id="17" name="Freeform 7"/>
          <p:cNvSpPr/>
          <p:nvPr/>
        </p:nvSpPr>
        <p:spPr bwMode="auto">
          <a:xfrm>
            <a:off x="-3175" y="669925"/>
            <a:ext cx="3618865" cy="1854835"/>
          </a:xfrm>
          <a:custGeom>
            <a:avLst/>
            <a:gdLst>
              <a:gd name="T0" fmla="*/ 0 w 2991"/>
              <a:gd name="T1" fmla="*/ 0 h 1195"/>
              <a:gd name="T2" fmla="*/ 6550319 w 2991"/>
              <a:gd name="T3" fmla="*/ 0 h 1195"/>
              <a:gd name="T4" fmla="*/ 5039213 w 2991"/>
              <a:gd name="T5" fmla="*/ 2608915 h 1195"/>
              <a:gd name="T6" fmla="*/ 0 w 2991"/>
              <a:gd name="T7" fmla="*/ 2608915 h 1195"/>
              <a:gd name="T8" fmla="*/ 0 w 2991"/>
              <a:gd name="T9" fmla="*/ 0 h 1195"/>
              <a:gd name="T10" fmla="*/ 0 60000 65536"/>
              <a:gd name="T11" fmla="*/ 0 60000 65536"/>
              <a:gd name="T12" fmla="*/ 0 60000 65536"/>
              <a:gd name="T13" fmla="*/ 0 60000 65536"/>
              <a:gd name="T14" fmla="*/ 0 60000 65536"/>
              <a:gd name="T15" fmla="*/ 0 w 2991"/>
              <a:gd name="T16" fmla="*/ 0 h 1195"/>
              <a:gd name="T17" fmla="*/ 2991 w 2991"/>
              <a:gd name="T18" fmla="*/ 1195 h 1195"/>
            </a:gdLst>
            <a:ahLst/>
            <a:cxnLst>
              <a:cxn ang="T10">
                <a:pos x="T0" y="T1"/>
              </a:cxn>
              <a:cxn ang="T11">
                <a:pos x="T2" y="T3"/>
              </a:cxn>
              <a:cxn ang="T12">
                <a:pos x="T4" y="T5"/>
              </a:cxn>
              <a:cxn ang="T13">
                <a:pos x="T6" y="T7"/>
              </a:cxn>
              <a:cxn ang="T14">
                <a:pos x="T8" y="T9"/>
              </a:cxn>
            </a:cxnLst>
            <a:rect l="T15" t="T16" r="T17" b="T18"/>
            <a:pathLst>
              <a:path w="2991" h="1195">
                <a:moveTo>
                  <a:pt x="0" y="0"/>
                </a:moveTo>
                <a:lnTo>
                  <a:pt x="2991" y="0"/>
                </a:lnTo>
                <a:lnTo>
                  <a:pt x="2301" y="1195"/>
                </a:lnTo>
                <a:lnTo>
                  <a:pt x="0" y="1195"/>
                </a:lnTo>
                <a:lnTo>
                  <a:pt x="0" y="0"/>
                </a:lnTo>
                <a:close/>
              </a:path>
            </a:pathLst>
          </a:custGeom>
          <a:solidFill>
            <a:schemeClr val="accent2"/>
          </a:solidFill>
          <a:ln w="0">
            <a:noFill/>
            <a:prstDash val="solid"/>
            <a:round/>
          </a:ln>
        </p:spPr>
        <p:txBody>
          <a:bodyPr lIns="91434" tIns="45717" rIns="91434" bIns="45717"/>
          <a:lstStyle/>
          <a:p>
            <a:endParaRPr lang="zh-CN" altLang="en-US" sz="100"/>
          </a:p>
        </p:txBody>
      </p:sp>
      <p:sp>
        <p:nvSpPr>
          <p:cNvPr id="18" name="Freeform 8"/>
          <p:cNvSpPr/>
          <p:nvPr/>
        </p:nvSpPr>
        <p:spPr bwMode="auto">
          <a:xfrm>
            <a:off x="0" y="635"/>
            <a:ext cx="3493770" cy="4278630"/>
          </a:xfrm>
          <a:custGeom>
            <a:avLst/>
            <a:gdLst>
              <a:gd name="T0" fmla="*/ 0 w 2917"/>
              <a:gd name="T1" fmla="*/ 0 h 2785"/>
              <a:gd name="T2" fmla="*/ 6322284 w 2917"/>
              <a:gd name="T3" fmla="*/ 0 h 2785"/>
              <a:gd name="T4" fmla="*/ 2834950 w 2917"/>
              <a:gd name="T5" fmla="*/ 6017399 h 2785"/>
              <a:gd name="T6" fmla="*/ 0 w 2917"/>
              <a:gd name="T7" fmla="*/ 6017399 h 2785"/>
              <a:gd name="T8" fmla="*/ 0 w 2917"/>
              <a:gd name="T9" fmla="*/ 0 h 2785"/>
              <a:gd name="T10" fmla="*/ 0 60000 65536"/>
              <a:gd name="T11" fmla="*/ 0 60000 65536"/>
              <a:gd name="T12" fmla="*/ 0 60000 65536"/>
              <a:gd name="T13" fmla="*/ 0 60000 65536"/>
              <a:gd name="T14" fmla="*/ 0 60000 65536"/>
              <a:gd name="T15" fmla="*/ 0 w 2917"/>
              <a:gd name="T16" fmla="*/ 0 h 2785"/>
              <a:gd name="T17" fmla="*/ 2917 w 2917"/>
              <a:gd name="T18" fmla="*/ 2785 h 2785"/>
            </a:gdLst>
            <a:ahLst/>
            <a:cxnLst>
              <a:cxn ang="T10">
                <a:pos x="T0" y="T1"/>
              </a:cxn>
              <a:cxn ang="T11">
                <a:pos x="T2" y="T3"/>
              </a:cxn>
              <a:cxn ang="T12">
                <a:pos x="T4" y="T5"/>
              </a:cxn>
              <a:cxn ang="T13">
                <a:pos x="T6" y="T7"/>
              </a:cxn>
              <a:cxn ang="T14">
                <a:pos x="T8" y="T9"/>
              </a:cxn>
            </a:cxnLst>
            <a:rect l="T15" t="T16" r="T17" b="T18"/>
            <a:pathLst>
              <a:path w="2917" h="2785">
                <a:moveTo>
                  <a:pt x="0" y="0"/>
                </a:moveTo>
                <a:lnTo>
                  <a:pt x="2917" y="0"/>
                </a:lnTo>
                <a:lnTo>
                  <a:pt x="1308" y="2785"/>
                </a:lnTo>
                <a:lnTo>
                  <a:pt x="0" y="2785"/>
                </a:lnTo>
                <a:lnTo>
                  <a:pt x="0" y="0"/>
                </a:lnTo>
                <a:close/>
              </a:path>
            </a:pathLst>
          </a:custGeom>
          <a:solidFill>
            <a:schemeClr val="accent1"/>
          </a:solidFill>
          <a:ln w="0">
            <a:noFill/>
            <a:prstDash val="solid"/>
            <a:round/>
          </a:ln>
        </p:spPr>
        <p:txBody>
          <a:bodyPr lIns="91434" tIns="45717" rIns="91434" bIns="45717"/>
          <a:lstStyle/>
          <a:p>
            <a:endParaRPr lang="zh-CN" altLang="en-US" sz="100"/>
          </a:p>
        </p:txBody>
      </p:sp>
      <p:sp>
        <p:nvSpPr>
          <p:cNvPr id="19" name="MH_Number_1"/>
          <p:cNvSpPr/>
          <p:nvPr>
            <p:custDataLst>
              <p:tags r:id="rId1"/>
            </p:custDataLst>
          </p:nvPr>
        </p:nvSpPr>
        <p:spPr>
          <a:xfrm>
            <a:off x="3615865" y="1775476"/>
            <a:ext cx="1451861" cy="145088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72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imes New Roman" panose="02020603050405020304" pitchFamily="18" charset="0"/>
              </a:rPr>
              <a:t>03</a:t>
            </a:r>
          </a:p>
        </p:txBody>
      </p:sp>
      <p:sp>
        <p:nvSpPr>
          <p:cNvPr id="20" name="MH_Entry_1"/>
          <p:cNvSpPr/>
          <p:nvPr>
            <p:custDataLst>
              <p:tags r:id="rId2"/>
            </p:custDataLst>
          </p:nvPr>
        </p:nvSpPr>
        <p:spPr>
          <a:xfrm>
            <a:off x="5366478" y="2200291"/>
            <a:ext cx="3434137" cy="60084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rPr>
              <a:t>核心团队</a:t>
            </a:r>
          </a:p>
        </p:txBody>
      </p:sp>
      <p:sp>
        <p:nvSpPr>
          <p:cNvPr id="10" name="Freeform 9"/>
          <p:cNvSpPr/>
          <p:nvPr/>
        </p:nvSpPr>
        <p:spPr bwMode="auto">
          <a:xfrm>
            <a:off x="8052435" y="4034155"/>
            <a:ext cx="1091565" cy="1109345"/>
          </a:xfrm>
          <a:custGeom>
            <a:avLst/>
            <a:gdLst>
              <a:gd name="T0" fmla="*/ 2517306 w 1817"/>
              <a:gd name="T1" fmla="*/ 0 h 1941"/>
              <a:gd name="T2" fmla="*/ 4083878 w 1817"/>
              <a:gd name="T3" fmla="*/ 0 h 1941"/>
              <a:gd name="T4" fmla="*/ 4083878 w 1817"/>
              <a:gd name="T5" fmla="*/ 4349001 h 1941"/>
              <a:gd name="T6" fmla="*/ 0 w 1817"/>
              <a:gd name="T7" fmla="*/ 4349001 h 1941"/>
              <a:gd name="T8" fmla="*/ 2517306 w 1817"/>
              <a:gd name="T9" fmla="*/ 0 h 1941"/>
              <a:gd name="T10" fmla="*/ 0 60000 65536"/>
              <a:gd name="T11" fmla="*/ 0 60000 65536"/>
              <a:gd name="T12" fmla="*/ 0 60000 65536"/>
              <a:gd name="T13" fmla="*/ 0 60000 65536"/>
              <a:gd name="T14" fmla="*/ 0 60000 65536"/>
              <a:gd name="T15" fmla="*/ 0 w 1817"/>
              <a:gd name="T16" fmla="*/ 0 h 1941"/>
              <a:gd name="T17" fmla="*/ 1817 w 1817"/>
              <a:gd name="T18" fmla="*/ 1941 h 1941"/>
            </a:gdLst>
            <a:ahLst/>
            <a:cxnLst>
              <a:cxn ang="T10">
                <a:pos x="T0" y="T1"/>
              </a:cxn>
              <a:cxn ang="T11">
                <a:pos x="T2" y="T3"/>
              </a:cxn>
              <a:cxn ang="T12">
                <a:pos x="T4" y="T5"/>
              </a:cxn>
              <a:cxn ang="T13">
                <a:pos x="T6" y="T7"/>
              </a:cxn>
              <a:cxn ang="T14">
                <a:pos x="T8" y="T9"/>
              </a:cxn>
            </a:cxnLst>
            <a:rect l="T15" t="T16" r="T17" b="T18"/>
            <a:pathLst>
              <a:path w="1817" h="1941">
                <a:moveTo>
                  <a:pt x="1120" y="0"/>
                </a:moveTo>
                <a:lnTo>
                  <a:pt x="1817" y="0"/>
                </a:lnTo>
                <a:lnTo>
                  <a:pt x="1817" y="1941"/>
                </a:lnTo>
                <a:lnTo>
                  <a:pt x="0" y="1941"/>
                </a:lnTo>
                <a:lnTo>
                  <a:pt x="1120" y="0"/>
                </a:lnTo>
                <a:close/>
              </a:path>
            </a:pathLst>
          </a:custGeom>
          <a:solidFill>
            <a:schemeClr val="accent1"/>
          </a:solidFill>
          <a:ln w="0">
            <a:noFill/>
            <a:prstDash val="solid"/>
            <a:round/>
          </a:ln>
        </p:spPr>
        <p:txBody>
          <a:bodyPr lIns="91434" tIns="45717" rIns="91434" bIns="45717"/>
          <a:lstStyle/>
          <a:p>
            <a:endParaRPr lang="zh-CN" altLang="en-US" sz="100"/>
          </a:p>
        </p:txBody>
      </p:sp>
      <p:pic>
        <p:nvPicPr>
          <p:cNvPr id="2" name="图片 1" descr="微信图片_20171120155356"/>
          <p:cNvPicPr>
            <a:picLocks noChangeAspect="1"/>
          </p:cNvPicPr>
          <p:nvPr/>
        </p:nvPicPr>
        <p:blipFill>
          <a:blip r:embed="rId6"/>
          <a:stretch>
            <a:fillRect/>
          </a:stretch>
        </p:blipFill>
        <p:spPr>
          <a:xfrm>
            <a:off x="718185" y="881380"/>
            <a:ext cx="1636395" cy="16433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9" advTm="2480">
        <p:blinds dir="vert"/>
      </p:transition>
    </mc:Choice>
    <mc:Fallback xmlns="">
      <p:transition advTm="248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p:stCondLst>
                              <p:cond delay="1000"/>
                            </p:stCondLst>
                            <p:childTnLst>
                              <p:par>
                                <p:cTn id="26" presetID="2" presetClass="entr" presetSubtype="8"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0-#ppt_w/2"/>
                                          </p:val>
                                        </p:tav>
                                        <p:tav tm="100000">
                                          <p:val>
                                            <p:strVal val="#ppt_x"/>
                                          </p:val>
                                        </p:tav>
                                      </p:tavLst>
                                    </p:anim>
                                    <p:anim calcmode="lin" valueType="num">
                                      <p:cBhvr additive="base">
                                        <p:cTn id="29" dur="500" fill="hold"/>
                                        <p:tgtEl>
                                          <p:spTgt spid="19"/>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0-#ppt_w/2"/>
                                          </p:val>
                                        </p:tav>
                                        <p:tav tm="100000">
                                          <p:val>
                                            <p:strVal val="#ppt_x"/>
                                          </p:val>
                                        </p:tav>
                                      </p:tavLst>
                                    </p:anim>
                                    <p:anim calcmode="lin" valueType="num">
                                      <p:cBhvr additive="base">
                                        <p:cTn id="33"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19" grpId="0" bldLvl="0" animBg="1"/>
      <p:bldP spid="20" grpId="0" bldLvl="0" animBg="1"/>
      <p:bldP spid="10"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2"/>
</p:tagLst>
</file>

<file path=ppt/tags/tag40.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41.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45.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50516230504"/>
  <p:tag name="MH_LIBRARY" val="CONTENTS"/>
  <p:tag name="MH_TYPE" val="OTHERS"/>
  <p:tag name="ID" val="545812"/>
</p:tagLst>
</file>

<file path=ppt/theme/theme1.xml><?xml version="1.0" encoding="utf-8"?>
<a:theme xmlns:a="http://schemas.openxmlformats.org/drawingml/2006/main" name="Office 主题">
  <a:themeElements>
    <a:clrScheme name="自定义 360">
      <a:dk1>
        <a:sysClr val="windowText" lastClr="000000"/>
      </a:dk1>
      <a:lt1>
        <a:sysClr val="window" lastClr="FFFFFF"/>
      </a:lt1>
      <a:dk2>
        <a:srgbClr val="04617B"/>
      </a:dk2>
      <a:lt2>
        <a:srgbClr val="DBF5F9"/>
      </a:lt2>
      <a:accent1>
        <a:srgbClr val="0F6FC6"/>
      </a:accent1>
      <a:accent2>
        <a:srgbClr val="009DD9"/>
      </a:accent2>
      <a:accent3>
        <a:srgbClr val="0F6FC6"/>
      </a:accent3>
      <a:accent4>
        <a:srgbClr val="009DD9"/>
      </a:accent4>
      <a:accent5>
        <a:srgbClr val="0F6FC6"/>
      </a:accent5>
      <a:accent6>
        <a:srgbClr val="009DD9"/>
      </a:accent6>
      <a:hlink>
        <a:srgbClr val="0F6FC6"/>
      </a:hlink>
      <a:folHlink>
        <a:srgbClr val="009DD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1460</Words>
  <Application>Microsoft Office PowerPoint</Application>
  <PresentationFormat>全屏显示(16:9)</PresentationFormat>
  <Paragraphs>162</Paragraphs>
  <Slides>22</Slides>
  <Notes>22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Lato Hairline</vt:lpstr>
      <vt:lpstr>Lato Light</vt:lpstr>
      <vt:lpstr>Lato Regular</vt:lpstr>
      <vt:lpstr>宋体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Lei Zhu</cp:lastModifiedBy>
  <cp:revision>21</cp:revision>
  <dcterms:created xsi:type="dcterms:W3CDTF">2017-07-25T02:42:00Z</dcterms:created>
  <dcterms:modified xsi:type="dcterms:W3CDTF">2017-11-30T07:05:21Z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