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74" r:id="rId15"/>
    <p:sldId id="269" r:id="rId16"/>
    <p:sldId id="271" r:id="rId17"/>
    <p:sldId id="257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90" autoAdjust="0"/>
  </p:normalViewPr>
  <p:slideViewPr>
    <p:cSldViewPr snapToGrid="0" snapToObjects="1">
      <p:cViewPr varScale="1">
        <p:scale>
          <a:sx n="107" d="100"/>
          <a:sy n="107" d="100"/>
        </p:scale>
        <p:origin x="-2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7F6D-88CB-CB44-97FA-32DE1D9AA456}" type="datetimeFigureOut">
              <a:rPr lang="de-DE" smtClean="0"/>
              <a:t>28.02.17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0C15-2442-6242-A312-F90B774F91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65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60C15-2442-6242-A312-F90B774F91F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76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502-E8CF-A841-AC4D-77B682F9ED32}" type="datetimeFigureOut">
              <a:rPr lang="de-DE" smtClean="0"/>
              <a:t>28.02.17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CCD7-0F57-C649-82CE-DB0E44211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33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502-E8CF-A841-AC4D-77B682F9ED32}" type="datetimeFigureOut">
              <a:rPr lang="de-DE" smtClean="0"/>
              <a:t>28.02.17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CCD7-0F57-C649-82CE-DB0E44211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04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502-E8CF-A841-AC4D-77B682F9ED32}" type="datetimeFigureOut">
              <a:rPr lang="de-DE" smtClean="0"/>
              <a:t>28.02.17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CCD7-0F57-C649-82CE-DB0E44211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44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502-E8CF-A841-AC4D-77B682F9ED32}" type="datetimeFigureOut">
              <a:rPr lang="de-DE" smtClean="0"/>
              <a:t>28.02.17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CCD7-0F57-C649-82CE-DB0E44211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03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502-E8CF-A841-AC4D-77B682F9ED32}" type="datetimeFigureOut">
              <a:rPr lang="de-DE" smtClean="0"/>
              <a:t>28.02.17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CCD7-0F57-C649-82CE-DB0E44211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8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502-E8CF-A841-AC4D-77B682F9ED32}" type="datetimeFigureOut">
              <a:rPr lang="de-DE" smtClean="0"/>
              <a:t>28.02.17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CCD7-0F57-C649-82CE-DB0E44211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00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502-E8CF-A841-AC4D-77B682F9ED32}" type="datetimeFigureOut">
              <a:rPr lang="de-DE" smtClean="0"/>
              <a:t>28.02.17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CCD7-0F57-C649-82CE-DB0E44211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3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502-E8CF-A841-AC4D-77B682F9ED32}" type="datetimeFigureOut">
              <a:rPr lang="de-DE" smtClean="0"/>
              <a:t>28.02.17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CCD7-0F57-C649-82CE-DB0E44211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58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502-E8CF-A841-AC4D-77B682F9ED32}" type="datetimeFigureOut">
              <a:rPr lang="de-DE" smtClean="0"/>
              <a:t>28.02.17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CCD7-0F57-C649-82CE-DB0E44211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28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502-E8CF-A841-AC4D-77B682F9ED32}" type="datetimeFigureOut">
              <a:rPr lang="de-DE" smtClean="0"/>
              <a:t>28.02.17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CCD7-0F57-C649-82CE-DB0E44211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75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9502-E8CF-A841-AC4D-77B682F9ED32}" type="datetimeFigureOut">
              <a:rPr lang="de-DE" smtClean="0"/>
              <a:t>28.02.17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CCD7-0F57-C649-82CE-DB0E44211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66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A9502-E8CF-A841-AC4D-77B682F9ED32}" type="datetimeFigureOut">
              <a:rPr lang="de-DE" smtClean="0"/>
              <a:t>28.02.17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CCD7-0F57-C649-82CE-DB0E442115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56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(Unternehmens-) Architektur</a:t>
            </a:r>
            <a:br>
              <a:rPr lang="de-DE" dirty="0" smtClean="0"/>
            </a:br>
            <a:r>
              <a:rPr lang="de-DE" dirty="0" smtClean="0"/>
              <a:t>PBS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Version </a:t>
            </a:r>
            <a:r>
              <a:rPr lang="de-DE" dirty="0" smtClean="0"/>
              <a:t>0.1, 28.02.2017</a:t>
            </a:r>
          </a:p>
          <a:p>
            <a:r>
              <a:rPr lang="de-DE" dirty="0" err="1" smtClean="0"/>
              <a:t>Midata</a:t>
            </a:r>
            <a:r>
              <a:rPr lang="de-DE" dirty="0" smtClean="0"/>
              <a:t> 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86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Unternehmensarchitektur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Welche Schnittstellen werden von Anwendungen angeboten</a:t>
            </a:r>
          </a:p>
          <a:p>
            <a:r>
              <a:rPr lang="de-DE" dirty="0" smtClean="0"/>
              <a:t>Definiert Grenzen von Applikationen</a:t>
            </a:r>
          </a:p>
          <a:p>
            <a:r>
              <a:rPr lang="de-DE" dirty="0"/>
              <a:t>Definiert Sicherheitsaspekte </a:t>
            </a:r>
          </a:p>
          <a:p>
            <a:r>
              <a:rPr lang="de-DE" dirty="0" smtClean="0"/>
              <a:t>Definiert das Mapping der Fachprozesse auf die Applikationen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3328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Definiert wie Systeme </a:t>
            </a:r>
            <a:r>
              <a:rPr lang="de-DE" b="1" dirty="0" smtClean="0"/>
              <a:t>kommunizieren</a:t>
            </a:r>
          </a:p>
          <a:p>
            <a:r>
              <a:rPr lang="de-DE" dirty="0" smtClean="0"/>
              <a:t>Definiert Standards bezüglich </a:t>
            </a:r>
            <a:r>
              <a:rPr lang="de-DE" b="1" dirty="0" smtClean="0"/>
              <a:t>Integration</a:t>
            </a:r>
          </a:p>
          <a:p>
            <a:r>
              <a:rPr lang="de-DE" dirty="0" smtClean="0"/>
              <a:t>Definiert </a:t>
            </a:r>
            <a:r>
              <a:rPr lang="de-DE" b="1" dirty="0" smtClean="0"/>
              <a:t>Laufzeitumgebungen</a:t>
            </a:r>
            <a:r>
              <a:rPr lang="de-DE" dirty="0" smtClean="0"/>
              <a:t> für Applikationen</a:t>
            </a:r>
          </a:p>
          <a:p>
            <a:r>
              <a:rPr lang="de-DE" dirty="0" smtClean="0"/>
              <a:t>Definiert </a:t>
            </a:r>
            <a:r>
              <a:rPr lang="de-DE" b="1" dirty="0" smtClean="0"/>
              <a:t>globale Komponenten </a:t>
            </a:r>
            <a:r>
              <a:rPr lang="de-DE" dirty="0" smtClean="0"/>
              <a:t>für die Überwachung, Security, etc. </a:t>
            </a:r>
          </a:p>
          <a:p>
            <a:r>
              <a:rPr lang="de-DE" dirty="0" smtClean="0"/>
              <a:t>Definiert den </a:t>
            </a:r>
            <a:r>
              <a:rPr lang="de-DE" b="1" dirty="0" smtClean="0"/>
              <a:t>Betrieb</a:t>
            </a:r>
            <a:r>
              <a:rPr lang="de-DE" dirty="0" smtClean="0"/>
              <a:t> der Komponenten (Backup, SLA, etc.)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54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Jede Komponente hat eine </a:t>
            </a:r>
            <a:r>
              <a:rPr lang="de-DE" b="1" dirty="0" smtClean="0"/>
              <a:t>lokale Architektur</a:t>
            </a:r>
          </a:p>
          <a:p>
            <a:r>
              <a:rPr lang="de-DE" dirty="0" smtClean="0"/>
              <a:t>Die </a:t>
            </a:r>
            <a:r>
              <a:rPr lang="de-DE" b="1" dirty="0" smtClean="0"/>
              <a:t>Rahmenbedingungen</a:t>
            </a:r>
            <a:r>
              <a:rPr lang="de-DE" dirty="0" smtClean="0"/>
              <a:t> der Unternehmens- und technischen Architektur </a:t>
            </a:r>
            <a:r>
              <a:rPr lang="de-DE" b="1" dirty="0" smtClean="0"/>
              <a:t>sollen</a:t>
            </a:r>
            <a:r>
              <a:rPr lang="de-DE" dirty="0" smtClean="0"/>
              <a:t> bei der </a:t>
            </a:r>
            <a:r>
              <a:rPr lang="de-DE" b="1" dirty="0" smtClean="0"/>
              <a:t>Implementierung</a:t>
            </a:r>
            <a:r>
              <a:rPr lang="de-DE" dirty="0" smtClean="0"/>
              <a:t> </a:t>
            </a:r>
            <a:r>
              <a:rPr lang="de-DE" b="1" dirty="0" smtClean="0"/>
              <a:t>befolgt</a:t>
            </a:r>
            <a:r>
              <a:rPr lang="de-DE" dirty="0" smtClean="0"/>
              <a:t> werden</a:t>
            </a:r>
          </a:p>
          <a:p>
            <a:r>
              <a:rPr lang="de-DE" dirty="0" smtClean="0"/>
              <a:t>Rahmenbedingungen an der </a:t>
            </a:r>
            <a:r>
              <a:rPr lang="de-DE" b="1" dirty="0" smtClean="0"/>
              <a:t>Grenze</a:t>
            </a:r>
            <a:r>
              <a:rPr lang="de-DE" dirty="0" smtClean="0"/>
              <a:t> der Applikation </a:t>
            </a:r>
            <a:r>
              <a:rPr lang="de-DE" b="1" dirty="0" smtClean="0"/>
              <a:t>müssen</a:t>
            </a:r>
            <a:r>
              <a:rPr lang="de-DE" dirty="0" smtClean="0"/>
              <a:t> befolgt werden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98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Unternehmensarchitektur PBS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das bei der PBS aussehen?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68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Prozesslandkarte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Prozessen existieren in der PBS</a:t>
            </a:r>
          </a:p>
          <a:p>
            <a:r>
              <a:rPr lang="de-DE" dirty="0" smtClean="0"/>
              <a:t>Welche Prozesse sollen digitalisiert werden</a:t>
            </a:r>
          </a:p>
          <a:p>
            <a:r>
              <a:rPr lang="de-DE" dirty="0" smtClean="0"/>
              <a:t>Wer ist in den Prozessen involviert</a:t>
            </a:r>
          </a:p>
          <a:p>
            <a:r>
              <a:rPr lang="de-DE" dirty="0" smtClean="0"/>
              <a:t>Wer ist für die Prozesse verantwortlich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6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Fachliches Referenzmodell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Legt fest, welche </a:t>
            </a:r>
            <a:r>
              <a:rPr lang="de-DE" b="1" dirty="0" smtClean="0"/>
              <a:t>logischen</a:t>
            </a:r>
            <a:r>
              <a:rPr lang="de-DE" dirty="0" smtClean="0"/>
              <a:t> Anwendungen welche </a:t>
            </a:r>
            <a:r>
              <a:rPr lang="de-DE" b="1" dirty="0" smtClean="0"/>
              <a:t>Fachobjekte</a:t>
            </a:r>
            <a:r>
              <a:rPr lang="de-DE" dirty="0" smtClean="0"/>
              <a:t> und deren </a:t>
            </a:r>
            <a:r>
              <a:rPr lang="de-DE" b="1" dirty="0" smtClean="0"/>
              <a:t>Funktionalität</a:t>
            </a:r>
            <a:r>
              <a:rPr lang="de-DE" dirty="0" smtClean="0"/>
              <a:t> anbieten</a:t>
            </a:r>
          </a:p>
          <a:p>
            <a:r>
              <a:rPr lang="de-DE" dirty="0" smtClean="0"/>
              <a:t>Ein </a:t>
            </a:r>
            <a:r>
              <a:rPr lang="de-DE" b="1" dirty="0" smtClean="0"/>
              <a:t>Fachobjekt</a:t>
            </a:r>
            <a:r>
              <a:rPr lang="de-DE" dirty="0" smtClean="0"/>
              <a:t> ist eine (etwas weiter gefasste) </a:t>
            </a:r>
            <a:r>
              <a:rPr lang="de-DE" b="1" dirty="0" smtClean="0"/>
              <a:t>Entität</a:t>
            </a:r>
          </a:p>
          <a:p>
            <a:r>
              <a:rPr lang="de-DE" dirty="0" smtClean="0"/>
              <a:t>Das Modell ist logisch </a:t>
            </a:r>
            <a:r>
              <a:rPr lang="mr-IN" dirty="0" smtClean="0"/>
              <a:t>–</a:t>
            </a:r>
            <a:r>
              <a:rPr lang="de-DE" dirty="0" smtClean="0"/>
              <a:t> das physische Modell soll eine möglichst gute </a:t>
            </a:r>
            <a:r>
              <a:rPr lang="de-DE" b="1" dirty="0" smtClean="0"/>
              <a:t>Annäherung</a:t>
            </a:r>
            <a:r>
              <a:rPr lang="de-DE" dirty="0" smtClean="0"/>
              <a:t> sein</a:t>
            </a:r>
          </a:p>
          <a:p>
            <a:r>
              <a:rPr lang="de-DE" dirty="0" smtClean="0"/>
              <a:t>Ziel: </a:t>
            </a:r>
            <a:r>
              <a:rPr lang="de-DE" b="1" dirty="0" smtClean="0"/>
              <a:t>Minimierung</a:t>
            </a:r>
            <a:r>
              <a:rPr lang="de-DE" dirty="0" smtClean="0"/>
              <a:t> der </a:t>
            </a:r>
            <a:r>
              <a:rPr lang="de-DE" b="1" dirty="0" smtClean="0"/>
              <a:t>Redundanzen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4258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Fachliches Referenzmodell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Fachobjekte werden in </a:t>
            </a:r>
            <a:r>
              <a:rPr lang="de-CH" b="1" dirty="0" smtClean="0"/>
              <a:t>Gruppen</a:t>
            </a:r>
            <a:r>
              <a:rPr lang="de-CH" dirty="0" smtClean="0"/>
              <a:t> </a:t>
            </a:r>
            <a:r>
              <a:rPr lang="de-CH" b="1" dirty="0" smtClean="0"/>
              <a:t>zusammengefasst</a:t>
            </a:r>
          </a:p>
          <a:p>
            <a:r>
              <a:rPr lang="de-CH" dirty="0" smtClean="0"/>
              <a:t>Die Gruppen sind </a:t>
            </a:r>
            <a:r>
              <a:rPr lang="de-CH" b="1" dirty="0" smtClean="0"/>
              <a:t>fachlich motiviert</a:t>
            </a:r>
          </a:p>
          <a:p>
            <a:r>
              <a:rPr lang="de-CH" dirty="0" smtClean="0"/>
              <a:t>Eine Anwendung deckt eine oder mehrere Gruppen ab</a:t>
            </a:r>
          </a:p>
          <a:p>
            <a:r>
              <a:rPr lang="de-CH" dirty="0" smtClean="0"/>
              <a:t>Jede Gruppe soll nur von einer einzigen Applikation abgedeckt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337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53267" y="2510049"/>
            <a:ext cx="2202596" cy="37204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Infrastruktur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847391" y="2510049"/>
            <a:ext cx="2202596" cy="1706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Veranstaltungen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347161" y="2510049"/>
            <a:ext cx="2202596" cy="37204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Partner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72327" y="3135081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Authentifizierung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972327" y="3644643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Autorisierung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972327" y="4131607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Portal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466221" y="3135081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Person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466221" y="3644643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Abteilung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466221" y="4131607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Adresse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466221" y="4629320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Beziehung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960119" y="3135081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Lager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960119" y="3644643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Treffen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5847391" y="4488769"/>
            <a:ext cx="2202596" cy="1706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Lager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960119" y="5113801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Programm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5960119" y="5623363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Administration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53267" y="513969"/>
            <a:ext cx="2202596" cy="1706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Rechnungswesen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65995" y="1139001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Rechnungen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965995" y="1648563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Inkasso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965995" y="4629320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Mailing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347161" y="513969"/>
            <a:ext cx="2202596" cy="1706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Ausbildung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459889" y="1139001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Qualifikation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3459889" y="1648563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Kurse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5847391" y="513969"/>
            <a:ext cx="2202596" cy="1706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smtClean="0">
                <a:solidFill>
                  <a:schemeClr val="tx1"/>
                </a:solidFill>
              </a:rPr>
              <a:t>...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5960119" y="1139001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960119" y="1648563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3466221" y="5113801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Kontoverbindung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972327" y="5113801"/>
            <a:ext cx="1964478" cy="357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Dokument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872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 der Schnittstellen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Schnittstellen soll eine Anwendung anbieten (</a:t>
            </a:r>
            <a:r>
              <a:rPr lang="de-DE" dirty="0" smtClean="0">
                <a:sym typeface="Wingdings"/>
              </a:rPr>
              <a:t> SOA)</a:t>
            </a:r>
          </a:p>
          <a:p>
            <a:r>
              <a:rPr lang="de-DE" dirty="0" smtClean="0">
                <a:sym typeface="Wingdings"/>
              </a:rPr>
              <a:t>Welche Standards werden für den Datenaustausch verwendet (z.B. REST)</a:t>
            </a:r>
          </a:p>
          <a:p>
            <a:r>
              <a:rPr lang="de-DE" dirty="0" smtClean="0">
                <a:sym typeface="Wingdings"/>
              </a:rPr>
              <a:t>Wie funktioniert die Authentifizierung und Autorisierung (z.B. </a:t>
            </a:r>
            <a:r>
              <a:rPr lang="de-DE" dirty="0" err="1" smtClean="0">
                <a:sym typeface="Wingdings"/>
              </a:rPr>
              <a:t>OAuth</a:t>
            </a:r>
            <a:r>
              <a:rPr lang="de-DE" dirty="0" smtClean="0">
                <a:sym typeface="Wingdings"/>
              </a:rPr>
              <a:t>)</a:t>
            </a:r>
          </a:p>
          <a:p>
            <a:r>
              <a:rPr lang="de-DE" dirty="0" smtClean="0">
                <a:sym typeface="Wingdings"/>
              </a:rPr>
              <a:t>Wie funktioniert das </a:t>
            </a:r>
            <a:r>
              <a:rPr lang="de-DE" dirty="0" err="1" smtClean="0">
                <a:sym typeface="Wingdings"/>
              </a:rPr>
              <a:t>Logging</a:t>
            </a:r>
            <a:r>
              <a:rPr lang="de-DE" dirty="0" smtClean="0">
                <a:sym typeface="Wingdings"/>
              </a:rPr>
              <a:t> (z.B. </a:t>
            </a:r>
            <a:r>
              <a:rPr lang="de-DE" dirty="0" err="1" smtClean="0">
                <a:sym typeface="Wingdings"/>
              </a:rPr>
              <a:t>Correlation</a:t>
            </a:r>
            <a:r>
              <a:rPr lang="de-DE" dirty="0" smtClean="0">
                <a:sym typeface="Wingdings"/>
              </a:rPr>
              <a:t> ID)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032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 Mix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Programmiersprachen sollen eingesetzt werden</a:t>
            </a:r>
          </a:p>
          <a:p>
            <a:r>
              <a:rPr lang="de-DE" dirty="0" smtClean="0"/>
              <a:t>Welche Laufzeitumgebungen und Datenbanken sollen angeboten werden</a:t>
            </a:r>
          </a:p>
          <a:p>
            <a:r>
              <a:rPr lang="de-DE" dirty="0" smtClean="0"/>
              <a:t>Welche Architekturprinzipien sollen befolgt werden (z.B. Enterprise </a:t>
            </a:r>
            <a:r>
              <a:rPr lang="de-DE" dirty="0" err="1" smtClean="0"/>
              <a:t>Architecture</a:t>
            </a:r>
            <a:r>
              <a:rPr lang="de-DE" dirty="0" smtClean="0"/>
              <a:t> Pattern)</a:t>
            </a:r>
          </a:p>
          <a:p>
            <a:r>
              <a:rPr lang="de-DE" dirty="0" smtClean="0"/>
              <a:t>Wie funktioniert der technische Datenaustausch (z.B. Middleware)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39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Gemeinsames </a:t>
            </a:r>
            <a:r>
              <a:rPr lang="de-DE" b="1" dirty="0" smtClean="0"/>
              <a:t>Verständnis</a:t>
            </a:r>
            <a:r>
              <a:rPr lang="de-DE" dirty="0" smtClean="0"/>
              <a:t> der Aufgabe „</a:t>
            </a:r>
            <a:r>
              <a:rPr lang="de-DE" b="1" dirty="0" smtClean="0"/>
              <a:t>Architektur</a:t>
            </a:r>
            <a:r>
              <a:rPr lang="de-DE" dirty="0" smtClean="0"/>
              <a:t>“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Verständnis, weshalb das </a:t>
            </a:r>
            <a:r>
              <a:rPr lang="de-DE" b="1" dirty="0" err="1" smtClean="0"/>
              <a:t>MiData</a:t>
            </a:r>
            <a:r>
              <a:rPr lang="de-DE" dirty="0" smtClean="0"/>
              <a:t> Team </a:t>
            </a:r>
            <a:r>
              <a:rPr lang="de-DE" b="1" dirty="0" smtClean="0"/>
              <a:t>Architektur</a:t>
            </a:r>
            <a:r>
              <a:rPr lang="de-DE" dirty="0" smtClean="0"/>
              <a:t> bei der PBS als </a:t>
            </a:r>
            <a:r>
              <a:rPr lang="de-DE" b="1" dirty="0" smtClean="0"/>
              <a:t>wichtig</a:t>
            </a:r>
            <a:r>
              <a:rPr lang="de-DE" dirty="0" smtClean="0"/>
              <a:t> einstuft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Bestimmen allfälliger </a:t>
            </a:r>
            <a:r>
              <a:rPr lang="de-DE" b="1" dirty="0" smtClean="0"/>
              <a:t>nächster Schritte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79323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Globale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Implementation Single </a:t>
            </a:r>
            <a:r>
              <a:rPr lang="de-DE" dirty="0" err="1" smtClean="0"/>
              <a:t>Sign</a:t>
            </a:r>
            <a:r>
              <a:rPr lang="de-DE" dirty="0" smtClean="0"/>
              <a:t> On</a:t>
            </a:r>
          </a:p>
          <a:p>
            <a:r>
              <a:rPr lang="de-DE" dirty="0" smtClean="0"/>
              <a:t>Monitoring der Komponenten</a:t>
            </a:r>
          </a:p>
          <a:p>
            <a:r>
              <a:rPr lang="de-DE" dirty="0" smtClean="0"/>
              <a:t>Firewall &amp; Backups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95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Unternehmensarchitektur PBS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kostest es nichts zu tun?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41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kostest es nichts zu tun?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Applikationen haben </a:t>
            </a:r>
            <a:r>
              <a:rPr lang="de-DE" b="1" dirty="0" smtClean="0"/>
              <a:t>keine</a:t>
            </a:r>
            <a:r>
              <a:rPr lang="de-DE" dirty="0" smtClean="0"/>
              <a:t> definierten </a:t>
            </a:r>
            <a:r>
              <a:rPr lang="de-DE" b="1" dirty="0" smtClean="0"/>
              <a:t>Verantwortlichkeiten</a:t>
            </a:r>
          </a:p>
          <a:p>
            <a:r>
              <a:rPr lang="de-DE" b="1" dirty="0" smtClean="0"/>
              <a:t>Redundanzen</a:t>
            </a:r>
            <a:r>
              <a:rPr lang="de-DE" dirty="0" smtClean="0"/>
              <a:t> entstehen und müssen später bereinigt werden (z.B. Personen, Logins, ...)</a:t>
            </a:r>
          </a:p>
          <a:p>
            <a:r>
              <a:rPr lang="de-DE" b="1" dirty="0" smtClean="0"/>
              <a:t>Integration</a:t>
            </a:r>
            <a:r>
              <a:rPr lang="de-DE" dirty="0" smtClean="0"/>
              <a:t> ist schwierig und </a:t>
            </a:r>
            <a:r>
              <a:rPr lang="de-DE" b="1" dirty="0" smtClean="0"/>
              <a:t>komplex</a:t>
            </a:r>
          </a:p>
          <a:p>
            <a:r>
              <a:rPr lang="de-DE" dirty="0" smtClean="0"/>
              <a:t>Hohe </a:t>
            </a:r>
            <a:r>
              <a:rPr lang="de-DE" b="1" dirty="0" smtClean="0"/>
              <a:t>Wartungskosten</a:t>
            </a:r>
            <a:r>
              <a:rPr lang="de-DE" dirty="0" smtClean="0"/>
              <a:t> (</a:t>
            </a:r>
            <a:r>
              <a:rPr lang="de-DE" dirty="0" smtClean="0">
                <a:sym typeface="Wingdings"/>
              </a:rPr>
              <a:t> Prozentsatz der Entwicklungskosten)</a:t>
            </a:r>
          </a:p>
          <a:p>
            <a:r>
              <a:rPr lang="de-DE" dirty="0" err="1" smtClean="0">
                <a:sym typeface="Wingdings"/>
              </a:rPr>
              <a:t>Vendor</a:t>
            </a:r>
            <a:r>
              <a:rPr lang="de-DE" dirty="0" smtClean="0">
                <a:sym typeface="Wingdings"/>
              </a:rPr>
              <a:t> </a:t>
            </a:r>
            <a:r>
              <a:rPr lang="de-DE" b="1" dirty="0" err="1" smtClean="0">
                <a:sym typeface="Wingdings"/>
              </a:rPr>
              <a:t>Lockin</a:t>
            </a:r>
            <a:r>
              <a:rPr lang="de-DE" dirty="0" smtClean="0">
                <a:sym typeface="Wingdings"/>
              </a:rPr>
              <a:t> ( </a:t>
            </a:r>
            <a:r>
              <a:rPr lang="de-DE" dirty="0" err="1" smtClean="0">
                <a:sym typeface="Wingdings"/>
              </a:rPr>
              <a:t>Hitobito</a:t>
            </a:r>
            <a:r>
              <a:rPr lang="de-DE" dirty="0" smtClean="0">
                <a:sym typeface="Wingdings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107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kostest es nichts zu tun?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Applikationen können nicht </a:t>
            </a:r>
            <a:r>
              <a:rPr lang="de-DE" b="1" dirty="0" smtClean="0"/>
              <a:t>abgelöst</a:t>
            </a:r>
            <a:r>
              <a:rPr lang="de-DE" dirty="0" smtClean="0"/>
              <a:t> werden</a:t>
            </a:r>
          </a:p>
          <a:p>
            <a:r>
              <a:rPr lang="de-DE" dirty="0" smtClean="0"/>
              <a:t>Abhängigkeiten verhindern die </a:t>
            </a:r>
            <a:r>
              <a:rPr lang="de-DE" b="1" dirty="0" smtClean="0"/>
              <a:t>Erneuerbarkeit</a:t>
            </a:r>
          </a:p>
          <a:p>
            <a:r>
              <a:rPr lang="de-DE" b="1" dirty="0" smtClean="0"/>
              <a:t>Entwicklungskosten</a:t>
            </a:r>
            <a:r>
              <a:rPr lang="de-DE" dirty="0" smtClean="0"/>
              <a:t> nehmen über die Zeit überproportional zu (</a:t>
            </a:r>
            <a:r>
              <a:rPr lang="de-DE" dirty="0" smtClean="0">
                <a:sym typeface="Wingdings"/>
              </a:rPr>
              <a:t> degenerieren der Software)</a:t>
            </a:r>
          </a:p>
          <a:p>
            <a:r>
              <a:rPr lang="de-DE" b="1" dirty="0" smtClean="0">
                <a:sym typeface="Wingdings"/>
              </a:rPr>
              <a:t>NFA</a:t>
            </a:r>
            <a:r>
              <a:rPr lang="de-DE" dirty="0" smtClean="0">
                <a:sym typeface="Wingdings"/>
              </a:rPr>
              <a:t> Themen werden </a:t>
            </a:r>
            <a:r>
              <a:rPr lang="de-DE" b="1" dirty="0" smtClean="0">
                <a:sym typeface="Wingdings"/>
              </a:rPr>
              <a:t>nicht </a:t>
            </a:r>
            <a:r>
              <a:rPr lang="de-DE" dirty="0" smtClean="0">
                <a:sym typeface="Wingdings"/>
              </a:rPr>
              <a:t>(ausreichend) </a:t>
            </a:r>
            <a:r>
              <a:rPr lang="de-DE" b="1" dirty="0" smtClean="0">
                <a:sym typeface="Wingdings"/>
              </a:rPr>
              <a:t>adressiert </a:t>
            </a:r>
            <a:r>
              <a:rPr lang="de-DE" dirty="0" smtClean="0">
                <a:sym typeface="Wingdings"/>
              </a:rPr>
              <a:t>(Security, SLA, Performance, ...)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868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Unternehmensarchitektur PBS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Vorschlag </a:t>
            </a:r>
            <a:r>
              <a:rPr lang="de-DE" dirty="0" err="1" smtClean="0"/>
              <a:t>MiData</a:t>
            </a:r>
            <a:r>
              <a:rPr lang="de-DE" dirty="0" smtClean="0"/>
              <a:t> 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695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Vorschlag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Erarbeiten fachliches Referenzmodell</a:t>
            </a:r>
          </a:p>
          <a:p>
            <a:r>
              <a:rPr lang="de-DE" dirty="0" smtClean="0"/>
              <a:t>Verantwortlichkeiten der Applikationen festlegen</a:t>
            </a:r>
          </a:p>
          <a:p>
            <a:r>
              <a:rPr lang="de-DE" dirty="0" smtClean="0"/>
              <a:t>Globale Komponenten für Security, etc. definieren</a:t>
            </a:r>
          </a:p>
          <a:p>
            <a:r>
              <a:rPr lang="de-DE" dirty="0" smtClean="0"/>
              <a:t>Strategie bezüglich Entwicklung erarbeiten</a:t>
            </a:r>
          </a:p>
          <a:p>
            <a:r>
              <a:rPr lang="de-DE" dirty="0" smtClean="0"/>
              <a:t>Strategie bezüglich Wartung erarbeiten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52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(Unternehmens-) Architektur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Gemeinsames Verständnis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279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Architektur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70769"/>
              </p:ext>
            </p:extLst>
          </p:nvPr>
        </p:nvGraphicFramePr>
        <p:xfrm>
          <a:off x="1895231" y="2196323"/>
          <a:ext cx="5373078" cy="26831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73078"/>
              </a:tblGrid>
              <a:tr h="894373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Unternehmensarchitektur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373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Technische Architektur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4373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Applikationsarchitektur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86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Anwendungslandschaft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Anwendungslandschaft besteht aus unterschiedlichen </a:t>
            </a:r>
            <a:r>
              <a:rPr lang="de-DE" b="1" dirty="0" smtClean="0"/>
              <a:t>Komponenten</a:t>
            </a:r>
            <a:r>
              <a:rPr lang="de-DE" dirty="0" smtClean="0"/>
              <a:t> welche miteinander </a:t>
            </a:r>
            <a:r>
              <a:rPr lang="de-DE" b="1" dirty="0" smtClean="0"/>
              <a:t>interagieren</a:t>
            </a:r>
          </a:p>
          <a:p>
            <a:r>
              <a:rPr lang="de-DE" dirty="0" smtClean="0"/>
              <a:t>Komponenten übernehmen </a:t>
            </a:r>
            <a:r>
              <a:rPr lang="de-DE" b="1" dirty="0" smtClean="0"/>
              <a:t>Verantwortlichkeiten</a:t>
            </a:r>
            <a:r>
              <a:rPr lang="de-DE" dirty="0" smtClean="0"/>
              <a:t> indem diese </a:t>
            </a:r>
            <a:r>
              <a:rPr lang="de-DE" b="1" dirty="0" smtClean="0"/>
              <a:t>Daten</a:t>
            </a:r>
            <a:r>
              <a:rPr lang="de-DE" dirty="0" smtClean="0"/>
              <a:t> persistieren und </a:t>
            </a:r>
            <a:r>
              <a:rPr lang="de-DE" b="1" dirty="0" smtClean="0"/>
              <a:t>Funktionen</a:t>
            </a:r>
            <a:r>
              <a:rPr lang="de-DE" dirty="0" smtClean="0"/>
              <a:t> anbieten</a:t>
            </a:r>
          </a:p>
          <a:p>
            <a:r>
              <a:rPr lang="de-DE" dirty="0" smtClean="0"/>
              <a:t>Anwendungen haben einen </a:t>
            </a:r>
            <a:r>
              <a:rPr lang="de-DE" b="1" dirty="0" smtClean="0"/>
              <a:t>Lebenszyklus</a:t>
            </a:r>
          </a:p>
          <a:p>
            <a:r>
              <a:rPr lang="de-DE" dirty="0" smtClean="0"/>
              <a:t>Anwendungen müssen </a:t>
            </a:r>
            <a:r>
              <a:rPr lang="de-DE" b="1" dirty="0" smtClean="0"/>
              <a:t>gewartet</a:t>
            </a:r>
            <a:r>
              <a:rPr lang="de-DE" dirty="0" smtClean="0"/>
              <a:t>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221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Software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Stellt sicher, dass Komponenten kommunizieren können</a:t>
            </a:r>
          </a:p>
          <a:p>
            <a:r>
              <a:rPr lang="de-DE" dirty="0" smtClean="0"/>
              <a:t>Macht Komplexität beherrschbar </a:t>
            </a:r>
          </a:p>
          <a:p>
            <a:r>
              <a:rPr lang="de-DE" dirty="0" smtClean="0"/>
              <a:t>Abstrahiert Problemstellungen</a:t>
            </a:r>
          </a:p>
          <a:p>
            <a:r>
              <a:rPr lang="de-DE" dirty="0" smtClean="0"/>
              <a:t>Definiert die Laufzeitumgebung</a:t>
            </a:r>
          </a:p>
          <a:p>
            <a:r>
              <a:rPr lang="de-DE" dirty="0" smtClean="0"/>
              <a:t>Stellt die Wartbarkeit einer Anwendungslandschaft sicher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43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Unternehmensarchitektur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3070" b="30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691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Städteplaner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gibt es für Bauzonen?</a:t>
            </a:r>
          </a:p>
          <a:p>
            <a:r>
              <a:rPr lang="de-DE" dirty="0" smtClean="0"/>
              <a:t>Was sind die wichtigen </a:t>
            </a:r>
            <a:r>
              <a:rPr lang="de-DE" dirty="0" err="1" smtClean="0"/>
              <a:t>Strassen</a:t>
            </a:r>
            <a:r>
              <a:rPr lang="de-DE" dirty="0" smtClean="0"/>
              <a:t>?</a:t>
            </a:r>
          </a:p>
          <a:p>
            <a:r>
              <a:rPr lang="de-DE" dirty="0" smtClean="0"/>
              <a:t>Wie funktioniert die Wasserversorgung?</a:t>
            </a:r>
          </a:p>
          <a:p>
            <a:r>
              <a:rPr lang="de-DE" dirty="0" smtClean="0"/>
              <a:t>Wie wird die Stromzufuhr geregelt?</a:t>
            </a:r>
          </a:p>
          <a:p>
            <a:r>
              <a:rPr lang="de-DE" dirty="0" smtClean="0"/>
              <a:t>Wie wird Abfall entsorgt?</a:t>
            </a:r>
          </a:p>
          <a:p>
            <a:r>
              <a:rPr lang="de-DE" dirty="0" smtClean="0"/>
              <a:t>Wo soll ein Park entstehen?</a:t>
            </a:r>
          </a:p>
          <a:p>
            <a:r>
              <a:rPr lang="de-DE" dirty="0" smtClean="0"/>
              <a:t>Wie hoch dürfen Häuser im Zentrum sein?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80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Unternehmensarchitektur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Definiert welches System welche Funktionalität implementiert</a:t>
            </a:r>
          </a:p>
          <a:p>
            <a:r>
              <a:rPr lang="de-DE" dirty="0" smtClean="0"/>
              <a:t>Definiert welches System die Hoheit über ein Fachobjekte hat</a:t>
            </a:r>
          </a:p>
          <a:p>
            <a:r>
              <a:rPr lang="de-DE" dirty="0" smtClean="0"/>
              <a:t>Definiert die NFA</a:t>
            </a:r>
          </a:p>
          <a:p>
            <a:r>
              <a:rPr lang="de-DE" dirty="0" smtClean="0"/>
              <a:t>Gibt die Strategie der Anwendungen vor</a:t>
            </a:r>
          </a:p>
          <a:p>
            <a:r>
              <a:rPr lang="de-DE" dirty="0" smtClean="0"/>
              <a:t>Prüft den Lebenszyklus der Applikationen</a:t>
            </a:r>
          </a:p>
          <a:p>
            <a:r>
              <a:rPr lang="de-DE" dirty="0" smtClean="0"/>
              <a:t>Verwaltet Verletzungen der Architektur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866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Macintosh PowerPoint</Application>
  <PresentationFormat>Bildschirmpräsentation (4:3)</PresentationFormat>
  <Paragraphs>135</Paragraphs>
  <Slides>25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Office-Design</vt:lpstr>
      <vt:lpstr>(Unternehmens-) Architektur PBS</vt:lpstr>
      <vt:lpstr>Ziel</vt:lpstr>
      <vt:lpstr>(Unternehmens-) Architektur</vt:lpstr>
      <vt:lpstr>Software Architektur</vt:lpstr>
      <vt:lpstr>Anwendungslandschaft</vt:lpstr>
      <vt:lpstr>Was ist Software Architektur</vt:lpstr>
      <vt:lpstr>Unternehmensarchitektur</vt:lpstr>
      <vt:lpstr>Städteplaner</vt:lpstr>
      <vt:lpstr>Unternehmensarchitektur</vt:lpstr>
      <vt:lpstr>Unternehmensarchitektur</vt:lpstr>
      <vt:lpstr>Technische Architektur</vt:lpstr>
      <vt:lpstr>Komponenten Architektur</vt:lpstr>
      <vt:lpstr>Unternehmensarchitektur PBS</vt:lpstr>
      <vt:lpstr>Prozesslandkarte</vt:lpstr>
      <vt:lpstr>Fachliches Referenzmodell</vt:lpstr>
      <vt:lpstr>Fachliches Referenzmodell</vt:lpstr>
      <vt:lpstr>PowerPoint-Präsentation</vt:lpstr>
      <vt:lpstr>Definition der Schnittstellen</vt:lpstr>
      <vt:lpstr>Technologie Mix</vt:lpstr>
      <vt:lpstr>Globale Komponenten</vt:lpstr>
      <vt:lpstr>Unternehmensarchitektur PBS</vt:lpstr>
      <vt:lpstr>Was kostest es nichts zu tun?</vt:lpstr>
      <vt:lpstr>Was kostest es nichts zu tun?</vt:lpstr>
      <vt:lpstr>Unternehmensarchitektur PBS</vt:lpstr>
      <vt:lpstr>Vorschlag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Logisches Referenzmodell „Applikationen PBS“</dc:title>
  <dc:creator>Ueli Kurmann</dc:creator>
  <cp:lastModifiedBy>Ueli Kurmann</cp:lastModifiedBy>
  <cp:revision>33</cp:revision>
  <dcterms:created xsi:type="dcterms:W3CDTF">2016-11-23T17:25:36Z</dcterms:created>
  <dcterms:modified xsi:type="dcterms:W3CDTF">2017-02-28T20:23:01Z</dcterms:modified>
</cp:coreProperties>
</file>