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62" r:id="rId4"/>
    <p:sldId id="281" r:id="rId5"/>
    <p:sldId id="282" r:id="rId6"/>
    <p:sldId id="267" r:id="rId7"/>
    <p:sldId id="268" r:id="rId8"/>
    <p:sldId id="269" r:id="rId9"/>
    <p:sldId id="270" r:id="rId10"/>
    <p:sldId id="265" r:id="rId11"/>
    <p:sldId id="266" r:id="rId12"/>
    <p:sldId id="277" r:id="rId13"/>
    <p:sldId id="279" r:id="rId14"/>
    <p:sldId id="280" r:id="rId15"/>
    <p:sldId id="261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483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nwjo\Documents\EE316(08)\Lab%20Template%20and%20Results\EE316%20Lab%209%20and%2010%20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Gain (dB)</a:t>
            </a:r>
            <a:r>
              <a:rPr lang="en-US" sz="2000" b="1" baseline="0" dirty="0"/>
              <a:t> vs. Frequency (Hz)</a:t>
            </a:r>
            <a:endParaRPr lang="en-US" sz="2000" b="1" dirty="0"/>
          </a:p>
        </c:rich>
      </c:tx>
      <c:layout>
        <c:manualLayout>
          <c:xMode val="edge"/>
          <c:yMode val="edge"/>
          <c:x val="0.26490449494416812"/>
          <c:y val="3.4106897462043992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'Table 10.1'!$A$3:$A$24</c:f>
              <c:numCache>
                <c:formatCode>General</c:formatCode>
                <c:ptCount val="22"/>
                <c:pt idx="0">
                  <c:v>30</c:v>
                </c:pt>
                <c:pt idx="1">
                  <c:v>45</c:v>
                </c:pt>
                <c:pt idx="2">
                  <c:v>60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  <c:pt idx="6">
                  <c:v>1000</c:v>
                </c:pt>
                <c:pt idx="7">
                  <c:v>10000</c:v>
                </c:pt>
                <c:pt idx="8">
                  <c:v>100000</c:v>
                </c:pt>
                <c:pt idx="9">
                  <c:v>500000</c:v>
                </c:pt>
                <c:pt idx="10">
                  <c:v>1000000</c:v>
                </c:pt>
                <c:pt idx="11">
                  <c:v>1500000</c:v>
                </c:pt>
                <c:pt idx="12">
                  <c:v>2000000</c:v>
                </c:pt>
                <c:pt idx="13">
                  <c:v>3000000</c:v>
                </c:pt>
                <c:pt idx="14">
                  <c:v>4000000</c:v>
                </c:pt>
                <c:pt idx="15">
                  <c:v>5000000</c:v>
                </c:pt>
                <c:pt idx="16">
                  <c:v>7000000</c:v>
                </c:pt>
                <c:pt idx="17">
                  <c:v>10000000</c:v>
                </c:pt>
                <c:pt idx="18">
                  <c:v>11000000</c:v>
                </c:pt>
                <c:pt idx="19">
                  <c:v>12000000</c:v>
                </c:pt>
                <c:pt idx="20">
                  <c:v>15000000</c:v>
                </c:pt>
                <c:pt idx="21">
                  <c:v>16000000</c:v>
                </c:pt>
              </c:numCache>
            </c:numRef>
          </c:xVal>
          <c:yVal>
            <c:numRef>
              <c:f>'Table 10.1'!$C$3:$C$24</c:f>
              <c:numCache>
                <c:formatCode>0.00</c:formatCode>
                <c:ptCount val="22"/>
                <c:pt idx="0">
                  <c:v>11.886699999999999</c:v>
                </c:pt>
                <c:pt idx="1">
                  <c:v>13.853999999999999</c:v>
                </c:pt>
                <c:pt idx="2">
                  <c:v>14.97</c:v>
                </c:pt>
                <c:pt idx="3">
                  <c:v>16.151</c:v>
                </c:pt>
                <c:pt idx="4">
                  <c:v>16.8</c:v>
                </c:pt>
                <c:pt idx="5">
                  <c:v>16.998999999999999</c:v>
                </c:pt>
                <c:pt idx="6">
                  <c:v>17.036000000000001</c:v>
                </c:pt>
                <c:pt idx="7">
                  <c:v>17.047000000000001</c:v>
                </c:pt>
                <c:pt idx="8">
                  <c:v>17.047000000000001</c:v>
                </c:pt>
                <c:pt idx="9">
                  <c:v>17.039000000000001</c:v>
                </c:pt>
                <c:pt idx="10">
                  <c:v>17.016999999999999</c:v>
                </c:pt>
                <c:pt idx="11">
                  <c:v>16.963999999999999</c:v>
                </c:pt>
                <c:pt idx="12">
                  <c:v>16.946000000000002</c:v>
                </c:pt>
                <c:pt idx="13">
                  <c:v>16.713999999999999</c:v>
                </c:pt>
                <c:pt idx="14">
                  <c:v>16.558</c:v>
                </c:pt>
                <c:pt idx="15">
                  <c:v>16.329999999999998</c:v>
                </c:pt>
                <c:pt idx="16">
                  <c:v>15.586</c:v>
                </c:pt>
                <c:pt idx="17">
                  <c:v>14.669</c:v>
                </c:pt>
                <c:pt idx="18">
                  <c:v>14.284000000000001</c:v>
                </c:pt>
                <c:pt idx="19">
                  <c:v>13.856</c:v>
                </c:pt>
                <c:pt idx="20">
                  <c:v>12.626899999999999</c:v>
                </c:pt>
                <c:pt idx="21">
                  <c:v>12.2967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E29-4AF4-B150-B33B4221FE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9026320"/>
        <c:axId val="1219020912"/>
      </c:scatterChart>
      <c:valAx>
        <c:axId val="1219026320"/>
        <c:scaling>
          <c:logBase val="10"/>
          <c:orientation val="minMax"/>
          <c:min val="1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dirty="0"/>
                  <a:t>Frequency (Hz) </a:t>
                </a:r>
                <a:r>
                  <a:rPr lang="en-US" sz="1600" b="1" dirty="0">
                    <a:solidFill>
                      <a:srgbClr val="FF0000"/>
                    </a:solidFill>
                  </a:rPr>
                  <a:t>(Log Scale)</a:t>
                </a:r>
              </a:p>
            </c:rich>
          </c:tx>
          <c:layout>
            <c:manualLayout>
              <c:xMode val="edge"/>
              <c:yMode val="edge"/>
              <c:x val="0.34170210592979089"/>
              <c:y val="0.909514401033197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0"/>
        <c:majorTickMark val="none"/>
        <c:minorTickMark val="none"/>
        <c:tickLblPos val="nextTo"/>
        <c:crossAx val="1219020912"/>
        <c:crosses val="autoZero"/>
        <c:crossBetween val="midCat"/>
      </c:valAx>
      <c:valAx>
        <c:axId val="1219020912"/>
        <c:scaling>
          <c:orientation val="minMax"/>
          <c:min val="1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/>
                  <a:t>Gain (dB)</a:t>
                </a:r>
              </a:p>
            </c:rich>
          </c:tx>
          <c:layout>
            <c:manualLayout>
              <c:xMode val="edge"/>
              <c:yMode val="edge"/>
              <c:x val="2.020328320851045E-3"/>
              <c:y val="0.403025630930605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crossAx val="12190263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91826-4347-4674-9EEC-49C58A8CF928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96E46-8D6F-41F5-923B-A16DB860D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44B25-5C6A-414C-8319-A1B1A02C5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EBA31-6EFE-4B10-9FDB-39075626B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C66AA-AA51-453D-9E68-E89390B6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F7CD-1F0E-4132-B0F9-3A234670CEED}" type="datetime1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20E19-DEE4-46F8-970A-AB02BA13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0C39C-B040-4C8B-B976-0839E913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0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B262-1627-469A-B7D5-24D9EA00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05CD4-C76A-4B5A-A278-BE53E49DD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D5AEC-A9BA-47D0-B82D-99DA1EF9D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77E1C-1A66-4ECF-A4EF-2E95489A4CA2}" type="datetime1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BA74-0EFC-44D6-8C0D-3BC77EB1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0176F-61A2-47B2-B80E-74CE93CA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0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E224C0-0213-4CAB-8991-6F13A1256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42BBE-B19F-4A86-98F3-A9BBB82EB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0700B-FADD-40E0-9973-F6074F03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89C7-3A87-4D34-A157-65C79B6DDDA2}" type="datetime1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D62AE-D68A-49FC-AADF-C7199F1F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80246-7C03-4FED-8726-A1A783D6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2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2ACC-9D6C-49A5-AD9E-A964B54D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3B34-D5B5-4559-9D88-8C83949A1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1796E-06E3-4635-9E8D-D319911DE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742B-30E2-4EFB-8F49-3522A0563AEC}" type="datetime1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9CAAC-67A4-4B62-B598-D0358D33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56D7D-E5E2-44E7-B6B1-2F7BF724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2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AD97D-804E-4494-8DCA-5E950AC78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EBE13-344A-47F1-B411-A80BA369A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F578A-D64C-4A0D-9353-9A4B4071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510F-A3C3-4044-90E1-672726F63CED}" type="datetime1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4F312-0BAD-4196-A07A-1F0FC405C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01158-5E63-4D91-886C-EBEA6EE8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BEF0E-488B-4271-9F9F-671388DE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88DB5-9F4B-49F8-98CE-48AE3C293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601A4-1BA3-4F96-A471-853A2931B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D2F05-86B5-42DE-A651-2CCF898B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AD00-6254-4A69-A9EC-692C7923208D}" type="datetime1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3A03A-1FD7-49FA-8B57-4A25FCC3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D0B26-EC32-412A-BE08-FB195DE1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1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7E67-785A-4C1F-BCBE-1A88DBC70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E91F5-C488-4738-8A29-40E0704CA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F086A-0927-430E-A248-387E73C12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1BBC38-534A-45F9-A136-C1F42728A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21A86-EFB9-466A-B98D-A737FED2A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08AF23-C893-40EE-9B44-86117BFE6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6F01-3091-480C-B52C-72D8285B4D3F}" type="datetime1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D98FE3-A2E8-440F-B6C3-4C2BAF1D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408C2D-6739-4423-860E-D317C591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7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5905-DCCC-4DA5-B628-3BB10218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283CDC-68C1-4C4F-89D6-B68F2388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E907-E171-499E-896C-B4BB29285BA6}" type="datetime1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BCBF6-F148-4ECD-8469-A15E3FB8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1F64B-D428-4184-B62B-5542042B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9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F111CE-059E-4583-940A-29B98AA0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1DB1-4359-4EBF-A844-1BAEEA66FE7A}" type="datetime1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191E97-35D0-4CEE-8CA5-2FE7D208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441DF-86A4-46F1-92E9-81BB9AAC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7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CA841-8470-4DB9-95B7-FB668674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79B86-F25D-4F75-B1DF-0B328C003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03F6E-E63D-4CDA-9767-5962EE6D8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085AD-C799-429C-B381-6231499AA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64CC-CDA8-44F0-B453-3ED12381312B}" type="datetime1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252DB-F6E4-41AD-87D1-795338E67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5EFBC-D2F3-4E0C-9272-B875B5F6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2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A565-57D9-4D50-BFAC-BC9DD8D56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0C9047-B870-4DB3-815F-7B2424770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23F10-6F41-4B45-8A6F-90B170331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E7AFC-F019-4687-B27C-3077DEB7E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3696-05F6-4FB8-8F2F-59DE78F78A6F}" type="datetime1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58E90-1F43-47F2-B13D-9FA9C952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8E86B-C73F-4571-943F-07EC33D88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8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DB149-6AFE-4155-AFEE-C5D6CD293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3DC16-B3F7-453D-81A3-5ABC43648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431F3-9850-4CBF-A3EB-BC180B9CB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B8E1D-AB9B-44C1-B766-4FE72D76C9A7}" type="datetime1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33067-0675-4DAC-B61B-6986CB88D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61B29-EF2D-4B80-9530-75C57C49C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5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0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1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A7B3-FAF3-41A6-89FD-257E65994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Lab 11 and 12: MOSFETs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A1ED7-548B-41B4-A139-2A2D6CAE81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EE316-08 Spring 2021</a:t>
            </a:r>
          </a:p>
        </p:txBody>
      </p:sp>
    </p:spTree>
    <p:extLst>
      <p:ext uri="{BB962C8B-B14F-4D97-AF65-F5344CB8AC3E}">
        <p14:creationId xmlns:p14="http://schemas.microsoft.com/office/powerpoint/2010/main" val="199040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CD47FF6-D05D-407E-9638-2A3067D89010}"/>
              </a:ext>
            </a:extLst>
          </p:cNvPr>
          <p:cNvGrpSpPr/>
          <p:nvPr/>
        </p:nvGrpSpPr>
        <p:grpSpPr>
          <a:xfrm>
            <a:off x="683274" y="958558"/>
            <a:ext cx="4664133" cy="5116586"/>
            <a:chOff x="550460" y="1001180"/>
            <a:chExt cx="4664133" cy="5116586"/>
          </a:xfrm>
        </p:grpSpPr>
        <p:pic>
          <p:nvPicPr>
            <p:cNvPr id="3074" name="Picture 7">
              <a:extLst>
                <a:ext uri="{FF2B5EF4-FFF2-40B4-BE49-F238E27FC236}">
                  <a16:creationId xmlns:a16="http://schemas.microsoft.com/office/drawing/2014/main" id="{E9E0B696-79AD-416B-AB44-25F8FEDCF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64" t="21794" r="50111" b="33975"/>
            <a:stretch>
              <a:fillRect/>
            </a:stretch>
          </p:blipFill>
          <p:spPr bwMode="auto">
            <a:xfrm>
              <a:off x="550460" y="1001180"/>
              <a:ext cx="4568318" cy="5116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05C4CE4-704B-4B91-BB42-E4F87638FE04}"/>
                    </a:ext>
                  </a:extLst>
                </p:cNvPr>
                <p:cNvSpPr txBox="1"/>
                <p:nvPr/>
              </p:nvSpPr>
              <p:spPr>
                <a:xfrm>
                  <a:off x="1525571" y="4497218"/>
                  <a:ext cx="732933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𝑮𝑺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05C4CE4-704B-4B91-BB42-E4F87638FE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5571" y="4497218"/>
                  <a:ext cx="732933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747E466-4C27-4EF5-BBA3-EF202A731261}"/>
                    </a:ext>
                  </a:extLst>
                </p:cNvPr>
                <p:cNvSpPr txBox="1"/>
                <p:nvPr/>
              </p:nvSpPr>
              <p:spPr>
                <a:xfrm>
                  <a:off x="4481660" y="3401060"/>
                  <a:ext cx="732933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𝑫𝑺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747E466-4C27-4EF5-BBA3-EF202A7312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660" y="3401060"/>
                  <a:ext cx="732933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5B1ED5B-64D8-45D1-809C-5CD125A55299}"/>
                    </a:ext>
                  </a:extLst>
                </p:cNvPr>
                <p:cNvSpPr txBox="1"/>
                <p:nvPr/>
              </p:nvSpPr>
              <p:spPr>
                <a:xfrm>
                  <a:off x="3399148" y="2157384"/>
                  <a:ext cx="732933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000" b="1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5B1ED5B-64D8-45D1-809C-5CD125A552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9148" y="2157384"/>
                  <a:ext cx="732933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911991-158E-4DF1-B918-5DEE5E83F018}"/>
                </a:ext>
              </a:extLst>
            </p:cNvPr>
            <p:cNvSpPr txBox="1"/>
            <p:nvPr/>
          </p:nvSpPr>
          <p:spPr>
            <a:xfrm>
              <a:off x="2666215" y="3765758"/>
              <a:ext cx="7329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i="1" dirty="0"/>
                <a:t>Gate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0334D9-747F-4685-9860-E8C30B6C8E74}"/>
                </a:ext>
              </a:extLst>
            </p:cNvPr>
            <p:cNvSpPr txBox="1"/>
            <p:nvPr/>
          </p:nvSpPr>
          <p:spPr>
            <a:xfrm>
              <a:off x="3426689" y="3305591"/>
              <a:ext cx="7329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i="1" dirty="0"/>
                <a:t>Drain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D36B11-A31F-4FAE-B161-5521A11D2E58}"/>
                </a:ext>
              </a:extLst>
            </p:cNvPr>
            <p:cNvSpPr txBox="1"/>
            <p:nvPr/>
          </p:nvSpPr>
          <p:spPr>
            <a:xfrm>
              <a:off x="3438035" y="4317069"/>
              <a:ext cx="9548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i="1" dirty="0"/>
                <a:t>Source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98A0039-85B5-4CB2-BDAF-A02ACB771555}"/>
                    </a:ext>
                  </a:extLst>
                </p:cNvPr>
                <p:cNvSpPr txBox="1"/>
                <p:nvPr/>
              </p:nvSpPr>
              <p:spPr>
                <a:xfrm>
                  <a:off x="2285163" y="3391962"/>
                  <a:ext cx="73293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98A0039-85B5-4CB2-BDAF-A02ACB7715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5163" y="3391962"/>
                  <a:ext cx="73293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423FED8-5017-4364-AABB-5C3B5A0AA3DA}"/>
                    </a:ext>
                  </a:extLst>
                </p:cNvPr>
                <p:cNvSpPr txBox="1"/>
                <p:nvPr/>
              </p:nvSpPr>
              <p:spPr>
                <a:xfrm>
                  <a:off x="2446182" y="3053185"/>
                  <a:ext cx="73293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423FED8-5017-4364-AABB-5C3B5A0AA3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6182" y="3053185"/>
                  <a:ext cx="73293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C37CDA3-444C-4FB5-88DD-FC0A4CFAFB09}"/>
                    </a:ext>
                  </a:extLst>
                </p:cNvPr>
                <p:cNvSpPr txBox="1"/>
                <p:nvPr/>
              </p:nvSpPr>
              <p:spPr>
                <a:xfrm>
                  <a:off x="3322423" y="4614957"/>
                  <a:ext cx="73293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C37CDA3-444C-4FB5-88DD-FC0A4CFAF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2423" y="4614957"/>
                  <a:ext cx="73293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ABFEA11-AD02-4595-9B61-C217D8A03111}"/>
                </a:ext>
              </a:extLst>
            </p:cNvPr>
            <p:cNvCxnSpPr/>
            <p:nvPr/>
          </p:nvCxnSpPr>
          <p:spPr>
            <a:xfrm>
              <a:off x="3032681" y="3346972"/>
              <a:ext cx="439131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A67B283-1A87-442A-8B4C-CF3E2B4A571C}"/>
                </a:ext>
              </a:extLst>
            </p:cNvPr>
            <p:cNvCxnSpPr>
              <a:cxnSpLocks/>
            </p:cNvCxnSpPr>
            <p:nvPr/>
          </p:nvCxnSpPr>
          <p:spPr>
            <a:xfrm>
              <a:off x="2617996" y="3765758"/>
              <a:ext cx="0" cy="39024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D71520C-E057-4E66-A839-06545B0E95B8}"/>
                </a:ext>
              </a:extLst>
            </p:cNvPr>
            <p:cNvSpPr/>
            <p:nvPr/>
          </p:nvSpPr>
          <p:spPr>
            <a:xfrm>
              <a:off x="2580105" y="3697845"/>
              <a:ext cx="68239" cy="636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512A40B-DE1B-49D7-82C8-99174E32C056}"/>
                </a:ext>
              </a:extLst>
            </p:cNvPr>
            <p:cNvSpPr/>
            <p:nvPr/>
          </p:nvSpPr>
          <p:spPr>
            <a:xfrm>
              <a:off x="2959884" y="3319349"/>
              <a:ext cx="68239" cy="636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8B74A4A-0AF8-4786-834E-BFF2613144A1}"/>
                </a:ext>
              </a:extLst>
            </p:cNvPr>
            <p:cNvSpPr/>
            <p:nvPr/>
          </p:nvSpPr>
          <p:spPr>
            <a:xfrm>
              <a:off x="3438035" y="4767779"/>
              <a:ext cx="68239" cy="636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08F45D-A8FB-49B3-8D4C-447D583ED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940" y="388365"/>
            <a:ext cx="10515600" cy="1325563"/>
          </a:xfrm>
        </p:spPr>
        <p:txBody>
          <a:bodyPr anchor="t"/>
          <a:lstStyle/>
          <a:p>
            <a:pPr algn="ctr"/>
            <a:r>
              <a:rPr lang="en-US" b="1" dirty="0"/>
              <a:t>Figure 11.5: Main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FB336-36A8-4F37-8362-5F0555AA7A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45393" y="1230534"/>
                <a:ext cx="6294133" cy="465787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An unknown MOSFET (</a:t>
                </a:r>
                <a:r>
                  <a:rPr lang="en-US" b="1" i="1" dirty="0"/>
                  <a:t>2N7000</a:t>
                </a:r>
                <a:r>
                  <a:rPr lang="en-US" dirty="0"/>
                  <a:t>) is given</a:t>
                </a:r>
              </a:p>
              <a:p>
                <a:r>
                  <a:rPr lang="en-US" dirty="0"/>
                  <a:t>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lang="en-US" dirty="0"/>
                  <a:t> (V),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 (V),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(mA)</a:t>
                </a:r>
              </a:p>
              <a:p>
                <a:r>
                  <a:rPr lang="en-US" dirty="0"/>
                  <a:t>Plot...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r>
                  <a:rPr lang="en-US" sz="2800" i="1" dirty="0">
                    <a:solidFill>
                      <a:schemeClr val="tx1"/>
                    </a:solidFill>
                  </a:rPr>
                  <a:t> (V)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2800" i="1" dirty="0">
                    <a:solidFill>
                      <a:schemeClr val="tx1"/>
                    </a:solidFill>
                  </a:rPr>
                  <a:t> (mA)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2800" i="1" dirty="0">
                    <a:solidFill>
                      <a:schemeClr val="tx1"/>
                    </a:solidFill>
                  </a:rPr>
                  <a:t> (V)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2800" i="1" dirty="0">
                    <a:solidFill>
                      <a:schemeClr val="tx1"/>
                    </a:solidFill>
                  </a:rPr>
                  <a:t> (mA)</a:t>
                </a:r>
              </a:p>
              <a:p>
                <a:r>
                  <a:rPr lang="en-US" dirty="0"/>
                  <a:t>Find out...</a:t>
                </a:r>
              </a:p>
              <a:p>
                <a:pPr lvl="1"/>
                <a:r>
                  <a:rPr lang="en-US" sz="2800" dirty="0"/>
                  <a:t>Type of the given MOSFET (N or P)</a:t>
                </a:r>
              </a:p>
              <a:p>
                <a:pPr lvl="1"/>
                <a:r>
                  <a:rPr lang="en-US" sz="2800" dirty="0"/>
                  <a:t>Mode of the given MOSFET (Depletion or </a:t>
                </a:r>
                <a:r>
                  <a:rPr lang="en-US" sz="2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Enhancement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FB336-36A8-4F37-8362-5F0555AA7A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45393" y="1230534"/>
                <a:ext cx="6294133" cy="4657879"/>
              </a:xfrm>
              <a:blipFill>
                <a:blip r:embed="rId9"/>
                <a:stretch>
                  <a:fillRect l="-1744" t="-2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52BA8-F42D-4E33-AD22-3C33D713B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A1CC4D-8C0C-4E66-B4B2-B314E59584E5}"/>
                  </a:ext>
                </a:extLst>
              </p:cNvPr>
              <p:cNvSpPr txBox="1"/>
              <p:nvPr/>
            </p:nvSpPr>
            <p:spPr>
              <a:xfrm>
                <a:off x="216943" y="6075144"/>
                <a:ext cx="118203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Note: </a:t>
                </a:r>
                <a:r>
                  <a:rPr lang="en-US" dirty="0"/>
                  <a:t>This is just the main point for lab 11. There will be sub-questions such as identify threshold voltage, and the minimum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 values. Please make sure you answer all questions in the lab manual.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A1CC4D-8C0C-4E66-B4B2-B314E5958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43" y="6075144"/>
                <a:ext cx="11820382" cy="646331"/>
              </a:xfrm>
              <a:prstGeom prst="rect">
                <a:avLst/>
              </a:prstGeom>
              <a:blipFill>
                <a:blip r:embed="rId10"/>
                <a:stretch>
                  <a:fillRect l="-464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992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BA8731-30C9-43B8-B5BC-1B36D25CEF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86000" y="1399032"/>
                <a:ext cx="5082324" cy="486416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Build the circuit in Fig. 12.1 with the input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𝑚𝑉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Gain (dB)</a:t>
                </a:r>
              </a:p>
              <a:p>
                <a:r>
                  <a:rPr lang="en-US" dirty="0"/>
                  <a:t>Plot Gain (dB) vs. Frequency (Hz)</a:t>
                </a:r>
              </a:p>
              <a:p>
                <a:pPr lvl="1"/>
                <a:r>
                  <a:rPr lang="en-US" dirty="0"/>
                  <a:t>Frequency-axis is in </a:t>
                </a:r>
                <a:r>
                  <a:rPr lang="en-US" b="1" i="1" dirty="0"/>
                  <a:t>log</a:t>
                </a:r>
                <a:r>
                  <a:rPr lang="en-US" dirty="0"/>
                  <a:t> scale</a:t>
                </a:r>
              </a:p>
              <a:p>
                <a:r>
                  <a:rPr lang="en-US" dirty="0"/>
                  <a:t>Identify…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𝑙𝑜𝑤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h𝑖𝑔h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Bandwidth</a:t>
                </a:r>
              </a:p>
              <a:p>
                <a:r>
                  <a:rPr lang="en-US" dirty="0"/>
                  <a:t>Comment on phase relationship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BA8731-30C9-43B8-B5BC-1B36D25CEF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86000" y="1399032"/>
                <a:ext cx="5082324" cy="4864164"/>
              </a:xfrm>
              <a:blipFill>
                <a:blip r:embed="rId2"/>
                <a:stretch>
                  <a:fillRect l="-2158" t="-2886" r="-3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75501-A54C-4F8E-A31C-FDB36EB0B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11</a:t>
            </a:fld>
            <a:endParaRPr lang="en-US"/>
          </a:p>
        </p:txBody>
      </p:sp>
      <p:pic>
        <p:nvPicPr>
          <p:cNvPr id="4098" name="Picture 15">
            <a:extLst>
              <a:ext uri="{FF2B5EF4-FFF2-40B4-BE49-F238E27FC236}">
                <a16:creationId xmlns:a16="http://schemas.microsoft.com/office/drawing/2014/main" id="{2149C591-222F-4864-A1C9-5FA2436DF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4" t="17735" r="28410" b="29274"/>
          <a:stretch>
            <a:fillRect/>
          </a:stretch>
        </p:blipFill>
        <p:spPr bwMode="auto">
          <a:xfrm>
            <a:off x="323676" y="1027906"/>
            <a:ext cx="6409198" cy="5698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1E87E-E907-4B29-AE1A-56B9775E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b="1" dirty="0"/>
              <a:t>Figure 12.1 </a:t>
            </a:r>
          </a:p>
        </p:txBody>
      </p:sp>
    </p:spTree>
    <p:extLst>
      <p:ext uri="{BB962C8B-B14F-4D97-AF65-F5344CB8AC3E}">
        <p14:creationId xmlns:p14="http://schemas.microsoft.com/office/powerpoint/2010/main" val="1514486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F66BB-FC78-4BFA-BC01-34B15FC69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12</a:t>
            </a:fld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0854DA2-8E88-4645-B87D-98798776CF56}"/>
              </a:ext>
            </a:extLst>
          </p:cNvPr>
          <p:cNvSpPr/>
          <p:nvPr/>
        </p:nvSpPr>
        <p:spPr>
          <a:xfrm>
            <a:off x="4638158" y="1732293"/>
            <a:ext cx="2166256" cy="56205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E9D237D-93C1-4C58-B6DA-82A0FB7983DD}"/>
              </a:ext>
            </a:extLst>
          </p:cNvPr>
          <p:cNvGrpSpPr/>
          <p:nvPr/>
        </p:nvGrpSpPr>
        <p:grpSpPr>
          <a:xfrm>
            <a:off x="5223236" y="1843486"/>
            <a:ext cx="6286107" cy="3723587"/>
            <a:chOff x="5166674" y="1079912"/>
            <a:chExt cx="6286107" cy="3723587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" name="Chart 6">
                  <a:extLst>
                    <a:ext uri="{FF2B5EF4-FFF2-40B4-BE49-F238E27FC236}">
                      <a16:creationId xmlns:a16="http://schemas.microsoft.com/office/drawing/2014/main" id="{117DA18D-5760-48BC-851C-00F12834588D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174972545"/>
                    </p:ext>
                  </p:extLst>
                </p:nvPr>
              </p:nvGraphicFramePr>
              <p:xfrm>
                <a:off x="5166674" y="1079912"/>
                <a:ext cx="6286107" cy="3723587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Choice>
          <mc:Fallback xmlns="">
            <p:graphicFrame>
              <p:nvGraphicFramePr>
                <p:cNvPr id="7" name="Chart 6">
                  <a:extLst>
                    <a:ext uri="{FF2B5EF4-FFF2-40B4-BE49-F238E27FC236}">
                      <a16:creationId xmlns:a16="http://schemas.microsoft.com/office/drawing/2014/main" id="{117DA18D-5760-48BC-851C-00F12834588D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174972545"/>
                    </p:ext>
                  </p:extLst>
                </p:nvPr>
              </p:nvGraphicFramePr>
              <p:xfrm>
                <a:off x="5166674" y="1079912"/>
                <a:ext cx="6286107" cy="3723587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Fallback>
        </mc:AlternateContent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632012F-D5C5-4995-8CF1-DE0E502981D9}"/>
                </a:ext>
              </a:extLst>
            </p:cNvPr>
            <p:cNvCxnSpPr/>
            <p:nvPr/>
          </p:nvCxnSpPr>
          <p:spPr>
            <a:xfrm>
              <a:off x="6381946" y="1630837"/>
              <a:ext cx="0" cy="2846895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F38FD3-5B5C-4550-828B-D8151A11ABD1}"/>
                </a:ext>
              </a:extLst>
            </p:cNvPr>
            <p:cNvCxnSpPr/>
            <p:nvPr/>
          </p:nvCxnSpPr>
          <p:spPr>
            <a:xfrm>
              <a:off x="10314495" y="1621410"/>
              <a:ext cx="0" cy="2846895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60E539-9F27-4A18-8C8F-E9AB793BE714}"/>
                </a:ext>
              </a:extLst>
            </p:cNvPr>
            <p:cNvSpPr txBox="1"/>
            <p:nvPr/>
          </p:nvSpPr>
          <p:spPr>
            <a:xfrm>
              <a:off x="5315934" y="1842097"/>
              <a:ext cx="697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19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F5DE9-3622-4D8C-8416-7F4723338855}"/>
                </a:ext>
              </a:extLst>
            </p:cNvPr>
            <p:cNvSpPr txBox="1"/>
            <p:nvPr/>
          </p:nvSpPr>
          <p:spPr>
            <a:xfrm>
              <a:off x="5315934" y="2265691"/>
              <a:ext cx="697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C2B526F-8535-48D5-B2FB-910F5C2DF439}"/>
                </a:ext>
              </a:extLst>
            </p:cNvPr>
            <p:cNvSpPr txBox="1"/>
            <p:nvPr/>
          </p:nvSpPr>
          <p:spPr>
            <a:xfrm>
              <a:off x="5382709" y="3429000"/>
              <a:ext cx="697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005D96-1C57-4A10-B8A7-950D4A56E65C}"/>
                </a:ext>
              </a:extLst>
            </p:cNvPr>
            <p:cNvSpPr txBox="1"/>
            <p:nvPr/>
          </p:nvSpPr>
          <p:spPr>
            <a:xfrm>
              <a:off x="5382709" y="3812425"/>
              <a:ext cx="697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190D7EE-D6F8-4C47-A74D-62DA283207CB}"/>
                    </a:ext>
                  </a:extLst>
                </p:cNvPr>
                <p:cNvSpPr txBox="1"/>
                <p:nvPr/>
              </p:nvSpPr>
              <p:spPr>
                <a:xfrm>
                  <a:off x="5693790" y="4417098"/>
                  <a:ext cx="14517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b="1" dirty="0">
                      <a:solidFill>
                        <a:srgbClr val="7030A0"/>
                      </a:solidFill>
                    </a:rPr>
                    <a:t>~ 10 Hz</a:t>
                  </a: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190D7EE-D6F8-4C47-A74D-62DA283207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3790" y="4417098"/>
                  <a:ext cx="1451721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261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8DBC4B2-E031-4227-B566-0A466BA844EC}"/>
                    </a:ext>
                  </a:extLst>
                </p:cNvPr>
                <p:cNvSpPr txBox="1"/>
                <p:nvPr/>
              </p:nvSpPr>
              <p:spPr>
                <a:xfrm>
                  <a:off x="9822730" y="4434167"/>
                  <a:ext cx="11877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b="1" dirty="0">
                      <a:solidFill>
                        <a:schemeClr val="accent2"/>
                      </a:solidFill>
                    </a:rPr>
                    <a:t>~ 10M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8DBC4B2-E031-4227-B566-0A466BA844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2730" y="4434167"/>
                  <a:ext cx="1187777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546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9D64347-0D94-452F-93A1-B4C16D5E86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1946" y="2828041"/>
              <a:ext cx="3932549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1F13C0-7989-4DCF-8BA3-FF260C1865B8}"/>
                </a:ext>
              </a:extLst>
            </p:cNvPr>
            <p:cNvSpPr txBox="1"/>
            <p:nvPr/>
          </p:nvSpPr>
          <p:spPr>
            <a:xfrm>
              <a:off x="7645138" y="2384981"/>
              <a:ext cx="13668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</a:rPr>
                <a:t>Bandwidth</a:t>
              </a: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1852236-6D7A-47B5-A567-96C4D4E8B75F}"/>
                </a:ext>
              </a:extLst>
            </p:cNvPr>
            <p:cNvSpPr/>
            <p:nvPr/>
          </p:nvSpPr>
          <p:spPr>
            <a:xfrm rot="10800000">
              <a:off x="6126639" y="2036190"/>
              <a:ext cx="151615" cy="404712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0561108-FCFE-4C91-BB21-67ED22A457E2}"/>
                </a:ext>
              </a:extLst>
            </p:cNvPr>
            <p:cNvSpPr txBox="1"/>
            <p:nvPr/>
          </p:nvSpPr>
          <p:spPr>
            <a:xfrm>
              <a:off x="5462841" y="2067977"/>
              <a:ext cx="6975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3 dB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B428C91-CCAB-47A6-8F13-8F838589974B}"/>
                  </a:ext>
                </a:extLst>
              </p:cNvPr>
              <p:cNvSpPr txBox="1"/>
              <p:nvPr/>
            </p:nvSpPr>
            <p:spPr>
              <a:xfrm>
                <a:off x="6667895" y="5930106"/>
                <a:ext cx="34737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Therefore, Bandwidth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B428C91-CCAB-47A6-8F13-8F8385899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895" y="5930106"/>
                <a:ext cx="3473774" cy="400110"/>
              </a:xfrm>
              <a:prstGeom prst="rect">
                <a:avLst/>
              </a:prstGeom>
              <a:blipFill>
                <a:blip r:embed="rId6"/>
                <a:stretch>
                  <a:fillRect l="-1930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ED865D9E-87C1-4582-9F3F-9CEBC76F02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7054405"/>
                  </p:ext>
                </p:extLst>
              </p:nvPr>
            </p:nvGraphicFramePr>
            <p:xfrm>
              <a:off x="294465" y="719689"/>
              <a:ext cx="4232761" cy="6061360"/>
            </p:xfrm>
            <a:graphic>
              <a:graphicData uri="http://schemas.openxmlformats.org/drawingml/2006/table">
                <a:tbl>
                  <a:tblPr>
                    <a:tableStyleId>{22838BEF-8BB2-4498-84A7-C5851F593DF1}</a:tableStyleId>
                  </a:tblPr>
                  <a:tblGrid>
                    <a:gridCol w="1360529">
                      <a:extLst>
                        <a:ext uri="{9D8B030D-6E8A-4147-A177-3AD203B41FA5}">
                          <a16:colId xmlns:a16="http://schemas.microsoft.com/office/drawing/2014/main" val="629530700"/>
                        </a:ext>
                      </a:extLst>
                    </a:gridCol>
                    <a:gridCol w="1461311">
                      <a:extLst>
                        <a:ext uri="{9D8B030D-6E8A-4147-A177-3AD203B41FA5}">
                          <a16:colId xmlns:a16="http://schemas.microsoft.com/office/drawing/2014/main" val="3436540093"/>
                        </a:ext>
                      </a:extLst>
                    </a:gridCol>
                    <a:gridCol w="1410921">
                      <a:extLst>
                        <a:ext uri="{9D8B030D-6E8A-4147-A177-3AD203B41FA5}">
                          <a16:colId xmlns:a16="http://schemas.microsoft.com/office/drawing/2014/main" val="2415311896"/>
                        </a:ext>
                      </a:extLst>
                    </a:gridCol>
                  </a:tblGrid>
                  <a:tr h="34004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effectLst/>
                            </a:rPr>
                            <a:t>Frequency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𝒐𝒖𝒕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u="none" strike="noStrike" dirty="0"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𝐦</m:t>
                              </m:r>
                              <m:sSub>
                                <m:sSub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u="none" strike="noStrike" dirty="0">
                              <a:effectLst/>
                            </a:rPr>
                            <a:t>)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effectLst/>
                            </a:rPr>
                            <a:t>Gain (dB)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extLst>
                      <a:ext uri="{0D108BD9-81ED-4DB2-BD59-A6C34878D82A}">
                        <a16:rowId xmlns:a16="http://schemas.microsoft.com/office/drawing/2014/main" val="1113174462"/>
                      </a:ext>
                    </a:extLst>
                  </a:tr>
                  <a:tr h="2372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effectLst/>
                            </a:rPr>
                            <a:t>10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extLst>
                      <a:ext uri="{0D108BD9-81ED-4DB2-BD59-A6C34878D82A}">
                        <a16:rowId xmlns:a16="http://schemas.microsoft.com/office/drawing/2014/main" val="2837858805"/>
                      </a:ext>
                    </a:extLst>
                  </a:tr>
                  <a:tr h="2372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effectLst/>
                            </a:rPr>
                            <a:t>30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extLst>
                      <a:ext uri="{0D108BD9-81ED-4DB2-BD59-A6C34878D82A}">
                        <a16:rowId xmlns:a16="http://schemas.microsoft.com/office/drawing/2014/main" val="1165552101"/>
                      </a:ext>
                    </a:extLst>
                  </a:tr>
                  <a:tr h="2372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effectLst/>
                            </a:rPr>
                            <a:t>60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extLst>
                      <a:ext uri="{0D108BD9-81ED-4DB2-BD59-A6C34878D82A}">
                        <a16:rowId xmlns:a16="http://schemas.microsoft.com/office/drawing/2014/main" val="3816335279"/>
                      </a:ext>
                    </a:extLst>
                  </a:tr>
                  <a:tr h="2372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effectLst/>
                            </a:rPr>
                            <a:t>100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extLst>
                      <a:ext uri="{0D108BD9-81ED-4DB2-BD59-A6C34878D82A}">
                        <a16:rowId xmlns:a16="http://schemas.microsoft.com/office/drawing/2014/main" val="1118010666"/>
                      </a:ext>
                    </a:extLst>
                  </a:tr>
                  <a:tr h="2372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effectLst/>
                            </a:rPr>
                            <a:t>200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extLst>
                      <a:ext uri="{0D108BD9-81ED-4DB2-BD59-A6C34878D82A}">
                        <a16:rowId xmlns:a16="http://schemas.microsoft.com/office/drawing/2014/main" val="671510779"/>
                      </a:ext>
                    </a:extLst>
                  </a:tr>
                  <a:tr h="2372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effectLst/>
                            </a:rPr>
                            <a:t>500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extLst>
                      <a:ext uri="{0D108BD9-81ED-4DB2-BD59-A6C34878D82A}">
                        <a16:rowId xmlns:a16="http://schemas.microsoft.com/office/drawing/2014/main" val="3101671292"/>
                      </a:ext>
                    </a:extLst>
                  </a:tr>
                  <a:tr h="2372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effectLst/>
                            </a:rPr>
                            <a:t>1000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extLst>
                      <a:ext uri="{0D108BD9-81ED-4DB2-BD59-A6C34878D82A}">
                        <a16:rowId xmlns:a16="http://schemas.microsoft.com/office/drawing/2014/main" val="985869503"/>
                      </a:ext>
                    </a:extLst>
                  </a:tr>
                  <a:tr h="2372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>
                              <a:effectLst/>
                            </a:rPr>
                            <a:t>2000</a:t>
                          </a:r>
                          <a:endParaRPr lang="en-US" sz="16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 dirty="0">
                              <a:effectLst/>
                            </a:rPr>
                            <a:t> 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extLst>
                      <a:ext uri="{0D108BD9-81ED-4DB2-BD59-A6C34878D82A}">
                        <a16:rowId xmlns:a16="http://schemas.microsoft.com/office/drawing/2014/main" val="1944123963"/>
                      </a:ext>
                    </a:extLst>
                  </a:tr>
                  <a:tr h="2372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effectLst/>
                            </a:rPr>
                            <a:t>5000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extLst>
                      <a:ext uri="{0D108BD9-81ED-4DB2-BD59-A6C34878D82A}">
                        <a16:rowId xmlns:a16="http://schemas.microsoft.com/office/drawing/2014/main" val="4209984183"/>
                      </a:ext>
                    </a:extLst>
                  </a:tr>
                  <a:tr h="2372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effectLst/>
                            </a:rPr>
                            <a:t>10000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extLst>
                      <a:ext uri="{0D108BD9-81ED-4DB2-BD59-A6C34878D82A}">
                        <a16:rowId xmlns:a16="http://schemas.microsoft.com/office/drawing/2014/main" val="3354360696"/>
                      </a:ext>
                    </a:extLst>
                  </a:tr>
                  <a:tr h="2372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effectLst/>
                            </a:rPr>
                            <a:t>15000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extLst>
                      <a:ext uri="{0D108BD9-81ED-4DB2-BD59-A6C34878D82A}">
                        <a16:rowId xmlns:a16="http://schemas.microsoft.com/office/drawing/2014/main" val="3279913839"/>
                      </a:ext>
                    </a:extLst>
                  </a:tr>
                  <a:tr h="2372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effectLst/>
                            </a:rPr>
                            <a:t>20000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extLst>
                      <a:ext uri="{0D108BD9-81ED-4DB2-BD59-A6C34878D82A}">
                        <a16:rowId xmlns:a16="http://schemas.microsoft.com/office/drawing/2014/main" val="2481442864"/>
                      </a:ext>
                    </a:extLst>
                  </a:tr>
                  <a:tr h="2372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effectLst/>
                            </a:rPr>
                            <a:t>50000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extLst>
                      <a:ext uri="{0D108BD9-81ED-4DB2-BD59-A6C34878D82A}">
                        <a16:rowId xmlns:a16="http://schemas.microsoft.com/office/drawing/2014/main" val="1166814755"/>
                      </a:ext>
                    </a:extLst>
                  </a:tr>
                  <a:tr h="2372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effectLst/>
                            </a:rPr>
                            <a:t>75000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extLst>
                      <a:ext uri="{0D108BD9-81ED-4DB2-BD59-A6C34878D82A}">
                        <a16:rowId xmlns:a16="http://schemas.microsoft.com/office/drawing/2014/main" val="4176857560"/>
                      </a:ext>
                    </a:extLst>
                  </a:tr>
                  <a:tr h="2372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effectLst/>
                            </a:rPr>
                            <a:t>100000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extLst>
                      <a:ext uri="{0D108BD9-81ED-4DB2-BD59-A6C34878D82A}">
                        <a16:rowId xmlns:a16="http://schemas.microsoft.com/office/drawing/2014/main" val="3862690377"/>
                      </a:ext>
                    </a:extLst>
                  </a:tr>
                  <a:tr h="2372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effectLst/>
                            </a:rPr>
                            <a:t>150000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extLst>
                      <a:ext uri="{0D108BD9-81ED-4DB2-BD59-A6C34878D82A}">
                        <a16:rowId xmlns:a16="http://schemas.microsoft.com/office/drawing/2014/main" val="1634304572"/>
                      </a:ext>
                    </a:extLst>
                  </a:tr>
                  <a:tr h="2372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effectLst/>
                            </a:rPr>
                            <a:t>200000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extLst>
                      <a:ext uri="{0D108BD9-81ED-4DB2-BD59-A6C34878D82A}">
                        <a16:rowId xmlns:a16="http://schemas.microsoft.com/office/drawing/2014/main" val="3555333058"/>
                      </a:ext>
                    </a:extLst>
                  </a:tr>
                  <a:tr h="2372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effectLst/>
                            </a:rPr>
                            <a:t>500000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extLst>
                      <a:ext uri="{0D108BD9-81ED-4DB2-BD59-A6C34878D82A}">
                        <a16:rowId xmlns:a16="http://schemas.microsoft.com/office/drawing/2014/main" val="3034709844"/>
                      </a:ext>
                    </a:extLst>
                  </a:tr>
                  <a:tr h="2372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effectLst/>
                            </a:rPr>
                            <a:t>750000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extLst>
                      <a:ext uri="{0D108BD9-81ED-4DB2-BD59-A6C34878D82A}">
                        <a16:rowId xmlns:a16="http://schemas.microsoft.com/office/drawing/2014/main" val="465586773"/>
                      </a:ext>
                    </a:extLst>
                  </a:tr>
                  <a:tr h="2372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effectLst/>
                            </a:rPr>
                            <a:t>1000000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extLst>
                      <a:ext uri="{0D108BD9-81ED-4DB2-BD59-A6C34878D82A}">
                        <a16:rowId xmlns:a16="http://schemas.microsoft.com/office/drawing/2014/main" val="353638667"/>
                      </a:ext>
                    </a:extLst>
                  </a:tr>
                  <a:tr h="2372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effectLst/>
                            </a:rPr>
                            <a:t>1500000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extLst>
                      <a:ext uri="{0D108BD9-81ED-4DB2-BD59-A6C34878D82A}">
                        <a16:rowId xmlns:a16="http://schemas.microsoft.com/office/drawing/2014/main" val="1586246830"/>
                      </a:ext>
                    </a:extLst>
                  </a:tr>
                  <a:tr h="2372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effectLst/>
                            </a:rPr>
                            <a:t>2000000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extLst>
                      <a:ext uri="{0D108BD9-81ED-4DB2-BD59-A6C34878D82A}">
                        <a16:rowId xmlns:a16="http://schemas.microsoft.com/office/drawing/2014/main" val="351217178"/>
                      </a:ext>
                    </a:extLst>
                  </a:tr>
                  <a:tr h="2372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effectLst/>
                            </a:rPr>
                            <a:t>3000000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 dirty="0">
                              <a:effectLst/>
                            </a:rPr>
                            <a:t> 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extLst>
                      <a:ext uri="{0D108BD9-81ED-4DB2-BD59-A6C34878D82A}">
                        <a16:rowId xmlns:a16="http://schemas.microsoft.com/office/drawing/2014/main" val="13600920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ED865D9E-87C1-4582-9F3F-9CEBC76F02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7054405"/>
                  </p:ext>
                </p:extLst>
              </p:nvPr>
            </p:nvGraphicFramePr>
            <p:xfrm>
              <a:off x="294465" y="719689"/>
              <a:ext cx="4232761" cy="6061360"/>
            </p:xfrm>
            <a:graphic>
              <a:graphicData uri="http://schemas.openxmlformats.org/drawingml/2006/table">
                <a:tbl>
                  <a:tblPr>
                    <a:tableStyleId>{22838BEF-8BB2-4498-84A7-C5851F593DF1}</a:tableStyleId>
                  </a:tblPr>
                  <a:tblGrid>
                    <a:gridCol w="1360529">
                      <a:extLst>
                        <a:ext uri="{9D8B030D-6E8A-4147-A177-3AD203B41FA5}">
                          <a16:colId xmlns:a16="http://schemas.microsoft.com/office/drawing/2014/main" val="629530700"/>
                        </a:ext>
                      </a:extLst>
                    </a:gridCol>
                    <a:gridCol w="1461311">
                      <a:extLst>
                        <a:ext uri="{9D8B030D-6E8A-4147-A177-3AD203B41FA5}">
                          <a16:colId xmlns:a16="http://schemas.microsoft.com/office/drawing/2014/main" val="3436540093"/>
                        </a:ext>
                      </a:extLst>
                    </a:gridCol>
                    <a:gridCol w="1410921">
                      <a:extLst>
                        <a:ext uri="{9D8B030D-6E8A-4147-A177-3AD203B41FA5}">
                          <a16:colId xmlns:a16="http://schemas.microsoft.com/office/drawing/2014/main" val="2415311896"/>
                        </a:ext>
                      </a:extLst>
                    </a:gridCol>
                  </a:tblGrid>
                  <a:tr h="34004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effectLst/>
                            </a:rPr>
                            <a:t>Frequency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913" marR="4913" marT="4913" marB="0" anchor="ctr">
                        <a:blipFill>
                          <a:blip r:embed="rId7"/>
                          <a:stretch>
                            <a:fillRect l="-93333" t="-3571" r="-97500" b="-17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effectLst/>
                            </a:rPr>
                            <a:t>Gain (dB)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extLst>
                      <a:ext uri="{0D108BD9-81ED-4DB2-BD59-A6C34878D82A}">
                        <a16:rowId xmlns:a16="http://schemas.microsoft.com/office/drawing/2014/main" val="1113174462"/>
                      </a:ext>
                    </a:extLst>
                  </a:tr>
                  <a:tr h="24875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effectLst/>
                            </a:rPr>
                            <a:t>10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extLst>
                      <a:ext uri="{0D108BD9-81ED-4DB2-BD59-A6C34878D82A}">
                        <a16:rowId xmlns:a16="http://schemas.microsoft.com/office/drawing/2014/main" val="2837858805"/>
                      </a:ext>
                    </a:extLst>
                  </a:tr>
                  <a:tr h="24875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effectLst/>
                            </a:rPr>
                            <a:t>30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extLst>
                      <a:ext uri="{0D108BD9-81ED-4DB2-BD59-A6C34878D82A}">
                        <a16:rowId xmlns:a16="http://schemas.microsoft.com/office/drawing/2014/main" val="1165552101"/>
                      </a:ext>
                    </a:extLst>
                  </a:tr>
                  <a:tr h="24875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effectLst/>
                            </a:rPr>
                            <a:t>60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extLst>
                      <a:ext uri="{0D108BD9-81ED-4DB2-BD59-A6C34878D82A}">
                        <a16:rowId xmlns:a16="http://schemas.microsoft.com/office/drawing/2014/main" val="3816335279"/>
                      </a:ext>
                    </a:extLst>
                  </a:tr>
                  <a:tr h="24875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effectLst/>
                            </a:rPr>
                            <a:t>100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extLst>
                      <a:ext uri="{0D108BD9-81ED-4DB2-BD59-A6C34878D82A}">
                        <a16:rowId xmlns:a16="http://schemas.microsoft.com/office/drawing/2014/main" val="1118010666"/>
                      </a:ext>
                    </a:extLst>
                  </a:tr>
                  <a:tr h="24875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effectLst/>
                            </a:rPr>
                            <a:t>200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extLst>
                      <a:ext uri="{0D108BD9-81ED-4DB2-BD59-A6C34878D82A}">
                        <a16:rowId xmlns:a16="http://schemas.microsoft.com/office/drawing/2014/main" val="671510779"/>
                      </a:ext>
                    </a:extLst>
                  </a:tr>
                  <a:tr h="24875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effectLst/>
                            </a:rPr>
                            <a:t>500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extLst>
                      <a:ext uri="{0D108BD9-81ED-4DB2-BD59-A6C34878D82A}">
                        <a16:rowId xmlns:a16="http://schemas.microsoft.com/office/drawing/2014/main" val="3101671292"/>
                      </a:ext>
                    </a:extLst>
                  </a:tr>
                  <a:tr h="24875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effectLst/>
                            </a:rPr>
                            <a:t>1000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extLst>
                      <a:ext uri="{0D108BD9-81ED-4DB2-BD59-A6C34878D82A}">
                        <a16:rowId xmlns:a16="http://schemas.microsoft.com/office/drawing/2014/main" val="985869503"/>
                      </a:ext>
                    </a:extLst>
                  </a:tr>
                  <a:tr h="24875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>
                              <a:effectLst/>
                            </a:rPr>
                            <a:t>2000</a:t>
                          </a:r>
                          <a:endParaRPr lang="en-US" sz="16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 dirty="0">
                              <a:effectLst/>
                            </a:rPr>
                            <a:t> 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extLst>
                      <a:ext uri="{0D108BD9-81ED-4DB2-BD59-A6C34878D82A}">
                        <a16:rowId xmlns:a16="http://schemas.microsoft.com/office/drawing/2014/main" val="1944123963"/>
                      </a:ext>
                    </a:extLst>
                  </a:tr>
                  <a:tr h="24875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effectLst/>
                            </a:rPr>
                            <a:t>5000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extLst>
                      <a:ext uri="{0D108BD9-81ED-4DB2-BD59-A6C34878D82A}">
                        <a16:rowId xmlns:a16="http://schemas.microsoft.com/office/drawing/2014/main" val="4209984183"/>
                      </a:ext>
                    </a:extLst>
                  </a:tr>
                  <a:tr h="24875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effectLst/>
                            </a:rPr>
                            <a:t>10000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extLst>
                      <a:ext uri="{0D108BD9-81ED-4DB2-BD59-A6C34878D82A}">
                        <a16:rowId xmlns:a16="http://schemas.microsoft.com/office/drawing/2014/main" val="3354360696"/>
                      </a:ext>
                    </a:extLst>
                  </a:tr>
                  <a:tr h="24875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effectLst/>
                            </a:rPr>
                            <a:t>15000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extLst>
                      <a:ext uri="{0D108BD9-81ED-4DB2-BD59-A6C34878D82A}">
                        <a16:rowId xmlns:a16="http://schemas.microsoft.com/office/drawing/2014/main" val="3279913839"/>
                      </a:ext>
                    </a:extLst>
                  </a:tr>
                  <a:tr h="24875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effectLst/>
                            </a:rPr>
                            <a:t>20000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extLst>
                      <a:ext uri="{0D108BD9-81ED-4DB2-BD59-A6C34878D82A}">
                        <a16:rowId xmlns:a16="http://schemas.microsoft.com/office/drawing/2014/main" val="2481442864"/>
                      </a:ext>
                    </a:extLst>
                  </a:tr>
                  <a:tr h="24875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effectLst/>
                            </a:rPr>
                            <a:t>50000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extLst>
                      <a:ext uri="{0D108BD9-81ED-4DB2-BD59-A6C34878D82A}">
                        <a16:rowId xmlns:a16="http://schemas.microsoft.com/office/drawing/2014/main" val="1166814755"/>
                      </a:ext>
                    </a:extLst>
                  </a:tr>
                  <a:tr h="24875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effectLst/>
                            </a:rPr>
                            <a:t>75000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extLst>
                      <a:ext uri="{0D108BD9-81ED-4DB2-BD59-A6C34878D82A}">
                        <a16:rowId xmlns:a16="http://schemas.microsoft.com/office/drawing/2014/main" val="4176857560"/>
                      </a:ext>
                    </a:extLst>
                  </a:tr>
                  <a:tr h="24875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effectLst/>
                            </a:rPr>
                            <a:t>100000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extLst>
                      <a:ext uri="{0D108BD9-81ED-4DB2-BD59-A6C34878D82A}">
                        <a16:rowId xmlns:a16="http://schemas.microsoft.com/office/drawing/2014/main" val="3862690377"/>
                      </a:ext>
                    </a:extLst>
                  </a:tr>
                  <a:tr h="24875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effectLst/>
                            </a:rPr>
                            <a:t>150000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extLst>
                      <a:ext uri="{0D108BD9-81ED-4DB2-BD59-A6C34878D82A}">
                        <a16:rowId xmlns:a16="http://schemas.microsoft.com/office/drawing/2014/main" val="1634304572"/>
                      </a:ext>
                    </a:extLst>
                  </a:tr>
                  <a:tr h="24875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effectLst/>
                            </a:rPr>
                            <a:t>200000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extLst>
                      <a:ext uri="{0D108BD9-81ED-4DB2-BD59-A6C34878D82A}">
                        <a16:rowId xmlns:a16="http://schemas.microsoft.com/office/drawing/2014/main" val="3555333058"/>
                      </a:ext>
                    </a:extLst>
                  </a:tr>
                  <a:tr h="24875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effectLst/>
                            </a:rPr>
                            <a:t>500000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extLst>
                      <a:ext uri="{0D108BD9-81ED-4DB2-BD59-A6C34878D82A}">
                        <a16:rowId xmlns:a16="http://schemas.microsoft.com/office/drawing/2014/main" val="3034709844"/>
                      </a:ext>
                    </a:extLst>
                  </a:tr>
                  <a:tr h="24875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effectLst/>
                            </a:rPr>
                            <a:t>750000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extLst>
                      <a:ext uri="{0D108BD9-81ED-4DB2-BD59-A6C34878D82A}">
                        <a16:rowId xmlns:a16="http://schemas.microsoft.com/office/drawing/2014/main" val="465586773"/>
                      </a:ext>
                    </a:extLst>
                  </a:tr>
                  <a:tr h="24875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effectLst/>
                            </a:rPr>
                            <a:t>1000000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extLst>
                      <a:ext uri="{0D108BD9-81ED-4DB2-BD59-A6C34878D82A}">
                        <a16:rowId xmlns:a16="http://schemas.microsoft.com/office/drawing/2014/main" val="353638667"/>
                      </a:ext>
                    </a:extLst>
                  </a:tr>
                  <a:tr h="24875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effectLst/>
                            </a:rPr>
                            <a:t>1500000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extLst>
                      <a:ext uri="{0D108BD9-81ED-4DB2-BD59-A6C34878D82A}">
                        <a16:rowId xmlns:a16="http://schemas.microsoft.com/office/drawing/2014/main" val="1586246830"/>
                      </a:ext>
                    </a:extLst>
                  </a:tr>
                  <a:tr h="24875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effectLst/>
                            </a:rPr>
                            <a:t>2000000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extLst>
                      <a:ext uri="{0D108BD9-81ED-4DB2-BD59-A6C34878D82A}">
                        <a16:rowId xmlns:a16="http://schemas.microsoft.com/office/drawing/2014/main" val="351217178"/>
                      </a:ext>
                    </a:extLst>
                  </a:tr>
                  <a:tr h="24875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effectLst/>
                            </a:rPr>
                            <a:t>3000000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>
                              <a:effectLst/>
                            </a:rPr>
                            <a:t> 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600" u="none" strike="noStrike" dirty="0">
                              <a:effectLst/>
                            </a:rPr>
                            <a:t> 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913" marR="4913" marT="4913" marB="0" anchor="ctr"/>
                    </a:tc>
                    <a:extLst>
                      <a:ext uri="{0D108BD9-81ED-4DB2-BD59-A6C34878D82A}">
                        <a16:rowId xmlns:a16="http://schemas.microsoft.com/office/drawing/2014/main" val="13600920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2340FD48-7E46-4B1E-8212-3B8722882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420"/>
            <a:ext cx="10515600" cy="1325563"/>
          </a:xfrm>
        </p:spPr>
        <p:txBody>
          <a:bodyPr anchor="t">
            <a:normAutofit/>
          </a:bodyPr>
          <a:lstStyle/>
          <a:p>
            <a:pPr algn="ctr"/>
            <a:r>
              <a:rPr lang="en-US" sz="3600" b="1" dirty="0"/>
              <a:t>Gain, Low and High Cutoff Frequencies, and Bandwidth </a:t>
            </a:r>
          </a:p>
        </p:txBody>
      </p:sp>
    </p:spTree>
    <p:extLst>
      <p:ext uri="{BB962C8B-B14F-4D97-AF65-F5344CB8AC3E}">
        <p14:creationId xmlns:p14="http://schemas.microsoft.com/office/powerpoint/2010/main" val="3353798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5">
            <a:extLst>
              <a:ext uri="{FF2B5EF4-FFF2-40B4-BE49-F238E27FC236}">
                <a16:creationId xmlns:a16="http://schemas.microsoft.com/office/drawing/2014/main" id="{D1CFF144-4F1C-41FC-8411-8B9685D81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4" t="17735" r="28410" b="29274"/>
          <a:stretch>
            <a:fillRect/>
          </a:stretch>
        </p:blipFill>
        <p:spPr bwMode="auto">
          <a:xfrm>
            <a:off x="334562" y="1060564"/>
            <a:ext cx="6409198" cy="5698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B1DC20D-C9FF-40F4-B08F-05869C6402F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 anchor="t"/>
              <a:lstStyle/>
              <a:p>
                <a:pPr algn="ctr"/>
                <a:r>
                  <a:rPr lang="en-US" b="1" dirty="0"/>
                  <a:t>Figure 12.1: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</m:oMath>
                </a14:m>
                <a:r>
                  <a:rPr lang="en-US" b="1" dirty="0"/>
                  <a:t> (Recall)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B1DC20D-C9FF-40F4-B08F-05869C640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E55A8-AA4C-4A88-A006-45EC05C56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74EAFF9-20B0-451A-82C3-AB25CDB1F7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87785" y="1206632"/>
                <a:ext cx="5845630" cy="547478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=20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𝐺𝑎𝑖𝑛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𝑟𝑎𝑡𝑖𝑜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400" i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𝑟𝑎𝑡𝑖𝑜</m:t>
                          </m:r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𝐺𝑎𝑖𝑛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𝑑𝐵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i="1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800" i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𝑟𝑎𝑡𝑖𝑜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0" dirty="0"/>
              </a:p>
              <a:p>
                <a:pPr marL="0" indent="0" algn="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𝑟𝑎𝑡𝑖𝑜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i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𝒐𝒖𝒕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f>
                            <m:f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𝑮𝒂𝒊𝒏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𝒅𝑩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den>
                          </m:f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74EAFF9-20B0-451A-82C3-AB25CDB1F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87785" y="1206632"/>
                <a:ext cx="5845630" cy="5474783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701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8201D1F-2D5D-4A85-87C8-BD577A45CB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 anchor="ctr"/>
              <a:lstStyle/>
              <a:p>
                <a:pPr algn="ctr"/>
                <a:r>
                  <a:rPr lang="en-US" b="1" dirty="0"/>
                  <a:t>Example: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8201D1F-2D5D-4A85-87C8-BD577A45CB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3C640F3-BC04-4841-A165-7A8F1DFE5A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202711"/>
              </p:ext>
            </p:extLst>
          </p:nvPr>
        </p:nvGraphicFramePr>
        <p:xfrm>
          <a:off x="1224701" y="2383400"/>
          <a:ext cx="9557209" cy="1233173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52048">
                  <a:extLst>
                    <a:ext uri="{9D8B030D-6E8A-4147-A177-3AD203B41FA5}">
                      <a16:colId xmlns:a16="http://schemas.microsoft.com/office/drawing/2014/main" val="4045425052"/>
                    </a:ext>
                  </a:extLst>
                </a:gridCol>
                <a:gridCol w="2134075">
                  <a:extLst>
                    <a:ext uri="{9D8B030D-6E8A-4147-A177-3AD203B41FA5}">
                      <a16:colId xmlns:a16="http://schemas.microsoft.com/office/drawing/2014/main" val="3649956594"/>
                    </a:ext>
                  </a:extLst>
                </a:gridCol>
                <a:gridCol w="1641880">
                  <a:extLst>
                    <a:ext uri="{9D8B030D-6E8A-4147-A177-3AD203B41FA5}">
                      <a16:colId xmlns:a16="http://schemas.microsoft.com/office/drawing/2014/main" val="2151084435"/>
                    </a:ext>
                  </a:extLst>
                </a:gridCol>
                <a:gridCol w="1715396">
                  <a:extLst>
                    <a:ext uri="{9D8B030D-6E8A-4147-A177-3AD203B41FA5}">
                      <a16:colId xmlns:a16="http://schemas.microsoft.com/office/drawing/2014/main" val="1131690536"/>
                    </a:ext>
                  </a:extLst>
                </a:gridCol>
                <a:gridCol w="2413810">
                  <a:extLst>
                    <a:ext uri="{9D8B030D-6E8A-4147-A177-3AD203B41FA5}">
                      <a16:colId xmlns:a16="http://schemas.microsoft.com/office/drawing/2014/main" val="3594436259"/>
                    </a:ext>
                  </a:extLst>
                </a:gridCol>
              </a:tblGrid>
              <a:tr h="8295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Frequency (Hz)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sng" strike="noStrike" dirty="0">
                          <a:effectLst/>
                        </a:rPr>
                        <a:t>Measured</a:t>
                      </a:r>
                      <a:br>
                        <a:rPr lang="en-US" sz="1800" b="1" u="none" strike="noStrike" dirty="0">
                          <a:effectLst/>
                        </a:rPr>
                      </a:br>
                      <a:r>
                        <a:rPr lang="en-US" sz="1800" b="1" u="none" strike="noStrike" dirty="0">
                          <a:effectLst/>
                        </a:rPr>
                        <a:t>Vout (mVpeak)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Gain (dB)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Gain (ratio)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sng" strike="noStrike" dirty="0">
                          <a:effectLst/>
                        </a:rPr>
                        <a:t>Calculated</a:t>
                      </a:r>
                      <a:r>
                        <a:rPr lang="en-US" sz="1800" b="1" u="none" strike="noStrike" dirty="0">
                          <a:effectLst/>
                        </a:rPr>
                        <a:t> </a:t>
                      </a:r>
                      <a:br>
                        <a:rPr lang="en-US" sz="1800" b="1" u="none" strike="noStrike" dirty="0">
                          <a:effectLst/>
                        </a:rPr>
                      </a:br>
                      <a:r>
                        <a:rPr lang="en-US" sz="1800" b="1" u="none" strike="noStrike" dirty="0">
                          <a:effectLst/>
                        </a:rPr>
                        <a:t>Vout (mVpeak)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699446577"/>
                  </a:ext>
                </a:extLst>
              </a:tr>
              <a:tr h="403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4.32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1.6443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164.43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252495832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F438C-FB65-427A-8FDD-F3138B93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74CFAF-7CDA-4B7E-8B5F-25BA37CCBB4D}"/>
                  </a:ext>
                </a:extLst>
              </p:cNvPr>
              <p:cNvSpPr txBox="1"/>
              <p:nvPr/>
            </p:nvSpPr>
            <p:spPr>
              <a:xfrm>
                <a:off x="5774706" y="3831334"/>
                <a:ext cx="5973451" cy="17731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/>
                  <a:t>Step 2: Find Vout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𝒐𝒖𝒕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𝑮𝒂𝒊𝒏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𝒓𝒂𝒕𝒊𝒐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)×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10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𝐻𝑧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1.6443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100 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𝑝𝑒𝑎𝑘</m:t>
                              </m:r>
                            </m:sub>
                          </m:sSub>
                        </m:e>
                      </m:d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64.43 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𝑝𝑒𝑎𝑘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74CFAF-7CDA-4B7E-8B5F-25BA37CCB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706" y="3831334"/>
                <a:ext cx="5973451" cy="1773114"/>
              </a:xfrm>
              <a:prstGeom prst="rect">
                <a:avLst/>
              </a:prstGeom>
              <a:blipFill>
                <a:blip r:embed="rId3"/>
                <a:stretch>
                  <a:fillRect l="-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615E0D-4F74-4B3F-ACA3-2A4A974C7DF3}"/>
                  </a:ext>
                </a:extLst>
              </p:cNvPr>
              <p:cNvSpPr txBox="1"/>
              <p:nvPr/>
            </p:nvSpPr>
            <p:spPr>
              <a:xfrm>
                <a:off x="1157139" y="1741996"/>
                <a:ext cx="4846166" cy="394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ea typeface="Cambria Math" panose="02040503050406030204" pitchFamily="18" charset="0"/>
                  </a:rPr>
                  <a:t>Given</a:t>
                </a:r>
                <a:r>
                  <a:rPr lang="en-US" sz="18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𝑝𝑒𝑎𝑘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𝑚𝑉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615E0D-4F74-4B3F-ACA3-2A4A974C7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139" y="1741996"/>
                <a:ext cx="4846166" cy="394147"/>
              </a:xfrm>
              <a:prstGeom prst="rect">
                <a:avLst/>
              </a:prstGeom>
              <a:blipFill>
                <a:blip r:embed="rId4"/>
                <a:stretch>
                  <a:fillRect l="-1132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8E072D-C9ED-43C7-AF8C-812B85DE421E}"/>
                  </a:ext>
                </a:extLst>
              </p:cNvPr>
              <p:cNvSpPr txBox="1"/>
              <p:nvPr/>
            </p:nvSpPr>
            <p:spPr>
              <a:xfrm>
                <a:off x="663019" y="3858013"/>
                <a:ext cx="5432981" cy="20379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/>
                  <a:t>Step 1: Find Gain(ratio)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𝑑𝐵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)=20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𝑟𝑎𝑡𝑖𝑜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i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𝑮𝒂𝒊𝒏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𝒓𝒂𝒕𝒊𝒐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f>
                            <m:f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𝑮𝒂𝒊𝒏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𝒅𝑩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1800" b="1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𝐺𝑎𝑖𝑛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𝑟𝑎𝑡𝑖𝑜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10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𝐻𝑧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4.32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=1.64</m:t>
                    </m:r>
                  </m:oMath>
                </a14:m>
                <a:r>
                  <a:rPr lang="en-US" sz="1800" dirty="0"/>
                  <a:t>43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8E072D-C9ED-43C7-AF8C-812B85DE4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19" y="3858013"/>
                <a:ext cx="5432981" cy="2037994"/>
              </a:xfrm>
              <a:prstGeom prst="rect">
                <a:avLst/>
              </a:prstGeom>
              <a:blipFill>
                <a:blip r:embed="rId5"/>
                <a:stretch>
                  <a:fillRect l="-1010" b="-3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168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6BBD-C809-4477-8E3D-46AB1212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1DB8C-1CF7-441E-981D-5E1A03B6E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highlight>
                  <a:srgbClr val="FFFF00"/>
                </a:highlight>
              </a:rPr>
              <a:t>Lab 11 and 12 Report is due Tuesday 20</a:t>
            </a:r>
            <a:r>
              <a:rPr lang="en-US" sz="3000" baseline="30000" dirty="0">
                <a:highlight>
                  <a:srgbClr val="FFFF00"/>
                </a:highlight>
              </a:rPr>
              <a:t>th</a:t>
            </a:r>
            <a:r>
              <a:rPr lang="en-US" sz="3000" dirty="0">
                <a:highlight>
                  <a:srgbClr val="FFFF00"/>
                </a:highlight>
              </a:rPr>
              <a:t> April 2021 by midnight.</a:t>
            </a:r>
          </a:p>
          <a:p>
            <a:r>
              <a:rPr lang="en-US" sz="3000" dirty="0">
                <a:highlight>
                  <a:srgbClr val="FFFF00"/>
                </a:highlight>
              </a:rPr>
              <a:t>Final Exam will be available from Tuesday 20</a:t>
            </a:r>
            <a:r>
              <a:rPr lang="en-US" sz="3000" baseline="30000" dirty="0">
                <a:highlight>
                  <a:srgbClr val="FFFF00"/>
                </a:highlight>
              </a:rPr>
              <a:t>th</a:t>
            </a:r>
            <a:r>
              <a:rPr lang="en-US" sz="3000" dirty="0">
                <a:highlight>
                  <a:srgbClr val="FFFF00"/>
                </a:highlight>
              </a:rPr>
              <a:t> April 2021 to Tuesday 27</a:t>
            </a:r>
            <a:r>
              <a:rPr lang="en-US" sz="3000" baseline="30000" dirty="0">
                <a:highlight>
                  <a:srgbClr val="FFFF00"/>
                </a:highlight>
              </a:rPr>
              <a:t>th</a:t>
            </a:r>
            <a:r>
              <a:rPr lang="en-US" sz="3000" dirty="0">
                <a:highlight>
                  <a:srgbClr val="FFFF00"/>
                </a:highlight>
              </a:rPr>
              <a:t> April 2021.</a:t>
            </a:r>
            <a:br>
              <a:rPr lang="en-US" sz="3000" dirty="0">
                <a:highlight>
                  <a:srgbClr val="FFFF00"/>
                </a:highlight>
              </a:rPr>
            </a:br>
            <a:endParaRPr lang="en-US" sz="3000" dirty="0">
              <a:highlight>
                <a:srgbClr val="FFFF00"/>
              </a:highlight>
            </a:endParaRPr>
          </a:p>
          <a:p>
            <a:r>
              <a:rPr lang="en-US" dirty="0"/>
              <a:t>Fill out Table 11.1, 11.2 and 12.1 with results from…</a:t>
            </a:r>
          </a:p>
          <a:p>
            <a:pPr lvl="1"/>
            <a:r>
              <a:rPr lang="en-US" dirty="0"/>
              <a:t>Simulation</a:t>
            </a:r>
          </a:p>
          <a:p>
            <a:pPr lvl="1"/>
            <a:r>
              <a:rPr lang="en-US" strike="sngStrike" dirty="0"/>
              <a:t>Experimental results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949DE-8B38-4495-B7D7-643F4FCE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AEC22-7F43-4DA8-91FD-0B3DCB7F6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DDCEE-63F2-49EC-A0E5-91F2F662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Electronic Devices and Circuit Theory, 7th Ed. by Robert </a:t>
            </a:r>
            <a:r>
              <a:rPr lang="en-US" dirty="0" err="1"/>
              <a:t>Boylestad</a:t>
            </a:r>
            <a:r>
              <a:rPr lang="en-US" dirty="0"/>
              <a:t> and Louis </a:t>
            </a:r>
            <a:r>
              <a:rPr lang="en-US" dirty="0" err="1"/>
              <a:t>Nashelsky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94744-7FBF-457A-8004-CD91DA4D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6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F27D-A3A9-4A01-BF2E-2115B166C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808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Purpose: 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concept and characteristics of </a:t>
            </a:r>
            <a:r>
              <a:rPr lang="en-US" b="1" dirty="0"/>
              <a:t>Metal Oxide Semiconductor Field Effect Transistors (MOSFETs)</a:t>
            </a:r>
            <a:r>
              <a:rPr lang="en-U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introduced. Both </a:t>
            </a:r>
            <a:r>
              <a:rPr lang="en-U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N-channel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P-channel MOSFETs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will be considered.</a:t>
            </a:r>
            <a:endParaRPr lang="en-US" dirty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4790B-1171-4E6F-9817-526F07AF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BEB5-FE3E-45BE-98F8-6E9E9B8D27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49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D6A8A-B6B5-4364-A44C-63910F13C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276" y="1487273"/>
            <a:ext cx="5318581" cy="297311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Metal Oxide Semiconductor Field Effect Transistor (MOSFET)</a:t>
            </a:r>
            <a:r>
              <a:rPr lang="en-US" sz="2400" dirty="0"/>
              <a:t> is the most common type of insulated gate FET that designed for switching or amplifying voltages in the circuits.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In other word, MOSFET is </a:t>
            </a:r>
            <a:r>
              <a:rPr lang="en-US" sz="2400" b="1" dirty="0"/>
              <a:t>a voltage-controlled field effect transistor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BBD16-F117-41E2-B462-883EE3672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E16C3-AE6F-45E7-871C-7A0E8C6CB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109"/>
            <a:ext cx="10515600" cy="1325563"/>
          </a:xfrm>
        </p:spPr>
        <p:txBody>
          <a:bodyPr anchor="ctr"/>
          <a:lstStyle/>
          <a:p>
            <a:pPr algn="ctr"/>
            <a:r>
              <a:rPr lang="en-US" b="1" dirty="0"/>
              <a:t>Background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484666-20A9-4648-9416-B308F88F624B}"/>
              </a:ext>
            </a:extLst>
          </p:cNvPr>
          <p:cNvSpPr txBox="1"/>
          <p:nvPr/>
        </p:nvSpPr>
        <p:spPr>
          <a:xfrm>
            <a:off x="366824" y="4786690"/>
            <a:ext cx="1145835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MOSFET has a </a:t>
            </a:r>
            <a:r>
              <a:rPr lang="en-US" sz="2400" b="1" dirty="0"/>
              <a:t>metal oxide gate electrode </a:t>
            </a:r>
            <a:r>
              <a:rPr lang="en-US" sz="2400" dirty="0"/>
              <a:t>which is electrically insulated from the main semiconductor N-channel or P-channel by </a:t>
            </a:r>
            <a:r>
              <a:rPr lang="en-US" sz="2400" b="1" dirty="0"/>
              <a:t>a thin layer of insulating material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Therefore, the gate terminal is isolated from the main current carrying channel, and</a:t>
            </a:r>
            <a:r>
              <a:rPr lang="en-US" sz="2400" b="1" dirty="0">
                <a:solidFill>
                  <a:srgbClr val="FF0000"/>
                </a:solidFill>
              </a:rPr>
              <a:t> no current flows into the gate</a:t>
            </a:r>
            <a:r>
              <a:rPr lang="en-US" sz="2400" dirty="0"/>
              <a:t>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C4B740-92F8-4211-BA7D-C09F62F7FCDD}"/>
              </a:ext>
            </a:extLst>
          </p:cNvPr>
          <p:cNvGrpSpPr/>
          <p:nvPr/>
        </p:nvGrpSpPr>
        <p:grpSpPr>
          <a:xfrm>
            <a:off x="5937246" y="1198753"/>
            <a:ext cx="5749477" cy="3372744"/>
            <a:chOff x="5937246" y="1231411"/>
            <a:chExt cx="5749477" cy="3372744"/>
          </a:xfrm>
        </p:grpSpPr>
        <p:pic>
          <p:nvPicPr>
            <p:cNvPr id="7" name="irc_mi" descr="mosfet">
              <a:extLst>
                <a:ext uri="{FF2B5EF4-FFF2-40B4-BE49-F238E27FC236}">
                  <a16:creationId xmlns:a16="http://schemas.microsoft.com/office/drawing/2014/main" id="{7D0FF97F-F3E4-4E27-B43A-90511C471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7246" y="1231411"/>
              <a:ext cx="5749477" cy="3044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311A26-352F-41E4-AC13-4B4D5C0ABE14}"/>
                </a:ext>
              </a:extLst>
            </p:cNvPr>
            <p:cNvSpPr txBox="1"/>
            <p:nvPr/>
          </p:nvSpPr>
          <p:spPr>
            <a:xfrm>
              <a:off x="6504212" y="4204045"/>
              <a:ext cx="461554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Structural diagram of N-channel MOSFET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6761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D6A8A-B6B5-4364-A44C-63910F13C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269" y="952340"/>
            <a:ext cx="11751462" cy="239635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MOSFETs are </a:t>
            </a:r>
            <a:r>
              <a:rPr lang="en-US" sz="2400" b="1" dirty="0"/>
              <a:t>three terminal devices </a:t>
            </a:r>
            <a:r>
              <a:rPr lang="en-US" sz="2400" dirty="0"/>
              <a:t>with a </a:t>
            </a:r>
            <a:r>
              <a:rPr lang="en-US" sz="2400" b="1" dirty="0"/>
              <a:t>Gate</a:t>
            </a:r>
            <a:r>
              <a:rPr lang="en-US" sz="2400" dirty="0"/>
              <a:t>, </a:t>
            </a:r>
            <a:r>
              <a:rPr lang="en-US" sz="2400" b="1" dirty="0"/>
              <a:t>Drain</a:t>
            </a:r>
            <a:r>
              <a:rPr lang="en-US" sz="2400" dirty="0"/>
              <a:t>, and </a:t>
            </a:r>
            <a:r>
              <a:rPr lang="en-US" sz="2400" b="1" dirty="0"/>
              <a:t>Source</a:t>
            </a:r>
            <a:r>
              <a:rPr lang="en-US" sz="24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current flowing through the main channel between the drain and source </a:t>
            </a:r>
            <a:r>
              <a:rPr lang="en-US" sz="2400" b="1" dirty="0"/>
              <a:t>is proportional to</a:t>
            </a:r>
            <a:r>
              <a:rPr lang="en-US" sz="2400" i="1" dirty="0"/>
              <a:t> </a:t>
            </a:r>
            <a:r>
              <a:rPr lang="en-US" sz="2400" dirty="0"/>
              <a:t>the input voltage.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MOSFETs can be made extremely small, can draw very little input current, and consume small power.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BBD16-F117-41E2-B462-883EE3672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785FB-1DC4-47FC-8BF6-F991329CF453}"/>
              </a:ext>
            </a:extLst>
          </p:cNvPr>
          <p:cNvSpPr txBox="1"/>
          <p:nvPr/>
        </p:nvSpPr>
        <p:spPr>
          <a:xfrm>
            <a:off x="7457978" y="5644229"/>
            <a:ext cx="4519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ymbolic representation of </a:t>
            </a:r>
            <a:r>
              <a:rPr lang="en-US" sz="2000" b="1" dirty="0">
                <a:effectLst/>
                <a:highlight>
                  <a:srgbClr val="FFFF0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MOSFET</a:t>
            </a:r>
            <a:r>
              <a:rPr lang="en-US" sz="2000" b="1" dirty="0">
                <a:highlight>
                  <a:srgbClr val="FFFF00"/>
                </a:highlight>
              </a:rPr>
              <a:t>s </a:t>
            </a:r>
            <a:r>
              <a:rPr lang="en-US" sz="2000" b="1" dirty="0"/>
              <a:t>Under the </a:t>
            </a:r>
            <a:r>
              <a:rPr lang="en-US" sz="2000" b="1" dirty="0">
                <a:highlight>
                  <a:srgbClr val="FFFF00"/>
                </a:highlight>
              </a:rPr>
              <a:t>Depletion Mode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E16C3-AE6F-45E7-871C-7A0E8C6CB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109"/>
            <a:ext cx="10515600" cy="1325563"/>
          </a:xfrm>
        </p:spPr>
        <p:txBody>
          <a:bodyPr anchor="t"/>
          <a:lstStyle/>
          <a:p>
            <a:pPr algn="ctr"/>
            <a:r>
              <a:rPr lang="en-US" b="1" dirty="0"/>
              <a:t>Background</a:t>
            </a:r>
          </a:p>
        </p:txBody>
      </p:sp>
      <p:pic>
        <p:nvPicPr>
          <p:cNvPr id="1026" name="Picture 1" descr="Circuit Symbols for Depletion mode MOSFET">
            <a:extLst>
              <a:ext uri="{FF2B5EF4-FFF2-40B4-BE49-F238E27FC236}">
                <a16:creationId xmlns:a16="http://schemas.microsoft.com/office/drawing/2014/main" id="{0718D371-0BA2-4E96-AEE6-6ABEE40179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74"/>
          <a:stretch/>
        </p:blipFill>
        <p:spPr bwMode="auto">
          <a:xfrm>
            <a:off x="9506019" y="3089820"/>
            <a:ext cx="2471721" cy="2427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F8FAC5-8FFA-4CA7-9F5F-CAF1F1A3FF26}"/>
                  </a:ext>
                </a:extLst>
              </p:cNvPr>
              <p:cNvSpPr txBox="1"/>
              <p:nvPr/>
            </p:nvSpPr>
            <p:spPr>
              <a:xfrm>
                <a:off x="220269" y="3250725"/>
                <a:ext cx="6785256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MOSFETs operate in </a:t>
                </a:r>
                <a:r>
                  <a:rPr lang="en-US" sz="2400" b="1" dirty="0"/>
                  <a:t>two different modes.</a:t>
                </a:r>
                <a:endParaRPr lang="en-US" sz="2400" dirty="0"/>
              </a:p>
              <a:p>
                <a:pPr marL="914400" lvl="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sz="2400" b="1" dirty="0"/>
                  <a:t>Depletion Mode</a:t>
                </a:r>
                <a:r>
                  <a:rPr lang="en-US" sz="2400" dirty="0"/>
                  <a:t>: the transistor requires the Gate-Source voltage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GS</m:t>
                        </m:r>
                      </m:sub>
                    </m:sSub>
                  </m:oMath>
                </a14:m>
                <a:r>
                  <a:rPr lang="en-US" sz="2400" dirty="0"/>
                  <a:t>) </a:t>
                </a:r>
                <a:r>
                  <a:rPr lang="en-US" sz="2400" b="1" dirty="0"/>
                  <a:t>to switch the device OFF</a:t>
                </a:r>
                <a:r>
                  <a:rPr lang="en-US" sz="2400" dirty="0"/>
                  <a:t>. The depletion mode MOSFET is equivalent to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normally closed </a:t>
                </a:r>
                <a:r>
                  <a:rPr lang="en-US" sz="2400" dirty="0"/>
                  <a:t>switch.</a:t>
                </a:r>
              </a:p>
              <a:p>
                <a:pPr marL="914400" lvl="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sz="2400" b="1" dirty="0"/>
                  <a:t>Enhancement Mode</a:t>
                </a:r>
                <a:r>
                  <a:rPr lang="en-US" sz="2400" dirty="0"/>
                  <a:t>: the transistor requires a gate-source voltage,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GS</m:t>
                        </m:r>
                      </m:sub>
                    </m:sSub>
                  </m:oMath>
                </a14:m>
                <a:r>
                  <a:rPr lang="en-US" sz="2400" dirty="0"/>
                  <a:t>) </a:t>
                </a:r>
                <a:r>
                  <a:rPr lang="en-US" sz="2400" b="1" dirty="0"/>
                  <a:t>to switch the device ON</a:t>
                </a:r>
                <a:r>
                  <a:rPr lang="en-US" sz="2400" dirty="0"/>
                  <a:t>. The enhancement mode MOSFET is equivalent to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normally open </a:t>
                </a:r>
                <a:r>
                  <a:rPr lang="en-US" sz="2400" dirty="0"/>
                  <a:t>switch.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F8FAC5-8FFA-4CA7-9F5F-CAF1F1A3F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69" y="3250725"/>
                <a:ext cx="6785256" cy="3416320"/>
              </a:xfrm>
              <a:prstGeom prst="rect">
                <a:avLst/>
              </a:prstGeom>
              <a:blipFill>
                <a:blip r:embed="rId3"/>
                <a:stretch>
                  <a:fillRect l="-1168" t="-1426" r="-2156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1" descr="Circuit Symbols for Depletion mode MOSFET">
            <a:extLst>
              <a:ext uri="{FF2B5EF4-FFF2-40B4-BE49-F238E27FC236}">
                <a16:creationId xmlns:a16="http://schemas.microsoft.com/office/drawing/2014/main" id="{B7DF88D1-E604-428D-A2E4-748D67A4E7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12"/>
          <a:stretch/>
        </p:blipFill>
        <p:spPr bwMode="auto">
          <a:xfrm>
            <a:off x="6847112" y="3089820"/>
            <a:ext cx="2658907" cy="2427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85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BBD16-F117-41E2-B462-883EE3672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E16C3-AE6F-45E7-871C-7A0E8C6CB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3" y="237109"/>
            <a:ext cx="11800112" cy="1325563"/>
          </a:xfrm>
        </p:spPr>
        <p:txBody>
          <a:bodyPr anchor="ctr"/>
          <a:lstStyle/>
          <a:p>
            <a:pPr algn="ctr"/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Structural Diagram of MOSFETs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734A5A7-C21F-475A-8EB9-6F1EC115EA54}"/>
              </a:ext>
            </a:extLst>
          </p:cNvPr>
          <p:cNvCxnSpPr>
            <a:cxnSpLocks/>
          </p:cNvCxnSpPr>
          <p:nvPr/>
        </p:nvCxnSpPr>
        <p:spPr>
          <a:xfrm>
            <a:off x="6096000" y="1521191"/>
            <a:ext cx="0" cy="50777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9619C2-229E-47A0-BCA5-E97F55950242}"/>
              </a:ext>
            </a:extLst>
          </p:cNvPr>
          <p:cNvGrpSpPr/>
          <p:nvPr/>
        </p:nvGrpSpPr>
        <p:grpSpPr>
          <a:xfrm>
            <a:off x="228602" y="2894866"/>
            <a:ext cx="5749477" cy="3506093"/>
            <a:chOff x="228602" y="3215382"/>
            <a:chExt cx="5749477" cy="3506093"/>
          </a:xfrm>
        </p:grpSpPr>
        <p:pic>
          <p:nvPicPr>
            <p:cNvPr id="7" name="irc_mi" descr="mosfet">
              <a:extLst>
                <a:ext uri="{FF2B5EF4-FFF2-40B4-BE49-F238E27FC236}">
                  <a16:creationId xmlns:a16="http://schemas.microsoft.com/office/drawing/2014/main" id="{7D0FF97F-F3E4-4E27-B43A-90511C471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2" y="3215382"/>
              <a:ext cx="5749477" cy="3044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901133-E648-4435-B846-853210491802}"/>
                </a:ext>
              </a:extLst>
            </p:cNvPr>
            <p:cNvSpPr txBox="1"/>
            <p:nvPr/>
          </p:nvSpPr>
          <p:spPr>
            <a:xfrm>
              <a:off x="1492254" y="6259810"/>
              <a:ext cx="322217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N-channel MOSFET</a:t>
              </a:r>
              <a:endParaRPr lang="en-US" sz="24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B76ACA1-E264-41C5-8E0C-B781C0A69FD7}"/>
                </a:ext>
              </a:extLst>
            </p:cNvPr>
            <p:cNvSpPr txBox="1"/>
            <p:nvPr/>
          </p:nvSpPr>
          <p:spPr>
            <a:xfrm>
              <a:off x="918480" y="5203896"/>
              <a:ext cx="294824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E9ED00-5BE0-449B-8EF6-B213841EBDB1}"/>
                </a:ext>
              </a:extLst>
            </p:cNvPr>
            <p:cNvSpPr txBox="1"/>
            <p:nvPr/>
          </p:nvSpPr>
          <p:spPr>
            <a:xfrm>
              <a:off x="4314823" y="5203896"/>
              <a:ext cx="294824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1B1E49C-CF4B-476E-A697-BDF54193D9B5}"/>
                </a:ext>
              </a:extLst>
            </p:cNvPr>
            <p:cNvSpPr txBox="1"/>
            <p:nvPr/>
          </p:nvSpPr>
          <p:spPr>
            <a:xfrm>
              <a:off x="2541359" y="5434289"/>
              <a:ext cx="294824" cy="369332"/>
            </a:xfrm>
            <a:prstGeom prst="rect">
              <a:avLst/>
            </a:prstGeom>
            <a:solidFill>
              <a:srgbClr val="FF99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44E307-17C1-4C23-B319-27F3B9A57986}"/>
                </a:ext>
              </a:extLst>
            </p:cNvPr>
            <p:cNvSpPr txBox="1"/>
            <p:nvPr/>
          </p:nvSpPr>
          <p:spPr>
            <a:xfrm>
              <a:off x="2166257" y="5725887"/>
              <a:ext cx="17634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Substrate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7204AB7-DC02-4ADE-9D1C-B5FF9EA7A215}"/>
              </a:ext>
            </a:extLst>
          </p:cNvPr>
          <p:cNvGrpSpPr/>
          <p:nvPr/>
        </p:nvGrpSpPr>
        <p:grpSpPr>
          <a:xfrm>
            <a:off x="6279238" y="2894866"/>
            <a:ext cx="5749477" cy="3506093"/>
            <a:chOff x="6279238" y="3215382"/>
            <a:chExt cx="5749477" cy="3506093"/>
          </a:xfrm>
        </p:grpSpPr>
        <p:pic>
          <p:nvPicPr>
            <p:cNvPr id="15" name="irc_mi" descr="mosfet">
              <a:extLst>
                <a:ext uri="{FF2B5EF4-FFF2-40B4-BE49-F238E27FC236}">
                  <a16:creationId xmlns:a16="http://schemas.microsoft.com/office/drawing/2014/main" id="{2A198E5B-EC43-4ADD-B597-BDB8DB327A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9238" y="3215382"/>
              <a:ext cx="5749477" cy="3044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A35953-66FB-494E-819C-892BCD89FA64}"/>
                </a:ext>
              </a:extLst>
            </p:cNvPr>
            <p:cNvSpPr txBox="1"/>
            <p:nvPr/>
          </p:nvSpPr>
          <p:spPr>
            <a:xfrm>
              <a:off x="7542890" y="6259810"/>
              <a:ext cx="322217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P-channel MOSFET</a:t>
              </a:r>
              <a:endParaRPr lang="en-US" sz="24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072A2F-4446-4E8B-9589-5484D8218750}"/>
                </a:ext>
              </a:extLst>
            </p:cNvPr>
            <p:cNvSpPr txBox="1"/>
            <p:nvPr/>
          </p:nvSpPr>
          <p:spPr>
            <a:xfrm>
              <a:off x="6965949" y="5198420"/>
              <a:ext cx="294824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2A307C-9B58-4A6B-B51F-4EE1C323DCF6}"/>
                </a:ext>
              </a:extLst>
            </p:cNvPr>
            <p:cNvSpPr txBox="1"/>
            <p:nvPr/>
          </p:nvSpPr>
          <p:spPr>
            <a:xfrm>
              <a:off x="10362292" y="5198420"/>
              <a:ext cx="294824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AA1B0A-7EAF-4B86-A826-9311EB2EA944}"/>
                </a:ext>
              </a:extLst>
            </p:cNvPr>
            <p:cNvSpPr txBox="1"/>
            <p:nvPr/>
          </p:nvSpPr>
          <p:spPr>
            <a:xfrm>
              <a:off x="8588828" y="5428813"/>
              <a:ext cx="294824" cy="369332"/>
            </a:xfrm>
            <a:prstGeom prst="rect">
              <a:avLst/>
            </a:prstGeom>
            <a:solidFill>
              <a:srgbClr val="FF99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9F982A-12A1-4DE7-8FD9-393987D3BCB6}"/>
                </a:ext>
              </a:extLst>
            </p:cNvPr>
            <p:cNvSpPr txBox="1"/>
            <p:nvPr/>
          </p:nvSpPr>
          <p:spPr>
            <a:xfrm>
              <a:off x="8218714" y="5721946"/>
              <a:ext cx="17634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Substrate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E399CDD-B9D1-44F8-9640-AC4392144729}"/>
              </a:ext>
            </a:extLst>
          </p:cNvPr>
          <p:cNvSpPr txBox="1"/>
          <p:nvPr/>
        </p:nvSpPr>
        <p:spPr>
          <a:xfrm>
            <a:off x="6243765" y="1699179"/>
            <a:ext cx="57494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2529"/>
                </a:solidFill>
              </a:rPr>
              <a:t>T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wo </a:t>
            </a:r>
            <a:r>
              <a:rPr lang="en-US" sz="2000" b="1" i="0" dirty="0">
                <a:solidFill>
                  <a:srgbClr val="212529"/>
                </a:solidFill>
                <a:effectLst/>
              </a:rPr>
              <a:t>N-type semiconductors 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fixed </a:t>
            </a:r>
            <a:r>
              <a:rPr lang="en-US" sz="2000" dirty="0">
                <a:solidFill>
                  <a:srgbClr val="212529"/>
                </a:solidFill>
              </a:rPr>
              <a:t>at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 Drain and Source terminals in the channel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529"/>
                </a:solidFill>
                <a:effectLst/>
              </a:rPr>
              <a:t>The channel between Drain and Source is </a:t>
            </a:r>
            <a:r>
              <a:rPr lang="en-US" sz="2000" b="1" dirty="0">
                <a:solidFill>
                  <a:srgbClr val="212529"/>
                </a:solidFill>
              </a:rPr>
              <a:t>P</a:t>
            </a:r>
            <a:r>
              <a:rPr lang="en-US" sz="2000" b="1" i="0" dirty="0">
                <a:solidFill>
                  <a:srgbClr val="212529"/>
                </a:solidFill>
                <a:effectLst/>
              </a:rPr>
              <a:t>-type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.</a:t>
            </a:r>
            <a:endParaRPr 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D22253-106D-47DF-8F8B-76A33220B24F}"/>
              </a:ext>
            </a:extLst>
          </p:cNvPr>
          <p:cNvSpPr txBox="1"/>
          <p:nvPr/>
        </p:nvSpPr>
        <p:spPr>
          <a:xfrm>
            <a:off x="228602" y="1699179"/>
            <a:ext cx="57494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2529"/>
                </a:solidFill>
              </a:rPr>
              <a:t>T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wo </a:t>
            </a:r>
            <a:r>
              <a:rPr lang="en-US" sz="2000" b="1" dirty="0">
                <a:solidFill>
                  <a:srgbClr val="212529"/>
                </a:solidFill>
              </a:rPr>
              <a:t>P</a:t>
            </a:r>
            <a:r>
              <a:rPr lang="en-US" sz="2000" b="1" i="0" dirty="0">
                <a:solidFill>
                  <a:srgbClr val="212529"/>
                </a:solidFill>
                <a:effectLst/>
              </a:rPr>
              <a:t>-type semiconductors 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fixed </a:t>
            </a:r>
            <a:r>
              <a:rPr lang="en-US" sz="2000" dirty="0">
                <a:solidFill>
                  <a:srgbClr val="212529"/>
                </a:solidFill>
              </a:rPr>
              <a:t>at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 Drain and Source terminals in the channel region.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The channel between Drain and Source is </a:t>
            </a:r>
            <a:r>
              <a:rPr lang="en-US" sz="2000" b="1" i="0" dirty="0">
                <a:solidFill>
                  <a:srgbClr val="212529"/>
                </a:solidFill>
                <a:effectLst/>
                <a:latin typeface="-apple-system"/>
              </a:rPr>
              <a:t>N-type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380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8FA7BA8-C5B1-4EEC-9B6C-3E3A56CAE303}"/>
              </a:ext>
            </a:extLst>
          </p:cNvPr>
          <p:cNvGrpSpPr/>
          <p:nvPr/>
        </p:nvGrpSpPr>
        <p:grpSpPr>
          <a:xfrm>
            <a:off x="108673" y="1397179"/>
            <a:ext cx="9290674" cy="4869477"/>
            <a:chOff x="146810" y="1397179"/>
            <a:chExt cx="9290674" cy="4869477"/>
          </a:xfrm>
        </p:grpSpPr>
        <p:pic>
          <p:nvPicPr>
            <p:cNvPr id="1026" name="Picture 1">
              <a:extLst>
                <a:ext uri="{FF2B5EF4-FFF2-40B4-BE49-F238E27FC236}">
                  <a16:creationId xmlns:a16="http://schemas.microsoft.com/office/drawing/2014/main" id="{97DC8923-D068-464A-BAF2-91C843E6F1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15" t="22673" r="12628" b="28673"/>
            <a:stretch>
              <a:fillRect/>
            </a:stretch>
          </p:blipFill>
          <p:spPr bwMode="auto">
            <a:xfrm>
              <a:off x="146810" y="1397179"/>
              <a:ext cx="9290674" cy="4869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D66517C-2CB2-4A91-8EE9-CD29E78F982B}"/>
                </a:ext>
              </a:extLst>
            </p:cNvPr>
            <p:cNvSpPr/>
            <p:nvPr/>
          </p:nvSpPr>
          <p:spPr>
            <a:xfrm>
              <a:off x="4484915" y="1796143"/>
              <a:ext cx="1458685" cy="3635974"/>
            </a:xfrm>
            <a:custGeom>
              <a:avLst/>
              <a:gdLst>
                <a:gd name="connsiteX0" fmla="*/ 0 w 805543"/>
                <a:gd name="connsiteY0" fmla="*/ 3200400 h 3200400"/>
                <a:gd name="connsiteX1" fmla="*/ 642257 w 805543"/>
                <a:gd name="connsiteY1" fmla="*/ 2242457 h 3200400"/>
                <a:gd name="connsiteX2" fmla="*/ 805543 w 805543"/>
                <a:gd name="connsiteY2" fmla="*/ 0 h 32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5543" h="3200400">
                  <a:moveTo>
                    <a:pt x="0" y="3200400"/>
                  </a:moveTo>
                  <a:cubicBezTo>
                    <a:pt x="254000" y="2988128"/>
                    <a:pt x="508000" y="2775857"/>
                    <a:pt x="642257" y="2242457"/>
                  </a:cubicBezTo>
                  <a:cubicBezTo>
                    <a:pt x="776514" y="1709057"/>
                    <a:pt x="781957" y="341086"/>
                    <a:pt x="805543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1DDED44-5298-4C72-85D7-65C61525965E}"/>
                </a:ext>
              </a:extLst>
            </p:cNvPr>
            <p:cNvSpPr txBox="1"/>
            <p:nvPr/>
          </p:nvSpPr>
          <p:spPr>
            <a:xfrm>
              <a:off x="4697185" y="1580327"/>
              <a:ext cx="12464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highlight>
                    <a:srgbClr val="FFFF00"/>
                  </a:highlight>
                </a:rPr>
                <a:t>1. Ohmic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BD8ACF-9A53-48A5-B007-177E10B7EE2E}"/>
                </a:ext>
              </a:extLst>
            </p:cNvPr>
            <p:cNvSpPr txBox="1"/>
            <p:nvPr/>
          </p:nvSpPr>
          <p:spPr>
            <a:xfrm>
              <a:off x="6155870" y="1578906"/>
              <a:ext cx="2362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highlight>
                    <a:srgbClr val="FFFF00"/>
                  </a:highlight>
                </a:rPr>
                <a:t>2. Saturation Region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E29AE2B-3BFB-42FE-95D5-A271508913A1}"/>
                </a:ext>
              </a:extLst>
            </p:cNvPr>
            <p:cNvCxnSpPr>
              <a:cxnSpLocks/>
            </p:cNvCxnSpPr>
            <p:nvPr/>
          </p:nvCxnSpPr>
          <p:spPr>
            <a:xfrm>
              <a:off x="4506687" y="2013855"/>
              <a:ext cx="13715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907C9BF-B57B-4F42-9969-40DCD204FFC6}"/>
                </a:ext>
              </a:extLst>
            </p:cNvPr>
            <p:cNvCxnSpPr>
              <a:cxnSpLocks/>
            </p:cNvCxnSpPr>
            <p:nvPr/>
          </p:nvCxnSpPr>
          <p:spPr>
            <a:xfrm>
              <a:off x="5987144" y="2013855"/>
              <a:ext cx="25526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111CF7-16A8-4D47-BEBA-FAB1D8B4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Depletion Mode N-Channel MOSFET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22AC6-DCDC-4872-9F0D-BAA2009E4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593FD4-76F7-4896-8535-3EEA4E5016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09852" y="1344158"/>
                <a:ext cx="2891971" cy="5012192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b="1" dirty="0"/>
                  <a:t>Ohmic Region: </a:t>
                </a:r>
                <a:r>
                  <a:rPr lang="en-US" dirty="0"/>
                  <a:t>MOSFET acts like a variable resistor.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dirty="0"/>
                  <a:t>Saturation Region or Linear Region:</a:t>
                </a:r>
                <a:br>
                  <a:rPr lang="en-US" b="1" dirty="0"/>
                </a:br>
                <a:r>
                  <a:rPr lang="en-US" dirty="0"/>
                  <a:t>MOSFET is strongly influenced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mtClean="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/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/>
                          <m:t>GS</m:t>
                        </m:r>
                      </m:sub>
                    </m:sSub>
                  </m:oMath>
                </a14:m>
                <a:r>
                  <a:rPr lang="en-US" dirty="0"/>
                  <a:t>. MOSFET is 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593FD4-76F7-4896-8535-3EEA4E5016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09852" y="1344158"/>
                <a:ext cx="2891971" cy="5012192"/>
              </a:xfrm>
              <a:blipFill>
                <a:blip r:embed="rId3"/>
                <a:stretch>
                  <a:fillRect l="-4430" t="-2066" r="-3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35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>
            <a:extLst>
              <a:ext uri="{FF2B5EF4-FFF2-40B4-BE49-F238E27FC236}">
                <a16:creationId xmlns:a16="http://schemas.microsoft.com/office/drawing/2014/main" id="{8BF5BC4A-FEB8-4265-B8C7-60D20B56B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5" t="30814" r="14369" b="20741"/>
          <a:stretch>
            <a:fillRect/>
          </a:stretch>
        </p:blipFill>
        <p:spPr bwMode="auto">
          <a:xfrm>
            <a:off x="838200" y="1183521"/>
            <a:ext cx="10515600" cy="517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111CF7-16A8-4D47-BEBA-FAB1D8B4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Depletion Mode </a:t>
            </a: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-Channel MOSFET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22AC6-DCDC-4872-9F0D-BAA2009E4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15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11CF7-16A8-4D47-BEBA-FAB1D8B4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Enhancement Mode N-Channel MOSFET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22AC6-DCDC-4872-9F0D-BAA2009E4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8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FC5967-5444-43E6-99EF-2777C5C85F9A}"/>
              </a:ext>
            </a:extLst>
          </p:cNvPr>
          <p:cNvGrpSpPr/>
          <p:nvPr/>
        </p:nvGrpSpPr>
        <p:grpSpPr>
          <a:xfrm>
            <a:off x="1221949" y="1348399"/>
            <a:ext cx="9748101" cy="5007951"/>
            <a:chOff x="1036163" y="1673460"/>
            <a:chExt cx="9748101" cy="5007951"/>
          </a:xfrm>
        </p:grpSpPr>
        <p:pic>
          <p:nvPicPr>
            <p:cNvPr id="1027" name="Picture 1">
              <a:extLst>
                <a:ext uri="{FF2B5EF4-FFF2-40B4-BE49-F238E27FC236}">
                  <a16:creationId xmlns:a16="http://schemas.microsoft.com/office/drawing/2014/main" id="{631C8394-6C6A-4F5F-A473-2ADCC2D7C9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4" t="21127" r="8856" b="25778"/>
            <a:stretch>
              <a:fillRect/>
            </a:stretch>
          </p:blipFill>
          <p:spPr bwMode="auto">
            <a:xfrm>
              <a:off x="1036163" y="1914849"/>
              <a:ext cx="9748101" cy="4766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5EEB421-B568-407C-BEA9-E499DD1BF90D}"/>
                </a:ext>
              </a:extLst>
            </p:cNvPr>
            <p:cNvSpPr/>
            <p:nvPr/>
          </p:nvSpPr>
          <p:spPr>
            <a:xfrm>
              <a:off x="5180870" y="2239965"/>
              <a:ext cx="1458685" cy="3791290"/>
            </a:xfrm>
            <a:custGeom>
              <a:avLst/>
              <a:gdLst>
                <a:gd name="connsiteX0" fmla="*/ 0 w 805543"/>
                <a:gd name="connsiteY0" fmla="*/ 3200400 h 3200400"/>
                <a:gd name="connsiteX1" fmla="*/ 642257 w 805543"/>
                <a:gd name="connsiteY1" fmla="*/ 2242457 h 3200400"/>
                <a:gd name="connsiteX2" fmla="*/ 805543 w 805543"/>
                <a:gd name="connsiteY2" fmla="*/ 0 h 32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5543" h="3200400">
                  <a:moveTo>
                    <a:pt x="0" y="3200400"/>
                  </a:moveTo>
                  <a:cubicBezTo>
                    <a:pt x="254000" y="2988128"/>
                    <a:pt x="508000" y="2775857"/>
                    <a:pt x="642257" y="2242457"/>
                  </a:cubicBezTo>
                  <a:cubicBezTo>
                    <a:pt x="776514" y="1709057"/>
                    <a:pt x="781957" y="341086"/>
                    <a:pt x="805543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E17927-272C-4F75-B02D-FEDB15445DEA}"/>
                </a:ext>
              </a:extLst>
            </p:cNvPr>
            <p:cNvSpPr txBox="1"/>
            <p:nvPr/>
          </p:nvSpPr>
          <p:spPr>
            <a:xfrm>
              <a:off x="5250606" y="1673460"/>
              <a:ext cx="12464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highlight>
                    <a:srgbClr val="FFFF00"/>
                  </a:highlight>
                </a:rPr>
                <a:t>1. Ohmic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8E777D3-B132-430F-942F-63E627312410}"/>
                </a:ext>
              </a:extLst>
            </p:cNvPr>
            <p:cNvCxnSpPr>
              <a:cxnSpLocks/>
            </p:cNvCxnSpPr>
            <p:nvPr/>
          </p:nvCxnSpPr>
          <p:spPr>
            <a:xfrm>
              <a:off x="6689018" y="2490245"/>
              <a:ext cx="25526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FBBEF0-8EC8-41FE-87B5-8518CD8C904B}"/>
                </a:ext>
              </a:extLst>
            </p:cNvPr>
            <p:cNvSpPr txBox="1"/>
            <p:nvPr/>
          </p:nvSpPr>
          <p:spPr>
            <a:xfrm>
              <a:off x="6792390" y="1701148"/>
              <a:ext cx="2743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highlight>
                    <a:srgbClr val="FFFF00"/>
                  </a:highlight>
                </a:rPr>
                <a:t>2. Saturation Region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8AEAE01-B8D8-4C4F-8F55-EDCC03249205}"/>
                </a:ext>
              </a:extLst>
            </p:cNvPr>
            <p:cNvCxnSpPr>
              <a:cxnSpLocks/>
            </p:cNvCxnSpPr>
            <p:nvPr/>
          </p:nvCxnSpPr>
          <p:spPr>
            <a:xfrm>
              <a:off x="5250606" y="2490245"/>
              <a:ext cx="13192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0227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>
            <a:extLst>
              <a:ext uri="{FF2B5EF4-FFF2-40B4-BE49-F238E27FC236}">
                <a16:creationId xmlns:a16="http://schemas.microsoft.com/office/drawing/2014/main" id="{EA302816-46AA-43CD-B961-693505488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6" t="33139" r="13493" b="21126"/>
          <a:stretch>
            <a:fillRect/>
          </a:stretch>
        </p:blipFill>
        <p:spPr bwMode="auto">
          <a:xfrm>
            <a:off x="838200" y="1164674"/>
            <a:ext cx="10515599" cy="519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111CF7-16A8-4D47-BEBA-FAB1D8B4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Enhancement Mode </a:t>
            </a: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-Channel MOSFET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22AC6-DCDC-4872-9F0D-BAA2009E4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3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2640</TotalTime>
  <Words>880</Words>
  <Application>Microsoft Office PowerPoint</Application>
  <PresentationFormat>Widescreen</PresentationFormat>
  <Paragraphs>205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Cambria Math</vt:lpstr>
      <vt:lpstr>Courier New</vt:lpstr>
      <vt:lpstr>Office Theme</vt:lpstr>
      <vt:lpstr>Lab 11 and 12: MOSFETs</vt:lpstr>
      <vt:lpstr>PowerPoint Presentation</vt:lpstr>
      <vt:lpstr>Background</vt:lpstr>
      <vt:lpstr>Background</vt:lpstr>
      <vt:lpstr>Structural Diagram of MOSFETs</vt:lpstr>
      <vt:lpstr>Depletion Mode N-Channel MOSFET</vt:lpstr>
      <vt:lpstr>Depletion Mode P-Channel MOSFET</vt:lpstr>
      <vt:lpstr>Enhancement Mode N-Channel MOSFET</vt:lpstr>
      <vt:lpstr>Enhancement Mode P-Channel MOSFET</vt:lpstr>
      <vt:lpstr>Figure 11.5: Main Idea</vt:lpstr>
      <vt:lpstr>Figure 12.1 </vt:lpstr>
      <vt:lpstr>Gain, Low and High Cutoff Frequencies, and Bandwidth </vt:lpstr>
      <vt:lpstr>Figure 12.1: Find V_out (Recall)</vt:lpstr>
      <vt:lpstr>Example: Find V_out</vt:lpstr>
      <vt:lpstr>Summary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3: Op-Amp Integrator and Differentiator Circuits</dc:title>
  <dc:creator>Jonathan Waters</dc:creator>
  <cp:lastModifiedBy>Jonathan Waters</cp:lastModifiedBy>
  <cp:revision>424</cp:revision>
  <dcterms:created xsi:type="dcterms:W3CDTF">2021-02-02T15:45:15Z</dcterms:created>
  <dcterms:modified xsi:type="dcterms:W3CDTF">2021-04-13T22:07:53Z</dcterms:modified>
</cp:coreProperties>
</file>