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0" d="100"/>
          <a:sy n="50" d="100"/>
        </p:scale>
        <p:origin x="655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22:22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10 4785,'-11'-3'5542,"10"2"-5216,-5-3 403,-7 2-524,12 5-104,8 1-58,38 10-40,-1-2 0,56 9 0,-92-20-1,0 0 0,0-1 1,0 1-1,14-3 0,4 1 2,53-9 4,21 1-7,-99 9 0,0 0 0,0 0 0,0 0 0,0 0 0,0 0 0,0 0-1,0 0 1,0 0 0,0-1 0,0 1 0,0 0 0,0-1 0,0 1 0,-1 0 0,1-1 0,0 1 0,0-1 0,0 1 0,-1-1 0,1 0 0,0 1 0,0-1 0,0-1 0,0 2-1,1 0 1,-1-1-1,0 1 1,1 0-1,-1-1 1,0 1-1,1 0 1,-1 0-1,0 0 0,3 1 1,-3-1 0,12-1-2,0 0 0,17-4-1,-17 2-1,-1 1-1,1 1 0,0 0 0,22 1 1,-11 4 7,-6-1 2,32 2 0,-6-10-5,-35 3 0,0 1 1,-1 0-1,1 0 0,15 1 1,-5 1-1,0-1 0,1 0 1,28-6-1,-31 3 0,0 1-1,0 1 1,0 0-1,34 4 1,-36 0 0,-1-1 0,1-1 1,0-1-1,-1 0 0,29-3 1,-12 0-1,-1 1 1,55 5 0,-4 1 1,-44-3-3,-22 0 0,0-1 0,29-2 0,-12-2 8,-1 2 1,1 1 0,43 5-1,-32-1 12,44-3-1,-79 0-13,0 0 0,0 1 0,11 3 0,-13-3 6,0 1 0,0-1 0,0-1 0,0 1 0,0-1 0,0 0 0,0 0 0,12-3 0,-18 2-8,0 1 13,1 0-12,-1 0-1,0 0 0,1 0 0,-1 0 1,0 0-1,1 0 0,-1 0 1,0 0-1,0-1 0,1 1 1,-1 0-1,0 0 0,0 0 0,1 0 1,-1-1-1,0 1 0,0 0 1,1 0-1,-1 0 0,0-1 1,0 1-1,0 0 0,1 0 1,-1-1-1,0 1 0,0 0 0,0 0 1,0-1-1,0 1 0,0 0 1,0-1-1,0 1 0,0 0 1,0 0-1,1-1 0,-2 1 0,1 0 1,0-1-1,0 1 0,0 0 1,0-1-1,0 1 0,0 0 1,0-1 9,17 0-4,68 28-2,-75-23-10,16 5 2,-3-1 3,-1 0 0,36 20 1,20 11-19,-59-31 16,0 0 0,1-1 0,0-1 0,0-1 1,34 4-1,-51-8-1,1-1 1,-1 1-1,0 0 1,0 1 0,-1-1-1,1 0 1,0 1-1,0 0 1,-1-1-1,4 4 1,-4-3-1,1 0 1,-1 0-1,1-1 0,0 1 0,0-1 0,5 3 1,6-1-1,-7 0 0,1-1 0,0 0 0,0-1 0,13 1 0,-20-2-2,-1-1-2,63 1 34,-48-1-32,0 0-1,17-5 1,-7 1 1,4 0 1,2 2 0,35 0 0,13-2 0,-49 2 0,39 1 0,-46 3 1,-14-1 0,0 1 0,0-1 0,0 1 0,0 1 0,18 5 1,-22-6-2,1 1 0,-1-1 1,1 0-1,-1-1 1,1 1-1,0-1 1,9-1-1,21 1 5,111-2-7,-139 3 4,-1-1 0,1 1 0,-1 1 0,1 0 0,-1 0 0,1 0 0,9 6 0,-10-8 1325,-7-2-748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22:22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5433,'0'0'4775,"4"3"-3938,13 1-673,0 0 1,0 0-1,1-2 0,-1 0 1,25-1-1,-39-1-142,6 0 0,-1 0 1,1-1-1,14-3 0,-19 3-19,-1 0-1,1 0 1,0 0 0,0 1 0,-1 0-1,1 0 1,0 0 0,0 0-1,-1 0 1,1 1 0,0 0 0,-1-1-1,8 4 1,0 0 3,1 1 1,0-2-1,0 0 1,0 0-1,13 1 1,84 1 4,-46-3 18,-28-2 16,25 3 7,-54-2-49,0-1 0,-1 0-1,1-1 1,0 1 0,-1-1 0,1 0-1,9-3 1,15-3 6,-14 4-4,-14 2-4,0 0 1,0 1-1,1-1 1,-1 1-1,0 0 0,0 0 1,0 0-1,1 0 1,-1 0-1,0 0 0,0 0 1,1 1-1,-1-1 1,0 1-1,0 0 1,0 0-1,4 1 0,-4-1-1,1 0 0,0 0 0,0 0-1,0-1 1,0 1 0,0-1 0,0 0-1,0 1 1,0-2 0,0 1 0,0 0-1,0-1 1,0 1 0,0-1 0,0 0-1,4-1 1,25-4 8,-18 7-5,-1 0 0,1 1 0,-1 1-1,15 4 1,-23-6-2,87 17 22,-81-15-24,1-1 0,-1 0 1,1-1-1,-1 0 1,1-1-1,12-1 1,71-13-6,-49 6 6,8-2 2,1-4-2,-3 2 2,-38 8-1,-1 1 0,1 0 1,0 1-1,16 0 0,72-1 21,-11 2 4,-35 0-28,3 3-11,-59-3 30,0 1-16,0-1 0,0 1 0,0 0-1,0 0 1,0 0 0,0-1 0,0 1 0,0 0 0,0 0 0,0-1-1,0 1 1,0 0 0,0 0 0,0 0 0,1-1 0,-1 1 0,0 0 0,0 0-1,0 0 1,0-1 0,0 1 0,1 0 0,-1 0 0,0 0 0,0 0-1,0 0 1,1 0 0,-1-1 0,0 1 0,0 0 0,1 0 0,-1 0 0,0 0-1,0 0 1,0 0 0,1 0 0,-1 0 0,0 0 0,0 0 0,1 0-1,-1 0 1,17-1 8,-15 0-9,1 1 0,0 0 0,0 0 0,0 0-1,0 0 1,0 0 0,-1 1 0,5 0 0,3 2 0,0 0-4,-1 0 0,1 1 0,-1 0 0,11 6 0,-16-7 4,12 6 2,1-1 0,0-1 0,21 7 0,27 4 7,112 35-26,-65-19 33,-65-21-10,-29-8-4,26 3 1,-30-7-1,0 2 1,0 0-1,20 7 0,-33-10-1,0 1-1,-1-1 0,1 1 0,0-1 0,0 0 0,0 1 0,0-1 0,0 0 0,0 0 0,0 0 1,0 1-1,0-1 0,0 0 0,0 0 0,0 0 0,1-1 0,5-1 0,0 0 1,0 1 0,0 0 0,0 0-1,1 0 1,-1 1 0,0 0 0,11 1-1,5 0 0,23 2-4,-36-1 4,1-1-1,-1-1 0,11 0 1,222 2-3,-78 1-1,-33-4 28,-102-6-25,-9 1-6,-21 6 7,0 0 0,1-1 1,0 1-1,-1 0 0,1 0 0,-1 0 1,1 0-1,-1 0 0,1 0 0,-1 0 1,1 1-1,-1-1 0,1 0 0,-1 0 1,1 0-1,-1 0 0,0 1 0,1-1 0,-1 0 1,1 0-1,-1 1 0,1 0 0,3 1-109,-6-2 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22:22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4953,'0'0'6633,"19"1"-6529,37 1-59,-34-1-37,34-3 1,-20-1 8,0 2 0,63 5 0,-68-2-12,-24-2-1,-1 0-1,1 0 1,-1 1 0,13 2 0,-10-1 7,0-1 1,0 0 0,0 0 0,0-1 0,1-1 0,-1 0 0,0 0 0,0 0 0,0-1-1,0-1 1,13-4 0,-8 3-1,1 1-1,-1 0 0,1 1 1,0 1-1,0 0 0,27 3 1,33-3 23,-40-3-4,2 0-18,50 0-1,-70 4-8,-2-1 0,21-5 0,13 0 6,58-5 13,5 4-27,-99 6 13,1 0 0,15-4-1,7-1 21,-20 4-25,-9 1-3,0 0 0,0 1 1,14 0-1,125 9 8,-144-9-8,6 1 1,0-1 0,0 1 1,0 0-1,0 1 0,0 0 1,9 4-1,-5-2 0,0-1 1,0 0-1,15 2 0,10 3 1,93 26 30,-11 4 37,-79-25-70,-11-4-5,32 15 1,-34-11 6,51 22-6,-68-31 6,0-1-1,1 0 1,-1-1 0,1-1-1,20 2 1,-22-3 1,-1 1 1,0 1-1,1 0 0,13 4 1,2 1 0,18 7-11,-31-10 6,1 0 0,14 3 0,29-6 18,-49 0-15,1-1-1,-1 1 1,0-2 0,0 1-1,1-1 1,-1 0-1,0 0 1,8-3 0,-8 0 0,-6 4-1,1-1 1,0 1-1,-1-1 0,1 1 1,0 0-1,-1-1 0,1 1 1,0 0-1,0-1 0,0 1 1,-1 0-1,1 0 0,0 0 1,0 0-1,0 0 0,0 0 1,-1 0-1,1 0 0,1 0 1,90-9-13,-49 4 8,230-5 12,-138 17-24,-95 3 15,-32-7 0,-1-1 0,1 0 0,0 0 0,13 1 0,-1 3 4,-19-5-3,0-1 1,0 1-1,1 0 1,-1-1-1,0 1 1,0-1 0,0 0-1,0 1 1,1-1-1,-1 0 1,0 0-1,0 0 1,1 1-1,-1-1 1,0-1-1,0 1 1,1 0-1,-1 0 1,0 0-1,2-1 1,2-3-64,-5 3 60,0 1 1,0 0 0,0 0 0,0 0 0,0 0 0,1 0-1,-1 0 1,0-1 0,0 1 0,0 0 0,0 0-1,0 0 1,0 0 0,0 0 0,0 0 0,1 0 0,-1 0-1,0 0 1,0 0 0,0 0 0,0-1 0,0 1-1,0 0 1,1 0 0,-1 0 0,0 0 0,0 0 0,0 0-1,0 0 1,0 0 0,1 0 0,-1 0 0,0 0-1,0 0 1,0 0 0,0 1 0,0-1 0,1 0 0,-1 0-1,0 0 1,0 0 0,0 0 0,0 0 0,0 0-1,0 0 1,0 0 0,1 0 0,-1 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22:22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2913,'0'0'3214,"0"-1"-2821,-1-1-1,1 1 1,0 0 0,1 0 0,-1 0 0,0 0 0,0 0 0,0 0 0,0 0 0,1 0 0,-1 0-1,1-1 1,5 2-363,6 0 3,0 0 0,23 5 1,-21-3-31,21 5 68,-1-2-1,60 0 0,-5-18 98,-60 8-143,-8 1-14,-10 2-6,-1 0 1,1 0 0,0 1 0,10 1 0,-5 0-2,-10 0 0,0 0 0,-1 0 1,1 0-1,0 1 0,-1 0 1,12 4-1,-8-3 21,1 1 0,-1-1-1,1-1 1,-1 0 0,1 0 0,0-1-1,0 0 1,-1-1 0,15-2-1,-7 1 4,29 1 0,-29 1-20,0 0 0,-1 0 0,1-2 0,0 0 0,24-7 0,-19 5 30,34-2-1,0 1 0,22-2 11,11-1-25,-50 1-11,-25 4-8,0 0-1,0 1 1,1 0-1,-1 2 1,26 1-1,-27-1-1,-1 1 1,1-2-1,0 0 0,16-3 0,-12 1 9,25 0-1,-28 2-5,0 0-1,-1-1 1,21-6-1,-23 5-4,-1 0 0,0 1-1,0 1 1,1 0-1,-1 0 1,1 1-1,0 0 1,12 2 0,-22-2 0,8 2-1,0 0 0,0-1 0,0 0-1,0-1 1,16-1 0,-20 1 1,0-1 0,0 1 0,0 1 0,0-1 0,0 1 0,0 0 0,0 0 0,0 0 0,0 1 0,8 4 0,2-1 0,-9-3 3,-4-2-4,1 1 1,-1-1 0,0 1-1,1 0 1,-1-1-1,0 1 1,0 0 0,0 0-1,0 1 1,4 1 0,-7-2 29,5-1-43,0 2 14,-1-1-1,1 0 1,-1 1 0,1 0-1,-1-1 1,5 5-1,4 1-2,-3-4 3,-1 1 0,0 1-1,-1 0 1,14 9 0,10 10 9,-23-19-9,0 0 0,0 0 0,1-1 0,-1 0 0,1 0 0,11 2 0,-11-3 1,0 1-1,0 0 1,-1 0-1,0 1 1,1 0-1,7 6 1,-10-6 0,0 0 1,0-1-1,1 0 1,0 0 0,0 0-1,0-1 1,0 0-1,0-1 1,1 1-1,-1-1 1,10 1 0,12-1 12,55 11 1,-80-12-15,0 1 0,-1-1 0,1 1 0,-1 0 0,1 0 0,5 5 0,-6-4 0,1 0 0,0 0 0,0-1 0,0 0 1,0 0-1,0 0 0,0 0 0,5 1 0,6 0 1,-7-2-1,-1 0 1,0 1-1,0 0 0,0 0 0,-1 1 0,9 4 0,-15-7 0,1 0 1,-1 0-1,0 0 0,1 0 1,-1 0-1,0 0 1,0 0-1,1 0 1,-1 0-1,0 1 1,0-1-1,1 0 1,-1 0-1,0 0 1,0 0-1,0 1 0,1-1 1,-1 0-1,0 0 1,0 1-1,0-1 1,0 0-1,1 0 1,-1 1-1,0-1 1,0 0-1,0 0 0,0 1 1,0-1-1,0 0 1,0 1-1,0-1 1,0 0-1,0 0 1,0 1-1,0-1 1,0 0-1,0 1 0,0-1 1,0 1-1,1 2 20,18 3-10,-7-5-6,-11-1 13,12 2 18,-4-1-33,-1 0 1,1 0 0,1-1-1,-1 0 1,11-2 0,-5 1-3,-7 1 0,0-1 0,0 0 0,0 0 0,15-6 0,7 1-8,0 0 1,42-1-1,8 6 9,9 0-2,-64-2 5,1 2 0,0 1-1,-1 1 1,1 1 0,40 9 0,-42-7 1,-1-1 1,1-1 0,0-1-1,0-2 1,27-2-1,-26 1 2,-23 2-5,0 0 1,1 0 0,-1 1 0,0-1 0,0 0-1,1 1 1,-1 0 0,0-1 0,0 1 0,0 0-1,0 0 1,0 1 0,3 1 0,-3-2-2,-1 0 0,1 1 1,0-1-1,0 0 0,0 0 1,1-1-1,-1 1 0,0 0 0,0-1 1,0 1-1,4-1 0,-7-7-199,0 7 166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14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17.png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21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5.tm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3.png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Lab 4: Implement the Digital to Analog Converter Using Op-Amp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/>
              <p:nvPr/>
            </p:nvSpPr>
            <p:spPr>
              <a:xfrm>
                <a:off x="1439157" y="500528"/>
                <a:ext cx="9790966" cy="603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total number of possible inputs:</a:t>
                </a:r>
              </a:p>
              <a:p>
                <a:pPr algn="ctr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𝐍𝐮𝐦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𝐩𝐞𝐫𝐦𝐮𝐭𝐚𝐭𝐢𝐨𝐧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/>
                      <m:t>he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number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of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bits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Number of steps:</a:t>
                </a:r>
              </a:p>
              <a:p>
                <a:pPr algn="ctr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𝐍𝐮𝐦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𝐬𝐭𝐞𝐩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=16−1=15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step size, or the output voltage increase due to adding 1 LSB:</a:t>
                </a:r>
              </a:p>
              <a:p>
                <a:pPr algn="ctr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𝐒𝐭𝐞𝐩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𝐬𝐢𝐳𝐞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@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LSB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input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maximum output voltage: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𝐌𝐚𝐱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𝐨𝐮𝐭𝐩𝐮𝐭</m:t>
                          </m:r>
                        </m:sub>
                      </m:sSub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𝐍𝐮𝐦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𝐬𝐭𝐞𝐩𝐬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𝐒𝐭𝐞𝐩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𝐬𝐢𝐳𝐞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D/A resolution: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𝐑𝐞𝐬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𝐒𝐭𝐞𝐩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𝐬𝐢𝐳𝐞</m:t>
                              </m:r>
                            </m:sub>
                          </m:sSub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accuracy of the D/A output is usually described by a percent error.</a:t>
                </a:r>
                <a:r>
                  <a:rPr lang="en-US" b="1" dirty="0"/>
                  <a:t> The percent error: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𝐄𝐫𝐫𝐨𝐫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𝐞𝐱𝐩𝐞𝐜𝐭𝐞𝐝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𝐦𝐞𝐚𝐬𝐮𝐫𝐞𝐝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𝐞𝐱𝐩𝐞𝐜𝐭𝐞𝐝</m:t>
                              </m:r>
                            </m:sub>
                          </m:sSub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57" y="500528"/>
                <a:ext cx="9790966" cy="6038384"/>
              </a:xfrm>
              <a:prstGeom prst="rect">
                <a:avLst/>
              </a:prstGeom>
              <a:blipFill>
                <a:blip r:embed="rId2"/>
                <a:stretch>
                  <a:fillRect l="-374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A877AB-EA74-41CE-9556-D24C88BC4F8D}"/>
              </a:ext>
            </a:extLst>
          </p:cNvPr>
          <p:cNvSpPr txBox="1"/>
          <p:nvPr/>
        </p:nvSpPr>
        <p:spPr>
          <a:xfrm>
            <a:off x="8877300" y="500528"/>
            <a:ext cx="235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Use these if you want to design your own!!!!</a:t>
            </a:r>
          </a:p>
        </p:txBody>
      </p:sp>
    </p:spTree>
    <p:extLst>
      <p:ext uri="{BB962C8B-B14F-4D97-AF65-F5344CB8AC3E}">
        <p14:creationId xmlns:p14="http://schemas.microsoft.com/office/powerpoint/2010/main" val="154040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n-US" sz="3600" b="1" dirty="0"/>
                  <a:t>Calculate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  <a:blipFill>
                <a:blip r:embed="rId2"/>
                <a:stretch>
                  <a:fillRect t="-2155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3F438-87A5-4FD9-92BF-5F7B62111009}"/>
              </a:ext>
            </a:extLst>
          </p:cNvPr>
          <p:cNvSpPr/>
          <p:nvPr/>
        </p:nvSpPr>
        <p:spPr>
          <a:xfrm>
            <a:off x="217159" y="3304085"/>
            <a:ext cx="2087129" cy="269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/>
              <p:nvPr/>
            </p:nvSpPr>
            <p:spPr>
              <a:xfrm>
                <a:off x="4930220" y="1210742"/>
                <a:ext cx="6571675" cy="486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b="1" dirty="0"/>
                  <a:t>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u="sng" dirty="0"/>
              </a:p>
              <a:p>
                <a:pPr algn="ctr"/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/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/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= 5V</a:t>
                </a:r>
              </a:p>
              <a:p>
                <a:r>
                  <a:rPr lang="en-US" b="1" u="sng" dirty="0"/>
                  <a:t>Case 1: 0000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u="sng" dirty="0"/>
                  <a:t>Case 2: 0011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u="sng" dirty="0"/>
                  <a:t>Case 3: 1010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u="sng" dirty="0"/>
                  <a:t>Case 4: 1111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−4.69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20" y="1210742"/>
                <a:ext cx="6571675" cy="4866076"/>
              </a:xfrm>
              <a:prstGeom prst="rect">
                <a:avLst/>
              </a:prstGeom>
              <a:blipFill>
                <a:blip r:embed="rId3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23">
                <a:extLst>
                  <a:ext uri="{FF2B5EF4-FFF2-40B4-BE49-F238E27FC236}">
                    <a16:creationId xmlns:a16="http://schemas.microsoft.com/office/drawing/2014/main" id="{E31B134C-4F69-481B-A409-F7C584AD7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852570"/>
                  </p:ext>
                </p:extLst>
              </p:nvPr>
            </p:nvGraphicFramePr>
            <p:xfrm>
              <a:off x="490537" y="1130680"/>
              <a:ext cx="4166305" cy="528588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694195">
                      <a:extLst>
                        <a:ext uri="{9D8B030D-6E8A-4147-A177-3AD203B41FA5}">
                          <a16:colId xmlns:a16="http://schemas.microsoft.com/office/drawing/2014/main" val="150225551"/>
                        </a:ext>
                      </a:extLst>
                    </a:gridCol>
                    <a:gridCol w="753812">
                      <a:extLst>
                        <a:ext uri="{9D8B030D-6E8A-4147-A177-3AD203B41FA5}">
                          <a16:colId xmlns:a16="http://schemas.microsoft.com/office/drawing/2014/main" val="3491632613"/>
                        </a:ext>
                      </a:extLst>
                    </a:gridCol>
                    <a:gridCol w="742392">
                      <a:extLst>
                        <a:ext uri="{9D8B030D-6E8A-4147-A177-3AD203B41FA5}">
                          <a16:colId xmlns:a16="http://schemas.microsoft.com/office/drawing/2014/main" val="2938677539"/>
                        </a:ext>
                      </a:extLst>
                    </a:gridCol>
                    <a:gridCol w="651020">
                      <a:extLst>
                        <a:ext uri="{9D8B030D-6E8A-4147-A177-3AD203B41FA5}">
                          <a16:colId xmlns:a16="http://schemas.microsoft.com/office/drawing/2014/main" val="3754500859"/>
                        </a:ext>
                      </a:extLst>
                    </a:gridCol>
                    <a:gridCol w="1324886">
                      <a:extLst>
                        <a:ext uri="{9D8B030D-6E8A-4147-A177-3AD203B41FA5}">
                          <a16:colId xmlns:a16="http://schemas.microsoft.com/office/drawing/2014/main" val="3814835516"/>
                        </a:ext>
                      </a:extLst>
                    </a:gridCol>
                  </a:tblGrid>
                  <a:tr h="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Input State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Output Voltage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18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4613927"/>
                      </a:ext>
                    </a:extLst>
                  </a:tr>
                  <a:tr h="357918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605352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4036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091512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1117960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-0.94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0135639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3115463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115430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9635328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4667352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8609561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0249252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-3.13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1239289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9571416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6177723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406644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4134788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-4.69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3489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23">
                <a:extLst>
                  <a:ext uri="{FF2B5EF4-FFF2-40B4-BE49-F238E27FC236}">
                    <a16:creationId xmlns:a16="http://schemas.microsoft.com/office/drawing/2014/main" id="{E31B134C-4F69-481B-A409-F7C584AD79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852570"/>
                  </p:ext>
                </p:extLst>
              </p:nvPr>
            </p:nvGraphicFramePr>
            <p:xfrm>
              <a:off x="490537" y="1130680"/>
              <a:ext cx="4166305" cy="528588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694195">
                      <a:extLst>
                        <a:ext uri="{9D8B030D-6E8A-4147-A177-3AD203B41FA5}">
                          <a16:colId xmlns:a16="http://schemas.microsoft.com/office/drawing/2014/main" val="150225551"/>
                        </a:ext>
                      </a:extLst>
                    </a:gridCol>
                    <a:gridCol w="753812">
                      <a:extLst>
                        <a:ext uri="{9D8B030D-6E8A-4147-A177-3AD203B41FA5}">
                          <a16:colId xmlns:a16="http://schemas.microsoft.com/office/drawing/2014/main" val="3491632613"/>
                        </a:ext>
                      </a:extLst>
                    </a:gridCol>
                    <a:gridCol w="742392">
                      <a:extLst>
                        <a:ext uri="{9D8B030D-6E8A-4147-A177-3AD203B41FA5}">
                          <a16:colId xmlns:a16="http://schemas.microsoft.com/office/drawing/2014/main" val="2938677539"/>
                        </a:ext>
                      </a:extLst>
                    </a:gridCol>
                    <a:gridCol w="651020">
                      <a:extLst>
                        <a:ext uri="{9D8B030D-6E8A-4147-A177-3AD203B41FA5}">
                          <a16:colId xmlns:a16="http://schemas.microsoft.com/office/drawing/2014/main" val="3754500859"/>
                        </a:ext>
                      </a:extLst>
                    </a:gridCol>
                    <a:gridCol w="1324886">
                      <a:extLst>
                        <a:ext uri="{9D8B030D-6E8A-4147-A177-3AD203B41FA5}">
                          <a16:colId xmlns:a16="http://schemas.microsoft.com/office/drawing/2014/main" val="3814835516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Input State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220" t="-4202" r="-1376" b="-649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613927"/>
                      </a:ext>
                    </a:extLst>
                  </a:tr>
                  <a:tr h="357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77" t="-110169" r="-502632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742" t="-110169" r="-362097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5902" t="-110169" r="-268033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0566" t="-110169" r="-208491" b="-131016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6053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+mn-lt"/>
                            </a:rPr>
                            <a:t>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4036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091512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1117960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-0.94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0135639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3115463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115430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9635328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4667352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8609561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0249252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-3.13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1239289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9571416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6177723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406644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4134788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-4.69</a:t>
                          </a: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3489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310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63C6-207A-4DB2-A862-E8A6A3F6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F20-BC92-4CBE-8901-8ABDB71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00" y="1536609"/>
            <a:ext cx="4478518" cy="1982804"/>
          </a:xfrm>
        </p:spPr>
        <p:txBody>
          <a:bodyPr/>
          <a:lstStyle/>
          <a:p>
            <a:r>
              <a:rPr lang="en-US" dirty="0"/>
              <a:t>Simulate Fig 4.10 and find the DC output voltage.</a:t>
            </a:r>
          </a:p>
          <a:p>
            <a:r>
              <a:rPr lang="en-US" dirty="0"/>
              <a:t>The input voltage is 5 V.</a:t>
            </a:r>
          </a:p>
          <a:p>
            <a:r>
              <a:rPr lang="en-US" dirty="0"/>
              <a:t>R = 1k Ohm.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8441-2050-4937-9490-75F2DD05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1D727B-9302-4F30-A974-BFEDE2E9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"/>
          <a:stretch/>
        </p:blipFill>
        <p:spPr>
          <a:xfrm>
            <a:off x="6775353" y="1404356"/>
            <a:ext cx="5387288" cy="4808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9ACA6-CDD8-4E31-95D3-1D48F981DC73}"/>
              </a:ext>
            </a:extLst>
          </p:cNvPr>
          <p:cNvSpPr txBox="1"/>
          <p:nvPr/>
        </p:nvSpPr>
        <p:spPr>
          <a:xfrm>
            <a:off x="7345329" y="1879836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C1432-4F1F-49F6-864E-11A27EF34EAF}"/>
              </a:ext>
            </a:extLst>
          </p:cNvPr>
          <p:cNvSpPr txBox="1"/>
          <p:nvPr/>
        </p:nvSpPr>
        <p:spPr>
          <a:xfrm>
            <a:off x="7345329" y="2663172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75D12-EC82-46E3-8ED5-A550BEA05B8D}"/>
              </a:ext>
            </a:extLst>
          </p:cNvPr>
          <p:cNvSpPr txBox="1"/>
          <p:nvPr/>
        </p:nvSpPr>
        <p:spPr>
          <a:xfrm>
            <a:off x="7345329" y="3394566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023DF-E2D3-4789-860E-BFE8222BA093}"/>
              </a:ext>
            </a:extLst>
          </p:cNvPr>
          <p:cNvSpPr txBox="1"/>
          <p:nvPr/>
        </p:nvSpPr>
        <p:spPr>
          <a:xfrm>
            <a:off x="7345329" y="4141885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5A344-BB0E-40A6-8C37-5A6FC2D34EBE}"/>
              </a:ext>
            </a:extLst>
          </p:cNvPr>
          <p:cNvSpPr txBox="1"/>
          <p:nvPr/>
        </p:nvSpPr>
        <p:spPr>
          <a:xfrm>
            <a:off x="7733949" y="2432786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19671-05D9-4029-87F8-68C45FDEDAF0}"/>
              </a:ext>
            </a:extLst>
          </p:cNvPr>
          <p:cNvSpPr txBox="1"/>
          <p:nvPr/>
        </p:nvSpPr>
        <p:spPr>
          <a:xfrm>
            <a:off x="7738521" y="3217774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1C4C3-5E3E-4634-9E51-3C3C2D51A7A4}"/>
              </a:ext>
            </a:extLst>
          </p:cNvPr>
          <p:cNvSpPr txBox="1"/>
          <p:nvPr/>
        </p:nvSpPr>
        <p:spPr>
          <a:xfrm>
            <a:off x="7733949" y="4725357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BFF7C-75E3-4017-823C-B97F1F2CEFEC}"/>
              </a:ext>
            </a:extLst>
          </p:cNvPr>
          <p:cNvSpPr txBox="1"/>
          <p:nvPr/>
        </p:nvSpPr>
        <p:spPr>
          <a:xfrm>
            <a:off x="7733949" y="3971565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5960FE-2018-4AE4-8961-8FE9EE874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6"/>
          <a:stretch/>
        </p:blipFill>
        <p:spPr>
          <a:xfrm>
            <a:off x="319123" y="4815474"/>
            <a:ext cx="6429181" cy="17301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B771E7-581B-4274-96D3-A1127715ECA4}"/>
              </a:ext>
            </a:extLst>
          </p:cNvPr>
          <p:cNvSpPr/>
          <p:nvPr/>
        </p:nvSpPr>
        <p:spPr>
          <a:xfrm>
            <a:off x="1879319" y="5285408"/>
            <a:ext cx="1789723" cy="4533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4881C-97C3-4485-8AE4-EDB2DC0D53A9}"/>
              </a:ext>
            </a:extLst>
          </p:cNvPr>
          <p:cNvSpPr/>
          <p:nvPr/>
        </p:nvSpPr>
        <p:spPr>
          <a:xfrm>
            <a:off x="5977000" y="5187715"/>
            <a:ext cx="734591" cy="2283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F8DE42C-3002-4C5A-808F-E0276E59C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"/>
          <a:stretch/>
        </p:blipFill>
        <p:spPr>
          <a:xfrm>
            <a:off x="4764670" y="3754380"/>
            <a:ext cx="2090112" cy="10092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D13797-C5AC-49A8-97C8-BD6F13978ECC}"/>
              </a:ext>
            </a:extLst>
          </p:cNvPr>
          <p:cNvSpPr txBox="1"/>
          <p:nvPr/>
        </p:nvSpPr>
        <p:spPr>
          <a:xfrm>
            <a:off x="5585583" y="3254483"/>
            <a:ext cx="1055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Switch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D4DE8-76A1-4B94-8B41-DA6C8CC2A147}"/>
              </a:ext>
            </a:extLst>
          </p:cNvPr>
          <p:cNvCxnSpPr/>
          <p:nvPr/>
        </p:nvCxnSpPr>
        <p:spPr>
          <a:xfrm flipH="1">
            <a:off x="5870153" y="3561718"/>
            <a:ext cx="58131" cy="323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09BBC7-3E84-4E2F-B462-AD27921BB296}"/>
              </a:ext>
            </a:extLst>
          </p:cNvPr>
          <p:cNvSpPr txBox="1"/>
          <p:nvPr/>
        </p:nvSpPr>
        <p:spPr>
          <a:xfrm>
            <a:off x="329940" y="4369566"/>
            <a:ext cx="447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find switch, type SPDT in search box.</a:t>
            </a:r>
          </a:p>
        </p:txBody>
      </p:sp>
    </p:spTree>
    <p:extLst>
      <p:ext uri="{BB962C8B-B14F-4D97-AF65-F5344CB8AC3E}">
        <p14:creationId xmlns:p14="http://schemas.microsoft.com/office/powerpoint/2010/main" val="253962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highlight>
                  <a:srgbClr val="FFFF00"/>
                </a:highlight>
              </a:rPr>
              <a:t>Lab 4 Report &amp; Pre-lab 5 are due on Tuesday 16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February 2021 by midnight.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Analyze circuit in Fig. 4.10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strike="sngStrike" dirty="0"/>
              <a:t>Experimental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The goal of this laboratory is to explore </a:t>
            </a:r>
            <a:r>
              <a:rPr lang="en-US" b="1" dirty="0"/>
              <a:t>how an Op-Amp and binary resistive ladder network</a:t>
            </a:r>
            <a:r>
              <a:rPr lang="en-US" dirty="0"/>
              <a:t> can be used to construct a simple </a:t>
            </a:r>
            <a:r>
              <a:rPr lang="en-US" b="1" dirty="0"/>
              <a:t>Digital to Analog (D/A) Converter</a:t>
            </a:r>
            <a:r>
              <a:rPr lang="en-US" dirty="0"/>
              <a:t>. The concepts of step size, maximum output range, resolution, and accuracy will also be introduced.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D3870E3-82BE-4E89-8641-8003234CE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9" y="1501974"/>
            <a:ext cx="5596128" cy="4808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420E1-A6A5-4E3F-915C-A2182494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An R-2R D/A Converter Circuit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2D29-5A18-4961-8B96-78AB12A2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461416"/>
            <a:ext cx="5291328" cy="4667250"/>
          </a:xfrm>
        </p:spPr>
        <p:txBody>
          <a:bodyPr>
            <a:normAutofit/>
          </a:bodyPr>
          <a:lstStyle/>
          <a:p>
            <a:r>
              <a:rPr lang="en-US" sz="2400" dirty="0"/>
              <a:t>A digital-to-analog converter (D/A) is a circuit that converts </a:t>
            </a:r>
            <a:r>
              <a:rPr lang="en-US" sz="2400" b="1" dirty="0"/>
              <a:t>digital data (binary number)</a:t>
            </a:r>
            <a:r>
              <a:rPr lang="en-US" sz="2400" dirty="0"/>
              <a:t> into </a:t>
            </a:r>
            <a:r>
              <a:rPr lang="en-US" sz="2400" b="1" dirty="0"/>
              <a:t>an analog output (voltage).</a:t>
            </a:r>
          </a:p>
          <a:p>
            <a:r>
              <a:rPr lang="en-US" sz="2400" dirty="0"/>
              <a:t>In this lab…</a:t>
            </a:r>
          </a:p>
          <a:p>
            <a:pPr lvl="1"/>
            <a:r>
              <a:rPr lang="en-US" sz="2000" dirty="0"/>
              <a:t>The digital data input, which is in the form of binary number, can go from 0 to 15.</a:t>
            </a:r>
          </a:p>
          <a:p>
            <a:pPr lvl="1"/>
            <a:r>
              <a:rPr lang="en-US" sz="2000" dirty="0"/>
              <a:t>The output is a voltage that is proportional to the binary input.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 you can observe, 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here are two different resistor values (R and 2R) in the ladder network.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5C97-A143-4DE6-8F87-5DB4392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17D00-1FAC-40F9-BEC9-E43FB44C5A4D}"/>
              </a:ext>
            </a:extLst>
          </p:cNvPr>
          <p:cNvSpPr/>
          <p:nvPr/>
        </p:nvSpPr>
        <p:spPr>
          <a:xfrm>
            <a:off x="6239257" y="1807809"/>
            <a:ext cx="3255264" cy="4035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3B4887-AE1F-4362-8277-8057E9394A81}"/>
              </a:ext>
            </a:extLst>
          </p:cNvPr>
          <p:cNvSpPr/>
          <p:nvPr/>
        </p:nvSpPr>
        <p:spPr>
          <a:xfrm>
            <a:off x="6885433" y="1461416"/>
            <a:ext cx="1962912" cy="365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Digital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D54A7-3818-4F48-8BAE-2E63165299BA}"/>
              </a:ext>
            </a:extLst>
          </p:cNvPr>
          <p:cNvSpPr txBox="1"/>
          <p:nvPr/>
        </p:nvSpPr>
        <p:spPr>
          <a:xfrm>
            <a:off x="6714745" y="1977454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00934-F0B7-45C0-86AB-0B7CBCD3E4AA}"/>
              </a:ext>
            </a:extLst>
          </p:cNvPr>
          <p:cNvSpPr txBox="1"/>
          <p:nvPr/>
        </p:nvSpPr>
        <p:spPr>
          <a:xfrm>
            <a:off x="6714745" y="2760790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CD1DC-E620-4B92-A9D1-A7C05A5E1DE7}"/>
              </a:ext>
            </a:extLst>
          </p:cNvPr>
          <p:cNvSpPr txBox="1"/>
          <p:nvPr/>
        </p:nvSpPr>
        <p:spPr>
          <a:xfrm>
            <a:off x="6714745" y="3492184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D916A-8CDD-4143-A13A-4B62D9EE1A13}"/>
              </a:ext>
            </a:extLst>
          </p:cNvPr>
          <p:cNvSpPr txBox="1"/>
          <p:nvPr/>
        </p:nvSpPr>
        <p:spPr>
          <a:xfrm>
            <a:off x="6714745" y="4239503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86E12-E1DE-4F24-AC62-2D0B7AAA2BB5}"/>
              </a:ext>
            </a:extLst>
          </p:cNvPr>
          <p:cNvSpPr txBox="1"/>
          <p:nvPr/>
        </p:nvSpPr>
        <p:spPr>
          <a:xfrm>
            <a:off x="7103365" y="2530404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1ACE4-B23E-4862-881E-ADF4F593BFD8}"/>
              </a:ext>
            </a:extLst>
          </p:cNvPr>
          <p:cNvSpPr txBox="1"/>
          <p:nvPr/>
        </p:nvSpPr>
        <p:spPr>
          <a:xfrm>
            <a:off x="7107937" y="3315392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F654C-173E-468A-A9BE-C938EFC5B240}"/>
              </a:ext>
            </a:extLst>
          </p:cNvPr>
          <p:cNvSpPr txBox="1"/>
          <p:nvPr/>
        </p:nvSpPr>
        <p:spPr>
          <a:xfrm>
            <a:off x="7103365" y="4822975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8372C-20F4-4403-92F7-613E6F14E62E}"/>
              </a:ext>
            </a:extLst>
          </p:cNvPr>
          <p:cNvSpPr txBox="1"/>
          <p:nvPr/>
        </p:nvSpPr>
        <p:spPr>
          <a:xfrm>
            <a:off x="7103365" y="4069183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A83D21-ADFF-4045-AE3A-940593EF000F}"/>
              </a:ext>
            </a:extLst>
          </p:cNvPr>
          <p:cNvSpPr/>
          <p:nvPr/>
        </p:nvSpPr>
        <p:spPr>
          <a:xfrm>
            <a:off x="10811257" y="2316008"/>
            <a:ext cx="850392" cy="15977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13D2F-C70E-4FC9-B33F-C5002D092593}"/>
              </a:ext>
            </a:extLst>
          </p:cNvPr>
          <p:cNvSpPr/>
          <p:nvPr/>
        </p:nvSpPr>
        <p:spPr>
          <a:xfrm>
            <a:off x="10408159" y="1706323"/>
            <a:ext cx="1656588" cy="542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Analog 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CB234-F920-44C4-9D87-641E655794E0}"/>
              </a:ext>
            </a:extLst>
          </p:cNvPr>
          <p:cNvSpPr txBox="1"/>
          <p:nvPr/>
        </p:nvSpPr>
        <p:spPr>
          <a:xfrm>
            <a:off x="2708908" y="6321874"/>
            <a:ext cx="851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i="0" dirty="0">
                <a:effectLst/>
              </a:rPr>
              <a:t>Binary numbers </a:t>
            </a:r>
            <a:r>
              <a:rPr lang="en-US" b="0" i="0" dirty="0">
                <a:effectLst/>
              </a:rPr>
              <a:t>are base 2 numbers and have only two values –     and    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ABB74-7896-46D1-9A1B-A74D131BACAE}"/>
              </a:ext>
            </a:extLst>
          </p:cNvPr>
          <p:cNvSpPr txBox="1"/>
          <p:nvPr/>
        </p:nvSpPr>
        <p:spPr>
          <a:xfrm>
            <a:off x="9272675" y="6350459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C9DF3-9897-41CE-B6A8-AED19DDCCE59}"/>
              </a:ext>
            </a:extLst>
          </p:cNvPr>
          <p:cNvSpPr txBox="1"/>
          <p:nvPr/>
        </p:nvSpPr>
        <p:spPr>
          <a:xfrm>
            <a:off x="9859649" y="6344596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59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31AA2-C106-4538-B16C-A1B01FEE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6F1E85-9DA5-4BB5-A43E-BA1324740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0"/>
          <a:stretch/>
        </p:blipFill>
        <p:spPr>
          <a:xfrm>
            <a:off x="6096000" y="757730"/>
            <a:ext cx="5596128" cy="425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93E3C-7CFE-4E5C-A491-F256922D8F3E}"/>
              </a:ext>
            </a:extLst>
          </p:cNvPr>
          <p:cNvSpPr txBox="1"/>
          <p:nvPr/>
        </p:nvSpPr>
        <p:spPr>
          <a:xfrm>
            <a:off x="6665976" y="1233210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49FF3-1FE7-4242-870D-FEB32EB80C65}"/>
              </a:ext>
            </a:extLst>
          </p:cNvPr>
          <p:cNvSpPr txBox="1"/>
          <p:nvPr/>
        </p:nvSpPr>
        <p:spPr>
          <a:xfrm>
            <a:off x="6665976" y="2016546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F1A35-20CE-4B07-9505-E5F1A02C7B0B}"/>
              </a:ext>
            </a:extLst>
          </p:cNvPr>
          <p:cNvSpPr txBox="1"/>
          <p:nvPr/>
        </p:nvSpPr>
        <p:spPr>
          <a:xfrm>
            <a:off x="6665976" y="2747940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4940F-4642-4BAB-9C97-8891DC66956E}"/>
              </a:ext>
            </a:extLst>
          </p:cNvPr>
          <p:cNvSpPr txBox="1"/>
          <p:nvPr/>
        </p:nvSpPr>
        <p:spPr>
          <a:xfrm>
            <a:off x="6665976" y="3495259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8D8BE-D646-44B1-977F-DC983F6F9AA5}"/>
              </a:ext>
            </a:extLst>
          </p:cNvPr>
          <p:cNvSpPr txBox="1"/>
          <p:nvPr/>
        </p:nvSpPr>
        <p:spPr>
          <a:xfrm>
            <a:off x="7054596" y="1786160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5905-FF2A-4B9C-B232-264831C81131}"/>
              </a:ext>
            </a:extLst>
          </p:cNvPr>
          <p:cNvSpPr txBox="1"/>
          <p:nvPr/>
        </p:nvSpPr>
        <p:spPr>
          <a:xfrm>
            <a:off x="7059168" y="2571148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C360E-3B21-4C47-916C-B032F9B9247B}"/>
              </a:ext>
            </a:extLst>
          </p:cNvPr>
          <p:cNvSpPr txBox="1"/>
          <p:nvPr/>
        </p:nvSpPr>
        <p:spPr>
          <a:xfrm>
            <a:off x="7054596" y="4078731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2FF9-C7D3-4065-82ED-80595DA12D15}"/>
              </a:ext>
            </a:extLst>
          </p:cNvPr>
          <p:cNvSpPr txBox="1"/>
          <p:nvPr/>
        </p:nvSpPr>
        <p:spPr>
          <a:xfrm>
            <a:off x="7054596" y="3324939"/>
            <a:ext cx="24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C386E3-5499-4101-B246-97A5356F8CDB}"/>
                  </a:ext>
                </a:extLst>
              </p14:cNvPr>
              <p14:cNvContentPartPr/>
              <p14:nvPr/>
            </p14:nvContentPartPr>
            <p14:xfrm>
              <a:off x="6722657" y="3872155"/>
              <a:ext cx="1219320" cy="77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C386E3-5499-4101-B246-97A5356F8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657" y="3854155"/>
                <a:ext cx="12549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75E1B8-2E78-4DBE-BFAE-C6B257ACDF73}"/>
                  </a:ext>
                </a:extLst>
              </p14:cNvPr>
              <p14:cNvContentPartPr/>
              <p14:nvPr/>
            </p14:nvContentPartPr>
            <p14:xfrm>
              <a:off x="6721577" y="3129835"/>
              <a:ext cx="1210320" cy="8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75E1B8-2E78-4DBE-BFAE-C6B257ACDF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3937" y="3112195"/>
                <a:ext cx="1245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8449DF-C7F6-4102-8761-5DFD222E9683}"/>
                  </a:ext>
                </a:extLst>
              </p14:cNvPr>
              <p14:cNvContentPartPr/>
              <p14:nvPr/>
            </p14:nvContentPartPr>
            <p14:xfrm>
              <a:off x="6746777" y="2391835"/>
              <a:ext cx="1172880" cy="10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8449DF-C7F6-4102-8761-5DFD222E96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9137" y="2374195"/>
                <a:ext cx="1208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A0C2EB-BEE7-469E-BB69-7B870945FF70}"/>
                  </a:ext>
                </a:extLst>
              </p14:cNvPr>
              <p14:cNvContentPartPr/>
              <p14:nvPr/>
            </p14:nvContentPartPr>
            <p14:xfrm>
              <a:off x="6730937" y="1568875"/>
              <a:ext cx="1195560" cy="118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A0C2EB-BEE7-469E-BB69-7B870945FF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2937" y="1551235"/>
                <a:ext cx="12312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92A5E976-7937-4236-A76E-5493A93FA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285486"/>
                  </p:ext>
                </p:extLst>
              </p:nvPr>
            </p:nvGraphicFramePr>
            <p:xfrm>
              <a:off x="1684752" y="624047"/>
              <a:ext cx="3438710" cy="528588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72962">
                      <a:extLst>
                        <a:ext uri="{9D8B030D-6E8A-4147-A177-3AD203B41FA5}">
                          <a16:colId xmlns:a16="http://schemas.microsoft.com/office/drawing/2014/main" val="150225551"/>
                        </a:ext>
                      </a:extLst>
                    </a:gridCol>
                    <a:gridCol w="622169">
                      <a:extLst>
                        <a:ext uri="{9D8B030D-6E8A-4147-A177-3AD203B41FA5}">
                          <a16:colId xmlns:a16="http://schemas.microsoft.com/office/drawing/2014/main" val="3491632613"/>
                        </a:ext>
                      </a:extLst>
                    </a:gridCol>
                    <a:gridCol w="612742">
                      <a:extLst>
                        <a:ext uri="{9D8B030D-6E8A-4147-A177-3AD203B41FA5}">
                          <a16:colId xmlns:a16="http://schemas.microsoft.com/office/drawing/2014/main" val="2938677539"/>
                        </a:ext>
                      </a:extLst>
                    </a:gridCol>
                    <a:gridCol w="537328">
                      <a:extLst>
                        <a:ext uri="{9D8B030D-6E8A-4147-A177-3AD203B41FA5}">
                          <a16:colId xmlns:a16="http://schemas.microsoft.com/office/drawing/2014/main" val="3754500859"/>
                        </a:ext>
                      </a:extLst>
                    </a:gridCol>
                    <a:gridCol w="1093509">
                      <a:extLst>
                        <a:ext uri="{9D8B030D-6E8A-4147-A177-3AD203B41FA5}">
                          <a16:colId xmlns:a16="http://schemas.microsoft.com/office/drawing/2014/main" val="1690860005"/>
                        </a:ext>
                      </a:extLst>
                    </a:gridCol>
                  </a:tblGrid>
                  <a:tr h="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Binary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Decimal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4613927"/>
                      </a:ext>
                    </a:extLst>
                  </a:tr>
                  <a:tr h="357918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2605352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0</a:t>
                          </a:r>
                          <a:endParaRPr lang="en-US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4036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091512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1117960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0135639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3115463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115430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6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9635328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7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4667352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8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8609561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9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0249252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10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1239289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11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9571416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12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6177723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13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4066447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14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41347884"/>
                      </a:ext>
                    </a:extLst>
                  </a:tr>
                  <a:tr h="143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15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3489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92A5E976-7937-4236-A76E-5493A93FA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285486"/>
                  </p:ext>
                </p:extLst>
              </p:nvPr>
            </p:nvGraphicFramePr>
            <p:xfrm>
              <a:off x="1684752" y="624047"/>
              <a:ext cx="3438710" cy="528588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572962">
                      <a:extLst>
                        <a:ext uri="{9D8B030D-6E8A-4147-A177-3AD203B41FA5}">
                          <a16:colId xmlns:a16="http://schemas.microsoft.com/office/drawing/2014/main" val="150225551"/>
                        </a:ext>
                      </a:extLst>
                    </a:gridCol>
                    <a:gridCol w="622169">
                      <a:extLst>
                        <a:ext uri="{9D8B030D-6E8A-4147-A177-3AD203B41FA5}">
                          <a16:colId xmlns:a16="http://schemas.microsoft.com/office/drawing/2014/main" val="3491632613"/>
                        </a:ext>
                      </a:extLst>
                    </a:gridCol>
                    <a:gridCol w="612742">
                      <a:extLst>
                        <a:ext uri="{9D8B030D-6E8A-4147-A177-3AD203B41FA5}">
                          <a16:colId xmlns:a16="http://schemas.microsoft.com/office/drawing/2014/main" val="2938677539"/>
                        </a:ext>
                      </a:extLst>
                    </a:gridCol>
                    <a:gridCol w="537328">
                      <a:extLst>
                        <a:ext uri="{9D8B030D-6E8A-4147-A177-3AD203B41FA5}">
                          <a16:colId xmlns:a16="http://schemas.microsoft.com/office/drawing/2014/main" val="3754500859"/>
                        </a:ext>
                      </a:extLst>
                    </a:gridCol>
                    <a:gridCol w="1093509">
                      <a:extLst>
                        <a:ext uri="{9D8B030D-6E8A-4147-A177-3AD203B41FA5}">
                          <a16:colId xmlns:a16="http://schemas.microsoft.com/office/drawing/2014/main" val="1690860005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Binary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>
                            <a:latin typeface="+mn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Decimal</a:t>
                          </a:r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4613927"/>
                      </a:ext>
                    </a:extLst>
                  </a:tr>
                  <a:tr h="357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64" t="-110169" r="-503191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3137" t="-110169" r="-363725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95050" t="-110169" r="-267327" b="-1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38636" t="-110169" r="-206818" b="-131016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26053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0</a:t>
                          </a:r>
                          <a:endParaRPr lang="en-US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4036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091512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1117960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0135639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3115463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115430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6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9635328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7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4667352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8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8609561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9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0249252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10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41239289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11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9571416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12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6177723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13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4066447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14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41347884"/>
                      </a:ext>
                    </a:extLst>
                  </a:tr>
                  <a:tr h="2797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15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5443" marR="5443" marT="544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34890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79F9FB7-236F-42EC-8E4F-ED81DBB7D9C8}"/>
              </a:ext>
            </a:extLst>
          </p:cNvPr>
          <p:cNvSpPr txBox="1"/>
          <p:nvPr/>
        </p:nvSpPr>
        <p:spPr>
          <a:xfrm>
            <a:off x="395926" y="6177200"/>
            <a:ext cx="25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Most Significant Bit</a:t>
            </a:r>
          </a:p>
          <a:p>
            <a:pPr algn="ctr"/>
            <a:r>
              <a:rPr lang="en-US" b="1" dirty="0"/>
              <a:t>(MSB)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FBF15-FC7D-44A9-A242-7FCE3287A5B2}"/>
              </a:ext>
            </a:extLst>
          </p:cNvPr>
          <p:cNvCxnSpPr>
            <a:cxnSpLocks/>
          </p:cNvCxnSpPr>
          <p:nvPr/>
        </p:nvCxnSpPr>
        <p:spPr>
          <a:xfrm flipV="1">
            <a:off x="1692426" y="5948315"/>
            <a:ext cx="227080" cy="301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26BA62-4C20-41F4-90A6-A5158FD2B218}"/>
              </a:ext>
            </a:extLst>
          </p:cNvPr>
          <p:cNvSpPr txBox="1"/>
          <p:nvPr/>
        </p:nvSpPr>
        <p:spPr>
          <a:xfrm>
            <a:off x="2982686" y="6177200"/>
            <a:ext cx="287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Least Significant Bit</a:t>
            </a:r>
          </a:p>
          <a:p>
            <a:pPr algn="ctr"/>
            <a:r>
              <a:rPr lang="en-US" b="1" dirty="0"/>
              <a:t>(LSB)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33F23-562A-4D11-BFFC-CB99E13E605E}"/>
              </a:ext>
            </a:extLst>
          </p:cNvPr>
          <p:cNvCxnSpPr>
            <a:cxnSpLocks/>
          </p:cNvCxnSpPr>
          <p:nvPr/>
        </p:nvCxnSpPr>
        <p:spPr>
          <a:xfrm flipH="1" flipV="1">
            <a:off x="3808429" y="5948315"/>
            <a:ext cx="150830" cy="301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598F07-CFD3-4680-AF4A-EE5F4C08ED6E}"/>
              </a:ext>
            </a:extLst>
          </p:cNvPr>
          <p:cNvSpPr txBox="1"/>
          <p:nvPr/>
        </p:nvSpPr>
        <p:spPr>
          <a:xfrm>
            <a:off x="7032914" y="1054618"/>
            <a:ext cx="912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MSB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E80F55-974A-4B06-B630-737FEDECB506}"/>
              </a:ext>
            </a:extLst>
          </p:cNvPr>
          <p:cNvSpPr txBox="1"/>
          <p:nvPr/>
        </p:nvSpPr>
        <p:spPr>
          <a:xfrm>
            <a:off x="7424974" y="3522682"/>
            <a:ext cx="912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LSB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6A61D-E536-4534-81EA-205A942DFC2A}"/>
              </a:ext>
            </a:extLst>
          </p:cNvPr>
          <p:cNvSpPr/>
          <p:nvPr/>
        </p:nvSpPr>
        <p:spPr>
          <a:xfrm>
            <a:off x="2435678" y="201684"/>
            <a:ext cx="1962912" cy="365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 Digital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3B0CE8-056B-4F9C-B512-E516996104CD}"/>
                  </a:ext>
                </a:extLst>
              </p:cNvPr>
              <p:cNvSpPr txBox="1"/>
              <p:nvPr/>
            </p:nvSpPr>
            <p:spPr>
              <a:xfrm>
                <a:off x="6268039" y="177493"/>
                <a:ext cx="4239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r>
                  <a:rPr lang="en-US" dirty="0"/>
                  <a:t> contributes the maximum output voltage, therefore, it is defined as the MSB.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3B0CE8-056B-4F9C-B512-E516996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39" y="177493"/>
                <a:ext cx="4239209" cy="646331"/>
              </a:xfrm>
              <a:prstGeom prst="rect">
                <a:avLst/>
              </a:prstGeom>
              <a:blipFill>
                <a:blip r:embed="rId12"/>
                <a:stretch>
                  <a:fillRect l="-1149"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CE7412-23E1-4B88-91BF-437ECB9C4A19}"/>
                  </a:ext>
                </a:extLst>
              </p:cNvPr>
              <p:cNvSpPr txBox="1"/>
              <p:nvPr/>
            </p:nvSpPr>
            <p:spPr>
              <a:xfrm>
                <a:off x="7064134" y="5439531"/>
                <a:ext cx="4289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𝐃</m:t>
                        </m:r>
                      </m:sub>
                    </m:sSub>
                  </m:oMath>
                </a14:m>
                <a:r>
                  <a:rPr lang="en-US" dirty="0"/>
                  <a:t> contributes the smallest output voltage, therefore, it is defined as the LSB.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CE7412-23E1-4B88-91BF-437ECB9C4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34" y="5439531"/>
                <a:ext cx="4289666" cy="646331"/>
              </a:xfrm>
              <a:prstGeom prst="rect">
                <a:avLst/>
              </a:prstGeom>
              <a:blipFill>
                <a:blip r:embed="rId13"/>
                <a:stretch>
                  <a:fillRect l="-1278" t="-4717" r="-28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D88E8A-52DB-42A4-9F80-32C6749C12F6}"/>
              </a:ext>
            </a:extLst>
          </p:cNvPr>
          <p:cNvCxnSpPr>
            <a:cxnSpLocks/>
          </p:cNvCxnSpPr>
          <p:nvPr/>
        </p:nvCxnSpPr>
        <p:spPr>
          <a:xfrm flipH="1">
            <a:off x="7993303" y="781565"/>
            <a:ext cx="123176" cy="8061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08E670-9E7F-454D-9CC0-BC9C7207D834}"/>
              </a:ext>
            </a:extLst>
          </p:cNvPr>
          <p:cNvCxnSpPr>
            <a:cxnSpLocks/>
          </p:cNvCxnSpPr>
          <p:nvPr/>
        </p:nvCxnSpPr>
        <p:spPr>
          <a:xfrm flipH="1" flipV="1">
            <a:off x="8002730" y="3977836"/>
            <a:ext cx="368273" cy="155187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3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46BFCC1-86E1-40EE-ABF0-F8539084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01" y="5127166"/>
            <a:ext cx="2460236" cy="1649229"/>
          </a:xfrm>
          <a:prstGeom prst="rect">
            <a:avLst/>
          </a:prstGeom>
        </p:spPr>
      </p:pic>
      <p:pic>
        <p:nvPicPr>
          <p:cNvPr id="6" name="Picture 5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E8319A08-8BB1-45FE-B7A9-A36CA159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6" y="2374466"/>
            <a:ext cx="4261701" cy="4401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t"/>
              <a:lstStyle/>
              <a:p>
                <a:pPr algn="ctr"/>
                <a:r>
                  <a:rPr lang="en-US" b="1" dirty="0"/>
                  <a:t>Circuit Analysis to Find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61" t="-14747" r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A4F3D-E72C-4337-9732-E7877E431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96" y="1116751"/>
                <a:ext cx="11843208" cy="136639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calculating the equivalent resistors, the voltage source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shorted to ground.</a:t>
                </a:r>
              </a:p>
              <a:p>
                <a:r>
                  <a:rPr lang="en-US" sz="2000" dirty="0"/>
                  <a:t>In the first step, let the output voltage due to only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/>
                        </m:ctrlPr>
                      </m:sSubPr>
                      <m:e>
                        <m:r>
                          <a:rPr lang="en-US" sz="2000" b="1" i="0" smtClean="0"/>
                          <m:t>𝐕</m:t>
                        </m:r>
                      </m:e>
                      <m:sub>
                        <m:r>
                          <a:rPr lang="en-US" sz="2000" b="1" i="0" smtClean="0"/>
                          <m:t>𝐃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</m:oMath>
                </a14:m>
                <a:r>
                  <a:rPr lang="en-US" sz="2000" dirty="0"/>
                  <a:t> are grounded. Then, we cut the circuit at the dash line, as shown below in Figure 4.2. After that, we apply Thevenin’s theorem to simplify the circuit.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A4F3D-E72C-4337-9732-E7877E431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96" y="1116751"/>
                <a:ext cx="11843208" cy="1366391"/>
              </a:xfrm>
              <a:blipFill>
                <a:blip r:embed="rId5"/>
                <a:stretch>
                  <a:fillRect l="-463" t="-4464" r="-154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A0B6013-5435-4E36-ADDC-3F0B64A6E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11" y="4365106"/>
            <a:ext cx="2367705" cy="24928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5B1EE1-1039-45D3-AC4D-4FC044AD28DD}"/>
              </a:ext>
            </a:extLst>
          </p:cNvPr>
          <p:cNvSpPr/>
          <p:nvPr/>
        </p:nvSpPr>
        <p:spPr>
          <a:xfrm>
            <a:off x="2614761" y="5507660"/>
            <a:ext cx="1768703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2CB2B9-CE63-41FC-8512-3439EC9E2419}"/>
              </a:ext>
            </a:extLst>
          </p:cNvPr>
          <p:cNvSpPr/>
          <p:nvPr/>
        </p:nvSpPr>
        <p:spPr>
          <a:xfrm>
            <a:off x="6669860" y="5507660"/>
            <a:ext cx="2743200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/>
              <p:nvPr/>
            </p:nvSpPr>
            <p:spPr>
              <a:xfrm>
                <a:off x="6683599" y="3850791"/>
                <a:ext cx="3648178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𝐑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||2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+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𝟐𝐑</m:t>
                    </m:r>
                  </m:oMath>
                </a14:m>
                <a:endParaRPr lang="en-US" sz="20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𝐕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</m:t>
                    </m:r>
                    <m:f>
                      <m:fPr>
                        <m:ctrlPr>
                          <a:rPr lang="en-US" sz="2000" b="0" smtClean="0"/>
                        </m:ctrlPr>
                      </m:fPr>
                      <m:num>
                        <m:sSub>
                          <m:sSubPr>
                            <m:ctrlPr>
                              <a:rPr lang="en-US" sz="2000" b="0" smtClean="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D</m:t>
                            </m:r>
                          </m:sub>
                        </m:sSub>
                      </m:num>
                      <m:den>
                        <m:r>
                          <a:rPr lang="en-US" sz="2000" b="0" i="0" smtClean="0"/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  <m:r>
                          <a:rPr lang="en-US" sz="2000" b="0" i="0" smtClean="0"/>
                          <m:t>+2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</m:den>
                    </m:f>
                    <m:r>
                      <a:rPr lang="en-US" sz="2000" b="0" i="0" smtClean="0"/>
                      <m:t>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=</m:t>
                    </m:r>
                    <m:f>
                      <m:fPr>
                        <m:ctrlPr>
                          <a:rPr lang="en-US" sz="2000" b="1" smtClean="0"/>
                        </m:ctrlPr>
                      </m:fPr>
                      <m:num>
                        <m:sSub>
                          <m:sSubPr>
                            <m:ctrlPr>
                              <a:rPr lang="en-US" sz="2000" b="1" smtClean="0"/>
                            </m:ctrlPr>
                          </m:sSubPr>
                          <m:e>
                            <m:r>
                              <a:rPr lang="en-US" sz="2000" b="1" i="0" smtClean="0"/>
                              <m:t>𝐕</m:t>
                            </m:r>
                          </m:e>
                          <m:sub>
                            <m:r>
                              <a:rPr lang="en-US" sz="2000" b="1" i="0" smtClean="0"/>
                              <m:t>𝐃</m:t>
                            </m:r>
                          </m:sub>
                        </m:sSub>
                      </m:num>
                      <m:den>
                        <m:r>
                          <a:rPr lang="en-US" sz="2000" b="1" i="0" smtClean="0"/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99" y="3850791"/>
                <a:ext cx="3648178" cy="1168461"/>
              </a:xfrm>
              <a:prstGeom prst="rect">
                <a:avLst/>
              </a:prstGeom>
              <a:blipFill>
                <a:blip r:embed="rId7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6C68DD-CF9F-4772-9FC8-2682ABF36A83}"/>
              </a:ext>
            </a:extLst>
          </p:cNvPr>
          <p:cNvSpPr txBox="1"/>
          <p:nvPr/>
        </p:nvSpPr>
        <p:spPr>
          <a:xfrm>
            <a:off x="6683599" y="3449653"/>
            <a:ext cx="334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Thevenin’s Theorem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F190F0-BBC5-4998-A6EB-7E9386CA9559}"/>
              </a:ext>
            </a:extLst>
          </p:cNvPr>
          <p:cNvCxnSpPr/>
          <p:nvPr/>
        </p:nvCxnSpPr>
        <p:spPr>
          <a:xfrm>
            <a:off x="1244338" y="4666266"/>
            <a:ext cx="17533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3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diagram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84B944E-406D-460E-B8DC-C0BBD94B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87" y="4259949"/>
            <a:ext cx="2650741" cy="183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n-US" sz="3600" b="1" dirty="0"/>
                  <a:t>Circuit Analysis to Find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3600" b="1" dirty="0"/>
                  <a:t>) (cont.)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  <a:blipFill>
                <a:blip r:embed="rId3"/>
                <a:stretch>
                  <a:fillRect t="-2155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F3D-E72C-4337-9732-E7877E43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156322"/>
            <a:ext cx="11462994" cy="1366391"/>
          </a:xfrm>
        </p:spPr>
        <p:txBody>
          <a:bodyPr>
            <a:noAutofit/>
          </a:bodyPr>
          <a:lstStyle/>
          <a:p>
            <a:r>
              <a:rPr lang="en-US" sz="2000" dirty="0"/>
              <a:t>Second, we cut the circuit at the jagged line Y or the dash line shown below in Figure 4.2.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E8319A08-8BB1-45FE-B7A9-A36CA1591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" y="1752674"/>
            <a:ext cx="4261701" cy="440192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5B1EE1-1039-45D3-AC4D-4FC044AD28DD}"/>
              </a:ext>
            </a:extLst>
          </p:cNvPr>
          <p:cNvSpPr/>
          <p:nvPr/>
        </p:nvSpPr>
        <p:spPr>
          <a:xfrm>
            <a:off x="2532465" y="4885868"/>
            <a:ext cx="1768703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/>
              <p:nvPr/>
            </p:nvSpPr>
            <p:spPr>
              <a:xfrm>
                <a:off x="6601302" y="3228999"/>
                <a:ext cx="4752498" cy="1287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𝐑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||2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+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𝟐𝐑</m:t>
                    </m:r>
                  </m:oMath>
                </a14:m>
                <a:endParaRPr lang="en-US" sz="20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𝐕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</m:t>
                    </m:r>
                    <m:f>
                      <m:fPr>
                        <m:ctrlPr>
                          <a:rPr lang="en-US" sz="2000" b="0" smtClean="0"/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000" b="0" i="0" smtClean="0"/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  <m:r>
                          <a:rPr lang="en-US" sz="2000" b="0" i="0" smtClean="0"/>
                          <m:t>+2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</m:den>
                    </m:f>
                    <m:r>
                      <a:rPr lang="en-US" sz="2000" b="0" i="0" smtClean="0"/>
                      <m:t>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=</m:t>
                    </m:r>
                    <m:d>
                      <m:d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𝐃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02" y="3228999"/>
                <a:ext cx="4752498" cy="1287917"/>
              </a:xfrm>
              <a:prstGeom prst="rect">
                <a:avLst/>
              </a:prstGeom>
              <a:blipFill>
                <a:blip r:embed="rId5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6C68DD-CF9F-4772-9FC8-2682ABF36A83}"/>
              </a:ext>
            </a:extLst>
          </p:cNvPr>
          <p:cNvSpPr txBox="1"/>
          <p:nvPr/>
        </p:nvSpPr>
        <p:spPr>
          <a:xfrm>
            <a:off x="6601303" y="2827861"/>
            <a:ext cx="334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Apply Thevenin’s Theorem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BED40F-4A6B-4802-8CF0-6194209F96AF}"/>
              </a:ext>
            </a:extLst>
          </p:cNvPr>
          <p:cNvCxnSpPr/>
          <p:nvPr/>
        </p:nvCxnSpPr>
        <p:spPr>
          <a:xfrm>
            <a:off x="1152615" y="3365743"/>
            <a:ext cx="17533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F14155AE-29FF-484E-9ED9-5D69035B2F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9"/>
          <a:stretch/>
        </p:blipFill>
        <p:spPr>
          <a:xfrm>
            <a:off x="181025" y="4480840"/>
            <a:ext cx="2170560" cy="12184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A3F438-87A5-4FD9-92BF-5F7B62111009}"/>
              </a:ext>
            </a:extLst>
          </p:cNvPr>
          <p:cNvSpPr/>
          <p:nvPr/>
        </p:nvSpPr>
        <p:spPr>
          <a:xfrm>
            <a:off x="1848759" y="4040819"/>
            <a:ext cx="382962" cy="49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6C5E5-899C-4B3B-90A6-1344319016B2}"/>
              </a:ext>
            </a:extLst>
          </p:cNvPr>
          <p:cNvCxnSpPr/>
          <p:nvPr/>
        </p:nvCxnSpPr>
        <p:spPr>
          <a:xfrm>
            <a:off x="2053888" y="3960462"/>
            <a:ext cx="0" cy="79496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1C84C93-ADA6-4322-B6A1-30C4DF2CB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9" y="3322040"/>
            <a:ext cx="2076569" cy="287828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00D45C8-D1EA-47D1-8BC3-D8025F2CD25C}"/>
              </a:ext>
            </a:extLst>
          </p:cNvPr>
          <p:cNvSpPr/>
          <p:nvPr/>
        </p:nvSpPr>
        <p:spPr>
          <a:xfrm>
            <a:off x="6587564" y="4885868"/>
            <a:ext cx="2743200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n-US" sz="3600" b="1" dirty="0"/>
                  <a:t>Circuit Analysis to Find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3600" b="1" dirty="0"/>
                  <a:t>) (cont.)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  <a:blipFill>
                <a:blip r:embed="rId2"/>
                <a:stretch>
                  <a:fillRect t="-2155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F3D-E72C-4337-9732-E7877E43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156322"/>
            <a:ext cx="11462994" cy="1366391"/>
          </a:xfrm>
        </p:spPr>
        <p:txBody>
          <a:bodyPr>
            <a:noAutofit/>
          </a:bodyPr>
          <a:lstStyle/>
          <a:p>
            <a:r>
              <a:rPr lang="en-US" sz="2000" dirty="0"/>
              <a:t>Third, we cut the circuit at the jagged line Z or the dash line shown below in Figure 4.2.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E8319A08-8BB1-45FE-B7A9-A36CA159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" y="1752674"/>
            <a:ext cx="4261701" cy="440192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5B1EE1-1039-45D3-AC4D-4FC044AD28DD}"/>
              </a:ext>
            </a:extLst>
          </p:cNvPr>
          <p:cNvSpPr/>
          <p:nvPr/>
        </p:nvSpPr>
        <p:spPr>
          <a:xfrm>
            <a:off x="2865693" y="4029547"/>
            <a:ext cx="1768703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/>
              <p:nvPr/>
            </p:nvSpPr>
            <p:spPr>
              <a:xfrm>
                <a:off x="6844089" y="2343413"/>
                <a:ext cx="4777935" cy="1282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𝐑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||2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+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𝟐𝐑</m:t>
                    </m:r>
                  </m:oMath>
                </a14:m>
                <a:endParaRPr lang="en-US" sz="20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/>
                          <m:t>𝐕</m:t>
                        </m:r>
                      </m:e>
                      <m:sub>
                        <m:r>
                          <a:rPr lang="en-US" sz="2000" b="1" i="0" smtClean="0"/>
                          <m:t>𝐓𝐇</m:t>
                        </m:r>
                      </m:sub>
                    </m:sSub>
                    <m:r>
                      <a:rPr lang="en-US" sz="2000" b="0" i="0" smtClean="0"/>
                      <m:t>=</m:t>
                    </m:r>
                    <m:f>
                      <m:fPr>
                        <m:ctrlPr>
                          <a:rPr lang="en-US" sz="2000" b="0" smtClean="0"/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sz="2000" b="0" i="0" smtClean="0"/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  <m:r>
                          <a:rPr lang="en-US" sz="2000" b="0" i="0" smtClean="0"/>
                          <m:t>+2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R</m:t>
                        </m:r>
                      </m:den>
                    </m:f>
                    <m:r>
                      <a:rPr lang="en-US" sz="2000" b="0" i="0" smtClean="0"/>
                      <m:t>2</m:t>
                    </m:r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0" smtClean="0"/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𝐃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89" y="2343413"/>
                <a:ext cx="4777935" cy="1282402"/>
              </a:xfrm>
              <a:prstGeom prst="rect">
                <a:avLst/>
              </a:prstGeom>
              <a:blipFill>
                <a:blip r:embed="rId4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6C68DD-CF9F-4772-9FC8-2682ABF36A83}"/>
              </a:ext>
            </a:extLst>
          </p:cNvPr>
          <p:cNvSpPr txBox="1"/>
          <p:nvPr/>
        </p:nvSpPr>
        <p:spPr>
          <a:xfrm>
            <a:off x="6844090" y="1942275"/>
            <a:ext cx="334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Apply Thevenin’s Theorem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BED40F-4A6B-4802-8CF0-6194209F96AF}"/>
              </a:ext>
            </a:extLst>
          </p:cNvPr>
          <p:cNvCxnSpPr/>
          <p:nvPr/>
        </p:nvCxnSpPr>
        <p:spPr>
          <a:xfrm>
            <a:off x="1170903" y="2634223"/>
            <a:ext cx="17533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3F438-87A5-4FD9-92BF-5F7B62111009}"/>
              </a:ext>
            </a:extLst>
          </p:cNvPr>
          <p:cNvSpPr/>
          <p:nvPr/>
        </p:nvSpPr>
        <p:spPr>
          <a:xfrm>
            <a:off x="960120" y="3355097"/>
            <a:ext cx="1261872" cy="2346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hart, diagram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84B944E-406D-460E-B8DC-C0BBD94B2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10681" r="3008" b="13237"/>
          <a:stretch/>
        </p:blipFill>
        <p:spPr>
          <a:xfrm>
            <a:off x="77528" y="3721901"/>
            <a:ext cx="2208513" cy="12249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6C5E5-899C-4B3B-90A6-1344319016B2}"/>
              </a:ext>
            </a:extLst>
          </p:cNvPr>
          <p:cNvCxnSpPr>
            <a:cxnSpLocks/>
          </p:cNvCxnSpPr>
          <p:nvPr/>
        </p:nvCxnSpPr>
        <p:spPr>
          <a:xfrm>
            <a:off x="2048075" y="3322040"/>
            <a:ext cx="0" cy="619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7D1D67E-72DF-41E9-8C58-AFE849972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51" y="2947859"/>
            <a:ext cx="1872098" cy="2774825"/>
          </a:xfrm>
          <a:prstGeom prst="rect">
            <a:avLst/>
          </a:prstGeom>
        </p:spPr>
      </p:pic>
      <p:pic>
        <p:nvPicPr>
          <p:cNvPr id="12" name="Picture 11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03AAAB3-6148-4914-AFDD-25DC12EDF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831" y="3582387"/>
            <a:ext cx="2740737" cy="180342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00D45C8-D1EA-47D1-8BC3-D8025F2CD25C}"/>
              </a:ext>
            </a:extLst>
          </p:cNvPr>
          <p:cNvSpPr/>
          <p:nvPr/>
        </p:nvSpPr>
        <p:spPr>
          <a:xfrm>
            <a:off x="6793775" y="4000282"/>
            <a:ext cx="2559200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5D9771C-CE80-4400-83C9-14E1F7C4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06" y="1709282"/>
            <a:ext cx="2650741" cy="2362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n-US" sz="3600" b="1" dirty="0"/>
                  <a:t>Circuit Analysis to Find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3600" b="1" dirty="0"/>
                  <a:t>) (cont.)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  <a:blipFill>
                <a:blip r:embed="rId3"/>
                <a:stretch>
                  <a:fillRect t="-2155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E8319A08-8BB1-45FE-B7A9-A36CA1591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0" y="2045282"/>
            <a:ext cx="4261701" cy="440192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5B1EE1-1039-45D3-AC4D-4FC044AD28DD}"/>
              </a:ext>
            </a:extLst>
          </p:cNvPr>
          <p:cNvSpPr/>
          <p:nvPr/>
        </p:nvSpPr>
        <p:spPr>
          <a:xfrm>
            <a:off x="4581182" y="2910731"/>
            <a:ext cx="1768703" cy="609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/>
              <p:nvPr/>
            </p:nvSpPr>
            <p:spPr>
              <a:xfrm>
                <a:off x="6452206" y="4785862"/>
                <a:ext cx="3860487" cy="725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/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𝐎𝐃</m:t>
                        </m:r>
                      </m:sub>
                    </m:sSub>
                    <m:r>
                      <a:rPr lang="en-US" sz="2000" b="0" i="0" smtClean="0"/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𝐃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FB0E0-788D-452E-8F55-475A3367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06" y="4785862"/>
                <a:ext cx="3860487" cy="725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1A3F438-87A5-4FD9-92BF-5F7B62111009}"/>
              </a:ext>
            </a:extLst>
          </p:cNvPr>
          <p:cNvSpPr/>
          <p:nvPr/>
        </p:nvSpPr>
        <p:spPr>
          <a:xfrm>
            <a:off x="217159" y="3304085"/>
            <a:ext cx="2087129" cy="269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635404-D8AE-4A4E-8AE2-6D03F999FA7A}"/>
              </a:ext>
            </a:extLst>
          </p:cNvPr>
          <p:cNvSpPr/>
          <p:nvPr/>
        </p:nvSpPr>
        <p:spPr>
          <a:xfrm>
            <a:off x="1828800" y="2890413"/>
            <a:ext cx="491775" cy="630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03AAAB3-6148-4914-AFDD-25DC12EDF5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" r="5587" b="10867"/>
          <a:stretch/>
        </p:blipFill>
        <p:spPr>
          <a:xfrm>
            <a:off x="179914" y="3307058"/>
            <a:ext cx="2005675" cy="12144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6C5E5-899C-4B3B-90A6-1344319016B2}"/>
              </a:ext>
            </a:extLst>
          </p:cNvPr>
          <p:cNvCxnSpPr>
            <a:cxnSpLocks/>
          </p:cNvCxnSpPr>
          <p:nvPr/>
        </p:nvCxnSpPr>
        <p:spPr>
          <a:xfrm>
            <a:off x="2100183" y="2890413"/>
            <a:ext cx="0" cy="619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5ADBF1-B888-405E-8953-9F8D88F4AC88}"/>
              </a:ext>
            </a:extLst>
          </p:cNvPr>
          <p:cNvSpPr txBox="1"/>
          <p:nvPr/>
        </p:nvSpPr>
        <p:spPr>
          <a:xfrm>
            <a:off x="114839" y="1286153"/>
            <a:ext cx="350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not necessary to include this resistor because the terminal at point Z is a virtual ground.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60B61A-996E-4FDB-AAC0-668342790F3F}"/>
              </a:ext>
            </a:extLst>
          </p:cNvPr>
          <p:cNvCxnSpPr>
            <a:cxnSpLocks/>
          </p:cNvCxnSpPr>
          <p:nvPr/>
        </p:nvCxnSpPr>
        <p:spPr>
          <a:xfrm flipH="1">
            <a:off x="1426464" y="2139696"/>
            <a:ext cx="164592" cy="471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39B844-6491-49F4-88C1-53E56D348637}"/>
              </a:ext>
            </a:extLst>
          </p:cNvPr>
          <p:cNvSpPr txBox="1"/>
          <p:nvPr/>
        </p:nvSpPr>
        <p:spPr>
          <a:xfrm>
            <a:off x="2132085" y="2804006"/>
            <a:ext cx="52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/>
              <p:nvPr/>
            </p:nvSpPr>
            <p:spPr>
              <a:xfrm>
                <a:off x="5742842" y="4449124"/>
                <a:ext cx="60776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𝐎𝐃</m:t>
                        </m:r>
                      </m:sub>
                    </m:sSub>
                  </m:oMath>
                </a14:m>
                <a:r>
                  <a:rPr lang="en-US" sz="2000" b="1" u="sng" dirty="0"/>
                  <a:t> or the output voltage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𝐃</m:t>
                        </m:r>
                      </m:sub>
                    </m:sSub>
                  </m:oMath>
                </a14:m>
                <a:endParaRPr lang="en-US" sz="2000" b="1" u="sng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42" y="4449124"/>
                <a:ext cx="6077630" cy="400110"/>
              </a:xfrm>
              <a:prstGeom prst="rect">
                <a:avLst/>
              </a:prstGeom>
              <a:blipFill>
                <a:blip r:embed="rId7"/>
                <a:stretch>
                  <a:fillRect l="-10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3BD51E1-A2DE-406E-A43F-FBD4B7BEF008}"/>
              </a:ext>
            </a:extLst>
          </p:cNvPr>
          <p:cNvSpPr txBox="1"/>
          <p:nvPr/>
        </p:nvSpPr>
        <p:spPr>
          <a:xfrm>
            <a:off x="2251569" y="4139531"/>
            <a:ext cx="16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with noise and for safety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C2AC98-98A1-4C24-AB04-1D8716CA1B91}"/>
              </a:ext>
            </a:extLst>
          </p:cNvPr>
          <p:cNvCxnSpPr>
            <a:cxnSpLocks/>
          </p:cNvCxnSpPr>
          <p:nvPr/>
        </p:nvCxnSpPr>
        <p:spPr>
          <a:xfrm flipH="1" flipV="1">
            <a:off x="2682647" y="3443091"/>
            <a:ext cx="269918" cy="753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n-US" sz="3600" b="1" dirty="0"/>
                  <a:t>Circuit Analysis to Find 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3600" b="1" dirty="0"/>
                  <a:t>) (cont.)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5C8189-6109-4673-9A18-D9485D1F7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09592"/>
              </a:xfrm>
              <a:blipFill>
                <a:blip r:embed="rId2"/>
                <a:stretch>
                  <a:fillRect t="-21552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5622-6CDE-4C03-BE12-F96A7A4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3F438-87A5-4FD9-92BF-5F7B62111009}"/>
              </a:ext>
            </a:extLst>
          </p:cNvPr>
          <p:cNvSpPr/>
          <p:nvPr/>
        </p:nvSpPr>
        <p:spPr>
          <a:xfrm>
            <a:off x="217159" y="3304085"/>
            <a:ext cx="2087129" cy="269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/>
              <p:nvPr/>
            </p:nvSpPr>
            <p:spPr>
              <a:xfrm>
                <a:off x="631346" y="1194059"/>
                <a:ext cx="9225886" cy="516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or the output voltage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u="sng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or the output voltage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000" b="1" u="sng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000" dirty="0"/>
                  <a:t> or the output voltage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sz="2000" b="1" u="sng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OD</m:t>
                        </m:r>
                      </m:sub>
                    </m:sSub>
                  </m:oMath>
                </a14:m>
                <a:r>
                  <a:rPr lang="en-US" sz="2000" dirty="0"/>
                  <a:t> or the output voltage contributed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𝐎𝐃</m:t>
                        </m:r>
                      </m:sub>
                    </m:sSub>
                    <m:r>
                      <a:rPr lang="en-US" sz="2000" b="1" i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𝐃</m:t>
                            </m:r>
                          </m:sub>
                        </m:sSub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000" b="1" u="sng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b="1" u="sng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super position to find </a:t>
                </a:r>
                <a:r>
                  <a:rPr lang="en-US" sz="2000" b="1" dirty="0"/>
                  <a:t>the output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𝐎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u="sng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99F0DA-9C06-4A93-8C8A-6E208E3B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6" y="1194059"/>
                <a:ext cx="9225886" cy="5169172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9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1041</Words>
  <Application>Microsoft Office PowerPoint</Application>
  <PresentationFormat>Widescreen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Lab 4: Implement the Digital to Analog Converter Using Op-Amp</vt:lpstr>
      <vt:lpstr>PowerPoint Presentation</vt:lpstr>
      <vt:lpstr>An R-2R D/A Converter Circuit Background</vt:lpstr>
      <vt:lpstr>PowerPoint Presentation</vt:lpstr>
      <vt:lpstr>Circuit Analysis to Find the Output Voltage (V_o)</vt:lpstr>
      <vt:lpstr>Circuit Analysis to Find the Output Voltage (V_o) (cont.)</vt:lpstr>
      <vt:lpstr>Circuit Analysis to Find the Output Voltage (V_o) (cont.)</vt:lpstr>
      <vt:lpstr>Circuit Analysis to Find the Output Voltage (V_o) (cont.)</vt:lpstr>
      <vt:lpstr>Circuit Analysis to Find the Output Voltage (V_o) (cont.)</vt:lpstr>
      <vt:lpstr>PowerPoint Presentation</vt:lpstr>
      <vt:lpstr>Calculate the Output Voltage (V_o)</vt:lpstr>
      <vt:lpstr>Simulation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95</cp:revision>
  <dcterms:created xsi:type="dcterms:W3CDTF">2021-02-02T15:45:15Z</dcterms:created>
  <dcterms:modified xsi:type="dcterms:W3CDTF">2021-02-09T23:26:50Z</dcterms:modified>
</cp:coreProperties>
</file>